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421" r:id="rId2"/>
    <p:sldId id="256" r:id="rId3"/>
    <p:sldId id="422" r:id="rId4"/>
    <p:sldId id="424" r:id="rId5"/>
    <p:sldId id="434" r:id="rId6"/>
    <p:sldId id="435" r:id="rId7"/>
    <p:sldId id="425" r:id="rId8"/>
    <p:sldId id="436" r:id="rId9"/>
    <p:sldId id="437" r:id="rId10"/>
    <p:sldId id="426" r:id="rId11"/>
    <p:sldId id="288" r:id="rId12"/>
    <p:sldId id="261" r:id="rId13"/>
    <p:sldId id="263" r:id="rId14"/>
    <p:sldId id="279" r:id="rId15"/>
    <p:sldId id="289" r:id="rId16"/>
    <p:sldId id="260" r:id="rId17"/>
    <p:sldId id="293" r:id="rId18"/>
    <p:sldId id="292" r:id="rId19"/>
    <p:sldId id="294" r:id="rId20"/>
    <p:sldId id="460" r:id="rId21"/>
  </p:sldIdLst>
  <p:sldSz cx="12192000" cy="6858000"/>
  <p:notesSz cx="6858000" cy="9144000"/>
  <p:embeddedFontLst>
    <p:embeddedFont>
      <p:font typeface="Nunito Sans" pitchFamily="2" charset="0"/>
      <p:regular r:id="rId23"/>
      <p:bold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erKbzSfQSu29Hw84k60lRo+AL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1D0A20-77C7-4738-8175-618FF546FF53}" v="20" dt="2023-12-22T07:41:13.732"/>
  </p1510:revLst>
</p1510:revInfo>
</file>

<file path=ppt/tableStyles.xml><?xml version="1.0" encoding="utf-8"?>
<a:tblStyleLst xmlns:a="http://schemas.openxmlformats.org/drawingml/2006/main" def="{90282B6C-A94E-49AA-B100-4841AA5C93F9}">
  <a:tblStyle styleId="{90282B6C-A94E-49AA-B100-4841AA5C93F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CD71A0C-035A-4124-AECA-62D017D9E42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24" autoAdjust="0"/>
    <p:restoredTop sz="74644" autoAdjust="0"/>
  </p:normalViewPr>
  <p:slideViewPr>
    <p:cSldViewPr snapToGrid="0">
      <p:cViewPr varScale="1">
        <p:scale>
          <a:sx n="47" d="100"/>
          <a:sy n="47" d="100"/>
        </p:scale>
        <p:origin x="4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93455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24841D63-0151-2AFA-3BA1-F9250FE2C8DA}"/>
            </a:ext>
          </a:extLst>
        </p:cNvPr>
        <p:cNvGrpSpPr/>
        <p:nvPr/>
      </p:nvGrpSpPr>
      <p:grpSpPr>
        <a:xfrm>
          <a:off x="0" y="0"/>
          <a:ext cx="0" cy="0"/>
          <a:chOff x="0" y="0"/>
          <a:chExt cx="0" cy="0"/>
        </a:xfrm>
      </p:grpSpPr>
      <p:sp>
        <p:nvSpPr>
          <p:cNvPr id="106" name="Google Shape;106;p1:notes">
            <a:extLst>
              <a:ext uri="{FF2B5EF4-FFF2-40B4-BE49-F238E27FC236}">
                <a16:creationId xmlns:a16="http://schemas.microsoft.com/office/drawing/2014/main" id="{6EDCFF21-9B86-2788-5239-06CC13AF5D4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notes">
            <a:extLst>
              <a:ext uri="{FF2B5EF4-FFF2-40B4-BE49-F238E27FC236}">
                <a16:creationId xmlns:a16="http://schemas.microsoft.com/office/drawing/2014/main" id="{BF7C9AF5-81FE-A79A-90D4-E61120DAA1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019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2a2578452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2a2578452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00762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22703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1269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B79FC2D6-C876-79EC-4779-E0DC7567892D}"/>
            </a:ext>
          </a:extLst>
        </p:cNvPr>
        <p:cNvGrpSpPr/>
        <p:nvPr/>
      </p:nvGrpSpPr>
      <p:grpSpPr>
        <a:xfrm>
          <a:off x="0" y="0"/>
          <a:ext cx="0" cy="0"/>
          <a:chOff x="0" y="0"/>
          <a:chExt cx="0" cy="0"/>
        </a:xfrm>
      </p:grpSpPr>
      <p:sp>
        <p:nvSpPr>
          <p:cNvPr id="106" name="Google Shape;106;p1:notes">
            <a:extLst>
              <a:ext uri="{FF2B5EF4-FFF2-40B4-BE49-F238E27FC236}">
                <a16:creationId xmlns:a16="http://schemas.microsoft.com/office/drawing/2014/main" id="{B2214F27-D4CE-0869-4848-2C8C2C01897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notes">
            <a:extLst>
              <a:ext uri="{FF2B5EF4-FFF2-40B4-BE49-F238E27FC236}">
                <a16:creationId xmlns:a16="http://schemas.microsoft.com/office/drawing/2014/main" id="{A38CEF9F-6681-AB1F-0AA6-191234C2269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3939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3C5DE4D6-75F4-5ACF-DE95-77E24D2D3AED}"/>
            </a:ext>
          </a:extLst>
        </p:cNvPr>
        <p:cNvGrpSpPr/>
        <p:nvPr/>
      </p:nvGrpSpPr>
      <p:grpSpPr>
        <a:xfrm>
          <a:off x="0" y="0"/>
          <a:ext cx="0" cy="0"/>
          <a:chOff x="0" y="0"/>
          <a:chExt cx="0" cy="0"/>
        </a:xfrm>
      </p:grpSpPr>
      <p:sp>
        <p:nvSpPr>
          <p:cNvPr id="106" name="Google Shape;106;p1:notes">
            <a:extLst>
              <a:ext uri="{FF2B5EF4-FFF2-40B4-BE49-F238E27FC236}">
                <a16:creationId xmlns:a16="http://schemas.microsoft.com/office/drawing/2014/main" id="{8DD2448F-4004-3E94-FACF-66FB05D7853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notes">
            <a:extLst>
              <a:ext uri="{FF2B5EF4-FFF2-40B4-BE49-F238E27FC236}">
                <a16:creationId xmlns:a16="http://schemas.microsoft.com/office/drawing/2014/main" id="{EF022EB6-C196-D379-F7B0-16A624F35C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7624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Ex 1: </a:t>
            </a:r>
            <a:r>
              <a:rPr lang="en-US" sz="1200" b="0" i="0" dirty="0">
                <a:solidFill>
                  <a:srgbClr val="0D0D0D"/>
                </a:solidFill>
                <a:effectLst/>
                <a:latin typeface="+mj-lt"/>
              </a:rPr>
              <a:t>Answer: The correct </a:t>
            </a:r>
            <a:r>
              <a:rPr lang="en-US" sz="1800" b="0" i="0" dirty="0">
                <a:solidFill>
                  <a:srgbClr val="0D0D0D"/>
                </a:solidFill>
                <a:effectLst/>
                <a:latin typeface="+mj-lt"/>
              </a:rPr>
              <a:t>sequence</a:t>
            </a:r>
            <a:r>
              <a:rPr lang="en-US" sz="1200" b="0" i="0" dirty="0">
                <a:solidFill>
                  <a:srgbClr val="0D0D0D"/>
                </a:solidFill>
                <a:effectLst/>
                <a:latin typeface="+mj-lt"/>
              </a:rPr>
              <a:t> is B, D, E, A, C.</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2895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0D0D0D"/>
                </a:solidFill>
                <a:latin typeface="+mj-lt"/>
              </a:rPr>
              <a:t>Answer: The correct sequence is A, B, E, D, C.</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029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4FC45166-2CB8-DB52-CF42-1088864D9B5E}"/>
            </a:ext>
          </a:extLst>
        </p:cNvPr>
        <p:cNvGrpSpPr/>
        <p:nvPr/>
      </p:nvGrpSpPr>
      <p:grpSpPr>
        <a:xfrm>
          <a:off x="0" y="0"/>
          <a:ext cx="0" cy="0"/>
          <a:chOff x="0" y="0"/>
          <a:chExt cx="0" cy="0"/>
        </a:xfrm>
      </p:grpSpPr>
      <p:sp>
        <p:nvSpPr>
          <p:cNvPr id="106" name="Google Shape;106;p1:notes">
            <a:extLst>
              <a:ext uri="{FF2B5EF4-FFF2-40B4-BE49-F238E27FC236}">
                <a16:creationId xmlns:a16="http://schemas.microsoft.com/office/drawing/2014/main" id="{589751C1-590D-821F-A7EA-F0D1D552F14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notes">
            <a:extLst>
              <a:ext uri="{FF2B5EF4-FFF2-40B4-BE49-F238E27FC236}">
                <a16:creationId xmlns:a16="http://schemas.microsoft.com/office/drawing/2014/main" id="{B9047E79-3006-6ACC-6FCF-05537A98E7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113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dirty="0">
                <a:solidFill>
                  <a:srgbClr val="0D0D0D"/>
                </a:solidFill>
                <a:effectLst/>
                <a:latin typeface="+mj-lt"/>
              </a:rPr>
              <a:t>Answer: The correct sequence is A, D, C, B, E.</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9573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0D0D0D"/>
                </a:solidFill>
                <a:effectLst/>
                <a:latin typeface="+mj-lt"/>
              </a:rPr>
              <a:t>Answer: The correct sequence is A, D, C, B, E.</a:t>
            </a:r>
          </a:p>
          <a:p>
            <a:pPr algn="l"/>
            <a:r>
              <a:rPr lang="en-US" sz="1200" b="0" i="0" dirty="0">
                <a:solidFill>
                  <a:srgbClr val="0D0D0D"/>
                </a:solidFill>
                <a:effectLst/>
                <a:latin typeface="+mj-lt"/>
              </a:rPr>
              <a:t>Explanation: A) sets the context by introducing the importance of renewable energy in combating climate change. D) follows by discussing technological advancements that have made renewable energy more efficient and affordable. C) expands on the benefits of renewable energy, both environmentally and economically. B) talks about government initiatives to promote renewable energy adoption. E) concludes the paragraph by emphasizing the necessity of embracing renewable energy for a sustainable future</a:t>
            </a:r>
            <a:r>
              <a:rPr lang="en-US" sz="1050" b="0" i="0" dirty="0">
                <a:solidFill>
                  <a:srgbClr val="0D0D0D"/>
                </a:solidFill>
                <a:effectLst/>
                <a:latin typeface="Söhne"/>
              </a:rPr>
              <a:t>.</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91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g224e5d5c537_0_12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5" name="Google Shape;15;g224e5d5c537_0_12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g224e5d5c537_0_139"/>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49" name="Google Shape;49;g224e5d5c537_0_1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g224e5d5c537_0_142"/>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2" name="Google Shape;52;g224e5d5c537_0_142"/>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53" name="Google Shape;53;g224e5d5c537_0_14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g224e5d5c537_0_14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g224e5d5c537_0_107"/>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20" name="Google Shape;20;g224e5d5c537_0_107"/>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21" name="Google Shape;21;g224e5d5c537_0_10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g224e5d5c537_0_111"/>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4" name="Google Shape;24;g224e5d5c537_0_1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224e5d5c537_0_1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7" name="Google Shape;27;g224e5d5c537_0_1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28" name="Google Shape;28;g224e5d5c537_0_11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g224e5d5c537_0_11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1" name="Google Shape;31;g224e5d5c537_0_118"/>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2" name="Google Shape;32;g224e5d5c537_0_118"/>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3" name="Google Shape;33;g224e5d5c537_0_11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224e5d5c537_0_126"/>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36" name="Google Shape;36;g224e5d5c537_0_126"/>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7" name="Google Shape;37;g224e5d5c537_0_12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g224e5d5c537_0_130"/>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40" name="Google Shape;40;g224e5d5c537_0_13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g224e5d5c537_0_1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224e5d5c537_0_133"/>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4" name="Google Shape;44;g224e5d5c537_0_133"/>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5" name="Google Shape;45;g224e5d5c537_0_133"/>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46" name="Google Shape;46;g224e5d5c537_0_13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224e5d5c537_0_10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11" name="Google Shape;11;g224e5d5c537_0_103"/>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12" name="Google Shape;12;g224e5d5c537_0_10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6" name="Picture 5">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extLst>
      <p:ext uri="{BB962C8B-B14F-4D97-AF65-F5344CB8AC3E}">
        <p14:creationId xmlns:p14="http://schemas.microsoft.com/office/powerpoint/2010/main" val="285487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a:extLst>
            <a:ext uri="{FF2B5EF4-FFF2-40B4-BE49-F238E27FC236}">
              <a16:creationId xmlns:a16="http://schemas.microsoft.com/office/drawing/2014/main" id="{7925C56C-9778-3170-EEAD-E6565CCE5FF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DE5B9FD-4217-BECE-CFBB-001A529236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
        <p:nvSpPr>
          <p:cNvPr id="4" name="TextBox 3">
            <a:extLst>
              <a:ext uri="{FF2B5EF4-FFF2-40B4-BE49-F238E27FC236}">
                <a16:creationId xmlns:a16="http://schemas.microsoft.com/office/drawing/2014/main" id="{ECA4A674-6C58-8F0E-60BE-6B707980BDEF}"/>
              </a:ext>
            </a:extLst>
          </p:cNvPr>
          <p:cNvSpPr txBox="1"/>
          <p:nvPr/>
        </p:nvSpPr>
        <p:spPr>
          <a:xfrm>
            <a:off x="356838" y="602166"/>
            <a:ext cx="8118089" cy="5858014"/>
          </a:xfrm>
          <a:prstGeom prst="rect">
            <a:avLst/>
          </a:prstGeom>
          <a:noFill/>
        </p:spPr>
        <p:txBody>
          <a:bodyPr wrap="square">
            <a:spAutoFit/>
          </a:bodyPr>
          <a:lstStyle/>
          <a:p>
            <a:pPr>
              <a:lnSpc>
                <a:spcPct val="150000"/>
              </a:lnSpc>
            </a:pPr>
            <a:r>
              <a:rPr lang="en-US" sz="1800" b="1" i="0" dirty="0">
                <a:solidFill>
                  <a:srgbClr val="666666"/>
                </a:solidFill>
                <a:effectLst/>
                <a:latin typeface="+mj-lt"/>
              </a:rPr>
              <a:t>3. In the third type,</a:t>
            </a:r>
            <a:r>
              <a:rPr lang="en-US" sz="1800" b="0" i="0" dirty="0">
                <a:solidFill>
                  <a:srgbClr val="666666"/>
                </a:solidFill>
                <a:effectLst/>
                <a:latin typeface="+mj-lt"/>
              </a:rPr>
              <a:t> questions are asked after the jumbled sentences. This type usually only comes in banking exams.</a:t>
            </a:r>
          </a:p>
          <a:p>
            <a:pPr>
              <a:lnSpc>
                <a:spcPct val="150000"/>
              </a:lnSpc>
            </a:pPr>
            <a:r>
              <a:rPr lang="en-US" sz="1800" b="1" i="0" dirty="0">
                <a:solidFill>
                  <a:srgbClr val="666666"/>
                </a:solidFill>
                <a:effectLst/>
                <a:latin typeface="+mj-lt"/>
              </a:rPr>
              <a:t>For example:</a:t>
            </a:r>
            <a:br>
              <a:rPr lang="en-US" sz="1800" b="0" i="0" dirty="0">
                <a:solidFill>
                  <a:srgbClr val="666666"/>
                </a:solidFill>
                <a:effectLst/>
                <a:latin typeface="+mj-lt"/>
              </a:rPr>
            </a:br>
            <a:r>
              <a:rPr lang="en-US" sz="1800" b="1" i="0" dirty="0">
                <a:solidFill>
                  <a:srgbClr val="666666"/>
                </a:solidFill>
                <a:effectLst/>
                <a:latin typeface="+mj-lt"/>
              </a:rPr>
              <a:t>A.</a:t>
            </a:r>
            <a:r>
              <a:rPr lang="en-US" sz="1800" b="0" i="0" dirty="0">
                <a:solidFill>
                  <a:srgbClr val="666666"/>
                </a:solidFill>
                <a:effectLst/>
                <a:latin typeface="+mj-lt"/>
              </a:rPr>
              <a:t> But this does not mean that death was the Egyptians' only preoccupation.</a:t>
            </a:r>
            <a:br>
              <a:rPr lang="en-US" sz="1800" b="0" i="0" dirty="0">
                <a:solidFill>
                  <a:srgbClr val="666666"/>
                </a:solidFill>
                <a:effectLst/>
                <a:latin typeface="+mj-lt"/>
              </a:rPr>
            </a:br>
            <a:r>
              <a:rPr lang="en-US" sz="1800" b="1" i="0" dirty="0">
                <a:solidFill>
                  <a:srgbClr val="666666"/>
                </a:solidFill>
                <a:effectLst/>
                <a:latin typeface="+mj-lt"/>
              </a:rPr>
              <a:t>B.</a:t>
            </a:r>
            <a:r>
              <a:rPr lang="en-US" sz="1800" b="0" i="0" dirty="0">
                <a:solidFill>
                  <a:srgbClr val="666666"/>
                </a:solidFill>
                <a:effectLst/>
                <a:latin typeface="+mj-lt"/>
              </a:rPr>
              <a:t> Even papyri come mainly from the pyramids.</a:t>
            </a:r>
            <a:br>
              <a:rPr lang="en-US" sz="1800" b="0" i="0" dirty="0">
                <a:solidFill>
                  <a:srgbClr val="666666"/>
                </a:solidFill>
                <a:effectLst/>
                <a:latin typeface="+mj-lt"/>
              </a:rPr>
            </a:br>
            <a:r>
              <a:rPr lang="en-US" sz="1800" b="1" i="0" dirty="0">
                <a:solidFill>
                  <a:srgbClr val="666666"/>
                </a:solidFill>
                <a:effectLst/>
                <a:latin typeface="+mj-lt"/>
              </a:rPr>
              <a:t>C.</a:t>
            </a:r>
            <a:r>
              <a:rPr lang="en-US" sz="1800" b="0" i="0" dirty="0">
                <a:solidFill>
                  <a:srgbClr val="666666"/>
                </a:solidFill>
                <a:effectLst/>
                <a:latin typeface="+mj-lt"/>
              </a:rPr>
              <a:t> Most of our traditional sources of information about the Old Kingdom are monuments of the rich like pyramids and tombs.</a:t>
            </a:r>
            <a:br>
              <a:rPr lang="en-US" sz="1800" b="0" i="0" dirty="0">
                <a:solidFill>
                  <a:srgbClr val="666666"/>
                </a:solidFill>
                <a:effectLst/>
                <a:latin typeface="+mj-lt"/>
              </a:rPr>
            </a:br>
            <a:r>
              <a:rPr lang="en-US" sz="1800" b="1" i="0" dirty="0">
                <a:solidFill>
                  <a:srgbClr val="666666"/>
                </a:solidFill>
                <a:effectLst/>
                <a:latin typeface="+mj-lt"/>
              </a:rPr>
              <a:t>D.</a:t>
            </a:r>
            <a:r>
              <a:rPr lang="en-US" sz="1800" b="0" i="0" dirty="0">
                <a:solidFill>
                  <a:srgbClr val="666666"/>
                </a:solidFill>
                <a:effectLst/>
                <a:latin typeface="+mj-lt"/>
              </a:rPr>
              <a:t> Houses in which ordinary Egyptians lived have not been preserved, and when most people died they were buried in simple graves.</a:t>
            </a:r>
            <a:br>
              <a:rPr lang="en-US" sz="1800" b="0" i="0" dirty="0">
                <a:solidFill>
                  <a:srgbClr val="666666"/>
                </a:solidFill>
                <a:effectLst/>
                <a:latin typeface="+mj-lt"/>
              </a:rPr>
            </a:br>
            <a:r>
              <a:rPr lang="en-US" sz="1800" b="1" i="0" dirty="0">
                <a:solidFill>
                  <a:srgbClr val="666666"/>
                </a:solidFill>
                <a:effectLst/>
                <a:latin typeface="+mj-lt"/>
              </a:rPr>
              <a:t>E.</a:t>
            </a:r>
            <a:r>
              <a:rPr lang="en-US" sz="1800" b="0" i="0" dirty="0">
                <a:solidFill>
                  <a:srgbClr val="666666"/>
                </a:solidFill>
                <a:effectLst/>
                <a:latin typeface="+mj-lt"/>
              </a:rPr>
              <a:t> We know infinitely more about the wealthy people of Egypt than we do about the ordinary people, as most monuments were made for the rich.</a:t>
            </a:r>
            <a:br>
              <a:rPr lang="en-US" sz="1800" b="0" i="0" dirty="0">
                <a:solidFill>
                  <a:srgbClr val="666666"/>
                </a:solidFill>
                <a:effectLst/>
                <a:latin typeface="+mj-lt"/>
              </a:rPr>
            </a:br>
            <a:r>
              <a:rPr lang="en-US" sz="1800" b="1" i="0" dirty="0">
                <a:solidFill>
                  <a:srgbClr val="666666"/>
                </a:solidFill>
                <a:effectLst/>
                <a:latin typeface="+mj-lt"/>
              </a:rPr>
              <a:t>F.</a:t>
            </a:r>
            <a:r>
              <a:rPr lang="en-US" sz="1800" b="0" i="0" dirty="0">
                <a:solidFill>
                  <a:srgbClr val="666666"/>
                </a:solidFill>
                <a:effectLst/>
                <a:latin typeface="+mj-lt"/>
              </a:rPr>
              <a:t> Customs of any culture can be a reliable source to know about the people of that culture but status of people can bring in differences.</a:t>
            </a:r>
            <a:br>
              <a:rPr lang="en-US" sz="1800" b="0" i="0" dirty="0">
                <a:solidFill>
                  <a:srgbClr val="666666"/>
                </a:solidFill>
                <a:effectLst/>
                <a:latin typeface="+mj-lt"/>
              </a:rPr>
            </a:br>
            <a:r>
              <a:rPr lang="en-US" sz="1800" b="0" i="0" dirty="0">
                <a:solidFill>
                  <a:srgbClr val="666666"/>
                </a:solidFill>
                <a:effectLst/>
                <a:latin typeface="+mj-lt"/>
              </a:rPr>
              <a:t>Which sentence will be first after the rearrangement?</a:t>
            </a:r>
          </a:p>
        </p:txBody>
      </p:sp>
      <p:sp>
        <p:nvSpPr>
          <p:cNvPr id="6" name="TextBox 5">
            <a:extLst>
              <a:ext uri="{FF2B5EF4-FFF2-40B4-BE49-F238E27FC236}">
                <a16:creationId xmlns:a16="http://schemas.microsoft.com/office/drawing/2014/main" id="{36A36957-AE57-5C24-00D0-367B81DA850F}"/>
              </a:ext>
            </a:extLst>
          </p:cNvPr>
          <p:cNvSpPr txBox="1"/>
          <p:nvPr/>
        </p:nvSpPr>
        <p:spPr>
          <a:xfrm>
            <a:off x="8887694" y="2209431"/>
            <a:ext cx="1070344" cy="1815882"/>
          </a:xfrm>
          <a:prstGeom prst="rect">
            <a:avLst/>
          </a:prstGeom>
          <a:noFill/>
        </p:spPr>
        <p:txBody>
          <a:bodyPr wrap="square">
            <a:spAutoFit/>
          </a:bodyPr>
          <a:lstStyle/>
          <a:p>
            <a:pPr algn="l"/>
            <a:r>
              <a:rPr lang="en-US" sz="2800" b="1" i="0" dirty="0">
                <a:solidFill>
                  <a:srgbClr val="666666"/>
                </a:solidFill>
                <a:effectLst/>
                <a:latin typeface="roboto-regular"/>
              </a:rPr>
              <a:t>1.</a:t>
            </a:r>
            <a:r>
              <a:rPr lang="en-US" sz="2800" b="0" i="0" dirty="0">
                <a:solidFill>
                  <a:srgbClr val="666666"/>
                </a:solidFill>
                <a:effectLst/>
                <a:latin typeface="roboto-regular"/>
              </a:rPr>
              <a:t> E</a:t>
            </a:r>
          </a:p>
          <a:p>
            <a:pPr algn="l"/>
            <a:r>
              <a:rPr lang="en-US" sz="2800" b="1" i="0" dirty="0">
                <a:solidFill>
                  <a:srgbClr val="666666"/>
                </a:solidFill>
                <a:effectLst/>
                <a:latin typeface="roboto-regular"/>
              </a:rPr>
              <a:t>2.</a:t>
            </a:r>
            <a:r>
              <a:rPr lang="en-US" sz="2800" b="0" i="0" dirty="0">
                <a:solidFill>
                  <a:srgbClr val="666666"/>
                </a:solidFill>
                <a:effectLst/>
                <a:latin typeface="roboto-regular"/>
              </a:rPr>
              <a:t> B</a:t>
            </a:r>
          </a:p>
          <a:p>
            <a:pPr algn="l"/>
            <a:r>
              <a:rPr lang="en-US" sz="2800" b="1" i="0" dirty="0">
                <a:solidFill>
                  <a:srgbClr val="666666"/>
                </a:solidFill>
                <a:effectLst/>
                <a:latin typeface="roboto-regular"/>
              </a:rPr>
              <a:t>3.</a:t>
            </a:r>
            <a:r>
              <a:rPr lang="en-US" sz="2800" b="0" i="0" dirty="0">
                <a:solidFill>
                  <a:srgbClr val="666666"/>
                </a:solidFill>
                <a:effectLst/>
                <a:latin typeface="roboto-regular"/>
              </a:rPr>
              <a:t> F</a:t>
            </a:r>
          </a:p>
          <a:p>
            <a:pPr algn="l"/>
            <a:r>
              <a:rPr lang="en-US" sz="2800" b="1" i="0" dirty="0">
                <a:solidFill>
                  <a:srgbClr val="666666"/>
                </a:solidFill>
                <a:effectLst/>
                <a:latin typeface="roboto-regular"/>
              </a:rPr>
              <a:t>4.</a:t>
            </a:r>
            <a:r>
              <a:rPr lang="en-US" sz="2800" b="0" i="0" dirty="0">
                <a:solidFill>
                  <a:srgbClr val="666666"/>
                </a:solidFill>
                <a:effectLst/>
                <a:latin typeface="roboto-regular"/>
              </a:rPr>
              <a:t> C</a:t>
            </a:r>
          </a:p>
        </p:txBody>
      </p:sp>
    </p:spTree>
    <p:extLst>
      <p:ext uri="{BB962C8B-B14F-4D97-AF65-F5344CB8AC3E}">
        <p14:creationId xmlns:p14="http://schemas.microsoft.com/office/powerpoint/2010/main" val="1194906365"/>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ABEBFB-EE13-3569-33C0-41443D27EE8C}"/>
              </a:ext>
            </a:extLst>
          </p:cNvPr>
          <p:cNvSpPr>
            <a:spLocks noGrp="1"/>
          </p:cNvSpPr>
          <p:nvPr>
            <p:ph type="title"/>
          </p:nvPr>
        </p:nvSpPr>
        <p:spPr>
          <a:xfrm>
            <a:off x="415650" y="831019"/>
            <a:ext cx="11360700" cy="763500"/>
          </a:xfrm>
        </p:spPr>
        <p:txBody>
          <a:bodyPr>
            <a:normAutofit/>
          </a:bodyPr>
          <a:lstStyle/>
          <a:p>
            <a:r>
              <a:rPr lang="en-US" sz="3200" dirty="0">
                <a:solidFill>
                  <a:srgbClr val="FF0000"/>
                </a:solidFill>
              </a:rPr>
              <a:t>How We Should Not Solve a Paragraph Jumble</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0B1E90D5-3B51-7ACC-CB27-42B4483E5FDB}"/>
              </a:ext>
            </a:extLst>
          </p:cNvPr>
          <p:cNvSpPr>
            <a:spLocks noGrp="1"/>
          </p:cNvSpPr>
          <p:nvPr>
            <p:ph type="body" idx="1"/>
          </p:nvPr>
        </p:nvSpPr>
        <p:spPr>
          <a:xfrm>
            <a:off x="567148" y="1775089"/>
            <a:ext cx="10883323" cy="4555200"/>
          </a:xfrm>
        </p:spPr>
        <p:txBody>
          <a:bodyPr>
            <a:normAutofit/>
          </a:bodyPr>
          <a:lstStyle/>
          <a:p>
            <a:pPr marL="76200" indent="0" algn="just">
              <a:buNone/>
            </a:pPr>
            <a:r>
              <a:rPr lang="en-US" sz="2800" dirty="0"/>
              <a:t>	Since there is time constraint, we should NEVER read the sentences again and again without quickly identifying the connections between the sentences. Test setters generally pickup sentences from newspaper articles, books or magazines and hence each sentence has a link to another. Hence it is absolutely necessary to identify the links between sentences.</a:t>
            </a:r>
            <a:endParaRPr lang="en-IN"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9293A54-8F20-8740-5828-7129F9C03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extLst>
      <p:ext uri="{BB962C8B-B14F-4D97-AF65-F5344CB8AC3E}">
        <p14:creationId xmlns:p14="http://schemas.microsoft.com/office/powerpoint/2010/main" val="3649119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8" name="Google Shape;158;g22a2578452a_1_0"/>
          <p:cNvSpPr/>
          <p:nvPr/>
        </p:nvSpPr>
        <p:spPr>
          <a:xfrm>
            <a:off x="590309" y="1099595"/>
            <a:ext cx="10544537" cy="2329406"/>
          </a:xfrm>
          <a:prstGeom prst="rect">
            <a:avLst/>
          </a:prstGeom>
          <a:noFill/>
          <a:ln>
            <a:noFill/>
          </a:ln>
        </p:spPr>
        <p:txBody>
          <a:bodyPr spcFirstLastPara="1" wrap="square" lIns="91425" tIns="45700" rIns="91425" bIns="45700" anchor="t" anchorCtr="0">
            <a:noAutofit/>
          </a:bodyPr>
          <a:lstStyle/>
          <a:p>
            <a:pPr marL="457200" lvl="0" indent="-406400">
              <a:buClr>
                <a:schemeClr val="dk1"/>
              </a:buClr>
              <a:buSzPct val="60000"/>
              <a:buFont typeface="Times New Roman"/>
              <a:buChar char="●"/>
            </a:pPr>
            <a:endParaRPr lang="en-US" sz="2800" dirty="0">
              <a:solidFill>
                <a:schemeClr val="dk1"/>
              </a:solidFill>
              <a:latin typeface="Times New Roman"/>
              <a:ea typeface="Times New Roman"/>
              <a:cs typeface="Times New Roman"/>
              <a:sym typeface="Times New Roman"/>
            </a:endParaRPr>
          </a:p>
          <a:p>
            <a:pPr marL="50800" lvl="0" algn="just">
              <a:lnSpc>
                <a:spcPct val="150000"/>
              </a:lnSpc>
              <a:buClr>
                <a:schemeClr val="dk1"/>
              </a:buClr>
              <a:buSzPct val="60000"/>
            </a:pPr>
            <a:r>
              <a:rPr lang="en-US" sz="2800" dirty="0"/>
              <a:t>	The proven technique or strategy to solve is to identify the links between the sentences and arrive at a coherent paragraph. To identify the links, we need to identify the key- words. One effective way is to identify MANDATORY PAIRS.</a:t>
            </a:r>
            <a:endParaRPr lang="en-US" sz="2800" dirty="0">
              <a:solidFill>
                <a:schemeClr val="dk1"/>
              </a:solidFill>
              <a:latin typeface="Times New Roman"/>
              <a:ea typeface="Times New Roman"/>
              <a:cs typeface="Times New Roman"/>
              <a:sym typeface="Times New Roman"/>
            </a:endParaRPr>
          </a:p>
        </p:txBody>
      </p:sp>
      <p:sp>
        <p:nvSpPr>
          <p:cNvPr id="159" name="Google Shape;159;g22a2578452a_1_0"/>
          <p:cNvSpPr/>
          <p:nvPr/>
        </p:nvSpPr>
        <p:spPr>
          <a:xfrm>
            <a:off x="1143775" y="373670"/>
            <a:ext cx="9504974" cy="922000"/>
          </a:xfrm>
          <a:prstGeom prst="rect">
            <a:avLst/>
          </a:prstGeom>
          <a:noFill/>
          <a:ln>
            <a:noFill/>
          </a:ln>
        </p:spPr>
        <p:txBody>
          <a:bodyPr spcFirstLastPara="1" wrap="square" lIns="91425" tIns="45700" rIns="91425" bIns="45700" anchor="t" anchorCtr="0">
            <a:noAutofit/>
          </a:bodyPr>
          <a:lstStyle/>
          <a:p>
            <a:pPr lvl="0">
              <a:buSzPts val="3200"/>
            </a:pPr>
            <a:r>
              <a:rPr lang="en-US" sz="3600" dirty="0">
                <a:solidFill>
                  <a:srgbClr val="FF0000"/>
                </a:solidFill>
              </a:rPr>
              <a:t>How Should We Solve The Paragraph Jumble</a:t>
            </a:r>
            <a:endParaRPr sz="36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p:txBody>
      </p:sp>
      <p:pic>
        <p:nvPicPr>
          <p:cNvPr id="2" name="Picture 1">
            <a:extLst>
              <a:ext uri="{FF2B5EF4-FFF2-40B4-BE49-F238E27FC236}">
                <a16:creationId xmlns:a16="http://schemas.microsoft.com/office/drawing/2014/main" id="{E746AF71-3ED4-CD6C-4172-EC9C509313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3126713" y="3090717"/>
            <a:ext cx="7415760" cy="676565"/>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 name="TextBox 6">
            <a:extLst>
              <a:ext uri="{FF2B5EF4-FFF2-40B4-BE49-F238E27FC236}">
                <a16:creationId xmlns:a16="http://schemas.microsoft.com/office/drawing/2014/main" id="{FC2F3851-E88B-558F-9DE3-19357B5211DE}"/>
              </a:ext>
            </a:extLst>
          </p:cNvPr>
          <p:cNvSpPr txBox="1"/>
          <p:nvPr/>
        </p:nvSpPr>
        <p:spPr>
          <a:xfrm>
            <a:off x="565264" y="731520"/>
            <a:ext cx="11158163" cy="4801314"/>
          </a:xfrm>
          <a:prstGeom prst="rect">
            <a:avLst/>
          </a:prstGeom>
          <a:noFill/>
        </p:spPr>
        <p:txBody>
          <a:bodyPr wrap="square">
            <a:spAutoFit/>
          </a:bodyPr>
          <a:lstStyle/>
          <a:p>
            <a:r>
              <a:rPr lang="en-US" sz="3600" b="0" i="0" dirty="0">
                <a:solidFill>
                  <a:srgbClr val="8D0D0D"/>
                </a:solidFill>
                <a:effectLst/>
                <a:latin typeface="Roboto" panose="02000000000000000000" pitchFamily="2" charset="0"/>
              </a:rPr>
              <a:t>MYTH 1: PARAJUMBLES ARE VERY DIFFICULT.</a:t>
            </a:r>
            <a:r>
              <a:rPr lang="en-US" sz="3600" dirty="0">
                <a:solidFill>
                  <a:srgbClr val="333333"/>
                </a:solidFill>
                <a:latin typeface="Roboto" panose="02000000000000000000" pitchFamily="2" charset="0"/>
              </a:rPr>
              <a:t> </a:t>
            </a:r>
          </a:p>
          <a:p>
            <a:r>
              <a:rPr lang="en-US" sz="3600" dirty="0">
                <a:solidFill>
                  <a:srgbClr val="333333"/>
                </a:solidFill>
                <a:latin typeface="Roboto" panose="02000000000000000000" pitchFamily="2" charset="0"/>
              </a:rPr>
              <a:t>	</a:t>
            </a:r>
          </a:p>
          <a:p>
            <a:pPr algn="just">
              <a:lnSpc>
                <a:spcPct val="150000"/>
              </a:lnSpc>
            </a:pPr>
            <a:r>
              <a:rPr lang="en-US" sz="3600" dirty="0">
                <a:solidFill>
                  <a:srgbClr val="333333"/>
                </a:solidFill>
                <a:latin typeface="Roboto" panose="02000000000000000000" pitchFamily="2" charset="0"/>
              </a:rPr>
              <a:t>	</a:t>
            </a:r>
            <a:r>
              <a:rPr lang="en-US" sz="3200" dirty="0">
                <a:solidFill>
                  <a:srgbClr val="333333"/>
                </a:solidFill>
                <a:latin typeface="+mj-lt"/>
              </a:rPr>
              <a:t>Yes, Para jumbles are difficult to crack if no proper guidance is given and who has a very low command in English. However, once if you follow strictly the rules given by us, it is like a walk in the park.</a:t>
            </a:r>
            <a:endParaRPr lang="en-IN" sz="3200" dirty="0">
              <a:latin typeface="+mj-lt"/>
            </a:endParaRPr>
          </a:p>
          <a:p>
            <a:pPr algn="l"/>
            <a:endParaRPr lang="en-US" sz="3600" b="0" i="0" dirty="0">
              <a:solidFill>
                <a:srgbClr val="8D0D0D"/>
              </a:solidFill>
              <a:effectLst/>
              <a:latin typeface="Roboto" panose="02000000000000000000" pitchFamily="2" charset="0"/>
            </a:endParaRPr>
          </a:p>
        </p:txBody>
      </p:sp>
      <p:pic>
        <p:nvPicPr>
          <p:cNvPr id="2" name="Picture 1">
            <a:extLst>
              <a:ext uri="{FF2B5EF4-FFF2-40B4-BE49-F238E27FC236}">
                <a16:creationId xmlns:a16="http://schemas.microsoft.com/office/drawing/2014/main" id="{33B30122-2908-D562-03D4-283046FA0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34408" y="517351"/>
            <a:ext cx="7595775" cy="1075846"/>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3338B15F-29C5-F0E0-8415-9C2B160102B8}"/>
              </a:ext>
            </a:extLst>
          </p:cNvPr>
          <p:cNvSpPr txBox="1"/>
          <p:nvPr/>
        </p:nvSpPr>
        <p:spPr>
          <a:xfrm>
            <a:off x="724747" y="1291461"/>
            <a:ext cx="10641592" cy="3517053"/>
          </a:xfrm>
          <a:prstGeom prst="rect">
            <a:avLst/>
          </a:prstGeom>
          <a:noFill/>
        </p:spPr>
        <p:txBody>
          <a:bodyPr wrap="square">
            <a:spAutoFit/>
          </a:bodyPr>
          <a:lstStyle/>
          <a:p>
            <a:pPr algn="just"/>
            <a:r>
              <a:rPr lang="en-US" sz="3600" b="0" i="0" dirty="0">
                <a:solidFill>
                  <a:srgbClr val="8D0D0D"/>
                </a:solidFill>
                <a:effectLst/>
                <a:latin typeface="Roboto" panose="02000000000000000000" pitchFamily="2" charset="0"/>
              </a:rPr>
              <a:t>MYTH 2: IT HAS LOW WEIGHTAGE.</a:t>
            </a:r>
          </a:p>
          <a:p>
            <a:pPr algn="just">
              <a:lnSpc>
                <a:spcPct val="150000"/>
              </a:lnSpc>
            </a:pPr>
            <a:r>
              <a:rPr lang="en-US" sz="3200" b="0" i="0" dirty="0">
                <a:solidFill>
                  <a:srgbClr val="333333"/>
                </a:solidFill>
                <a:effectLst/>
                <a:latin typeface="Roboto" panose="02000000000000000000" pitchFamily="2" charset="0"/>
              </a:rPr>
              <a:t>When it comes to bank exams, there is no concept of high weightage and low weightage in marks. Each marks are extremely crucial to clear this exam. Hence, Para jumbles have a significant weightage.</a:t>
            </a:r>
            <a:endParaRPr lang="en-IN" sz="3200" dirty="0"/>
          </a:p>
        </p:txBody>
      </p:sp>
      <p:pic>
        <p:nvPicPr>
          <p:cNvPr id="2" name="Picture 1">
            <a:extLst>
              <a:ext uri="{FF2B5EF4-FFF2-40B4-BE49-F238E27FC236}">
                <a16:creationId xmlns:a16="http://schemas.microsoft.com/office/drawing/2014/main" id="{8127DA84-D67A-E922-71D8-BFF282832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extLst>
      <p:ext uri="{BB962C8B-B14F-4D97-AF65-F5344CB8AC3E}">
        <p14:creationId xmlns:p14="http://schemas.microsoft.com/office/powerpoint/2010/main" val="410861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4"/>
          <p:cNvSpPr/>
          <p:nvPr/>
        </p:nvSpPr>
        <p:spPr>
          <a:xfrm>
            <a:off x="1143784" y="454366"/>
            <a:ext cx="6880064" cy="653806"/>
          </a:xfrm>
          <a:prstGeom prst="rect">
            <a:avLst/>
          </a:prstGeom>
          <a:noFill/>
          <a:ln>
            <a:noFill/>
          </a:ln>
        </p:spPr>
        <p:txBody>
          <a:bodyPr spcFirstLastPara="1" wrap="square" lIns="91425" tIns="45700" rIns="91425" bIns="45700" anchor="t" anchorCtr="0">
            <a:noAutofit/>
          </a:bodyPr>
          <a:lstStyle/>
          <a:p>
            <a:pPr lvl="0">
              <a:buSzPts val="3200"/>
            </a:pPr>
            <a:endParaRPr sz="3200" b="1" i="0" u="none" strike="noStrike" cap="none" dirty="0">
              <a:solidFill>
                <a:schemeClr val="dk1"/>
              </a:solidFill>
              <a:latin typeface="Times New Roman"/>
              <a:ea typeface="Times New Roman"/>
              <a:cs typeface="Times New Roman"/>
              <a:sym typeface="Times New Roman"/>
            </a:endParaRPr>
          </a:p>
        </p:txBody>
      </p:sp>
      <p:sp>
        <p:nvSpPr>
          <p:cNvPr id="4" name="Rectangle 3"/>
          <p:cNvSpPr/>
          <p:nvPr/>
        </p:nvSpPr>
        <p:spPr>
          <a:xfrm>
            <a:off x="691576" y="1162385"/>
            <a:ext cx="10225163" cy="4533229"/>
          </a:xfrm>
          <a:prstGeom prst="rect">
            <a:avLst/>
          </a:prstGeom>
        </p:spPr>
        <p:txBody>
          <a:bodyPr wrap="square">
            <a:spAutoFit/>
          </a:bodyPr>
          <a:lstStyle/>
          <a:p>
            <a:pPr algn="just">
              <a:lnSpc>
                <a:spcPct val="150000"/>
              </a:lnSpc>
            </a:pPr>
            <a:r>
              <a:rPr lang="en-US" sz="3600" b="0" i="0" dirty="0">
                <a:solidFill>
                  <a:srgbClr val="8D0D0D"/>
                </a:solidFill>
                <a:effectLst/>
                <a:latin typeface="Roboto" panose="02000000000000000000" pitchFamily="2" charset="0"/>
              </a:rPr>
              <a:t>MYTH 3: PARAJUMBLES HAVE NO RULES.</a:t>
            </a:r>
          </a:p>
          <a:p>
            <a:pPr algn="just">
              <a:lnSpc>
                <a:spcPct val="150000"/>
              </a:lnSpc>
            </a:pPr>
            <a:r>
              <a:rPr lang="en-US" sz="3200" b="0" i="0" dirty="0">
                <a:solidFill>
                  <a:srgbClr val="333333"/>
                </a:solidFill>
                <a:effectLst/>
                <a:latin typeface="Roboto" panose="02000000000000000000" pitchFamily="2" charset="0"/>
              </a:rPr>
              <a:t>	Well, there are two ways to approach this. When one has a good command in English, it is subconsciously easy for them. However, do not worry; there are certain rules to overcome this. Let us grasp some strategy.</a:t>
            </a:r>
            <a:endParaRPr lang="en-US"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1A6161A-474C-629E-DCCF-9D6011423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extLst>
      <p:ext uri="{BB962C8B-B14F-4D97-AF65-F5344CB8AC3E}">
        <p14:creationId xmlns:p14="http://schemas.microsoft.com/office/powerpoint/2010/main" val="239465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1" name="Google Shape;151;p3"/>
          <p:cNvSpPr/>
          <p:nvPr/>
        </p:nvSpPr>
        <p:spPr>
          <a:xfrm>
            <a:off x="615141" y="445231"/>
            <a:ext cx="7763161" cy="685299"/>
          </a:xfrm>
          <a:prstGeom prst="rect">
            <a:avLst/>
          </a:prstGeom>
          <a:noFill/>
          <a:ln>
            <a:noFill/>
          </a:ln>
        </p:spPr>
        <p:txBody>
          <a:bodyPr spcFirstLastPara="1" wrap="square" lIns="91425" tIns="45700" rIns="91425" bIns="45700" anchor="t" anchorCtr="0">
            <a:noAutofit/>
          </a:bodyPr>
          <a:lstStyle/>
          <a:p>
            <a:pPr algn="l"/>
            <a:r>
              <a:rPr lang="en-IN" sz="4000" b="1" i="0" dirty="0">
                <a:solidFill>
                  <a:srgbClr val="FF0000"/>
                </a:solidFill>
                <a:effectLst/>
                <a:latin typeface="Roboto" panose="02000000000000000000" pitchFamily="2" charset="0"/>
              </a:rPr>
              <a:t>STRATEGY FOR PARAJUMBLES</a:t>
            </a:r>
            <a:r>
              <a:rPr lang="en-IN" sz="4000" b="1" i="0" dirty="0">
                <a:solidFill>
                  <a:srgbClr val="333333"/>
                </a:solidFill>
                <a:effectLst/>
                <a:latin typeface="Roboto" panose="02000000000000000000" pitchFamily="2" charset="0"/>
              </a:rPr>
              <a:t>:</a:t>
            </a:r>
          </a:p>
        </p:txBody>
      </p:sp>
      <p:sp>
        <p:nvSpPr>
          <p:cNvPr id="3" name="TextBox 2">
            <a:extLst>
              <a:ext uri="{FF2B5EF4-FFF2-40B4-BE49-F238E27FC236}">
                <a16:creationId xmlns:a16="http://schemas.microsoft.com/office/drawing/2014/main" id="{BD939364-A6A0-30E8-960E-804FB1AAB06D}"/>
              </a:ext>
            </a:extLst>
          </p:cNvPr>
          <p:cNvSpPr txBox="1"/>
          <p:nvPr/>
        </p:nvSpPr>
        <p:spPr>
          <a:xfrm>
            <a:off x="901652" y="1529541"/>
            <a:ext cx="8474825" cy="461665"/>
          </a:xfrm>
          <a:prstGeom prst="rect">
            <a:avLst/>
          </a:prstGeom>
          <a:noFill/>
        </p:spPr>
        <p:txBody>
          <a:bodyPr wrap="square">
            <a:spAutoFit/>
          </a:bodyPr>
          <a:lstStyle/>
          <a:p>
            <a:pPr algn="l"/>
            <a:r>
              <a:rPr lang="en-US" sz="2400" b="1" i="0" dirty="0">
                <a:solidFill>
                  <a:schemeClr val="tx1"/>
                </a:solidFill>
                <a:effectLst/>
                <a:latin typeface="Roboto" panose="02000000000000000000" pitchFamily="2" charset="0"/>
              </a:rPr>
              <a:t>RULE 1: SEARCH FOR THE NAME</a:t>
            </a:r>
            <a:r>
              <a:rPr lang="en-US" b="0" i="0" dirty="0">
                <a:solidFill>
                  <a:srgbClr val="8D0D0D"/>
                </a:solidFill>
                <a:effectLst/>
                <a:latin typeface="Roboto" panose="02000000000000000000" pitchFamily="2" charset="0"/>
              </a:rPr>
              <a:t>:</a:t>
            </a:r>
          </a:p>
        </p:txBody>
      </p:sp>
      <p:sp>
        <p:nvSpPr>
          <p:cNvPr id="5" name="TextBox 4">
            <a:extLst>
              <a:ext uri="{FF2B5EF4-FFF2-40B4-BE49-F238E27FC236}">
                <a16:creationId xmlns:a16="http://schemas.microsoft.com/office/drawing/2014/main" id="{18BA99CD-BC00-75A8-DE6D-8FE3378B3815}"/>
              </a:ext>
            </a:extLst>
          </p:cNvPr>
          <p:cNvSpPr txBox="1"/>
          <p:nvPr/>
        </p:nvSpPr>
        <p:spPr>
          <a:xfrm>
            <a:off x="809925" y="2619831"/>
            <a:ext cx="9260378" cy="3323987"/>
          </a:xfrm>
          <a:prstGeom prst="rect">
            <a:avLst/>
          </a:prstGeom>
          <a:noFill/>
        </p:spPr>
        <p:txBody>
          <a:bodyPr wrap="square">
            <a:spAutoFit/>
          </a:bodyPr>
          <a:lstStyle/>
          <a:p>
            <a:r>
              <a:rPr lang="en-US" sz="2800" b="0" i="0" dirty="0">
                <a:solidFill>
                  <a:srgbClr val="333333"/>
                </a:solidFill>
                <a:effectLst/>
                <a:latin typeface="Roboto" panose="02000000000000000000" pitchFamily="2" charset="0"/>
              </a:rPr>
              <a:t>Y</a:t>
            </a:r>
            <a:r>
              <a:rPr lang="en-US" sz="2400" b="0" i="0" dirty="0">
                <a:solidFill>
                  <a:srgbClr val="333333"/>
                </a:solidFill>
                <a:effectLst/>
                <a:latin typeface="Roboto" panose="02000000000000000000" pitchFamily="2" charset="0"/>
              </a:rPr>
              <a:t>es, you heard it right. In a group of sentences, some sentences start with the name of a person. If you see the name of a person, chances are high that, it would be the first sentence but not every time. So if you see the name of a person, boldly eliminate the other sentences.</a:t>
            </a:r>
          </a:p>
          <a:p>
            <a:pPr algn="l">
              <a:buFont typeface="Arial" panose="020B0604020202020204" pitchFamily="34" charset="0"/>
              <a:buChar char="•"/>
            </a:pPr>
            <a:r>
              <a:rPr lang="en-US" sz="2400" b="1" i="0" dirty="0">
                <a:solidFill>
                  <a:srgbClr val="333333"/>
                </a:solidFill>
                <a:effectLst/>
                <a:latin typeface="Roboto" panose="02000000000000000000" pitchFamily="2" charset="0"/>
              </a:rPr>
              <a:t>Here are some of the examples:</a:t>
            </a:r>
            <a:br>
              <a:rPr lang="en-US" sz="2400" dirty="0"/>
            </a:br>
            <a:r>
              <a:rPr lang="en-US" sz="2400" dirty="0"/>
              <a:t>. </a:t>
            </a:r>
            <a:r>
              <a:rPr lang="en-US" sz="2400" b="0" i="0" dirty="0">
                <a:solidFill>
                  <a:srgbClr val="333333"/>
                </a:solidFill>
                <a:effectLst/>
                <a:latin typeface="Roboto" panose="02000000000000000000" pitchFamily="2" charset="0"/>
              </a:rPr>
              <a:t>He was looking forward to start the business. </a:t>
            </a:r>
          </a:p>
          <a:p>
            <a:pPr algn="l">
              <a:buFont typeface="Arial" panose="020B0604020202020204" pitchFamily="34" charset="0"/>
              <a:buChar char="•"/>
            </a:pPr>
            <a:r>
              <a:rPr lang="en-US" sz="2400" b="0" i="0" dirty="0">
                <a:solidFill>
                  <a:srgbClr val="333333"/>
                </a:solidFill>
                <a:effectLst/>
                <a:latin typeface="Roboto" panose="02000000000000000000" pitchFamily="2" charset="0"/>
              </a:rPr>
              <a:t>His birthday celebrations was done in a bad way. </a:t>
            </a:r>
          </a:p>
          <a:p>
            <a:endParaRPr lang="en-IN" dirty="0"/>
          </a:p>
        </p:txBody>
      </p:sp>
      <p:pic>
        <p:nvPicPr>
          <p:cNvPr id="2" name="Picture 1">
            <a:extLst>
              <a:ext uri="{FF2B5EF4-FFF2-40B4-BE49-F238E27FC236}">
                <a16:creationId xmlns:a16="http://schemas.microsoft.com/office/drawing/2014/main" id="{23B0BC2C-D406-ECFB-C1FA-36913DC6B9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20459D-3B85-8881-03C2-F9260DBE759C}"/>
              </a:ext>
            </a:extLst>
          </p:cNvPr>
          <p:cNvSpPr txBox="1"/>
          <p:nvPr/>
        </p:nvSpPr>
        <p:spPr>
          <a:xfrm>
            <a:off x="835572" y="1213945"/>
            <a:ext cx="10531366" cy="3600986"/>
          </a:xfrm>
          <a:prstGeom prst="rect">
            <a:avLst/>
          </a:prstGeom>
          <a:noFill/>
        </p:spPr>
        <p:txBody>
          <a:bodyPr wrap="square">
            <a:spAutoFit/>
          </a:bodyPr>
          <a:lstStyle/>
          <a:p>
            <a:pPr algn="l"/>
            <a:r>
              <a:rPr lang="en-US" sz="3200" b="0" i="0" dirty="0">
                <a:solidFill>
                  <a:srgbClr val="8D0D0D"/>
                </a:solidFill>
                <a:effectLst/>
                <a:latin typeface="Roboto" panose="02000000000000000000" pitchFamily="2" charset="0"/>
              </a:rPr>
              <a:t>RULE 2: Search for the connecting words:</a:t>
            </a:r>
          </a:p>
          <a:p>
            <a:pPr algn="l">
              <a:buFont typeface="Arial" panose="020B0604020202020204" pitchFamily="34" charset="0"/>
              <a:buChar char="•"/>
            </a:pPr>
            <a:r>
              <a:rPr lang="en-US" sz="2800" b="0" i="0" dirty="0">
                <a:solidFill>
                  <a:srgbClr val="333333"/>
                </a:solidFill>
                <a:effectLst/>
                <a:latin typeface="Roboto" panose="02000000000000000000" pitchFamily="2" charset="0"/>
              </a:rPr>
              <a:t>If you see a sentence that start with connecting words such as and, but, then and some words, then we can be 100% sure that it must not be the first sentence.</a:t>
            </a:r>
          </a:p>
          <a:p>
            <a:pPr algn="l"/>
            <a:br>
              <a:rPr lang="en-US" sz="2800" dirty="0"/>
            </a:br>
            <a:r>
              <a:rPr lang="en-US" sz="2800" b="1" i="0" dirty="0">
                <a:solidFill>
                  <a:srgbClr val="333333"/>
                </a:solidFill>
                <a:effectLst/>
                <a:latin typeface="Roboto" panose="02000000000000000000" pitchFamily="2" charset="0"/>
              </a:rPr>
              <a:t>Here are some of the examples:</a:t>
            </a:r>
            <a:br>
              <a:rPr lang="en-US" sz="2800" dirty="0"/>
            </a:br>
            <a:r>
              <a:rPr lang="en-US" sz="2800" dirty="0"/>
              <a:t>. </a:t>
            </a:r>
            <a:r>
              <a:rPr lang="en-US" sz="2800" b="0" i="0" dirty="0">
                <a:solidFill>
                  <a:srgbClr val="333333"/>
                </a:solidFill>
                <a:effectLst/>
                <a:latin typeface="Roboto" panose="02000000000000000000" pitchFamily="2" charset="0"/>
              </a:rPr>
              <a:t>And, it has been in very good way to store the vegetables. </a:t>
            </a:r>
          </a:p>
          <a:p>
            <a:pPr algn="l">
              <a:buFont typeface="Arial" panose="020B0604020202020204" pitchFamily="34" charset="0"/>
              <a:buChar char="•"/>
            </a:pPr>
            <a:r>
              <a:rPr lang="en-US" sz="2800" b="0" i="0" dirty="0">
                <a:solidFill>
                  <a:srgbClr val="333333"/>
                </a:solidFill>
                <a:effectLst/>
                <a:latin typeface="Roboto" panose="02000000000000000000" pitchFamily="2" charset="0"/>
              </a:rPr>
              <a:t>Yet they showed no interest in the product. </a:t>
            </a:r>
          </a:p>
        </p:txBody>
      </p:sp>
      <p:pic>
        <p:nvPicPr>
          <p:cNvPr id="4" name="Picture 3">
            <a:extLst>
              <a:ext uri="{FF2B5EF4-FFF2-40B4-BE49-F238E27FC236}">
                <a16:creationId xmlns:a16="http://schemas.microsoft.com/office/drawing/2014/main" id="{F2426BA6-FB03-72F1-DB42-965C2A3EC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extLst>
      <p:ext uri="{BB962C8B-B14F-4D97-AF65-F5344CB8AC3E}">
        <p14:creationId xmlns:p14="http://schemas.microsoft.com/office/powerpoint/2010/main" val="4238840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BFA6D2-BD1F-5C34-E413-29B7DB5E53FC}"/>
              </a:ext>
            </a:extLst>
          </p:cNvPr>
          <p:cNvSpPr txBox="1"/>
          <p:nvPr/>
        </p:nvSpPr>
        <p:spPr>
          <a:xfrm>
            <a:off x="1623526" y="1228397"/>
            <a:ext cx="10568474" cy="3539430"/>
          </a:xfrm>
          <a:prstGeom prst="rect">
            <a:avLst/>
          </a:prstGeom>
          <a:noFill/>
        </p:spPr>
        <p:txBody>
          <a:bodyPr wrap="square">
            <a:spAutoFit/>
          </a:bodyPr>
          <a:lstStyle/>
          <a:p>
            <a:pPr algn="l"/>
            <a:r>
              <a:rPr lang="en-US" sz="2800" b="0" i="0" dirty="0">
                <a:solidFill>
                  <a:srgbClr val="8D0D0D"/>
                </a:solidFill>
                <a:effectLst/>
                <a:latin typeface="Roboto" panose="02000000000000000000" pitchFamily="2" charset="0"/>
              </a:rPr>
              <a:t>RULE 3: USAGE OF ARTICLES:</a:t>
            </a:r>
          </a:p>
          <a:p>
            <a:pPr algn="l">
              <a:buFont typeface="Arial" panose="020B0604020202020204" pitchFamily="34" charset="0"/>
              <a:buChar char="•"/>
            </a:pPr>
            <a:r>
              <a:rPr lang="en-US" sz="2800" b="0" i="0" dirty="0">
                <a:solidFill>
                  <a:srgbClr val="333333"/>
                </a:solidFill>
                <a:effectLst/>
                <a:latin typeface="Roboto" panose="02000000000000000000" pitchFamily="2" charset="0"/>
              </a:rPr>
              <a:t>Articles are of a great use in Para jumbles. The articles ‘a’ and ‘an’ are indefinite articles whereas the article ‘the’ is called definite article. When these articles are used in the beginning, they are great to start a passage.</a:t>
            </a:r>
            <a:br>
              <a:rPr lang="en-US" sz="2800" dirty="0"/>
            </a:br>
            <a:r>
              <a:rPr lang="en-US" sz="2800" b="1" i="0" dirty="0">
                <a:solidFill>
                  <a:srgbClr val="333333"/>
                </a:solidFill>
                <a:effectLst/>
                <a:latin typeface="Roboto" panose="02000000000000000000" pitchFamily="2" charset="0"/>
              </a:rPr>
              <a:t>EXAMPLES:</a:t>
            </a:r>
            <a:br>
              <a:rPr lang="en-US" sz="2800" dirty="0"/>
            </a:br>
            <a:r>
              <a:rPr lang="en-US" sz="2800" b="0" i="0" dirty="0">
                <a:solidFill>
                  <a:srgbClr val="333333"/>
                </a:solidFill>
                <a:effectLst/>
                <a:latin typeface="Roboto" panose="02000000000000000000" pitchFamily="2" charset="0"/>
              </a:rPr>
              <a:t>A boy and his friend were playing in the garden. </a:t>
            </a:r>
          </a:p>
          <a:p>
            <a:pPr algn="l">
              <a:buFont typeface="Arial" panose="020B0604020202020204" pitchFamily="34" charset="0"/>
              <a:buChar char="•"/>
            </a:pPr>
            <a:r>
              <a:rPr lang="en-US" sz="2800" b="0" i="0" dirty="0">
                <a:solidFill>
                  <a:srgbClr val="333333"/>
                </a:solidFill>
                <a:effectLst/>
                <a:latin typeface="Roboto" panose="02000000000000000000" pitchFamily="2" charset="0"/>
              </a:rPr>
              <a:t>The home rule was brought to an end by the president. </a:t>
            </a:r>
          </a:p>
        </p:txBody>
      </p:sp>
      <p:pic>
        <p:nvPicPr>
          <p:cNvPr id="4" name="Picture 3">
            <a:extLst>
              <a:ext uri="{FF2B5EF4-FFF2-40B4-BE49-F238E27FC236}">
                <a16:creationId xmlns:a16="http://schemas.microsoft.com/office/drawing/2014/main" id="{0C24EB50-ADDB-699A-8665-EAE4D3D0A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extLst>
      <p:ext uri="{BB962C8B-B14F-4D97-AF65-F5344CB8AC3E}">
        <p14:creationId xmlns:p14="http://schemas.microsoft.com/office/powerpoint/2010/main" val="25559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40A77-F441-FF6D-4770-08CB8B280DB5}"/>
              </a:ext>
            </a:extLst>
          </p:cNvPr>
          <p:cNvSpPr txBox="1"/>
          <p:nvPr/>
        </p:nvSpPr>
        <p:spPr>
          <a:xfrm>
            <a:off x="1217645" y="1177870"/>
            <a:ext cx="10259008" cy="3539430"/>
          </a:xfrm>
          <a:prstGeom prst="rect">
            <a:avLst/>
          </a:prstGeom>
          <a:noFill/>
        </p:spPr>
        <p:txBody>
          <a:bodyPr wrap="square">
            <a:spAutoFit/>
          </a:bodyPr>
          <a:lstStyle/>
          <a:p>
            <a:pPr algn="l"/>
            <a:r>
              <a:rPr lang="en-US" sz="2800" b="0" i="0" dirty="0">
                <a:solidFill>
                  <a:srgbClr val="8D0D0D"/>
                </a:solidFill>
                <a:effectLst/>
                <a:latin typeface="Roboto" panose="02000000000000000000" pitchFamily="2" charset="0"/>
              </a:rPr>
              <a:t>RULE 5: THE SECRET OF ELIMINATION METHOD.</a:t>
            </a:r>
          </a:p>
          <a:p>
            <a:pPr algn="l">
              <a:buFont typeface="Arial" panose="020B0604020202020204" pitchFamily="34" charset="0"/>
              <a:buChar char="•"/>
            </a:pPr>
            <a:r>
              <a:rPr lang="en-US" sz="2800" b="0" i="0" dirty="0">
                <a:solidFill>
                  <a:srgbClr val="333333"/>
                </a:solidFill>
                <a:effectLst/>
                <a:latin typeface="Roboto" panose="02000000000000000000" pitchFamily="2" charset="0"/>
              </a:rPr>
              <a:t>One of the last resort in Para jumble is the rule of elimination method and this is the best method to solve a Para jumble.</a:t>
            </a:r>
            <a:br>
              <a:rPr lang="en-US" sz="2800" dirty="0"/>
            </a:br>
            <a:r>
              <a:rPr lang="en-US" sz="2800" b="1" i="0" dirty="0">
                <a:solidFill>
                  <a:srgbClr val="333333"/>
                </a:solidFill>
                <a:effectLst/>
                <a:latin typeface="Roboto" panose="02000000000000000000" pitchFamily="2" charset="0"/>
              </a:rPr>
              <a:t>FOR EXAMPLE:</a:t>
            </a:r>
            <a:br>
              <a:rPr lang="en-US" sz="2800" dirty="0"/>
            </a:br>
            <a:r>
              <a:rPr lang="en-US" sz="2800" b="0" i="0" dirty="0">
                <a:solidFill>
                  <a:srgbClr val="333333"/>
                </a:solidFill>
                <a:effectLst/>
                <a:latin typeface="Roboto" panose="02000000000000000000" pitchFamily="2" charset="0"/>
              </a:rPr>
              <a:t>The merchant’s son immediately acknowledged Mohan's good work and invited him to his home for dinner.</a:t>
            </a:r>
          </a:p>
          <a:p>
            <a:pPr algn="l">
              <a:buFont typeface="Arial" panose="020B0604020202020204" pitchFamily="34" charset="0"/>
              <a:buChar char="•"/>
            </a:pPr>
            <a:r>
              <a:rPr lang="en-US" sz="2800" b="0" i="0" dirty="0">
                <a:solidFill>
                  <a:srgbClr val="333333"/>
                </a:solidFill>
                <a:effectLst/>
                <a:latin typeface="Roboto" panose="02000000000000000000" pitchFamily="2" charset="0"/>
              </a:rPr>
              <a:t>One day a wealthy merchant sent his son's bicycle to the shop for repair.</a:t>
            </a:r>
          </a:p>
        </p:txBody>
      </p:sp>
      <p:pic>
        <p:nvPicPr>
          <p:cNvPr id="2" name="Picture 1">
            <a:extLst>
              <a:ext uri="{FF2B5EF4-FFF2-40B4-BE49-F238E27FC236}">
                <a16:creationId xmlns:a16="http://schemas.microsoft.com/office/drawing/2014/main" id="{6B168548-2D28-DC6F-7E65-F07587E55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extLst>
      <p:ext uri="{BB962C8B-B14F-4D97-AF65-F5344CB8AC3E}">
        <p14:creationId xmlns:p14="http://schemas.microsoft.com/office/powerpoint/2010/main" val="2280868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pic>
        <p:nvPicPr>
          <p:cNvPr id="2" name="Picture 1">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pic>
        <p:nvPicPr>
          <p:cNvPr id="3" name="Picture 2">
            <a:extLst>
              <a:ext uri="{FF2B5EF4-FFF2-40B4-BE49-F238E27FC236}">
                <a16:creationId xmlns:a16="http://schemas.microsoft.com/office/drawing/2014/main" id="{09B0C750-91E4-1DBE-3402-7E7E38C1AA90}"/>
              </a:ext>
            </a:extLst>
          </p:cNvPr>
          <p:cNvPicPr>
            <a:picLocks noChangeAspect="1"/>
          </p:cNvPicPr>
          <p:nvPr/>
        </p:nvPicPr>
        <p:blipFill>
          <a:blip r:embed="rId4"/>
          <a:stretch>
            <a:fillRect/>
          </a:stretch>
        </p:blipFill>
        <p:spPr>
          <a:xfrm>
            <a:off x="1566963" y="931095"/>
            <a:ext cx="9641579" cy="395036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29A662-E105-4DCD-B841-5AE7DE607E52}"/>
              </a:ext>
            </a:extLst>
          </p:cNvPr>
          <p:cNvSpPr/>
          <p:nvPr/>
        </p:nvSpPr>
        <p:spPr>
          <a:xfrm>
            <a:off x="286287" y="990600"/>
            <a:ext cx="12192000" cy="1323439"/>
          </a:xfrm>
          <a:prstGeom prst="rect">
            <a:avLst/>
          </a:prstGeom>
        </p:spPr>
        <p:txBody>
          <a:bodyPr wrap="square">
            <a:spAutoFit/>
          </a:bodyPr>
          <a:lstStyle/>
          <a:p>
            <a:pPr algn="ctr"/>
            <a:r>
              <a:rPr lang="en-US" sz="8000" b="1" dirty="0">
                <a:solidFill>
                  <a:schemeClr val="tx2">
                    <a:lumMod val="60000"/>
                    <a:lumOff val="40000"/>
                  </a:schemeClr>
                </a:solidFill>
                <a:latin typeface="Nunito Sans" panose="00000500000000000000" pitchFamily="2" charset="0"/>
              </a:rPr>
              <a:t>THANK YOU</a:t>
            </a:r>
            <a:endParaRPr lang="en-US" sz="8000" b="1" dirty="0">
              <a:solidFill>
                <a:schemeClr val="tx2">
                  <a:lumMod val="60000"/>
                  <a:lumOff val="40000"/>
                </a:schemeClr>
              </a:solidFill>
            </a:endParaRPr>
          </a:p>
        </p:txBody>
      </p:sp>
      <p:pic>
        <p:nvPicPr>
          <p:cNvPr id="2" name="Picture 1">
            <a:extLst>
              <a:ext uri="{FF2B5EF4-FFF2-40B4-BE49-F238E27FC236}">
                <a16:creationId xmlns:a16="http://schemas.microsoft.com/office/drawing/2014/main" id="{17270ADB-67C3-7912-0753-600C5F0A6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grpSp>
        <p:nvGrpSpPr>
          <p:cNvPr id="3" name="Group 2">
            <a:extLst>
              <a:ext uri="{FF2B5EF4-FFF2-40B4-BE49-F238E27FC236}">
                <a16:creationId xmlns:a16="http://schemas.microsoft.com/office/drawing/2014/main" id="{0031D759-A441-2DE1-8AC4-A095C3273689}"/>
              </a:ext>
            </a:extLst>
          </p:cNvPr>
          <p:cNvGrpSpPr/>
          <p:nvPr/>
        </p:nvGrpSpPr>
        <p:grpSpPr>
          <a:xfrm flipH="1">
            <a:off x="-1" y="1981201"/>
            <a:ext cx="6058173" cy="4876800"/>
            <a:chOff x="7966969" y="2260887"/>
            <a:chExt cx="4225031" cy="4615403"/>
          </a:xfrm>
          <a:solidFill>
            <a:srgbClr val="92D050"/>
          </a:solidFill>
        </p:grpSpPr>
        <p:sp>
          <p:nvSpPr>
            <p:cNvPr id="4" name="Isosceles Triangle 3">
              <a:extLst>
                <a:ext uri="{FF2B5EF4-FFF2-40B4-BE49-F238E27FC236}">
                  <a16:creationId xmlns:a16="http://schemas.microsoft.com/office/drawing/2014/main" id="{FC64FF06-DF09-FBF9-9A8B-F1DA2EBF6C73}"/>
                </a:ext>
              </a:extLst>
            </p:cNvPr>
            <p:cNvSpPr/>
            <p:nvPr/>
          </p:nvSpPr>
          <p:spPr>
            <a:xfrm>
              <a:off x="8807355" y="4597114"/>
              <a:ext cx="3384645" cy="2279176"/>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314F3538-042B-7FB3-849A-9068AD0AA146}"/>
                </a:ext>
              </a:extLst>
            </p:cNvPr>
            <p:cNvSpPr/>
            <p:nvPr/>
          </p:nvSpPr>
          <p:spPr>
            <a:xfrm rot="16200000">
              <a:off x="7780928" y="2446928"/>
              <a:ext cx="4597113" cy="4225031"/>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Google Shape;288;g224e5d5c537_0_0">
            <a:extLst>
              <a:ext uri="{FF2B5EF4-FFF2-40B4-BE49-F238E27FC236}">
                <a16:creationId xmlns:a16="http://schemas.microsoft.com/office/drawing/2014/main" id="{BF55938F-B0C3-C494-F396-53BB51A38683}"/>
              </a:ext>
            </a:extLst>
          </p:cNvPr>
          <p:cNvSpPr txBox="1"/>
          <p:nvPr/>
        </p:nvSpPr>
        <p:spPr>
          <a:xfrm>
            <a:off x="4135783" y="1245069"/>
            <a:ext cx="4493008" cy="814500"/>
          </a:xfrm>
          <a:prstGeom prst="rect">
            <a:avLst/>
          </a:prstGeom>
          <a:noFill/>
          <a:ln>
            <a:noFill/>
          </a:ln>
        </p:spPr>
        <p:txBody>
          <a:bodyPr spcFirstLastPara="1" wrap="square" lIns="0" tIns="0" rIns="0" bIns="0" anchor="t" anchorCtr="0">
            <a:spAutoFit/>
          </a:bodyPr>
          <a:lstStyle/>
          <a:p>
            <a:pPr marL="0" marR="0" lvl="0" indent="0" algn="l" rtl="0">
              <a:lnSpc>
                <a:spcPct val="82678"/>
              </a:lnSpc>
              <a:spcBef>
                <a:spcPts val="0"/>
              </a:spcBef>
              <a:spcAft>
                <a:spcPts val="0"/>
              </a:spcAft>
              <a:buClr>
                <a:srgbClr val="000000"/>
              </a:buClr>
              <a:buSzPts val="6400"/>
              <a:buFont typeface="Arial"/>
              <a:buNone/>
            </a:pPr>
            <a:r>
              <a:rPr lang="en-US" sz="6400" b="1" i="0" u="none" strike="noStrike" cap="none" dirty="0">
                <a:solidFill>
                  <a:srgbClr val="002060"/>
                </a:solidFill>
                <a:latin typeface="Times New Roman"/>
                <a:ea typeface="Times New Roman"/>
                <a:cs typeface="Times New Roman"/>
                <a:sym typeface="Times New Roman"/>
              </a:rPr>
              <a:t>Thank You</a:t>
            </a:r>
            <a:endParaRPr sz="6400" b="0" i="0" u="none" strike="noStrike" cap="none"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2413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07D19B73-5B91-C94D-0D38-667AD2F5001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95A19C3-CA59-7DE4-A436-860050400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
        <p:nvSpPr>
          <p:cNvPr id="133" name="Google Shape;133;p2"/>
          <p:cNvSpPr/>
          <p:nvPr/>
        </p:nvSpPr>
        <p:spPr>
          <a:xfrm>
            <a:off x="448836" y="671480"/>
            <a:ext cx="3491511" cy="461700"/>
          </a:xfrm>
          <a:prstGeom prst="rect">
            <a:avLst/>
          </a:prstGeom>
          <a:noFill/>
          <a:ln>
            <a:noFill/>
          </a:ln>
        </p:spPr>
        <p:txBody>
          <a:bodyPr spcFirstLastPara="1" wrap="square" lIns="91425" tIns="45700" rIns="91425" bIns="45700" anchor="t" anchorCtr="0">
            <a:noAutofit/>
          </a:bodyPr>
          <a:lstStyle/>
          <a:p>
            <a:pPr lvl="0">
              <a:buSzPts val="3200"/>
            </a:pPr>
            <a:r>
              <a:rPr lang="en-US" sz="4000" b="1" i="0" u="none" strike="noStrike" cap="none" dirty="0">
                <a:solidFill>
                  <a:srgbClr val="FF0000"/>
                </a:solidFill>
                <a:latin typeface="Times New Roman"/>
                <a:ea typeface="Times New Roman"/>
                <a:cs typeface="Times New Roman"/>
                <a:sym typeface="Times New Roman"/>
              </a:rPr>
              <a:t>Introduc</a:t>
            </a:r>
            <a:r>
              <a:rPr lang="en-US" sz="4000" b="1" dirty="0">
                <a:solidFill>
                  <a:srgbClr val="FF0000"/>
                </a:solidFill>
                <a:latin typeface="Times New Roman"/>
                <a:ea typeface="Times New Roman"/>
                <a:cs typeface="Times New Roman"/>
                <a:sym typeface="Times New Roman"/>
              </a:rPr>
              <a:t>tion</a:t>
            </a:r>
            <a:endParaRPr sz="4000" b="1" i="0" u="none" strike="noStrike" cap="none" dirty="0">
              <a:solidFill>
                <a:srgbClr val="FF0000"/>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8C797402-DDFD-A835-F81F-32EEE3DB110A}"/>
              </a:ext>
            </a:extLst>
          </p:cNvPr>
          <p:cNvSpPr txBox="1"/>
          <p:nvPr/>
        </p:nvSpPr>
        <p:spPr>
          <a:xfrm>
            <a:off x="338673" y="4155160"/>
            <a:ext cx="6082311" cy="1569660"/>
          </a:xfrm>
          <a:prstGeom prst="rect">
            <a:avLst/>
          </a:prstGeom>
          <a:noFill/>
        </p:spPr>
        <p:txBody>
          <a:bodyPr wrap="square">
            <a:spAutoFit/>
          </a:bodyPr>
          <a:lstStyle/>
          <a:p>
            <a:pPr algn="just"/>
            <a:r>
              <a:rPr lang="en-US" sz="2400" dirty="0"/>
              <a:t>	Parajumbles test your understanding of thought flow. In simple words they test are you able to identify a coherently formed paragraph.</a:t>
            </a:r>
            <a:endParaRPr lang="en-IN" sz="2400" dirty="0"/>
          </a:p>
        </p:txBody>
      </p:sp>
      <p:pic>
        <p:nvPicPr>
          <p:cNvPr id="5" name="Picture 4">
            <a:extLst>
              <a:ext uri="{FF2B5EF4-FFF2-40B4-BE49-F238E27FC236}">
                <a16:creationId xmlns:a16="http://schemas.microsoft.com/office/drawing/2014/main" id="{6D2F1ECD-23CB-B984-C4F0-00B9C7FA48CF}"/>
              </a:ext>
            </a:extLst>
          </p:cNvPr>
          <p:cNvPicPr>
            <a:picLocks noChangeAspect="1"/>
          </p:cNvPicPr>
          <p:nvPr/>
        </p:nvPicPr>
        <p:blipFill>
          <a:blip r:embed="rId4"/>
          <a:stretch>
            <a:fillRect/>
          </a:stretch>
        </p:blipFill>
        <p:spPr>
          <a:xfrm>
            <a:off x="7301923" y="1895708"/>
            <a:ext cx="4059043" cy="3044282"/>
          </a:xfrm>
          <a:prstGeom prst="rect">
            <a:avLst/>
          </a:prstGeom>
        </p:spPr>
      </p:pic>
      <p:sp>
        <p:nvSpPr>
          <p:cNvPr id="7" name="TextBox 6">
            <a:extLst>
              <a:ext uri="{FF2B5EF4-FFF2-40B4-BE49-F238E27FC236}">
                <a16:creationId xmlns:a16="http://schemas.microsoft.com/office/drawing/2014/main" id="{1E4269D5-874D-1B38-8CFF-1D4A3D06C59C}"/>
              </a:ext>
            </a:extLst>
          </p:cNvPr>
          <p:cNvSpPr txBox="1"/>
          <p:nvPr/>
        </p:nvSpPr>
        <p:spPr>
          <a:xfrm>
            <a:off x="448836" y="1624951"/>
            <a:ext cx="6116444" cy="2308324"/>
          </a:xfrm>
          <a:prstGeom prst="rect">
            <a:avLst/>
          </a:prstGeom>
          <a:noFill/>
        </p:spPr>
        <p:txBody>
          <a:bodyPr wrap="square">
            <a:spAutoFit/>
          </a:bodyPr>
          <a:lstStyle/>
          <a:p>
            <a:pPr algn="just"/>
            <a:r>
              <a:rPr lang="en-US" sz="2400" dirty="0"/>
              <a:t>	</a:t>
            </a:r>
            <a:r>
              <a:rPr lang="en-US" sz="2400" b="1" dirty="0"/>
              <a:t>Para-Jumble</a:t>
            </a:r>
            <a:r>
              <a:rPr lang="en-US" sz="2400" dirty="0"/>
              <a:t> refers to a paragraph wherein the sentences forming it are jumbled. So, what are we supposed to do here? We are required to arrange the sentences in a proper manner such that they link and form a coherent paragraph.</a:t>
            </a:r>
            <a:endParaRPr lang="en-IN" sz="2400" dirty="0"/>
          </a:p>
        </p:txBody>
      </p:sp>
    </p:spTree>
    <p:extLst>
      <p:ext uri="{BB962C8B-B14F-4D97-AF65-F5344CB8AC3E}">
        <p14:creationId xmlns:p14="http://schemas.microsoft.com/office/powerpoint/2010/main" val="27911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1BAA7230-3036-79FD-1651-6B00C6C8AA6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1B16DE7-0DFA-5F66-3E65-96D9E9C43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
        <p:nvSpPr>
          <p:cNvPr id="4" name="TextBox 3">
            <a:extLst>
              <a:ext uri="{FF2B5EF4-FFF2-40B4-BE49-F238E27FC236}">
                <a16:creationId xmlns:a16="http://schemas.microsoft.com/office/drawing/2014/main" id="{231713C2-FFDC-C088-8654-6AF4382C05AC}"/>
              </a:ext>
            </a:extLst>
          </p:cNvPr>
          <p:cNvSpPr txBox="1"/>
          <p:nvPr/>
        </p:nvSpPr>
        <p:spPr>
          <a:xfrm>
            <a:off x="312233" y="364346"/>
            <a:ext cx="8508382" cy="6129307"/>
          </a:xfrm>
          <a:prstGeom prst="rect">
            <a:avLst/>
          </a:prstGeom>
          <a:noFill/>
        </p:spPr>
        <p:txBody>
          <a:bodyPr wrap="square">
            <a:spAutoFit/>
          </a:bodyPr>
          <a:lstStyle/>
          <a:p>
            <a:pPr algn="l">
              <a:lnSpc>
                <a:spcPct val="150000"/>
              </a:lnSpc>
            </a:pPr>
            <a:r>
              <a:rPr lang="en-US" sz="2400" b="1" dirty="0">
                <a:solidFill>
                  <a:schemeClr val="accent1"/>
                </a:solidFill>
                <a:latin typeface="+mn-lt"/>
              </a:rPr>
              <a:t>Different types of Para jumbles:</a:t>
            </a:r>
          </a:p>
          <a:p>
            <a:pPr algn="l">
              <a:lnSpc>
                <a:spcPct val="150000"/>
              </a:lnSpc>
            </a:pPr>
            <a:r>
              <a:rPr lang="en-US" sz="2000" b="1" i="0" dirty="0">
                <a:solidFill>
                  <a:srgbClr val="666666"/>
                </a:solidFill>
                <a:effectLst/>
                <a:latin typeface="+mn-lt"/>
              </a:rPr>
              <a:t>1. In the first type,</a:t>
            </a:r>
            <a:r>
              <a:rPr lang="en-US" sz="2000" b="0" i="0" dirty="0">
                <a:solidFill>
                  <a:srgbClr val="666666"/>
                </a:solidFill>
                <a:effectLst/>
                <a:latin typeface="+mn-lt"/>
              </a:rPr>
              <a:t> in the question simply 4 or 5 sentences are given, which need to be rearranged into a paragraph.</a:t>
            </a:r>
          </a:p>
          <a:p>
            <a:pPr algn="l">
              <a:lnSpc>
                <a:spcPct val="150000"/>
              </a:lnSpc>
            </a:pPr>
            <a:r>
              <a:rPr lang="en-US" sz="2000" b="1" i="0" dirty="0">
                <a:solidFill>
                  <a:srgbClr val="666666"/>
                </a:solidFill>
                <a:effectLst/>
                <a:latin typeface="+mn-lt"/>
              </a:rPr>
              <a:t>For example:</a:t>
            </a:r>
            <a:br>
              <a:rPr lang="en-US" sz="2000" b="0" i="0" dirty="0">
                <a:solidFill>
                  <a:srgbClr val="666666"/>
                </a:solidFill>
                <a:effectLst/>
                <a:latin typeface="+mn-lt"/>
              </a:rPr>
            </a:br>
            <a:r>
              <a:rPr lang="en-US" sz="2000" b="1" i="0" dirty="0">
                <a:solidFill>
                  <a:srgbClr val="666666"/>
                </a:solidFill>
                <a:effectLst/>
                <a:latin typeface="+mn-lt"/>
              </a:rPr>
              <a:t>A.</a:t>
            </a:r>
            <a:r>
              <a:rPr lang="en-US" sz="2000" b="0" i="0" dirty="0">
                <a:solidFill>
                  <a:srgbClr val="666666"/>
                </a:solidFill>
                <a:effectLst/>
                <a:latin typeface="+mn-lt"/>
              </a:rPr>
              <a:t> Group Banking is the system in which two or more independently incorporated banks are brought under the control of a holding company.</a:t>
            </a:r>
            <a:br>
              <a:rPr lang="en-US" sz="2000" b="0" i="0" dirty="0">
                <a:solidFill>
                  <a:srgbClr val="666666"/>
                </a:solidFill>
                <a:effectLst/>
                <a:latin typeface="+mn-lt"/>
              </a:rPr>
            </a:br>
            <a:r>
              <a:rPr lang="en-US" sz="2000" b="1" i="0" dirty="0">
                <a:solidFill>
                  <a:srgbClr val="666666"/>
                </a:solidFill>
                <a:effectLst/>
                <a:latin typeface="+mn-lt"/>
              </a:rPr>
              <a:t>B.</a:t>
            </a:r>
            <a:r>
              <a:rPr lang="en-US" sz="2000" b="0" i="0" dirty="0">
                <a:solidFill>
                  <a:srgbClr val="666666"/>
                </a:solidFill>
                <a:effectLst/>
                <a:latin typeface="+mn-lt"/>
              </a:rPr>
              <a:t> Under group banking, the individual banks may be unit banks, or banks operating branches or a combination of the two.</a:t>
            </a:r>
            <a:br>
              <a:rPr lang="en-US" sz="2000" b="0" i="0" dirty="0">
                <a:solidFill>
                  <a:srgbClr val="666666"/>
                </a:solidFill>
                <a:effectLst/>
                <a:latin typeface="+mn-lt"/>
              </a:rPr>
            </a:br>
            <a:r>
              <a:rPr lang="en-US" sz="2000" b="1" i="0" dirty="0">
                <a:solidFill>
                  <a:srgbClr val="666666"/>
                </a:solidFill>
                <a:effectLst/>
                <a:latin typeface="+mn-lt"/>
              </a:rPr>
              <a:t>C.</a:t>
            </a:r>
            <a:r>
              <a:rPr lang="en-US" sz="2000" b="0" i="0" dirty="0">
                <a:solidFill>
                  <a:srgbClr val="666666"/>
                </a:solidFill>
                <a:effectLst/>
                <a:latin typeface="+mn-lt"/>
              </a:rPr>
              <a:t> That is, each bank in the group has got a separate entity.</a:t>
            </a:r>
            <a:br>
              <a:rPr lang="en-US" sz="2000" b="0" i="0" dirty="0">
                <a:solidFill>
                  <a:srgbClr val="666666"/>
                </a:solidFill>
                <a:effectLst/>
                <a:latin typeface="+mn-lt"/>
              </a:rPr>
            </a:br>
            <a:r>
              <a:rPr lang="en-US" sz="2000" b="1" i="0" dirty="0">
                <a:solidFill>
                  <a:srgbClr val="666666"/>
                </a:solidFill>
                <a:effectLst/>
                <a:latin typeface="+mn-lt"/>
              </a:rPr>
              <a:t>D.</a:t>
            </a:r>
            <a:r>
              <a:rPr lang="en-US" sz="2000" b="0" i="0" dirty="0">
                <a:solidFill>
                  <a:srgbClr val="666666"/>
                </a:solidFill>
                <a:effectLst/>
                <a:latin typeface="+mn-lt"/>
              </a:rPr>
              <a:t> Participating banks retain their own boards of directors which are responsible to the supervising and regulatory authority and depositors for the proper operation of the bank.</a:t>
            </a:r>
            <a:br>
              <a:rPr lang="en-US" sz="2000" b="0" i="0" dirty="0">
                <a:solidFill>
                  <a:srgbClr val="666666"/>
                </a:solidFill>
                <a:effectLst/>
                <a:latin typeface="+mn-lt"/>
              </a:rPr>
            </a:br>
            <a:r>
              <a:rPr lang="en-US" sz="2000" b="1" i="0" dirty="0">
                <a:solidFill>
                  <a:srgbClr val="666666"/>
                </a:solidFill>
                <a:effectLst/>
                <a:latin typeface="+mn-lt"/>
              </a:rPr>
              <a:t>E.</a:t>
            </a:r>
            <a:r>
              <a:rPr lang="en-US" sz="2000" b="0" i="0" dirty="0">
                <a:solidFill>
                  <a:srgbClr val="666666"/>
                </a:solidFill>
                <a:effectLst/>
                <a:latin typeface="+mn-lt"/>
              </a:rPr>
              <a:t> The holding company may or may not be a banking company.</a:t>
            </a:r>
          </a:p>
        </p:txBody>
      </p:sp>
      <p:sp>
        <p:nvSpPr>
          <p:cNvPr id="6" name="TextBox 5">
            <a:extLst>
              <a:ext uri="{FF2B5EF4-FFF2-40B4-BE49-F238E27FC236}">
                <a16:creationId xmlns:a16="http://schemas.microsoft.com/office/drawing/2014/main" id="{0E9C9FC1-BB57-1132-1B43-DD97987C4A24}"/>
              </a:ext>
            </a:extLst>
          </p:cNvPr>
          <p:cNvSpPr txBox="1"/>
          <p:nvPr/>
        </p:nvSpPr>
        <p:spPr>
          <a:xfrm>
            <a:off x="9188605" y="2474893"/>
            <a:ext cx="1940312" cy="2239844"/>
          </a:xfrm>
          <a:prstGeom prst="rect">
            <a:avLst/>
          </a:prstGeom>
          <a:noFill/>
        </p:spPr>
        <p:txBody>
          <a:bodyPr wrap="square">
            <a:spAutoFit/>
          </a:bodyPr>
          <a:lstStyle/>
          <a:p>
            <a:pPr algn="l">
              <a:lnSpc>
                <a:spcPct val="150000"/>
              </a:lnSpc>
            </a:pPr>
            <a:r>
              <a:rPr lang="en-US" sz="2400" b="1" dirty="0">
                <a:solidFill>
                  <a:srgbClr val="666666"/>
                </a:solidFill>
                <a:latin typeface="+mn-lt"/>
              </a:rPr>
              <a:t>1. </a:t>
            </a:r>
            <a:r>
              <a:rPr lang="en-US" sz="2400" b="1" i="0" dirty="0">
                <a:solidFill>
                  <a:srgbClr val="666666"/>
                </a:solidFill>
                <a:effectLst/>
                <a:latin typeface="+mn-lt"/>
              </a:rPr>
              <a:t>CDBAE</a:t>
            </a:r>
          </a:p>
          <a:p>
            <a:pPr algn="l">
              <a:lnSpc>
                <a:spcPct val="150000"/>
              </a:lnSpc>
            </a:pPr>
            <a:r>
              <a:rPr lang="en-US" sz="2400" b="1" i="0" dirty="0">
                <a:solidFill>
                  <a:srgbClr val="666666"/>
                </a:solidFill>
                <a:effectLst/>
                <a:latin typeface="+mn-lt"/>
              </a:rPr>
              <a:t>2. EADCB</a:t>
            </a:r>
          </a:p>
          <a:p>
            <a:pPr algn="l">
              <a:lnSpc>
                <a:spcPct val="150000"/>
              </a:lnSpc>
            </a:pPr>
            <a:r>
              <a:rPr lang="en-US" sz="2400" b="1" i="0" dirty="0">
                <a:solidFill>
                  <a:srgbClr val="666666"/>
                </a:solidFill>
                <a:effectLst/>
                <a:latin typeface="+mn-lt"/>
              </a:rPr>
              <a:t>3. AEBDC</a:t>
            </a:r>
          </a:p>
          <a:p>
            <a:pPr algn="l">
              <a:lnSpc>
                <a:spcPct val="150000"/>
              </a:lnSpc>
            </a:pPr>
            <a:r>
              <a:rPr lang="en-US" sz="2400" b="1" i="0" dirty="0">
                <a:solidFill>
                  <a:srgbClr val="666666"/>
                </a:solidFill>
                <a:effectLst/>
                <a:latin typeface="+mn-lt"/>
              </a:rPr>
              <a:t>4. ECBDA</a:t>
            </a:r>
          </a:p>
        </p:txBody>
      </p:sp>
    </p:spTree>
    <p:extLst>
      <p:ext uri="{BB962C8B-B14F-4D97-AF65-F5344CB8AC3E}">
        <p14:creationId xmlns:p14="http://schemas.microsoft.com/office/powerpoint/2010/main" val="38895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74ED1E-154E-7D4C-0C5F-AF0071762202}"/>
              </a:ext>
            </a:extLst>
          </p:cNvPr>
          <p:cNvSpPr txBox="1"/>
          <p:nvPr/>
        </p:nvSpPr>
        <p:spPr>
          <a:xfrm>
            <a:off x="178420" y="1293542"/>
            <a:ext cx="11204190" cy="3532505"/>
          </a:xfrm>
          <a:prstGeom prst="rect">
            <a:avLst/>
          </a:prstGeom>
          <a:noFill/>
        </p:spPr>
        <p:txBody>
          <a:bodyPr wrap="square">
            <a:spAutoFit/>
          </a:bodyPr>
          <a:lstStyle/>
          <a:p>
            <a:pPr algn="just"/>
            <a:r>
              <a:rPr lang="en-US" sz="2400" b="1" i="0" dirty="0">
                <a:solidFill>
                  <a:srgbClr val="0D0D0D"/>
                </a:solidFill>
                <a:effectLst/>
                <a:latin typeface="+mj-lt"/>
              </a:rPr>
              <a:t>Example 1: </a:t>
            </a:r>
          </a:p>
          <a:p>
            <a:pPr algn="just"/>
            <a:endParaRPr lang="en-US" sz="2400" b="1" i="0" dirty="0">
              <a:solidFill>
                <a:srgbClr val="0D0D0D"/>
              </a:solidFill>
              <a:effectLst/>
              <a:latin typeface="+mj-lt"/>
            </a:endParaRPr>
          </a:p>
          <a:p>
            <a:pPr marL="342900" indent="-342900" algn="just">
              <a:lnSpc>
                <a:spcPct val="150000"/>
              </a:lnSpc>
              <a:buAutoNum type="alphaUcParenR"/>
            </a:pPr>
            <a:r>
              <a:rPr lang="en-US" sz="2400" b="0" i="0" dirty="0">
                <a:solidFill>
                  <a:srgbClr val="0D0D0D"/>
                </a:solidFill>
                <a:effectLst/>
                <a:latin typeface="+mj-lt"/>
              </a:rPr>
              <a:t>Many </a:t>
            </a:r>
            <a:r>
              <a:rPr lang="en-US" sz="2400" i="0" dirty="0">
                <a:solidFill>
                  <a:srgbClr val="0D0D0D"/>
                </a:solidFill>
                <a:effectLst/>
                <a:latin typeface="+mj-lt"/>
              </a:rPr>
              <a:t>people</a:t>
            </a:r>
            <a:r>
              <a:rPr lang="en-US" sz="2400" b="0" i="0" dirty="0">
                <a:solidFill>
                  <a:srgbClr val="0D0D0D"/>
                </a:solidFill>
                <a:effectLst/>
                <a:latin typeface="+mj-lt"/>
              </a:rPr>
              <a:t> think of cats as solitary creatures. </a:t>
            </a:r>
            <a:endParaRPr lang="en-US" sz="2400" dirty="0">
              <a:solidFill>
                <a:srgbClr val="0D0D0D"/>
              </a:solidFill>
              <a:latin typeface="+mj-lt"/>
            </a:endParaRPr>
          </a:p>
          <a:p>
            <a:pPr marL="342900" indent="-342900" algn="just">
              <a:lnSpc>
                <a:spcPct val="150000"/>
              </a:lnSpc>
              <a:buAutoNum type="alphaUcParenR"/>
            </a:pPr>
            <a:r>
              <a:rPr lang="en-US" sz="2400" b="0" i="0" dirty="0">
                <a:solidFill>
                  <a:srgbClr val="0D0D0D"/>
                </a:solidFill>
                <a:effectLst/>
                <a:latin typeface="+mj-lt"/>
              </a:rPr>
              <a:t> However, cats can be quite social animals. </a:t>
            </a:r>
          </a:p>
          <a:p>
            <a:pPr marL="342900" indent="-342900" algn="just">
              <a:lnSpc>
                <a:spcPct val="150000"/>
              </a:lnSpc>
              <a:buAutoNum type="alphaUcParenR"/>
            </a:pPr>
            <a:r>
              <a:rPr lang="en-US" sz="2400" b="0" i="0" dirty="0">
                <a:solidFill>
                  <a:srgbClr val="0D0D0D"/>
                </a:solidFill>
                <a:effectLst/>
                <a:latin typeface="+mj-lt"/>
              </a:rPr>
              <a:t>This misconception arises because cats often prefer to nap alone.</a:t>
            </a:r>
          </a:p>
          <a:p>
            <a:pPr marL="342900" indent="-342900" algn="just">
              <a:lnSpc>
                <a:spcPct val="150000"/>
              </a:lnSpc>
              <a:buAutoNum type="alphaUcParenR"/>
            </a:pPr>
            <a:r>
              <a:rPr lang="en-US" sz="2400" b="0" i="0" dirty="0">
                <a:solidFill>
                  <a:srgbClr val="0D0D0D"/>
                </a:solidFill>
                <a:effectLst/>
                <a:latin typeface="+mj-lt"/>
              </a:rPr>
              <a:t>In fact, cats are known to form close bonds with their owners. </a:t>
            </a:r>
          </a:p>
          <a:p>
            <a:pPr marL="342900" indent="-342900" algn="just">
              <a:lnSpc>
                <a:spcPct val="150000"/>
              </a:lnSpc>
              <a:buAutoNum type="alphaUcParenR"/>
            </a:pPr>
            <a:r>
              <a:rPr lang="en-US" sz="2400" b="0" i="0" dirty="0">
                <a:solidFill>
                  <a:srgbClr val="0D0D0D"/>
                </a:solidFill>
                <a:effectLst/>
                <a:latin typeface="+mj-lt"/>
              </a:rPr>
              <a:t>Additionally, they may enjoy the company of other cats in the household.</a:t>
            </a:r>
          </a:p>
        </p:txBody>
      </p:sp>
      <p:pic>
        <p:nvPicPr>
          <p:cNvPr id="7" name="Picture 6">
            <a:extLst>
              <a:ext uri="{FF2B5EF4-FFF2-40B4-BE49-F238E27FC236}">
                <a16:creationId xmlns:a16="http://schemas.microsoft.com/office/drawing/2014/main" id="{CEDD4EB4-47C6-7722-B908-221A0BFD9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extLst>
      <p:ext uri="{BB962C8B-B14F-4D97-AF65-F5344CB8AC3E}">
        <p14:creationId xmlns:p14="http://schemas.microsoft.com/office/powerpoint/2010/main" val="93994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19A834-B24B-A41A-6E3D-45755C71245B}"/>
              </a:ext>
            </a:extLst>
          </p:cNvPr>
          <p:cNvSpPr txBox="1"/>
          <p:nvPr/>
        </p:nvSpPr>
        <p:spPr>
          <a:xfrm>
            <a:off x="150540" y="1110430"/>
            <a:ext cx="11204189" cy="3901837"/>
          </a:xfrm>
          <a:prstGeom prst="rect">
            <a:avLst/>
          </a:prstGeom>
          <a:noFill/>
        </p:spPr>
        <p:txBody>
          <a:bodyPr wrap="square">
            <a:spAutoFit/>
          </a:bodyPr>
          <a:lstStyle/>
          <a:p>
            <a:pPr algn="just">
              <a:lnSpc>
                <a:spcPct val="150000"/>
              </a:lnSpc>
            </a:pPr>
            <a:r>
              <a:rPr lang="en-US" sz="2400" b="1" dirty="0">
                <a:solidFill>
                  <a:srgbClr val="0D0D0D"/>
                </a:solidFill>
                <a:latin typeface="+mj-lt"/>
              </a:rPr>
              <a:t>Example 2: </a:t>
            </a:r>
          </a:p>
          <a:p>
            <a:pPr marL="457200" indent="-457200" algn="just">
              <a:lnSpc>
                <a:spcPct val="150000"/>
              </a:lnSpc>
              <a:buAutoNum type="alphaUcParenR"/>
            </a:pPr>
            <a:r>
              <a:rPr lang="en-US" sz="2400" dirty="0">
                <a:solidFill>
                  <a:srgbClr val="0D0D0D"/>
                </a:solidFill>
                <a:latin typeface="+mj-lt"/>
              </a:rPr>
              <a:t>The Internet has revolutionized the way we communicate. </a:t>
            </a:r>
          </a:p>
          <a:p>
            <a:pPr marL="457200" indent="-457200" algn="just">
              <a:lnSpc>
                <a:spcPct val="150000"/>
              </a:lnSpc>
              <a:buAutoNum type="alphaUcParenR"/>
            </a:pPr>
            <a:r>
              <a:rPr lang="en-US" sz="2400" dirty="0">
                <a:solidFill>
                  <a:srgbClr val="0D0D0D"/>
                </a:solidFill>
                <a:latin typeface="+mj-lt"/>
              </a:rPr>
              <a:t>It allows for instant messaging, email, and social media interactions. </a:t>
            </a:r>
          </a:p>
          <a:p>
            <a:pPr marL="457200" indent="-457200" algn="just">
              <a:lnSpc>
                <a:spcPct val="150000"/>
              </a:lnSpc>
              <a:buAutoNum type="alphaUcParenR"/>
            </a:pPr>
            <a:r>
              <a:rPr lang="en-US" sz="2400" dirty="0">
                <a:solidFill>
                  <a:srgbClr val="0D0D0D"/>
                </a:solidFill>
                <a:latin typeface="+mj-lt"/>
              </a:rPr>
              <a:t>Gone are the days of waiting weeks for a letter to arrive. </a:t>
            </a:r>
          </a:p>
          <a:p>
            <a:pPr marL="457200" indent="-457200" algn="just">
              <a:lnSpc>
                <a:spcPct val="150000"/>
              </a:lnSpc>
              <a:buAutoNum type="alphaUcParenR"/>
            </a:pPr>
            <a:r>
              <a:rPr lang="en-US" sz="2400" dirty="0">
                <a:solidFill>
                  <a:srgbClr val="0D0D0D"/>
                </a:solidFill>
                <a:latin typeface="+mj-lt"/>
              </a:rPr>
              <a:t>Today, we can connect with people around the globe in mere seconds. </a:t>
            </a:r>
          </a:p>
          <a:p>
            <a:pPr marL="457200" indent="-457200" algn="just">
              <a:lnSpc>
                <a:spcPct val="150000"/>
              </a:lnSpc>
              <a:buAutoNum type="alphaUcParenR"/>
            </a:pPr>
            <a:r>
              <a:rPr lang="en-US" sz="2400" dirty="0">
                <a:solidFill>
                  <a:srgbClr val="0D0D0D"/>
                </a:solidFill>
                <a:latin typeface="+mj-lt"/>
              </a:rPr>
              <a:t>Furthermore, the Internet has facilitated access to vast amounts of information.</a:t>
            </a:r>
          </a:p>
        </p:txBody>
      </p:sp>
      <p:pic>
        <p:nvPicPr>
          <p:cNvPr id="3" name="Picture 2">
            <a:extLst>
              <a:ext uri="{FF2B5EF4-FFF2-40B4-BE49-F238E27FC236}">
                <a16:creationId xmlns:a16="http://schemas.microsoft.com/office/drawing/2014/main" id="{4107A8EC-8515-C0C5-DA5D-04EB9C71E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extLst>
      <p:ext uri="{BB962C8B-B14F-4D97-AF65-F5344CB8AC3E}">
        <p14:creationId xmlns:p14="http://schemas.microsoft.com/office/powerpoint/2010/main" val="74924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a:extLst>
            <a:ext uri="{FF2B5EF4-FFF2-40B4-BE49-F238E27FC236}">
              <a16:creationId xmlns:a16="http://schemas.microsoft.com/office/drawing/2014/main" id="{AA5167CE-2A89-3FF0-CD07-BD1D335DC6D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E8168FF-F258-E09F-D869-EB3CAE3F0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
        <p:nvSpPr>
          <p:cNvPr id="4" name="TextBox 3">
            <a:extLst>
              <a:ext uri="{FF2B5EF4-FFF2-40B4-BE49-F238E27FC236}">
                <a16:creationId xmlns:a16="http://schemas.microsoft.com/office/drawing/2014/main" id="{BE66CD75-1BDC-347F-36AB-89C05F4626E1}"/>
              </a:ext>
            </a:extLst>
          </p:cNvPr>
          <p:cNvSpPr txBox="1"/>
          <p:nvPr/>
        </p:nvSpPr>
        <p:spPr>
          <a:xfrm>
            <a:off x="170056" y="146509"/>
            <a:ext cx="7691554" cy="6247864"/>
          </a:xfrm>
          <a:prstGeom prst="rect">
            <a:avLst/>
          </a:prstGeom>
          <a:noFill/>
        </p:spPr>
        <p:txBody>
          <a:bodyPr wrap="square">
            <a:spAutoFit/>
          </a:bodyPr>
          <a:lstStyle/>
          <a:p>
            <a:pPr algn="l"/>
            <a:r>
              <a:rPr lang="en-US" sz="2400" b="1" dirty="0"/>
              <a:t> In the second type</a:t>
            </a:r>
            <a:r>
              <a:rPr lang="en-US" sz="2400" dirty="0"/>
              <a:t>, the opening sentence and closing sentence are already fixed.</a:t>
            </a:r>
            <a:br>
              <a:rPr lang="en-US" sz="2400" dirty="0"/>
            </a:br>
            <a:r>
              <a:rPr lang="en-US" sz="2400" dirty="0"/>
              <a:t>For example:</a:t>
            </a:r>
          </a:p>
          <a:p>
            <a:pPr algn="l"/>
            <a:r>
              <a:rPr lang="en-US" sz="2400" dirty="0"/>
              <a:t>1. India is not deemed to be a respectable nation when it comes to sports.</a:t>
            </a:r>
            <a:br>
              <a:rPr lang="en-US" sz="2400" dirty="0"/>
            </a:br>
            <a:r>
              <a:rPr lang="en-US" sz="2400" dirty="0"/>
              <a:t>A. The prime reason for poor performances is corruption &amp; political interference.</a:t>
            </a:r>
            <a:br>
              <a:rPr lang="en-US" sz="2400" dirty="0"/>
            </a:br>
            <a:r>
              <a:rPr lang="en-US" sz="2400" dirty="0"/>
              <a:t>B. Even though, huge amount is spent on training and grooming of the players we still have not been able to achieve the desired results.</a:t>
            </a:r>
            <a:br>
              <a:rPr lang="en-US" sz="2400" dirty="0"/>
            </a:br>
            <a:r>
              <a:rPr lang="en-US" sz="2400" dirty="0"/>
              <a:t>C. Due to this many times a good player is left out.</a:t>
            </a:r>
            <a:br>
              <a:rPr lang="en-US" sz="2400" dirty="0"/>
            </a:br>
            <a:r>
              <a:rPr lang="en-US" sz="2400" dirty="0"/>
              <a:t>D. As a result of that no good players get entries into some important sports competitions and to prove their worth take escape through doping.</a:t>
            </a:r>
            <a:br>
              <a:rPr lang="en-US" sz="2400" dirty="0"/>
            </a:br>
            <a:r>
              <a:rPr lang="en-US" sz="2400" dirty="0"/>
              <a:t>6. Doping is a way to enhance the performance by the means of drugs and steroids</a:t>
            </a:r>
            <a:r>
              <a:rPr lang="en-US" sz="4000" b="0" i="0" dirty="0">
                <a:solidFill>
                  <a:srgbClr val="666666"/>
                </a:solidFill>
                <a:effectLst/>
                <a:latin typeface="+mn-lt"/>
              </a:rPr>
              <a:t>.</a:t>
            </a:r>
          </a:p>
        </p:txBody>
      </p:sp>
      <p:sp>
        <p:nvSpPr>
          <p:cNvPr id="6" name="TextBox 5">
            <a:extLst>
              <a:ext uri="{FF2B5EF4-FFF2-40B4-BE49-F238E27FC236}">
                <a16:creationId xmlns:a16="http://schemas.microsoft.com/office/drawing/2014/main" id="{0693B7C0-88DA-F96D-CA30-CDA178ADF25A}"/>
              </a:ext>
            </a:extLst>
          </p:cNvPr>
          <p:cNvSpPr txBox="1"/>
          <p:nvPr/>
        </p:nvSpPr>
        <p:spPr>
          <a:xfrm>
            <a:off x="9671825" y="2121180"/>
            <a:ext cx="2350119" cy="1815882"/>
          </a:xfrm>
          <a:prstGeom prst="rect">
            <a:avLst/>
          </a:prstGeom>
          <a:noFill/>
        </p:spPr>
        <p:txBody>
          <a:bodyPr wrap="square">
            <a:spAutoFit/>
          </a:bodyPr>
          <a:lstStyle/>
          <a:p>
            <a:pPr algn="l"/>
            <a:r>
              <a:rPr lang="en-US" sz="2800" b="1" i="0" dirty="0">
                <a:solidFill>
                  <a:srgbClr val="666666"/>
                </a:solidFill>
                <a:effectLst/>
                <a:latin typeface="+mn-lt"/>
              </a:rPr>
              <a:t>1.</a:t>
            </a:r>
            <a:r>
              <a:rPr lang="en-US" sz="2800" b="0" i="0" dirty="0">
                <a:solidFill>
                  <a:srgbClr val="666666"/>
                </a:solidFill>
                <a:effectLst/>
                <a:latin typeface="+mn-lt"/>
              </a:rPr>
              <a:t> ABCD</a:t>
            </a:r>
          </a:p>
          <a:p>
            <a:pPr algn="l"/>
            <a:r>
              <a:rPr lang="en-US" sz="2800" b="1" i="0" dirty="0">
                <a:solidFill>
                  <a:srgbClr val="666666"/>
                </a:solidFill>
                <a:effectLst/>
                <a:latin typeface="+mn-lt"/>
              </a:rPr>
              <a:t>2.</a:t>
            </a:r>
            <a:r>
              <a:rPr lang="en-US" sz="2800" b="0" i="0" dirty="0">
                <a:solidFill>
                  <a:srgbClr val="666666"/>
                </a:solidFill>
                <a:effectLst/>
                <a:latin typeface="+mn-lt"/>
              </a:rPr>
              <a:t> CBDA</a:t>
            </a:r>
          </a:p>
          <a:p>
            <a:pPr algn="l"/>
            <a:r>
              <a:rPr lang="en-US" sz="2800" b="1" i="0" dirty="0">
                <a:solidFill>
                  <a:srgbClr val="666666"/>
                </a:solidFill>
                <a:effectLst/>
                <a:latin typeface="+mn-lt"/>
              </a:rPr>
              <a:t>3.</a:t>
            </a:r>
            <a:r>
              <a:rPr lang="en-US" sz="2800" b="0" i="0" dirty="0">
                <a:solidFill>
                  <a:srgbClr val="666666"/>
                </a:solidFill>
                <a:effectLst/>
                <a:latin typeface="+mn-lt"/>
              </a:rPr>
              <a:t> BDCA</a:t>
            </a:r>
          </a:p>
          <a:p>
            <a:pPr algn="l"/>
            <a:r>
              <a:rPr lang="en-US" sz="2800" b="1" i="0" dirty="0">
                <a:solidFill>
                  <a:srgbClr val="666666"/>
                </a:solidFill>
                <a:effectLst/>
                <a:latin typeface="+mn-lt"/>
              </a:rPr>
              <a:t>4.</a:t>
            </a:r>
            <a:r>
              <a:rPr lang="en-US" sz="2800" b="0" i="0" dirty="0">
                <a:solidFill>
                  <a:srgbClr val="666666"/>
                </a:solidFill>
                <a:effectLst/>
                <a:latin typeface="+mn-lt"/>
              </a:rPr>
              <a:t> BACD</a:t>
            </a:r>
          </a:p>
        </p:txBody>
      </p:sp>
    </p:spTree>
    <p:extLst>
      <p:ext uri="{BB962C8B-B14F-4D97-AF65-F5344CB8AC3E}">
        <p14:creationId xmlns:p14="http://schemas.microsoft.com/office/powerpoint/2010/main" val="2527923605"/>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C08F9-70A5-C4E0-1687-C112110BB215}"/>
              </a:ext>
            </a:extLst>
          </p:cNvPr>
          <p:cNvSpPr txBox="1"/>
          <p:nvPr/>
        </p:nvSpPr>
        <p:spPr>
          <a:xfrm>
            <a:off x="308516" y="410513"/>
            <a:ext cx="11333356" cy="6036974"/>
          </a:xfrm>
          <a:prstGeom prst="rect">
            <a:avLst/>
          </a:prstGeom>
          <a:noFill/>
        </p:spPr>
        <p:txBody>
          <a:bodyPr wrap="square">
            <a:spAutoFit/>
          </a:bodyPr>
          <a:lstStyle/>
          <a:p>
            <a:pPr>
              <a:lnSpc>
                <a:spcPct val="150000"/>
              </a:lnSpc>
            </a:pPr>
            <a:r>
              <a:rPr lang="en-US" sz="2000" b="1" dirty="0">
                <a:solidFill>
                  <a:srgbClr val="0D0D0D"/>
                </a:solidFill>
                <a:latin typeface="+mj-lt"/>
              </a:rPr>
              <a:t>Example 1:</a:t>
            </a:r>
            <a:endParaRPr lang="en-US" sz="2000" b="1" i="0" dirty="0">
              <a:solidFill>
                <a:srgbClr val="0D0D0D"/>
              </a:solidFill>
              <a:effectLst/>
              <a:latin typeface="+mj-lt"/>
            </a:endParaRPr>
          </a:p>
          <a:p>
            <a:pPr>
              <a:lnSpc>
                <a:spcPct val="150000"/>
              </a:lnSpc>
            </a:pPr>
            <a:r>
              <a:rPr lang="en-US" sz="2000" b="0" i="0" dirty="0">
                <a:solidFill>
                  <a:srgbClr val="0D0D0D"/>
                </a:solidFill>
                <a:effectLst/>
                <a:latin typeface="+mj-lt"/>
              </a:rPr>
              <a:t>Arrange the following sentences to form a coherent paragraph, with the first and last sentences already fixed:</a:t>
            </a:r>
          </a:p>
          <a:p>
            <a:pPr>
              <a:lnSpc>
                <a:spcPct val="150000"/>
              </a:lnSpc>
            </a:pPr>
            <a:r>
              <a:rPr lang="en-US" sz="2000" b="0" i="0" dirty="0">
                <a:solidFill>
                  <a:srgbClr val="0D0D0D"/>
                </a:solidFill>
                <a:effectLst/>
                <a:latin typeface="+mj-lt"/>
              </a:rPr>
              <a:t>A) The rise of social media platforms has transformed the way people communicate and interact. </a:t>
            </a:r>
          </a:p>
          <a:p>
            <a:pPr>
              <a:lnSpc>
                <a:spcPct val="150000"/>
              </a:lnSpc>
            </a:pPr>
            <a:r>
              <a:rPr lang="en-US" sz="2000" b="0" i="0" dirty="0">
                <a:solidFill>
                  <a:srgbClr val="0D0D0D"/>
                </a:solidFill>
                <a:effectLst/>
                <a:latin typeface="+mj-lt"/>
              </a:rPr>
              <a:t>B) With the click of a button, individuals can share their thoughts, photos, and videos with a global audience. </a:t>
            </a:r>
          </a:p>
          <a:p>
            <a:pPr>
              <a:lnSpc>
                <a:spcPct val="150000"/>
              </a:lnSpc>
            </a:pPr>
            <a:r>
              <a:rPr lang="en-US" sz="2000" b="0" i="0" dirty="0">
                <a:solidFill>
                  <a:srgbClr val="0D0D0D"/>
                </a:solidFill>
                <a:effectLst/>
                <a:latin typeface="+mj-lt"/>
              </a:rPr>
              <a:t>C) Additionally, social media has facilitated the rise of online communities centered around shared interests and hobbies. </a:t>
            </a:r>
          </a:p>
          <a:p>
            <a:pPr>
              <a:lnSpc>
                <a:spcPct val="150000"/>
              </a:lnSpc>
            </a:pPr>
            <a:r>
              <a:rPr lang="en-US" sz="2000" b="0" i="0" dirty="0">
                <a:solidFill>
                  <a:srgbClr val="0D0D0D"/>
                </a:solidFill>
                <a:effectLst/>
                <a:latin typeface="+mj-lt"/>
              </a:rPr>
              <a:t>D) Furthermore, businesses and organizations utilize social media as a powerful tool for marketing and brand promotion.</a:t>
            </a:r>
          </a:p>
          <a:p>
            <a:pPr>
              <a:lnSpc>
                <a:spcPct val="150000"/>
              </a:lnSpc>
            </a:pPr>
            <a:r>
              <a:rPr lang="en-US" sz="2000" b="0" i="0" dirty="0">
                <a:solidFill>
                  <a:srgbClr val="0D0D0D"/>
                </a:solidFill>
                <a:effectLst/>
                <a:latin typeface="+mj-lt"/>
              </a:rPr>
              <a:t>E) As social media continues to evolve, its impact on society will only become more profound.</a:t>
            </a:r>
          </a:p>
          <a:p>
            <a:pPr>
              <a:lnSpc>
                <a:spcPct val="150000"/>
              </a:lnSpc>
            </a:pPr>
            <a:endParaRPr lang="en-US" sz="2000" b="0" i="0" dirty="0">
              <a:solidFill>
                <a:srgbClr val="0D0D0D"/>
              </a:solidFill>
              <a:effectLst/>
              <a:latin typeface="+mj-lt"/>
            </a:endParaRPr>
          </a:p>
          <a:p>
            <a:pPr>
              <a:lnSpc>
                <a:spcPct val="150000"/>
              </a:lnSpc>
            </a:pPr>
            <a:r>
              <a:rPr lang="en-US" sz="2000" b="0" i="0" dirty="0">
                <a:solidFill>
                  <a:srgbClr val="0D0D0D"/>
                </a:solidFill>
                <a:effectLst/>
                <a:latin typeface="+mj-lt"/>
              </a:rPr>
              <a:t>Now, rearrange the sentences to form a logical paragraph.</a:t>
            </a:r>
          </a:p>
        </p:txBody>
      </p:sp>
      <p:pic>
        <p:nvPicPr>
          <p:cNvPr id="4" name="Picture 3">
            <a:extLst>
              <a:ext uri="{FF2B5EF4-FFF2-40B4-BE49-F238E27FC236}">
                <a16:creationId xmlns:a16="http://schemas.microsoft.com/office/drawing/2014/main" id="{43C93287-27D5-DD1A-71F0-F2D5899D23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extLst>
      <p:ext uri="{BB962C8B-B14F-4D97-AF65-F5344CB8AC3E}">
        <p14:creationId xmlns:p14="http://schemas.microsoft.com/office/powerpoint/2010/main" val="3468869530"/>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BB3C06-57AE-3227-9ED9-BB153F6D6440}"/>
              </a:ext>
            </a:extLst>
          </p:cNvPr>
          <p:cNvSpPr txBox="1"/>
          <p:nvPr/>
        </p:nvSpPr>
        <p:spPr>
          <a:xfrm>
            <a:off x="270417" y="186174"/>
            <a:ext cx="10142825" cy="7225824"/>
          </a:xfrm>
          <a:prstGeom prst="rect">
            <a:avLst/>
          </a:prstGeom>
          <a:noFill/>
        </p:spPr>
        <p:txBody>
          <a:bodyPr wrap="square">
            <a:spAutoFit/>
          </a:bodyPr>
          <a:lstStyle/>
          <a:p>
            <a:pPr>
              <a:lnSpc>
                <a:spcPct val="150000"/>
              </a:lnSpc>
            </a:pPr>
            <a:r>
              <a:rPr lang="en-US" sz="2400" b="1" dirty="0">
                <a:solidFill>
                  <a:srgbClr val="0D0D0D"/>
                </a:solidFill>
                <a:latin typeface="+mj-lt"/>
              </a:rPr>
              <a:t>Example 2: </a:t>
            </a:r>
            <a:endParaRPr lang="en-US" sz="2400" b="1" i="0" dirty="0">
              <a:solidFill>
                <a:srgbClr val="0D0D0D"/>
              </a:solidFill>
              <a:effectLst/>
              <a:latin typeface="+mj-lt"/>
            </a:endParaRPr>
          </a:p>
          <a:p>
            <a:pPr>
              <a:lnSpc>
                <a:spcPct val="150000"/>
              </a:lnSpc>
            </a:pPr>
            <a:r>
              <a:rPr lang="en-US" sz="2400" b="0" i="0" dirty="0">
                <a:solidFill>
                  <a:srgbClr val="0D0D0D"/>
                </a:solidFill>
                <a:effectLst/>
                <a:latin typeface="+mj-lt"/>
              </a:rPr>
              <a:t>A) Renewable energy sources such as solar and wind power are becoming increasingly important in our efforts to combat climate change.</a:t>
            </a:r>
          </a:p>
          <a:p>
            <a:pPr>
              <a:lnSpc>
                <a:spcPct val="150000"/>
              </a:lnSpc>
            </a:pPr>
            <a:r>
              <a:rPr lang="en-US" sz="2400" b="0" i="0" dirty="0">
                <a:solidFill>
                  <a:srgbClr val="0D0D0D"/>
                </a:solidFill>
                <a:effectLst/>
                <a:latin typeface="+mj-lt"/>
              </a:rPr>
              <a:t>B) Governments around the world are implementing policies to promote the adoption of renewable energy technologies. </a:t>
            </a:r>
          </a:p>
          <a:p>
            <a:pPr>
              <a:lnSpc>
                <a:spcPct val="150000"/>
              </a:lnSpc>
            </a:pPr>
            <a:r>
              <a:rPr lang="en-US" sz="2400" b="0" i="0" dirty="0">
                <a:solidFill>
                  <a:srgbClr val="0D0D0D"/>
                </a:solidFill>
                <a:effectLst/>
                <a:latin typeface="+mj-lt"/>
              </a:rPr>
              <a:t>C) In addition to being environmentally friendly, renewable energy sources offer economic benefits such as job creation and energy independence. </a:t>
            </a:r>
          </a:p>
          <a:p>
            <a:pPr>
              <a:lnSpc>
                <a:spcPct val="150000"/>
              </a:lnSpc>
            </a:pPr>
            <a:r>
              <a:rPr lang="en-US" sz="2400" b="0" i="0" dirty="0">
                <a:solidFill>
                  <a:srgbClr val="0D0D0D"/>
                </a:solidFill>
                <a:effectLst/>
                <a:latin typeface="+mj-lt"/>
              </a:rPr>
              <a:t>D) Technological advancements have made renewable energy more efficient and affordable than ever before.</a:t>
            </a:r>
          </a:p>
          <a:p>
            <a:pPr>
              <a:lnSpc>
                <a:spcPct val="150000"/>
              </a:lnSpc>
            </a:pPr>
            <a:r>
              <a:rPr lang="en-US" sz="2400" b="0" i="0" dirty="0">
                <a:solidFill>
                  <a:srgbClr val="0D0D0D"/>
                </a:solidFill>
                <a:effectLst/>
                <a:latin typeface="+mj-lt"/>
              </a:rPr>
              <a:t>Now, rearrange the sentences to form a logical paragraph.</a:t>
            </a:r>
          </a:p>
          <a:p>
            <a:pPr>
              <a:lnSpc>
                <a:spcPct val="150000"/>
              </a:lnSpc>
            </a:pPr>
            <a:r>
              <a:rPr lang="en-US" sz="2400" b="0" i="0" dirty="0">
                <a:solidFill>
                  <a:srgbClr val="0D0D0D"/>
                </a:solidFill>
                <a:effectLst/>
                <a:latin typeface="+mj-lt"/>
              </a:rPr>
              <a:t>E) Embracing renewable energy is essential for creating a sustainable future for our planet</a:t>
            </a:r>
            <a:r>
              <a:rPr lang="en-US" sz="2000" b="0" i="0" dirty="0">
                <a:solidFill>
                  <a:srgbClr val="0D0D0D"/>
                </a:solidFill>
                <a:effectLst/>
                <a:latin typeface="+mj-lt"/>
              </a:rPr>
              <a:t>.</a:t>
            </a:r>
          </a:p>
        </p:txBody>
      </p:sp>
      <p:pic>
        <p:nvPicPr>
          <p:cNvPr id="4" name="Picture 3">
            <a:extLst>
              <a:ext uri="{FF2B5EF4-FFF2-40B4-BE49-F238E27FC236}">
                <a16:creationId xmlns:a16="http://schemas.microsoft.com/office/drawing/2014/main" id="{B1AF71DB-D5B2-1B51-A41E-EED993103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842" y="5640019"/>
            <a:ext cx="2057400" cy="1217981"/>
          </a:xfrm>
          <a:prstGeom prst="rect">
            <a:avLst/>
          </a:prstGeom>
        </p:spPr>
      </p:pic>
    </p:spTree>
    <p:extLst>
      <p:ext uri="{BB962C8B-B14F-4D97-AF65-F5344CB8AC3E}">
        <p14:creationId xmlns:p14="http://schemas.microsoft.com/office/powerpoint/2010/main" val="2378990565"/>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635</TotalTime>
  <Words>1725</Words>
  <Application>Microsoft Office PowerPoint</Application>
  <PresentationFormat>Widescreen</PresentationFormat>
  <Paragraphs>94</Paragraphs>
  <Slides>20</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Roboto</vt:lpstr>
      <vt:lpstr>roboto-regular</vt:lpstr>
      <vt:lpstr>Arial</vt:lpstr>
      <vt:lpstr>Nunito Sans</vt:lpstr>
      <vt:lpstr>Söhne</vt:lpstr>
      <vt:lpstr>Times New Roman</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We Should Not Solve a Paragraph Jumble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Dressing Etiquette</dc:title>
  <dc:creator>Janakiraman Selvaraj</dc:creator>
  <cp:lastModifiedBy>DELLB8P2P04@outlook.com</cp:lastModifiedBy>
  <cp:revision>51</cp:revision>
  <dcterms:created xsi:type="dcterms:W3CDTF">2022-11-15T12:41:12Z</dcterms:created>
  <dcterms:modified xsi:type="dcterms:W3CDTF">2024-02-13T10:05:40Z</dcterms:modified>
</cp:coreProperties>
</file>