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39"/>
  </p:notesMasterIdLst>
  <p:sldIdLst>
    <p:sldId id="256" r:id="rId3"/>
    <p:sldId id="314" r:id="rId4"/>
    <p:sldId id="316" r:id="rId5"/>
    <p:sldId id="259" r:id="rId6"/>
    <p:sldId id="260" r:id="rId7"/>
    <p:sldId id="258" r:id="rId8"/>
    <p:sldId id="291" r:id="rId9"/>
    <p:sldId id="290" r:id="rId10"/>
    <p:sldId id="292" r:id="rId11"/>
    <p:sldId id="263" r:id="rId12"/>
    <p:sldId id="272" r:id="rId13"/>
    <p:sldId id="317" r:id="rId14"/>
    <p:sldId id="318" r:id="rId15"/>
    <p:sldId id="319" r:id="rId16"/>
    <p:sldId id="320"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312" r:id="rId37"/>
    <p:sldId id="313" r:id="rId3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5">
          <p15:clr>
            <a:srgbClr val="A4A3A4"/>
          </p15:clr>
        </p15:guide>
        <p15:guide id="2" pos="2956">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1" roundtripDataSignature="AMtx7minmzEy/coo4PFJEY5Q7ap75xl1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C6E406F-EFE4-4B3C-B440-79EE84DB2B15}">
  <a:tblStyle styleId="{3C6E406F-EFE4-4B3C-B440-79EE84DB2B15}"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1446" y="-96"/>
      </p:cViewPr>
      <p:guideLst>
        <p:guide orient="horz" pos="2165"/>
        <p:guide pos="2956"/>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2" name="Google Shape;6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8" name="Google Shape;12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8" name="Google Shape;19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A</a:t>
            </a:r>
            <a:endParaRPr lang="en-US" dirty="0"/>
          </a:p>
        </p:txBody>
      </p:sp>
      <p:sp>
        <p:nvSpPr>
          <p:cNvPr id="4" name="Slide Number Placeholder 3"/>
          <p:cNvSpPr>
            <a:spLocks noGrp="1"/>
          </p:cNvSpPr>
          <p:nvPr>
            <p:ph type="sldNum" sz="quarter" idx="10"/>
          </p:nvPr>
        </p:nvSpPr>
        <p:spPr/>
        <p:txBody>
          <a:bodyPr/>
          <a:lstStyle/>
          <a:p>
            <a:fld id="{182DBBAF-910F-46AB-B8A0-DFAB9CF07F57}"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8" name="Google Shape;19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495964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8" name="Google Shape;19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266790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8" name="Google Shape;19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730263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8" name="Google Shape;19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628826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dirty="0"/>
          </a:p>
        </p:txBody>
      </p:sp>
      <p:sp>
        <p:nvSpPr>
          <p:cNvPr id="198" name="Google Shape;19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639676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8" name="Google Shape;19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625771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8" name="Google Shape;19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892722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1" name="Google Shape;8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3430911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8" name="Google Shape;19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1899138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8" name="Google Shape;19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555340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8" name="Google Shape;19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1387929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8" name="Google Shape;19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778851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8" name="Google Shape;19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382407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8" name="Google Shape;19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3397665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8" name="Google Shape;19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9655631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8" name="Google Shape;19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3888255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8" name="Google Shape;19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5702308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8" name="Google Shape;19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364030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1" name="Google Shape;8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4630109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8" name="Google Shape;19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40558658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8" name="Google Shape;19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4231227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8" name="Google Shape;19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3435855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47d2c589eb_0_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2" name="Google Shape;62;g247d2c589eb_0_6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222884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8" name="Google Shape;8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97" name="Google Shape;9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0" name="Google Shape;8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0" name="Google Shape;8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771293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0" name="Google Shape;8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4043229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0" name="Google Shape;8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87995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
        <p:cNvGrpSpPr/>
        <p:nvPr/>
      </p:nvGrpSpPr>
      <p:grpSpPr>
        <a:xfrm>
          <a:off x="0" y="0"/>
          <a:ext cx="0" cy="0"/>
          <a:chOff x="0" y="0"/>
          <a:chExt cx="0" cy="0"/>
        </a:xfrm>
      </p:grpSpPr>
      <p:sp>
        <p:nvSpPr>
          <p:cNvPr id="14" name="Google Shape;14;p37"/>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47"/>
          <p:cNvSpPr txBox="1">
            <a:spLocks noGrp="1"/>
          </p:cNvSpPr>
          <p:nvPr>
            <p:ph type="body" idx="1"/>
          </p:nvPr>
        </p:nvSpPr>
        <p:spPr>
          <a:xfrm>
            <a:off x="311700" y="5640767"/>
            <a:ext cx="5998800" cy="8067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55" name="Google Shape;55;p4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p48"/>
          <p:cNvSpPr txBox="1">
            <a:spLocks noGrp="1"/>
          </p:cNvSpPr>
          <p:nvPr>
            <p:ph type="title" hasCustomPrompt="1"/>
          </p:nvPr>
        </p:nvSpPr>
        <p:spPr>
          <a:xfrm>
            <a:off x="311700" y="1474833"/>
            <a:ext cx="8520600" cy="26181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8" name="Google Shape;58;p48"/>
          <p:cNvSpPr txBox="1">
            <a:spLocks noGrp="1"/>
          </p:cNvSpPr>
          <p:nvPr>
            <p:ph type="body" idx="1"/>
          </p:nvPr>
        </p:nvSpPr>
        <p:spPr>
          <a:xfrm>
            <a:off x="311700" y="4202967"/>
            <a:ext cx="8520600" cy="17343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9" name="Google Shape;59;p4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F0F6C2C-05D4-4086-BA6B-9F5BDADC0DC7}" type="datetimeFigureOut">
              <a:rPr lang="en-US" smtClean="0"/>
              <a:pPr/>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E1EB7-6BA3-40D1-902B-762538BF2229}"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0F6C2C-05D4-4086-BA6B-9F5BDADC0DC7}" type="datetimeFigureOut">
              <a:rPr lang="en-US" smtClean="0"/>
              <a:pPr/>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E1EB7-6BA3-40D1-902B-762538BF2229}"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0F6C2C-05D4-4086-BA6B-9F5BDADC0DC7}" type="datetimeFigureOut">
              <a:rPr lang="en-US" smtClean="0"/>
              <a:pPr/>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E1EB7-6BA3-40D1-902B-762538BF2229}"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0F6C2C-05D4-4086-BA6B-9F5BDADC0DC7}" type="datetimeFigureOut">
              <a:rPr lang="en-US" smtClean="0"/>
              <a:pPr/>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E1EB7-6BA3-40D1-902B-762538BF2229}"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0F6C2C-05D4-4086-BA6B-9F5BDADC0DC7}" type="datetimeFigureOut">
              <a:rPr lang="en-US" smtClean="0"/>
              <a:pPr/>
              <a:t>11/14/2024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9E1EB7-6BA3-40D1-902B-762538BF2229}"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0F6C2C-05D4-4086-BA6B-9F5BDADC0DC7}" type="datetimeFigureOut">
              <a:rPr lang="en-US" smtClean="0"/>
              <a:pPr/>
              <a:t>11/14/2024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9E1EB7-6BA3-40D1-902B-762538BF2229}"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0F6C2C-05D4-4086-BA6B-9F5BDADC0DC7}" type="datetimeFigureOut">
              <a:rPr lang="en-US" smtClean="0"/>
              <a:pPr/>
              <a:t>11/14/2024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9E1EB7-6BA3-40D1-902B-762538BF2229}"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0F6C2C-05D4-4086-BA6B-9F5BDADC0DC7}" type="datetimeFigureOut">
              <a:rPr lang="en-US" smtClean="0"/>
              <a:pPr/>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E1EB7-6BA3-40D1-902B-762538BF222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8"/>
          <p:cNvSpPr txBox="1">
            <a:spLocks noGrp="1"/>
          </p:cNvSpPr>
          <p:nvPr>
            <p:ph type="title"/>
          </p:nvPr>
        </p:nvSpPr>
        <p:spPr>
          <a:xfrm>
            <a:off x="857250" y="609600"/>
            <a:ext cx="7406700" cy="13563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38"/>
          <p:cNvSpPr txBox="1">
            <a:spLocks noGrp="1"/>
          </p:cNvSpPr>
          <p:nvPr>
            <p:ph type="body" idx="1"/>
          </p:nvPr>
        </p:nvSpPr>
        <p:spPr>
          <a:xfrm>
            <a:off x="857251" y="2057400"/>
            <a:ext cx="7404600" cy="4038600"/>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SzPts val="1600"/>
              <a:buChar char="●"/>
              <a:defRPr/>
            </a:lvl1pPr>
            <a:lvl2pPr marL="914400" lvl="1" indent="-320040" algn="l">
              <a:lnSpc>
                <a:spcPct val="90000"/>
              </a:lnSpc>
              <a:spcBef>
                <a:spcPts val="1200"/>
              </a:spcBef>
              <a:spcAft>
                <a:spcPts val="0"/>
              </a:spcAft>
              <a:buSzPts val="1440"/>
              <a:buChar char="○"/>
              <a:defRPr/>
            </a:lvl2pPr>
            <a:lvl3pPr marL="1371600" lvl="2" indent="-320039" algn="l">
              <a:lnSpc>
                <a:spcPct val="90000"/>
              </a:lnSpc>
              <a:spcBef>
                <a:spcPts val="300"/>
              </a:spcBef>
              <a:spcAft>
                <a:spcPts val="0"/>
              </a:spcAft>
              <a:buSzPts val="1440"/>
              <a:buChar char="■"/>
              <a:defRPr/>
            </a:lvl3pPr>
            <a:lvl4pPr marL="1828800" lvl="3" indent="-320039" algn="l">
              <a:lnSpc>
                <a:spcPct val="90000"/>
              </a:lnSpc>
              <a:spcBef>
                <a:spcPts val="300"/>
              </a:spcBef>
              <a:spcAft>
                <a:spcPts val="0"/>
              </a:spcAft>
              <a:buSzPts val="1440"/>
              <a:buChar char="●"/>
              <a:defRPr/>
            </a:lvl4pPr>
            <a:lvl5pPr marL="2286000" lvl="4" indent="-320039" algn="l">
              <a:lnSpc>
                <a:spcPct val="90000"/>
              </a:lnSpc>
              <a:spcBef>
                <a:spcPts val="300"/>
              </a:spcBef>
              <a:spcAft>
                <a:spcPts val="0"/>
              </a:spcAft>
              <a:buSzPts val="1440"/>
              <a:buChar char="○"/>
              <a:defRPr/>
            </a:lvl5pPr>
            <a:lvl6pPr marL="2743200" lvl="5" indent="-320039" algn="l">
              <a:lnSpc>
                <a:spcPct val="90000"/>
              </a:lnSpc>
              <a:spcBef>
                <a:spcPts val="300"/>
              </a:spcBef>
              <a:spcAft>
                <a:spcPts val="0"/>
              </a:spcAft>
              <a:buSzPts val="1440"/>
              <a:buChar char="■"/>
              <a:defRPr/>
            </a:lvl6pPr>
            <a:lvl7pPr marL="3200400" lvl="6" indent="-320039" algn="l">
              <a:lnSpc>
                <a:spcPct val="90000"/>
              </a:lnSpc>
              <a:spcBef>
                <a:spcPts val="300"/>
              </a:spcBef>
              <a:spcAft>
                <a:spcPts val="0"/>
              </a:spcAft>
              <a:buSzPts val="1440"/>
              <a:buChar char="●"/>
              <a:defRPr/>
            </a:lvl7pPr>
            <a:lvl8pPr marL="3657600" lvl="7" indent="-320040" algn="l">
              <a:lnSpc>
                <a:spcPct val="90000"/>
              </a:lnSpc>
              <a:spcBef>
                <a:spcPts val="300"/>
              </a:spcBef>
              <a:spcAft>
                <a:spcPts val="0"/>
              </a:spcAft>
              <a:buSzPts val="1440"/>
              <a:buChar char="○"/>
              <a:defRPr/>
            </a:lvl8pPr>
            <a:lvl9pPr marL="4114800" lvl="8" indent="-320040" algn="l">
              <a:lnSpc>
                <a:spcPct val="90000"/>
              </a:lnSpc>
              <a:spcBef>
                <a:spcPts val="300"/>
              </a:spcBef>
              <a:spcAft>
                <a:spcPts val="300"/>
              </a:spcAft>
              <a:buSzPts val="1440"/>
              <a:buChar char="■"/>
              <a:defRPr/>
            </a:lvl9pPr>
          </a:lstStyle>
          <a:p>
            <a:endParaRPr/>
          </a:p>
        </p:txBody>
      </p:sp>
      <p:sp>
        <p:nvSpPr>
          <p:cNvPr id="19" name="Google Shape;19;p38"/>
          <p:cNvSpPr txBox="1">
            <a:spLocks noGrp="1"/>
          </p:cNvSpPr>
          <p:nvPr>
            <p:ph type="dt" idx="10"/>
          </p:nvPr>
        </p:nvSpPr>
        <p:spPr>
          <a:xfrm>
            <a:off x="857247" y="6223829"/>
            <a:ext cx="17469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 name="Google Shape;20;p38"/>
          <p:cNvSpPr txBox="1">
            <a:spLocks noGrp="1"/>
          </p:cNvSpPr>
          <p:nvPr>
            <p:ph type="ftr" idx="11"/>
          </p:nvPr>
        </p:nvSpPr>
        <p:spPr>
          <a:xfrm>
            <a:off x="2961861" y="6223829"/>
            <a:ext cx="35382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 name="Google Shape;21;p38"/>
          <p:cNvSpPr txBox="1">
            <a:spLocks noGrp="1"/>
          </p:cNvSpPr>
          <p:nvPr>
            <p:ph type="sldNum" idx="12"/>
          </p:nvPr>
        </p:nvSpPr>
        <p:spPr>
          <a:xfrm>
            <a:off x="6997148" y="6223829"/>
            <a:ext cx="1279800" cy="365100"/>
          </a:xfrm>
          <a:prstGeom prst="rect">
            <a:avLst/>
          </a:prstGeom>
          <a:noFill/>
          <a:ln>
            <a:noFill/>
          </a:ln>
        </p:spPr>
        <p:txBody>
          <a:bodyPr spcFirstLastPara="1" wrap="square" lIns="91425" tIns="45700" rIns="91425" bIns="45700"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0F6C2C-05D4-4086-BA6B-9F5BDADC0DC7}" type="datetimeFigureOut">
              <a:rPr lang="en-US" smtClean="0"/>
              <a:pPr/>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E1EB7-6BA3-40D1-902B-762538BF2229}"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0F6C2C-05D4-4086-BA6B-9F5BDADC0DC7}" type="datetimeFigureOut">
              <a:rPr lang="en-US" smtClean="0"/>
              <a:pPr/>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E1EB7-6BA3-40D1-902B-762538BF2229}"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0F6C2C-05D4-4086-BA6B-9F5BDADC0DC7}" type="datetimeFigureOut">
              <a:rPr lang="en-US" smtClean="0"/>
              <a:pPr/>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E1EB7-6BA3-40D1-902B-762538BF222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40"/>
          <p:cNvSpPr txBox="1">
            <a:spLocks noGrp="1"/>
          </p:cNvSpPr>
          <p:nvPr>
            <p:ph type="ctrTitle"/>
          </p:nvPr>
        </p:nvSpPr>
        <p:spPr>
          <a:xfrm>
            <a:off x="311708" y="992767"/>
            <a:ext cx="8520600" cy="27369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6" name="Google Shape;26;p40"/>
          <p:cNvSpPr txBox="1">
            <a:spLocks noGrp="1"/>
          </p:cNvSpPr>
          <p:nvPr>
            <p:ph type="subTitle" idx="1"/>
          </p:nvPr>
        </p:nvSpPr>
        <p:spPr>
          <a:xfrm>
            <a:off x="311700" y="3778833"/>
            <a:ext cx="8520600" cy="10569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7" name="Google Shape;27;p4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41"/>
          <p:cNvSpPr txBox="1">
            <a:spLocks noGrp="1"/>
          </p:cNvSpPr>
          <p:nvPr>
            <p:ph type="title"/>
          </p:nvPr>
        </p:nvSpPr>
        <p:spPr>
          <a:xfrm>
            <a:off x="311700" y="2867800"/>
            <a:ext cx="8520600" cy="11223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0" name="Google Shape;30;p4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sp>
        <p:nvSpPr>
          <p:cNvPr id="32" name="Google Shape;32;p42"/>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 name="Google Shape;33;p42"/>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34" name="Google Shape;34;p4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sp>
        <p:nvSpPr>
          <p:cNvPr id="36" name="Google Shape;36;p43"/>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7" name="Google Shape;37;p43"/>
          <p:cNvSpPr txBox="1">
            <a:spLocks noGrp="1"/>
          </p:cNvSpPr>
          <p:nvPr>
            <p:ph type="body" idx="1"/>
          </p:nvPr>
        </p:nvSpPr>
        <p:spPr>
          <a:xfrm>
            <a:off x="311700" y="1536633"/>
            <a:ext cx="3999900" cy="4555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8" name="Google Shape;38;p43"/>
          <p:cNvSpPr txBox="1">
            <a:spLocks noGrp="1"/>
          </p:cNvSpPr>
          <p:nvPr>
            <p:ph type="body" idx="2"/>
          </p:nvPr>
        </p:nvSpPr>
        <p:spPr>
          <a:xfrm>
            <a:off x="4832400" y="1536633"/>
            <a:ext cx="3999900" cy="4555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9" name="Google Shape;39;p43"/>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
        <p:cNvGrpSpPr/>
        <p:nvPr/>
      </p:nvGrpSpPr>
      <p:grpSpPr>
        <a:xfrm>
          <a:off x="0" y="0"/>
          <a:ext cx="0" cy="0"/>
          <a:chOff x="0" y="0"/>
          <a:chExt cx="0" cy="0"/>
        </a:xfrm>
      </p:grpSpPr>
      <p:sp>
        <p:nvSpPr>
          <p:cNvPr id="41" name="Google Shape;41;p44"/>
          <p:cNvSpPr txBox="1">
            <a:spLocks noGrp="1"/>
          </p:cNvSpPr>
          <p:nvPr>
            <p:ph type="title"/>
          </p:nvPr>
        </p:nvSpPr>
        <p:spPr>
          <a:xfrm>
            <a:off x="311700" y="740800"/>
            <a:ext cx="2808000" cy="1007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2" name="Google Shape;42;p44"/>
          <p:cNvSpPr txBox="1">
            <a:spLocks noGrp="1"/>
          </p:cNvSpPr>
          <p:nvPr>
            <p:ph type="body" idx="1"/>
          </p:nvPr>
        </p:nvSpPr>
        <p:spPr>
          <a:xfrm>
            <a:off x="311700" y="1852800"/>
            <a:ext cx="2808000" cy="42393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3" name="Google Shape;43;p4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sp>
        <p:nvSpPr>
          <p:cNvPr id="45" name="Google Shape;45;p45"/>
          <p:cNvSpPr txBox="1">
            <a:spLocks noGrp="1"/>
          </p:cNvSpPr>
          <p:nvPr>
            <p:ph type="title"/>
          </p:nvPr>
        </p:nvSpPr>
        <p:spPr>
          <a:xfrm>
            <a:off x="490250" y="600200"/>
            <a:ext cx="6367800" cy="54543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6" name="Google Shape;46;p4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p46"/>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46"/>
          <p:cNvSpPr txBox="1">
            <a:spLocks noGrp="1"/>
          </p:cNvSpPr>
          <p:nvPr>
            <p:ph type="title"/>
          </p:nvPr>
        </p:nvSpPr>
        <p:spPr>
          <a:xfrm>
            <a:off x="265500" y="1644233"/>
            <a:ext cx="4045200" cy="1976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50" name="Google Shape;50;p46"/>
          <p:cNvSpPr txBox="1">
            <a:spLocks noGrp="1"/>
          </p:cNvSpPr>
          <p:nvPr>
            <p:ph type="subTitle" idx="1"/>
          </p:nvPr>
        </p:nvSpPr>
        <p:spPr>
          <a:xfrm>
            <a:off x="265500" y="3737433"/>
            <a:ext cx="4045200" cy="16467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1" name="Google Shape;51;p46"/>
          <p:cNvSpPr txBox="1">
            <a:spLocks noGrp="1"/>
          </p:cNvSpPr>
          <p:nvPr>
            <p:ph type="body" idx="2"/>
          </p:nvPr>
        </p:nvSpPr>
        <p:spPr>
          <a:xfrm>
            <a:off x="4939500" y="965433"/>
            <a:ext cx="3837000" cy="49269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52" name="Google Shape;52;p4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1" name="Google Shape;11;p36"/>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12" name="Google Shape;12;p3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0F6C2C-05D4-4086-BA6B-9F5BDADC0DC7}" type="datetimeFigureOut">
              <a:rPr lang="en-US" smtClean="0"/>
              <a:pPr/>
              <a:t>11/14/2024</a:t>
            </a:fld>
            <a:endParaRPr lang="en-US"/>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9E1EB7-6BA3-40D1-902B-762538BF222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6.jpe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
          <p:cNvPicPr preferRelativeResize="0"/>
          <p:nvPr/>
        </p:nvPicPr>
        <p:blipFill rotWithShape="1">
          <a:blip r:embed="rId3">
            <a:alphaModFix/>
          </a:blip>
          <a:srcRect/>
          <a:stretch/>
        </p:blipFill>
        <p:spPr>
          <a:xfrm>
            <a:off x="1295400" y="3507793"/>
            <a:ext cx="7213601" cy="2146808"/>
          </a:xfrm>
          <a:prstGeom prst="rect">
            <a:avLst/>
          </a:prstGeom>
          <a:noFill/>
          <a:ln>
            <a:noFill/>
          </a:ln>
        </p:spPr>
      </p:pic>
      <p:sp>
        <p:nvSpPr>
          <p:cNvPr id="65" name="Google Shape;65;p1"/>
          <p:cNvSpPr/>
          <p:nvPr/>
        </p:nvSpPr>
        <p:spPr>
          <a:xfrm>
            <a:off x="606045" y="1777"/>
            <a:ext cx="7302" cy="6866573"/>
          </a:xfrm>
          <a:custGeom>
            <a:avLst/>
            <a:gdLst/>
            <a:ahLst/>
            <a:cxnLst/>
            <a:rect l="l" t="t" r="r" b="b"/>
            <a:pathLst>
              <a:path w="14605" h="10287000" extrusionOk="0">
                <a:moveTo>
                  <a:pt x="14605" y="0"/>
                </a:moveTo>
                <a:lnTo>
                  <a:pt x="0" y="0"/>
                </a:lnTo>
                <a:lnTo>
                  <a:pt x="0" y="10286997"/>
                </a:lnTo>
                <a:lnTo>
                  <a:pt x="14605" y="10286997"/>
                </a:lnTo>
                <a:lnTo>
                  <a:pt x="14605" y="0"/>
                </a:lnTo>
                <a:close/>
              </a:path>
            </a:pathLst>
          </a:custGeom>
          <a:ln w="38100"/>
        </p:spPr>
        <p:style>
          <a:lnRef idx="2">
            <a:schemeClr val="dk1"/>
          </a:lnRef>
          <a:fillRef idx="1">
            <a:schemeClr val="lt1"/>
          </a:fillRef>
          <a:effectRef idx="0">
            <a:schemeClr val="dk1"/>
          </a:effectRef>
          <a:fontRef idx="minor">
            <a:schemeClr val="dk1"/>
          </a:fontRef>
        </p:style>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66" name="Google Shape;66;p1"/>
          <p:cNvSpPr txBox="1">
            <a:spLocks noGrp="1"/>
          </p:cNvSpPr>
          <p:nvPr>
            <p:ph type="title"/>
          </p:nvPr>
        </p:nvSpPr>
        <p:spPr>
          <a:xfrm>
            <a:off x="1295400" y="1681494"/>
            <a:ext cx="6515709" cy="851052"/>
          </a:xfrm>
          <a:prstGeom prst="rect">
            <a:avLst/>
          </a:prstGeom>
          <a:noFill/>
          <a:ln>
            <a:noFill/>
          </a:ln>
        </p:spPr>
        <p:txBody>
          <a:bodyPr spcFirstLastPara="1" wrap="square" lIns="0" tIns="8875" rIns="0" bIns="0" anchor="ctr" anchorCtr="0">
            <a:spAutoFit/>
          </a:bodyPr>
          <a:lstStyle/>
          <a:p>
            <a:pPr marL="8255" lvl="0" indent="0" algn="l" rtl="0">
              <a:lnSpc>
                <a:spcPct val="114000"/>
              </a:lnSpc>
              <a:spcBef>
                <a:spcPts val="0"/>
              </a:spcBef>
              <a:spcAft>
                <a:spcPts val="0"/>
              </a:spcAft>
              <a:buClr>
                <a:srgbClr val="0C1512"/>
              </a:buClr>
              <a:buSzPts val="6400"/>
              <a:buFont typeface="Arial"/>
              <a:buNone/>
            </a:pPr>
            <a:r>
              <a:rPr lang="en-US" sz="4800" dirty="0" smtClean="0">
                <a:latin typeface="Stencil" panose="040409050D0802020404" pitchFamily="82" charset="0"/>
                <a:ea typeface="Times New Roman"/>
                <a:cs typeface="Times New Roman"/>
                <a:sym typeface="Times New Roman"/>
              </a:rPr>
              <a:t>CRITICAL </a:t>
            </a:r>
            <a:r>
              <a:rPr lang="en-US" sz="4800" dirty="0">
                <a:latin typeface="Stencil" panose="040409050D0802020404" pitchFamily="82" charset="0"/>
                <a:ea typeface="Times New Roman"/>
                <a:cs typeface="Times New Roman"/>
                <a:sym typeface="Times New Roman"/>
              </a:rPr>
              <a:t>REASONING</a:t>
            </a:r>
            <a:endParaRPr sz="4800" dirty="0">
              <a:latin typeface="Stencil" panose="040409050D0802020404" pitchFamily="82" charset="0"/>
            </a:endParaRPr>
          </a:p>
        </p:txBody>
      </p:sp>
      <p:grpSp>
        <p:nvGrpSpPr>
          <p:cNvPr id="67" name="Google Shape;67;p1"/>
          <p:cNvGrpSpPr/>
          <p:nvPr/>
        </p:nvGrpSpPr>
        <p:grpSpPr>
          <a:xfrm>
            <a:off x="5728271" y="1777"/>
            <a:ext cx="3401822" cy="1008316"/>
            <a:chOff x="11456543" y="2666"/>
            <a:chExt cx="6803643" cy="2016632"/>
          </a:xfrm>
        </p:grpSpPr>
        <p:pic>
          <p:nvPicPr>
            <p:cNvPr id="68" name="Google Shape;68;p1"/>
            <p:cNvPicPr preferRelativeResize="0"/>
            <p:nvPr/>
          </p:nvPicPr>
          <p:blipFill rotWithShape="1">
            <a:blip r:embed="rId4">
              <a:alphaModFix/>
            </a:blip>
            <a:srcRect/>
            <a:stretch/>
          </p:blipFill>
          <p:spPr>
            <a:xfrm>
              <a:off x="11456543" y="343280"/>
              <a:ext cx="3097656" cy="1447419"/>
            </a:xfrm>
            <a:prstGeom prst="rect">
              <a:avLst/>
            </a:prstGeom>
            <a:noFill/>
            <a:ln>
              <a:noFill/>
            </a:ln>
          </p:spPr>
        </p:pic>
        <p:pic>
          <p:nvPicPr>
            <p:cNvPr id="69" name="Google Shape;69;p1"/>
            <p:cNvPicPr preferRelativeResize="0"/>
            <p:nvPr/>
          </p:nvPicPr>
          <p:blipFill rotWithShape="1">
            <a:blip r:embed="rId5">
              <a:alphaModFix/>
            </a:blip>
            <a:srcRect/>
            <a:stretch/>
          </p:blipFill>
          <p:spPr>
            <a:xfrm>
              <a:off x="14249400" y="2666"/>
              <a:ext cx="4010786" cy="2016632"/>
            </a:xfrm>
            <a:prstGeom prst="rect">
              <a:avLst/>
            </a:prstGeom>
            <a:noFill/>
            <a:ln>
              <a:noFill/>
            </a:ln>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8"/>
          <p:cNvPicPr preferRelativeResize="0"/>
          <p:nvPr/>
        </p:nvPicPr>
        <p:blipFill rotWithShape="1">
          <a:blip r:embed="rId3">
            <a:alphaModFix/>
          </a:blip>
          <a:srcRect/>
          <a:stretch/>
        </p:blipFill>
        <p:spPr>
          <a:xfrm>
            <a:off x="-1" y="5078"/>
            <a:ext cx="995075" cy="591269"/>
          </a:xfrm>
          <a:prstGeom prst="rect">
            <a:avLst/>
          </a:prstGeom>
          <a:noFill/>
          <a:ln>
            <a:noFill/>
          </a:ln>
        </p:spPr>
      </p:pic>
      <p:pic>
        <p:nvPicPr>
          <p:cNvPr id="131" name="Google Shape;131;p8"/>
          <p:cNvPicPr preferRelativeResize="0"/>
          <p:nvPr/>
        </p:nvPicPr>
        <p:blipFill rotWithShape="1">
          <a:blip r:embed="rId4">
            <a:alphaModFix/>
          </a:blip>
          <a:srcRect/>
          <a:stretch/>
        </p:blipFill>
        <p:spPr>
          <a:xfrm>
            <a:off x="0" y="6227384"/>
            <a:ext cx="998332" cy="630616"/>
          </a:xfrm>
          <a:prstGeom prst="rect">
            <a:avLst/>
          </a:prstGeom>
          <a:noFill/>
          <a:ln>
            <a:noFill/>
          </a:ln>
        </p:spPr>
      </p:pic>
      <p:sp>
        <p:nvSpPr>
          <p:cNvPr id="132" name="Google Shape;132;p8"/>
          <p:cNvSpPr txBox="1"/>
          <p:nvPr/>
        </p:nvSpPr>
        <p:spPr>
          <a:xfrm>
            <a:off x="2592964" y="1297634"/>
            <a:ext cx="3253653" cy="338514"/>
          </a:xfrm>
          <a:prstGeom prst="rect">
            <a:avLst/>
          </a:prstGeom>
          <a:solidFill>
            <a:schemeClr val="bg1"/>
          </a:solidFill>
          <a:ln>
            <a:noFill/>
          </a:ln>
          <a:effectLst>
            <a:outerShdw blurRad="50800" dist="38100" dir="2700000" algn="tl" rotWithShape="0">
              <a:prstClr val="black">
                <a:alpha val="40000"/>
              </a:prst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dirty="0">
                <a:latin typeface="Stencil" panose="040409050D0802020404" pitchFamily="82" charset="0"/>
                <a:cs typeface="Times New Roman"/>
                <a:sym typeface="Times New Roman"/>
              </a:rPr>
              <a:t>HOW NOT TO CRITICAL REASON!</a:t>
            </a:r>
            <a:endParaRPr sz="1600" dirty="0">
              <a:latin typeface="Stencil" panose="040409050D0802020404" pitchFamily="82" charset="0"/>
            </a:endParaRPr>
          </a:p>
        </p:txBody>
      </p:sp>
      <p:sp>
        <p:nvSpPr>
          <p:cNvPr id="133" name="Google Shape;133;p8"/>
          <p:cNvSpPr txBox="1"/>
          <p:nvPr/>
        </p:nvSpPr>
        <p:spPr>
          <a:xfrm>
            <a:off x="995074" y="2069312"/>
            <a:ext cx="7089000"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dirty="0">
                <a:solidFill>
                  <a:srgbClr val="FF0000"/>
                </a:solidFill>
                <a:latin typeface="Sylfaen" panose="010A0502050306030303" pitchFamily="18" charset="0"/>
                <a:ea typeface="Times New Roman"/>
                <a:cs typeface="Times New Roman"/>
                <a:sym typeface="Wingdings" panose="05000000000000000000" pitchFamily="2" charset="2"/>
              </a:rPr>
              <a:t> </a:t>
            </a:r>
            <a:r>
              <a:rPr lang="en-US" sz="1600" b="1" i="0" u="none" strike="noStrike" cap="none" dirty="0">
                <a:solidFill>
                  <a:srgbClr val="FF0000"/>
                </a:solidFill>
                <a:latin typeface="Sylfaen" panose="010A0502050306030303" pitchFamily="18" charset="0"/>
                <a:ea typeface="Times New Roman"/>
                <a:cs typeface="Times New Roman"/>
                <a:sym typeface="Times New Roman"/>
              </a:rPr>
              <a:t>On Thursday I wore a blue sh</a:t>
            </a:r>
            <a:r>
              <a:rPr lang="en-US" sz="1600" b="1" dirty="0">
                <a:solidFill>
                  <a:srgbClr val="FF0000"/>
                </a:solidFill>
                <a:latin typeface="Sylfaen" panose="010A0502050306030303" pitchFamily="18" charset="0"/>
                <a:ea typeface="Times New Roman"/>
                <a:cs typeface="Times New Roman"/>
                <a:sym typeface="Times New Roman"/>
              </a:rPr>
              <a:t>i</a:t>
            </a:r>
            <a:r>
              <a:rPr lang="en-US" sz="1600" b="1" i="0" u="none" strike="noStrike" cap="none" dirty="0">
                <a:solidFill>
                  <a:srgbClr val="FF0000"/>
                </a:solidFill>
                <a:latin typeface="Sylfaen" panose="010A0502050306030303" pitchFamily="18" charset="0"/>
                <a:ea typeface="Times New Roman"/>
                <a:cs typeface="Times New Roman"/>
                <a:sym typeface="Times New Roman"/>
              </a:rPr>
              <a:t>rt.</a:t>
            </a:r>
            <a:endParaRPr sz="1600" b="1" dirty="0">
              <a:solidFill>
                <a:srgbClr val="FF0000"/>
              </a:solidFill>
              <a:latin typeface="Sylfaen" panose="010A0502050306030303" pitchFamily="18" charset="0"/>
            </a:endParaRPr>
          </a:p>
          <a:p>
            <a:pPr marL="0" marR="0" lvl="0" indent="0" algn="l" rtl="0">
              <a:lnSpc>
                <a:spcPct val="100000"/>
              </a:lnSpc>
              <a:spcBef>
                <a:spcPts val="0"/>
              </a:spcBef>
              <a:spcAft>
                <a:spcPts val="0"/>
              </a:spcAft>
              <a:buNone/>
            </a:pPr>
            <a:r>
              <a:rPr lang="en-US" sz="1600" b="1" i="0" u="none" strike="noStrike" cap="none" dirty="0">
                <a:solidFill>
                  <a:srgbClr val="FF0000"/>
                </a:solidFill>
                <a:latin typeface="Sylfaen" panose="010A0502050306030303" pitchFamily="18" charset="0"/>
                <a:ea typeface="Times New Roman"/>
                <a:cs typeface="Times New Roman"/>
                <a:sym typeface="Wingdings" panose="05000000000000000000" pitchFamily="2" charset="2"/>
              </a:rPr>
              <a:t> </a:t>
            </a:r>
            <a:r>
              <a:rPr lang="en-US" sz="1600" b="1" i="0" u="none" strike="noStrike" cap="none" dirty="0">
                <a:solidFill>
                  <a:srgbClr val="FF0000"/>
                </a:solidFill>
                <a:latin typeface="Sylfaen" panose="010A0502050306030303" pitchFamily="18" charset="0"/>
                <a:ea typeface="Times New Roman"/>
                <a:cs typeface="Times New Roman"/>
                <a:sym typeface="Times New Roman"/>
              </a:rPr>
              <a:t>On Friday I had a headache.</a:t>
            </a:r>
            <a:endParaRPr sz="1600" b="1" dirty="0">
              <a:solidFill>
                <a:srgbClr val="FF0000"/>
              </a:solidFill>
              <a:latin typeface="Sylfaen" panose="010A0502050306030303" pitchFamily="18" charset="0"/>
            </a:endParaRPr>
          </a:p>
          <a:p>
            <a:pPr marL="0" marR="0" lvl="0" indent="0" algn="l" rtl="0">
              <a:lnSpc>
                <a:spcPct val="100000"/>
              </a:lnSpc>
              <a:spcBef>
                <a:spcPts val="0"/>
              </a:spcBef>
              <a:spcAft>
                <a:spcPts val="0"/>
              </a:spcAft>
              <a:buNone/>
            </a:pPr>
            <a:r>
              <a:rPr lang="en-US" sz="1600" b="1" i="0" u="none" strike="noStrike" cap="none" dirty="0">
                <a:solidFill>
                  <a:srgbClr val="FF0000"/>
                </a:solidFill>
                <a:latin typeface="Sylfaen" panose="010A0502050306030303" pitchFamily="18" charset="0"/>
                <a:ea typeface="Times New Roman"/>
                <a:cs typeface="Times New Roman"/>
                <a:sym typeface="Wingdings" panose="05000000000000000000" pitchFamily="2" charset="2"/>
              </a:rPr>
              <a:t> </a:t>
            </a:r>
            <a:r>
              <a:rPr lang="en-US" sz="1600" b="1" i="0" u="none" strike="noStrike" cap="none" dirty="0">
                <a:solidFill>
                  <a:srgbClr val="FF0000"/>
                </a:solidFill>
                <a:latin typeface="Sylfaen" panose="010A0502050306030303" pitchFamily="18" charset="0"/>
                <a:ea typeface="Times New Roman"/>
                <a:cs typeface="Times New Roman"/>
                <a:sym typeface="Times New Roman"/>
              </a:rPr>
              <a:t>Therefore, my blue shirt gave me a headache.</a:t>
            </a:r>
            <a:endParaRPr sz="1600" b="1" dirty="0">
              <a:solidFill>
                <a:srgbClr val="FF0000"/>
              </a:solidFill>
              <a:latin typeface="Sylfaen" panose="010A0502050306030303" pitchFamily="18" charset="0"/>
            </a:endParaRPr>
          </a:p>
        </p:txBody>
      </p:sp>
      <p:sp>
        <p:nvSpPr>
          <p:cNvPr id="6" name="TextBox 5"/>
          <p:cNvSpPr txBox="1"/>
          <p:nvPr/>
        </p:nvSpPr>
        <p:spPr>
          <a:xfrm>
            <a:off x="2948187" y="596347"/>
            <a:ext cx="2776722" cy="400110"/>
          </a:xfrm>
          <a:prstGeom prst="rect">
            <a:avLst/>
          </a:prstGeom>
          <a:solidFill>
            <a:srgbClr val="FFFF00"/>
          </a:solidFill>
          <a:ln w="28575">
            <a:solidFill>
              <a:schemeClr val="tx1"/>
            </a:solidFill>
          </a:ln>
          <a:effectLst>
            <a:outerShdw blurRad="50800" dist="38100" dir="2700000" algn="tl" rotWithShape="0">
              <a:prstClr val="black">
                <a:alpha val="40000"/>
              </a:prstClr>
            </a:outerShdw>
          </a:effectLst>
        </p:spPr>
        <p:txBody>
          <a:bodyPr wrap="none" rtlCol="0">
            <a:spAutoFit/>
          </a:bodyPr>
          <a:lstStyle/>
          <a:p>
            <a:r>
              <a:rPr lang="en-US" sz="2000" dirty="0">
                <a:latin typeface="Stencil" panose="040409050D0802020404" pitchFamily="82" charset="0"/>
              </a:rPr>
              <a:t>CRITICAL REASONING</a:t>
            </a:r>
            <a:endParaRPr lang="en-IN" sz="2000" dirty="0">
              <a:latin typeface="Stencil" panose="040409050D0802020404" pitchFamily="82" charset="0"/>
            </a:endParaRPr>
          </a:p>
        </p:txBody>
      </p:sp>
      <p:sp>
        <p:nvSpPr>
          <p:cNvPr id="2" name="Rectangle 1"/>
          <p:cNvSpPr/>
          <p:nvPr/>
        </p:nvSpPr>
        <p:spPr>
          <a:xfrm>
            <a:off x="882025" y="4479022"/>
            <a:ext cx="6675529" cy="584775"/>
          </a:xfrm>
          <a:prstGeom prst="rect">
            <a:avLst/>
          </a:prstGeom>
          <a:solidFill>
            <a:srgbClr val="FF0000"/>
          </a:solidFill>
          <a:ln w="28575">
            <a:solidFill>
              <a:schemeClr val="bg1"/>
            </a:solidFill>
          </a:ln>
          <a:effectLst>
            <a:outerShdw blurRad="50800" dist="38100" dir="2700000" algn="tl" rotWithShape="0">
              <a:prstClr val="black">
                <a:alpha val="40000"/>
              </a:prstClr>
            </a:outerShdw>
          </a:effectLst>
        </p:spPr>
        <p:txBody>
          <a:bodyPr wrap="square">
            <a:spAutoFit/>
          </a:bodyPr>
          <a:lstStyle/>
          <a:p>
            <a:pPr lvl="0"/>
            <a:r>
              <a:rPr lang="en-US" sz="1600" b="1" dirty="0">
                <a:solidFill>
                  <a:schemeClr val="bg1"/>
                </a:solidFill>
                <a:latin typeface="Sylfaen" panose="010A0502050306030303" pitchFamily="18" charset="0"/>
                <a:ea typeface="Times New Roman"/>
                <a:cs typeface="Times New Roman"/>
                <a:sym typeface="Times New Roman"/>
              </a:rPr>
              <a:t>This is a dumbed-down version of a Critical Reasoning problem. It’s easy to argue with my logic when I present my argument so simply.</a:t>
            </a:r>
            <a:endParaRPr lang="en-US" sz="1600" b="1" dirty="0">
              <a:solidFill>
                <a:schemeClr val="bg1"/>
              </a:solidFill>
              <a:latin typeface="Sylfaen" panose="010A0502050306030303" pitchFamily="18" charset="0"/>
            </a:endParaRPr>
          </a:p>
        </p:txBody>
      </p:sp>
      <p:cxnSp>
        <p:nvCxnSpPr>
          <p:cNvPr id="4" name="Straight Arrow Connector 3"/>
          <p:cNvCxnSpPr/>
          <p:nvPr/>
        </p:nvCxnSpPr>
        <p:spPr>
          <a:xfrm flipH="1">
            <a:off x="4461164" y="2953717"/>
            <a:ext cx="30593" cy="63320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Google Shape;132;p8"/>
          <p:cNvSpPr txBox="1"/>
          <p:nvPr/>
        </p:nvSpPr>
        <p:spPr>
          <a:xfrm>
            <a:off x="2592962" y="3586926"/>
            <a:ext cx="3346020" cy="338514"/>
          </a:xfrm>
          <a:prstGeom prst="rect">
            <a:avLst/>
          </a:prstGeom>
          <a:solidFill>
            <a:schemeClr val="bg1"/>
          </a:solidFill>
          <a:ln>
            <a:noFill/>
          </a:ln>
          <a:effectLst>
            <a:outerShdw blurRad="50800" dist="38100" dir="2700000" algn="tl" rotWithShape="0">
              <a:prstClr val="black">
                <a:alpha val="40000"/>
              </a:prst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dirty="0">
                <a:latin typeface="Stencil" panose="040409050D0802020404" pitchFamily="82" charset="0"/>
                <a:cs typeface="Times New Roman"/>
                <a:sym typeface="Times New Roman"/>
              </a:rPr>
              <a:t>NO - NO, IN CRITICAL REASONING</a:t>
            </a:r>
            <a:endParaRPr sz="1600" dirty="0">
              <a:latin typeface="Stencil" panose="040409050D0802020404"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2"/>
                                        </p:tgtEl>
                                        <p:attrNameLst>
                                          <p:attrName>style.visibility</p:attrName>
                                        </p:attrNameLst>
                                      </p:cBhvr>
                                      <p:to>
                                        <p:strVal val="visible"/>
                                      </p:to>
                                    </p:set>
                                    <p:anim calcmode="lin" valueType="num">
                                      <p:cBhvr>
                                        <p:cTn id="7" dur="500" fill="hold"/>
                                        <p:tgtEl>
                                          <p:spTgt spid="132"/>
                                        </p:tgtEl>
                                        <p:attrNameLst>
                                          <p:attrName>ppt_w</p:attrName>
                                        </p:attrNameLst>
                                      </p:cBhvr>
                                      <p:tavLst>
                                        <p:tav tm="0">
                                          <p:val>
                                            <p:fltVal val="0"/>
                                          </p:val>
                                        </p:tav>
                                        <p:tav tm="100000">
                                          <p:val>
                                            <p:strVal val="#ppt_w"/>
                                          </p:val>
                                        </p:tav>
                                      </p:tavLst>
                                    </p:anim>
                                    <p:anim calcmode="lin" valueType="num">
                                      <p:cBhvr>
                                        <p:cTn id="8" dur="500" fill="hold"/>
                                        <p:tgtEl>
                                          <p:spTgt spid="132"/>
                                        </p:tgtEl>
                                        <p:attrNameLst>
                                          <p:attrName>ppt_h</p:attrName>
                                        </p:attrNameLst>
                                      </p:cBhvr>
                                      <p:tavLst>
                                        <p:tav tm="0">
                                          <p:val>
                                            <p:fltVal val="0"/>
                                          </p:val>
                                        </p:tav>
                                        <p:tav tm="100000">
                                          <p:val>
                                            <p:strVal val="#ppt_h"/>
                                          </p:val>
                                        </p:tav>
                                      </p:tavLst>
                                    </p:anim>
                                    <p:animEffect transition="in" filter="fade">
                                      <p:cBhvr>
                                        <p:cTn id="9" dur="500"/>
                                        <p:tgtEl>
                                          <p:spTgt spid="13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33"/>
                                        </p:tgtEl>
                                        <p:attrNameLst>
                                          <p:attrName>style.visibility</p:attrName>
                                        </p:attrNameLst>
                                      </p:cBhvr>
                                      <p:to>
                                        <p:strVal val="visible"/>
                                      </p:to>
                                    </p:set>
                                    <p:anim calcmode="lin" valueType="num">
                                      <p:cBhvr>
                                        <p:cTn id="14" dur="500" fill="hold"/>
                                        <p:tgtEl>
                                          <p:spTgt spid="133"/>
                                        </p:tgtEl>
                                        <p:attrNameLst>
                                          <p:attrName>ppt_w</p:attrName>
                                        </p:attrNameLst>
                                      </p:cBhvr>
                                      <p:tavLst>
                                        <p:tav tm="0">
                                          <p:val>
                                            <p:fltVal val="0"/>
                                          </p:val>
                                        </p:tav>
                                        <p:tav tm="100000">
                                          <p:val>
                                            <p:strVal val="#ppt_w"/>
                                          </p:val>
                                        </p:tav>
                                      </p:tavLst>
                                    </p:anim>
                                    <p:anim calcmode="lin" valueType="num">
                                      <p:cBhvr>
                                        <p:cTn id="15" dur="500" fill="hold"/>
                                        <p:tgtEl>
                                          <p:spTgt spid="133"/>
                                        </p:tgtEl>
                                        <p:attrNameLst>
                                          <p:attrName>ppt_h</p:attrName>
                                        </p:attrNameLst>
                                      </p:cBhvr>
                                      <p:tavLst>
                                        <p:tav tm="0">
                                          <p:val>
                                            <p:fltVal val="0"/>
                                          </p:val>
                                        </p:tav>
                                        <p:tav tm="100000">
                                          <p:val>
                                            <p:strVal val="#ppt_h"/>
                                          </p:val>
                                        </p:tav>
                                      </p:tavLst>
                                    </p:anim>
                                    <p:animEffect transition="in" filter="fade">
                                      <p:cBhvr>
                                        <p:cTn id="16" dur="500"/>
                                        <p:tgtEl>
                                          <p:spTgt spid="13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p:cTn id="35" dur="500" fill="hold"/>
                                        <p:tgtEl>
                                          <p:spTgt spid="2"/>
                                        </p:tgtEl>
                                        <p:attrNameLst>
                                          <p:attrName>ppt_w</p:attrName>
                                        </p:attrNameLst>
                                      </p:cBhvr>
                                      <p:tavLst>
                                        <p:tav tm="0">
                                          <p:val>
                                            <p:fltVal val="0"/>
                                          </p:val>
                                        </p:tav>
                                        <p:tav tm="100000">
                                          <p:val>
                                            <p:strVal val="#ppt_w"/>
                                          </p:val>
                                        </p:tav>
                                      </p:tavLst>
                                    </p:anim>
                                    <p:anim calcmode="lin" valueType="num">
                                      <p:cBhvr>
                                        <p:cTn id="36" dur="500" fill="hold"/>
                                        <p:tgtEl>
                                          <p:spTgt spid="2"/>
                                        </p:tgtEl>
                                        <p:attrNameLst>
                                          <p:attrName>ppt_h</p:attrName>
                                        </p:attrNameLst>
                                      </p:cBhvr>
                                      <p:tavLst>
                                        <p:tav tm="0">
                                          <p:val>
                                            <p:fltVal val="0"/>
                                          </p:val>
                                        </p:tav>
                                        <p:tav tm="100000">
                                          <p:val>
                                            <p:strVal val="#ppt_h"/>
                                          </p:val>
                                        </p:tav>
                                      </p:tavLst>
                                    </p:anim>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33" grpId="0"/>
      <p:bldP spid="2"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17"/>
          <p:cNvPicPr preferRelativeResize="0"/>
          <p:nvPr/>
        </p:nvPicPr>
        <p:blipFill rotWithShape="1">
          <a:blip r:embed="rId3">
            <a:alphaModFix/>
          </a:blip>
          <a:srcRect/>
          <a:stretch/>
        </p:blipFill>
        <p:spPr>
          <a:xfrm>
            <a:off x="-1" y="5078"/>
            <a:ext cx="995075" cy="591269"/>
          </a:xfrm>
          <a:prstGeom prst="rect">
            <a:avLst/>
          </a:prstGeom>
          <a:noFill/>
          <a:ln>
            <a:noFill/>
          </a:ln>
        </p:spPr>
      </p:pic>
      <p:pic>
        <p:nvPicPr>
          <p:cNvPr id="201" name="Google Shape;201;p17"/>
          <p:cNvPicPr preferRelativeResize="0"/>
          <p:nvPr/>
        </p:nvPicPr>
        <p:blipFill rotWithShape="1">
          <a:blip r:embed="rId4">
            <a:alphaModFix/>
          </a:blip>
          <a:srcRect/>
          <a:stretch/>
        </p:blipFill>
        <p:spPr>
          <a:xfrm>
            <a:off x="0" y="6227384"/>
            <a:ext cx="998332" cy="630616"/>
          </a:xfrm>
          <a:prstGeom prst="rect">
            <a:avLst/>
          </a:prstGeom>
          <a:noFill/>
          <a:ln>
            <a:noFill/>
          </a:ln>
        </p:spPr>
      </p:pic>
      <p:sp>
        <p:nvSpPr>
          <p:cNvPr id="6" name="Google Shape;132;p8"/>
          <p:cNvSpPr txBox="1"/>
          <p:nvPr/>
        </p:nvSpPr>
        <p:spPr>
          <a:xfrm>
            <a:off x="2592964" y="1297634"/>
            <a:ext cx="3253653" cy="338514"/>
          </a:xfrm>
          <a:prstGeom prst="rect">
            <a:avLst/>
          </a:prstGeom>
          <a:solidFill>
            <a:schemeClr val="bg1"/>
          </a:solidFill>
          <a:ln>
            <a:noFill/>
          </a:ln>
          <a:effectLst>
            <a:outerShdw blurRad="50800" dist="38100" dir="2700000" algn="tl" rotWithShape="0">
              <a:prstClr val="black">
                <a:alpha val="40000"/>
              </a:prst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dirty="0">
                <a:latin typeface="Stencil" panose="040409050D0802020404" pitchFamily="82" charset="0"/>
                <a:cs typeface="Times New Roman"/>
                <a:sym typeface="Times New Roman"/>
              </a:rPr>
              <a:t>TYPES OF CRITICAL REASONING</a:t>
            </a:r>
            <a:endParaRPr sz="1600" dirty="0">
              <a:latin typeface="Stencil" panose="040409050D0802020404" pitchFamily="82" charset="0"/>
            </a:endParaRPr>
          </a:p>
        </p:txBody>
      </p:sp>
      <p:sp>
        <p:nvSpPr>
          <p:cNvPr id="7" name="TextBox 6"/>
          <p:cNvSpPr txBox="1"/>
          <p:nvPr/>
        </p:nvSpPr>
        <p:spPr>
          <a:xfrm>
            <a:off x="2948187" y="596347"/>
            <a:ext cx="2776722" cy="400110"/>
          </a:xfrm>
          <a:prstGeom prst="rect">
            <a:avLst/>
          </a:prstGeom>
          <a:solidFill>
            <a:srgbClr val="FFFF00"/>
          </a:solidFill>
          <a:ln w="28575">
            <a:solidFill>
              <a:schemeClr val="tx1"/>
            </a:solidFill>
          </a:ln>
          <a:effectLst>
            <a:outerShdw blurRad="50800" dist="38100" dir="2700000" algn="tl" rotWithShape="0">
              <a:prstClr val="black">
                <a:alpha val="40000"/>
              </a:prstClr>
            </a:outerShdw>
          </a:effectLst>
        </p:spPr>
        <p:txBody>
          <a:bodyPr wrap="none" rtlCol="0">
            <a:spAutoFit/>
          </a:bodyPr>
          <a:lstStyle/>
          <a:p>
            <a:r>
              <a:rPr lang="en-US" sz="2000" dirty="0">
                <a:latin typeface="Stencil" panose="040409050D0802020404" pitchFamily="82" charset="0"/>
              </a:rPr>
              <a:t>CRITICAL REASONING</a:t>
            </a:r>
            <a:endParaRPr lang="en-IN" sz="2000" dirty="0">
              <a:latin typeface="Stencil" panose="040409050D0802020404" pitchFamily="82" charset="0"/>
            </a:endParaRPr>
          </a:p>
        </p:txBody>
      </p:sp>
      <p:sp>
        <p:nvSpPr>
          <p:cNvPr id="2" name="TextBox 1"/>
          <p:cNvSpPr txBox="1"/>
          <p:nvPr/>
        </p:nvSpPr>
        <p:spPr>
          <a:xfrm>
            <a:off x="1881390" y="2291427"/>
            <a:ext cx="2831224" cy="307777"/>
          </a:xfrm>
          <a:prstGeom prst="rect">
            <a:avLst/>
          </a:prstGeom>
          <a:solidFill>
            <a:schemeClr val="bg1"/>
          </a:solidFill>
          <a:effectLst>
            <a:outerShdw blurRad="50800" dist="38100" dir="2700000" algn="tl" rotWithShape="0">
              <a:prstClr val="black">
                <a:alpha val="40000"/>
              </a:prstClr>
            </a:outerShdw>
          </a:effectLst>
        </p:spPr>
        <p:txBody>
          <a:bodyPr wrap="none" rtlCol="0">
            <a:spAutoFit/>
          </a:bodyPr>
          <a:lstStyle/>
          <a:p>
            <a:r>
              <a:rPr lang="en-US" dirty="0">
                <a:latin typeface="Stencil" panose="040409050D0802020404" pitchFamily="82" charset="0"/>
              </a:rPr>
              <a:t>STATEMENT AND ASSUMPTIONS</a:t>
            </a:r>
            <a:endParaRPr lang="en-IN" dirty="0">
              <a:latin typeface="Stencil" panose="040409050D0802020404" pitchFamily="82" charset="0"/>
            </a:endParaRPr>
          </a:p>
        </p:txBody>
      </p:sp>
      <p:sp>
        <p:nvSpPr>
          <p:cNvPr id="9" name="TextBox 8"/>
          <p:cNvSpPr txBox="1"/>
          <p:nvPr/>
        </p:nvSpPr>
        <p:spPr>
          <a:xfrm>
            <a:off x="2770908" y="3154874"/>
            <a:ext cx="2672526" cy="307777"/>
          </a:xfrm>
          <a:prstGeom prst="rect">
            <a:avLst/>
          </a:prstGeom>
          <a:solidFill>
            <a:schemeClr val="bg1"/>
          </a:solidFill>
          <a:effectLst>
            <a:outerShdw blurRad="50800" dist="38100" dir="2700000" algn="tl" rotWithShape="0">
              <a:prstClr val="black">
                <a:alpha val="40000"/>
              </a:prstClr>
            </a:outerShdw>
          </a:effectLst>
        </p:spPr>
        <p:txBody>
          <a:bodyPr wrap="none" rtlCol="0">
            <a:spAutoFit/>
          </a:bodyPr>
          <a:lstStyle/>
          <a:p>
            <a:r>
              <a:rPr lang="en-US" dirty="0">
                <a:latin typeface="Stencil" panose="040409050D0802020404" pitchFamily="82" charset="0"/>
              </a:rPr>
              <a:t>STATEMENT AND ARGUMENTS</a:t>
            </a:r>
            <a:endParaRPr lang="en-IN" dirty="0">
              <a:latin typeface="Stencil" panose="040409050D0802020404" pitchFamily="82" charset="0"/>
            </a:endParaRPr>
          </a:p>
        </p:txBody>
      </p:sp>
      <p:sp>
        <p:nvSpPr>
          <p:cNvPr id="10" name="TextBox 9"/>
          <p:cNvSpPr txBox="1"/>
          <p:nvPr/>
        </p:nvSpPr>
        <p:spPr>
          <a:xfrm>
            <a:off x="4142888" y="4119767"/>
            <a:ext cx="2795958" cy="307777"/>
          </a:xfrm>
          <a:prstGeom prst="rect">
            <a:avLst/>
          </a:prstGeom>
          <a:solidFill>
            <a:schemeClr val="bg1"/>
          </a:solidFill>
          <a:effectLst>
            <a:outerShdw blurRad="50800" dist="38100" dir="2700000" algn="tl" rotWithShape="0">
              <a:prstClr val="black">
                <a:alpha val="40000"/>
              </a:prstClr>
            </a:outerShdw>
          </a:effectLst>
        </p:spPr>
        <p:txBody>
          <a:bodyPr wrap="none" rtlCol="0">
            <a:spAutoFit/>
          </a:bodyPr>
          <a:lstStyle/>
          <a:p>
            <a:r>
              <a:rPr lang="en-US" dirty="0">
                <a:latin typeface="Stencil" panose="040409050D0802020404" pitchFamily="82" charset="0"/>
              </a:rPr>
              <a:t>STATEMENT AND CONCLUSIONS</a:t>
            </a:r>
            <a:endParaRPr lang="en-IN" dirty="0">
              <a:latin typeface="Stencil" panose="040409050D0802020404" pitchFamily="82" charset="0"/>
            </a:endParaRPr>
          </a:p>
        </p:txBody>
      </p:sp>
      <p:sp>
        <p:nvSpPr>
          <p:cNvPr id="11" name="TextBox 10"/>
          <p:cNvSpPr txBox="1"/>
          <p:nvPr/>
        </p:nvSpPr>
        <p:spPr>
          <a:xfrm>
            <a:off x="4712614" y="5288404"/>
            <a:ext cx="3231975" cy="307777"/>
          </a:xfrm>
          <a:prstGeom prst="rect">
            <a:avLst/>
          </a:prstGeom>
          <a:solidFill>
            <a:schemeClr val="bg1"/>
          </a:solidFill>
          <a:effectLst>
            <a:outerShdw blurRad="50800" dist="38100" dir="2700000" algn="tl" rotWithShape="0">
              <a:prstClr val="black">
                <a:alpha val="40000"/>
              </a:prstClr>
            </a:outerShdw>
          </a:effectLst>
        </p:spPr>
        <p:txBody>
          <a:bodyPr wrap="none" rtlCol="0">
            <a:spAutoFit/>
          </a:bodyPr>
          <a:lstStyle/>
          <a:p>
            <a:r>
              <a:rPr lang="en-US" dirty="0">
                <a:latin typeface="Stencil" panose="040409050D0802020404" pitchFamily="82" charset="0"/>
              </a:rPr>
              <a:t>STATEMENT AND COURSE OF ACTION</a:t>
            </a:r>
            <a:endParaRPr lang="en-IN" dirty="0">
              <a:latin typeface="Stencil" panose="040409050D0802020404" pitchFamily="82" charset="0"/>
            </a:endParaRPr>
          </a:p>
        </p:txBody>
      </p:sp>
      <p:sp>
        <p:nvSpPr>
          <p:cNvPr id="3" name="Right Arrow 2"/>
          <p:cNvSpPr/>
          <p:nvPr/>
        </p:nvSpPr>
        <p:spPr>
          <a:xfrm>
            <a:off x="1108363" y="2331349"/>
            <a:ext cx="591127" cy="26785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a:off x="1890625" y="3254483"/>
            <a:ext cx="591127" cy="26785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ight Arrow 14"/>
          <p:cNvSpPr/>
          <p:nvPr/>
        </p:nvSpPr>
        <p:spPr>
          <a:xfrm>
            <a:off x="3297002" y="4212326"/>
            <a:ext cx="591127" cy="26785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ight Arrow 15"/>
          <p:cNvSpPr/>
          <p:nvPr/>
        </p:nvSpPr>
        <p:spPr>
          <a:xfrm>
            <a:off x="3847324" y="5328326"/>
            <a:ext cx="591127" cy="26785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ppt_w</p:attrName>
                                        </p:attrNameLst>
                                      </p:cBhvr>
                                      <p:tavLst>
                                        <p:tav tm="0">
                                          <p:val>
                                            <p:fltVal val="0"/>
                                          </p:val>
                                        </p:tav>
                                        <p:tav tm="100000">
                                          <p:val>
                                            <p:strVal val="#ppt_w"/>
                                          </p:val>
                                        </p:tav>
                                      </p:tavLst>
                                    </p:anim>
                                    <p:anim calcmode="lin" valueType="num">
                                      <p:cBhvr>
                                        <p:cTn id="29" dur="500" fill="hold"/>
                                        <p:tgtEl>
                                          <p:spTgt spid="13"/>
                                        </p:tgtEl>
                                        <p:attrNameLst>
                                          <p:attrName>ppt_h</p:attrName>
                                        </p:attrNameLst>
                                      </p:cBhvr>
                                      <p:tavLst>
                                        <p:tav tm="0">
                                          <p:val>
                                            <p:fltVal val="0"/>
                                          </p:val>
                                        </p:tav>
                                        <p:tav tm="100000">
                                          <p:val>
                                            <p:strVal val="#ppt_h"/>
                                          </p:val>
                                        </p:tav>
                                      </p:tavLst>
                                    </p:anim>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500" fill="hold"/>
                                        <p:tgtEl>
                                          <p:spTgt spid="10"/>
                                        </p:tgtEl>
                                        <p:attrNameLst>
                                          <p:attrName>ppt_w</p:attrName>
                                        </p:attrNameLst>
                                      </p:cBhvr>
                                      <p:tavLst>
                                        <p:tav tm="0">
                                          <p:val>
                                            <p:fltVal val="0"/>
                                          </p:val>
                                        </p:tav>
                                        <p:tav tm="100000">
                                          <p:val>
                                            <p:strVal val="#ppt_w"/>
                                          </p:val>
                                        </p:tav>
                                      </p:tavLst>
                                    </p:anim>
                                    <p:anim calcmode="lin" valueType="num">
                                      <p:cBhvr>
                                        <p:cTn id="50" dur="500" fill="hold"/>
                                        <p:tgtEl>
                                          <p:spTgt spid="10"/>
                                        </p:tgtEl>
                                        <p:attrNameLst>
                                          <p:attrName>ppt_h</p:attrName>
                                        </p:attrNameLst>
                                      </p:cBhvr>
                                      <p:tavLst>
                                        <p:tav tm="0">
                                          <p:val>
                                            <p:fltVal val="0"/>
                                          </p:val>
                                        </p:tav>
                                        <p:tav tm="100000">
                                          <p:val>
                                            <p:strVal val="#ppt_h"/>
                                          </p:val>
                                        </p:tav>
                                      </p:tavLst>
                                    </p:anim>
                                    <p:animEffect transition="in" filter="fade">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 calcmode="lin" valueType="num">
                                      <p:cBhvr>
                                        <p:cTn id="56" dur="500" fill="hold"/>
                                        <p:tgtEl>
                                          <p:spTgt spid="16"/>
                                        </p:tgtEl>
                                        <p:attrNameLst>
                                          <p:attrName>ppt_w</p:attrName>
                                        </p:attrNameLst>
                                      </p:cBhvr>
                                      <p:tavLst>
                                        <p:tav tm="0">
                                          <p:val>
                                            <p:fltVal val="0"/>
                                          </p:val>
                                        </p:tav>
                                        <p:tav tm="100000">
                                          <p:val>
                                            <p:strVal val="#ppt_w"/>
                                          </p:val>
                                        </p:tav>
                                      </p:tavLst>
                                    </p:anim>
                                    <p:anim calcmode="lin" valueType="num">
                                      <p:cBhvr>
                                        <p:cTn id="57" dur="500" fill="hold"/>
                                        <p:tgtEl>
                                          <p:spTgt spid="16"/>
                                        </p:tgtEl>
                                        <p:attrNameLst>
                                          <p:attrName>ppt_h</p:attrName>
                                        </p:attrNameLst>
                                      </p:cBhvr>
                                      <p:tavLst>
                                        <p:tav tm="0">
                                          <p:val>
                                            <p:fltVal val="0"/>
                                          </p:val>
                                        </p:tav>
                                        <p:tav tm="100000">
                                          <p:val>
                                            <p:strVal val="#ppt_h"/>
                                          </p:val>
                                        </p:tav>
                                      </p:tavLst>
                                    </p:anim>
                                    <p:animEffect transition="in" filter="fade">
                                      <p:cBhvr>
                                        <p:cTn id="58" dur="5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p:cTn id="63" dur="500" fill="hold"/>
                                        <p:tgtEl>
                                          <p:spTgt spid="11"/>
                                        </p:tgtEl>
                                        <p:attrNameLst>
                                          <p:attrName>ppt_w</p:attrName>
                                        </p:attrNameLst>
                                      </p:cBhvr>
                                      <p:tavLst>
                                        <p:tav tm="0">
                                          <p:val>
                                            <p:fltVal val="0"/>
                                          </p:val>
                                        </p:tav>
                                        <p:tav tm="100000">
                                          <p:val>
                                            <p:strVal val="#ppt_w"/>
                                          </p:val>
                                        </p:tav>
                                      </p:tavLst>
                                    </p:anim>
                                    <p:anim calcmode="lin" valueType="num">
                                      <p:cBhvr>
                                        <p:cTn id="64" dur="500" fill="hold"/>
                                        <p:tgtEl>
                                          <p:spTgt spid="11"/>
                                        </p:tgtEl>
                                        <p:attrNameLst>
                                          <p:attrName>ppt_h</p:attrName>
                                        </p:attrNameLst>
                                      </p:cBhvr>
                                      <p:tavLst>
                                        <p:tav tm="0">
                                          <p:val>
                                            <p:fltVal val="0"/>
                                          </p:val>
                                        </p:tav>
                                        <p:tav tm="100000">
                                          <p:val>
                                            <p:strVal val="#ppt_h"/>
                                          </p:val>
                                        </p:tav>
                                      </p:tavLst>
                                    </p:anim>
                                    <p:animEffect transition="in" filter="fade">
                                      <p:cBhvr>
                                        <p:cTn id="6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P spid="9" grpId="0" animBg="1"/>
      <p:bldP spid="10" grpId="0" animBg="1"/>
      <p:bldP spid="11" grpId="0" animBg="1"/>
      <p:bldP spid="3" grpId="0" animBg="1"/>
      <p:bldP spid="13" grpId="0" animBg="1"/>
      <p:bldP spid="15"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A family I know has several children. Each boy in this family has as many sisters as brothers but each of the girls has twice as many brothers as sisters. How many brothers and sisters are there?</a:t>
            </a:r>
          </a:p>
          <a:p>
            <a:pPr marL="514350" indent="-514350">
              <a:buFont typeface="+mj-lt"/>
              <a:buAutoNum type="alphaUcPeriod"/>
            </a:pPr>
            <a:r>
              <a:rPr lang="en-US" dirty="0" smtClean="0">
                <a:latin typeface="Times New Roman" pitchFamily="18" charset="0"/>
                <a:cs typeface="Times New Roman" pitchFamily="18" charset="0"/>
              </a:rPr>
              <a:t>1and 2</a:t>
            </a:r>
          </a:p>
          <a:p>
            <a:pPr marL="514350" indent="-514350">
              <a:buFont typeface="+mj-lt"/>
              <a:buAutoNum type="alphaUcPeriod"/>
            </a:pPr>
            <a:r>
              <a:rPr lang="en-US" dirty="0" smtClean="0">
                <a:latin typeface="Times New Roman" pitchFamily="18" charset="0"/>
                <a:cs typeface="Times New Roman" pitchFamily="18" charset="0"/>
              </a:rPr>
              <a:t>2 and 3</a:t>
            </a:r>
          </a:p>
          <a:p>
            <a:pPr marL="514350" indent="-514350">
              <a:buFont typeface="+mj-lt"/>
              <a:buAutoNum type="alphaUcPeriod"/>
            </a:pPr>
            <a:r>
              <a:rPr lang="en-US" dirty="0" smtClean="0">
                <a:latin typeface="Times New Roman" pitchFamily="18" charset="0"/>
                <a:cs typeface="Times New Roman" pitchFamily="18" charset="0"/>
              </a:rPr>
              <a:t>6 and 3</a:t>
            </a:r>
          </a:p>
          <a:p>
            <a:pPr marL="514350" indent="-514350">
              <a:buFont typeface="+mj-lt"/>
              <a:buAutoNum type="alphaUcPeriod"/>
            </a:pPr>
            <a:r>
              <a:rPr lang="en-US" dirty="0" smtClean="0">
                <a:latin typeface="Times New Roman" pitchFamily="18" charset="0"/>
                <a:cs typeface="Times New Roman" pitchFamily="18" charset="0"/>
              </a:rPr>
              <a:t>4 and 3</a:t>
            </a:r>
            <a:endParaRPr lang="en-US"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xmlns="" id="{9F8247E0-BCFF-73A0-0843-94C6EAE1710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215206" y="5929330"/>
            <a:ext cx="1928794" cy="9286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571473" y="357166"/>
            <a:ext cx="8072494" cy="6072230"/>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xmlns="" id="{9F8247E0-BCFF-73A0-0843-94C6EAE17101}"/>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215206" y="5929330"/>
            <a:ext cx="1928794" cy="92867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latin typeface="Times New Roman" pitchFamily="18" charset="0"/>
                <a:cs typeface="Times New Roman" pitchFamily="18" charset="0"/>
              </a:rPr>
              <a:t>A man carries 3 sacks with 30 mangoes each. As he crosses each toll he has to give 1 mango for each sack. He crosses total 30 tolls. How many mangoes he will have at the end.</a:t>
            </a:r>
          </a:p>
          <a:p>
            <a:pPr marL="514350" indent="-514350">
              <a:buAutoNum type="alphaUcPeriod"/>
            </a:pPr>
            <a:r>
              <a:rPr lang="en-US" dirty="0" smtClean="0">
                <a:latin typeface="Times New Roman" pitchFamily="18" charset="0"/>
                <a:cs typeface="Times New Roman" pitchFamily="18" charset="0"/>
              </a:rPr>
              <a:t>30</a:t>
            </a:r>
          </a:p>
          <a:p>
            <a:pPr marL="514350" indent="-514350">
              <a:buAutoNum type="alphaUcPeriod"/>
            </a:pPr>
            <a:r>
              <a:rPr lang="en-US" dirty="0" smtClean="0">
                <a:latin typeface="Times New Roman" pitchFamily="18" charset="0"/>
                <a:cs typeface="Times New Roman" pitchFamily="18" charset="0"/>
              </a:rPr>
              <a:t>0</a:t>
            </a:r>
          </a:p>
          <a:p>
            <a:pPr marL="514350" indent="-514350">
              <a:buAutoNum type="alphaUcPeriod"/>
            </a:pPr>
            <a:r>
              <a:rPr lang="en-US" dirty="0" smtClean="0">
                <a:latin typeface="Times New Roman" pitchFamily="18" charset="0"/>
                <a:cs typeface="Times New Roman" pitchFamily="18" charset="0"/>
              </a:rPr>
              <a:t>25</a:t>
            </a:r>
          </a:p>
          <a:p>
            <a:pPr marL="514350" indent="-514350">
              <a:buAutoNum type="alphaUcPeriod"/>
            </a:pPr>
            <a:r>
              <a:rPr lang="en-US" dirty="0" smtClean="0">
                <a:latin typeface="Times New Roman" pitchFamily="18" charset="0"/>
                <a:cs typeface="Times New Roman" pitchFamily="18" charset="0"/>
              </a:rPr>
              <a:t>20</a:t>
            </a:r>
            <a:endParaRPr lang="en-US"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xmlns="" id="{9F8247E0-BCFF-73A0-0843-94C6EAE1710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215206" y="5929330"/>
            <a:ext cx="1928794" cy="9286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Fifty minutes ago if it was four times as many minutes past three ‘o'clock, how many minutes is it until six ‘o'clock?</a:t>
            </a:r>
          </a:p>
          <a:p>
            <a:pPr marL="514350" indent="-514350">
              <a:buFont typeface="+mj-lt"/>
              <a:buAutoNum type="alphaUcPeriod"/>
            </a:pPr>
            <a:r>
              <a:rPr lang="en-US" dirty="0" smtClean="0">
                <a:latin typeface="Times New Roman" pitchFamily="18" charset="0"/>
                <a:cs typeface="Times New Roman" pitchFamily="18" charset="0"/>
              </a:rPr>
              <a:t>26 minutes</a:t>
            </a:r>
          </a:p>
          <a:p>
            <a:pPr marL="514350" indent="-514350">
              <a:buFont typeface="+mj-lt"/>
              <a:buAutoNum type="alphaUcPeriod"/>
            </a:pPr>
            <a:r>
              <a:rPr lang="en-US" dirty="0" smtClean="0">
                <a:latin typeface="Times New Roman" pitchFamily="18" charset="0"/>
                <a:cs typeface="Times New Roman" pitchFamily="18" charset="0"/>
              </a:rPr>
              <a:t>30 minutes</a:t>
            </a:r>
          </a:p>
          <a:p>
            <a:pPr marL="514350" indent="-514350">
              <a:buFont typeface="+mj-lt"/>
              <a:buAutoNum type="alphaUcPeriod"/>
            </a:pPr>
            <a:r>
              <a:rPr lang="en-US" dirty="0" smtClean="0">
                <a:latin typeface="Times New Roman" pitchFamily="18" charset="0"/>
                <a:cs typeface="Times New Roman" pitchFamily="18" charset="0"/>
              </a:rPr>
              <a:t>45 minutes</a:t>
            </a:r>
          </a:p>
          <a:p>
            <a:pPr marL="514350" indent="-514350">
              <a:buFont typeface="+mj-lt"/>
              <a:buAutoNum type="alphaUcPeriod"/>
            </a:pPr>
            <a:r>
              <a:rPr lang="en-US" dirty="0" smtClean="0">
                <a:latin typeface="Times New Roman" pitchFamily="18" charset="0"/>
                <a:cs typeface="Times New Roman" pitchFamily="18" charset="0"/>
              </a:rPr>
              <a:t>60 minutes </a:t>
            </a:r>
          </a:p>
          <a:p>
            <a:endParaRPr lang="en-US"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xmlns="" id="{9F8247E0-BCFF-73A0-0843-94C6EAE17101}"/>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215206" y="5929330"/>
            <a:ext cx="1928794" cy="9286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17"/>
          <p:cNvPicPr preferRelativeResize="0"/>
          <p:nvPr/>
        </p:nvPicPr>
        <p:blipFill rotWithShape="1">
          <a:blip r:embed="rId3">
            <a:alphaModFix/>
          </a:blip>
          <a:srcRect/>
          <a:stretch/>
        </p:blipFill>
        <p:spPr>
          <a:xfrm>
            <a:off x="-1" y="5078"/>
            <a:ext cx="995075" cy="591269"/>
          </a:xfrm>
          <a:prstGeom prst="rect">
            <a:avLst/>
          </a:prstGeom>
          <a:noFill/>
          <a:ln>
            <a:noFill/>
          </a:ln>
        </p:spPr>
      </p:pic>
      <p:pic>
        <p:nvPicPr>
          <p:cNvPr id="201" name="Google Shape;201;p17"/>
          <p:cNvPicPr preferRelativeResize="0"/>
          <p:nvPr/>
        </p:nvPicPr>
        <p:blipFill rotWithShape="1">
          <a:blip r:embed="rId4">
            <a:alphaModFix/>
          </a:blip>
          <a:srcRect/>
          <a:stretch/>
        </p:blipFill>
        <p:spPr>
          <a:xfrm>
            <a:off x="0" y="6227384"/>
            <a:ext cx="998332" cy="630616"/>
          </a:xfrm>
          <a:prstGeom prst="rect">
            <a:avLst/>
          </a:prstGeom>
          <a:noFill/>
          <a:ln>
            <a:noFill/>
          </a:ln>
        </p:spPr>
      </p:pic>
      <p:sp>
        <p:nvSpPr>
          <p:cNvPr id="7" name="TextBox 6"/>
          <p:cNvSpPr txBox="1"/>
          <p:nvPr/>
        </p:nvSpPr>
        <p:spPr>
          <a:xfrm>
            <a:off x="2661859" y="531692"/>
            <a:ext cx="2776722" cy="400110"/>
          </a:xfrm>
          <a:prstGeom prst="rect">
            <a:avLst/>
          </a:prstGeom>
          <a:solidFill>
            <a:srgbClr val="FFFF00"/>
          </a:solidFill>
          <a:ln w="28575">
            <a:solidFill>
              <a:schemeClr val="tx1"/>
            </a:solidFill>
          </a:ln>
          <a:effectLst>
            <a:outerShdw blurRad="50800" dist="38100" dir="2700000" algn="tl" rotWithShape="0">
              <a:prstClr val="black">
                <a:alpha val="40000"/>
              </a:prstClr>
            </a:outerShdw>
          </a:effectLst>
        </p:spPr>
        <p:txBody>
          <a:bodyPr wrap="none" rtlCol="0">
            <a:spAutoFit/>
          </a:bodyPr>
          <a:lstStyle/>
          <a:p>
            <a:r>
              <a:rPr lang="en-US" sz="2000" dirty="0">
                <a:latin typeface="Stencil" panose="040409050D0802020404" pitchFamily="82" charset="0"/>
              </a:rPr>
              <a:t>CRITICAL REASONING</a:t>
            </a:r>
            <a:endParaRPr lang="en-IN" sz="2000" dirty="0">
              <a:latin typeface="Stencil" panose="040409050D0802020404" pitchFamily="82" charset="0"/>
            </a:endParaRPr>
          </a:p>
        </p:txBody>
      </p:sp>
      <p:sp>
        <p:nvSpPr>
          <p:cNvPr id="14" name="Google Shape;132;p8"/>
          <p:cNvSpPr txBox="1"/>
          <p:nvPr/>
        </p:nvSpPr>
        <p:spPr>
          <a:xfrm>
            <a:off x="3060702" y="1060865"/>
            <a:ext cx="1979036" cy="338514"/>
          </a:xfrm>
          <a:prstGeom prst="rect">
            <a:avLst/>
          </a:prstGeom>
          <a:solidFill>
            <a:srgbClr val="FF0000"/>
          </a:solidFill>
          <a:ln w="28575">
            <a:solidFill>
              <a:schemeClr val="bg1"/>
            </a:solidFill>
          </a:ln>
          <a:effectLst>
            <a:outerShdw blurRad="50800" dist="38100" dir="2700000" algn="tl" rotWithShape="0">
              <a:prstClr val="black">
                <a:alpha val="40000"/>
              </a:prst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dirty="0">
                <a:solidFill>
                  <a:schemeClr val="bg1"/>
                </a:solidFill>
                <a:latin typeface="Stencil" panose="040409050D0802020404" pitchFamily="82" charset="0"/>
                <a:cs typeface="Times New Roman"/>
                <a:sym typeface="Times New Roman"/>
              </a:rPr>
              <a:t>PROBLEM SOLVING</a:t>
            </a:r>
            <a:endParaRPr sz="1600" dirty="0">
              <a:solidFill>
                <a:schemeClr val="bg1"/>
              </a:solidFill>
              <a:latin typeface="Stencil" panose="040409050D0802020404" pitchFamily="82" charset="0"/>
            </a:endParaRPr>
          </a:p>
        </p:txBody>
      </p:sp>
      <p:sp>
        <p:nvSpPr>
          <p:cNvPr id="3" name="TextBox 2">
            <a:extLst>
              <a:ext uri="{FF2B5EF4-FFF2-40B4-BE49-F238E27FC236}">
                <a16:creationId xmlns:a16="http://schemas.microsoft.com/office/drawing/2014/main" xmlns="" id="{BE69BDB6-20D0-8546-C29E-E3204D21B1B3}"/>
              </a:ext>
            </a:extLst>
          </p:cNvPr>
          <p:cNvSpPr txBox="1"/>
          <p:nvPr/>
        </p:nvSpPr>
        <p:spPr>
          <a:xfrm>
            <a:off x="497536" y="1594765"/>
            <a:ext cx="8353585" cy="1762021"/>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pPr>
              <a:lnSpc>
                <a:spcPct val="115000"/>
              </a:lnSpc>
            </a:pPr>
            <a:r>
              <a:rPr lang="en-US" b="1" dirty="0">
                <a:effectLst/>
                <a:latin typeface="Sylfaen" panose="010A0502050306030303" pitchFamily="18" charset="0"/>
                <a:ea typeface="Times New Roman" panose="02020603050405020304" pitchFamily="18" charset="0"/>
                <a:cs typeface="Times New Roman" panose="02020603050405020304" pitchFamily="18" charset="0"/>
              </a:rPr>
              <a:t>1) Statements: </a:t>
            </a:r>
            <a:r>
              <a:rPr lang="en-US" dirty="0">
                <a:effectLst/>
                <a:latin typeface="Sylfaen" panose="010A0502050306030303" pitchFamily="18" charset="0"/>
                <a:ea typeface="Times New Roman" panose="02020603050405020304" pitchFamily="18" charset="0"/>
                <a:cs typeface="Times New Roman" panose="02020603050405020304" pitchFamily="18" charset="0"/>
              </a:rPr>
              <a:t>In Japan, the incidence of stomach cancer is very high, while that of bowel cancer is very low. But Japanese immigrate to Hawaii, this is reversed - the rate of bowel cancer increases but the rate of stomach cancer is reduced in the next generation. All this is related to nutrition - the diets of Japanese in Hawaii are different than those in Japan.</a:t>
            </a:r>
            <a:endParaRPr lang="en-US" dirty="0">
              <a:effectLst/>
              <a:latin typeface="Sylfaen" panose="010A0502050306030303" pitchFamily="18" charset="0"/>
              <a:ea typeface="Calibri" panose="020F0502020204030204" pitchFamily="34" charset="0"/>
              <a:cs typeface="Times New Roman" panose="02020603050405020304" pitchFamily="18" charset="0"/>
            </a:endParaRPr>
          </a:p>
          <a:p>
            <a:pPr>
              <a:lnSpc>
                <a:spcPct val="115000"/>
              </a:lnSpc>
            </a:pPr>
            <a:r>
              <a:rPr lang="en-US" b="1" dirty="0">
                <a:effectLst/>
                <a:latin typeface="Sylfaen" panose="010A0502050306030303" pitchFamily="18" charset="0"/>
                <a:ea typeface="Times New Roman" panose="02020603050405020304" pitchFamily="18" charset="0"/>
                <a:cs typeface="Times New Roman" panose="02020603050405020304" pitchFamily="18" charset="0"/>
              </a:rPr>
              <a:t>Conclusions:</a:t>
            </a:r>
            <a:endParaRPr lang="en-US" dirty="0">
              <a:effectLst/>
              <a:latin typeface="Sylfaen" panose="010A0502050306030303" pitchFamily="18" charset="0"/>
              <a:ea typeface="Calibri" panose="020F0502020204030204" pitchFamily="34" charset="0"/>
              <a:cs typeface="Times New Roman" panose="02020603050405020304" pitchFamily="18" charset="0"/>
            </a:endParaRPr>
          </a:p>
          <a:p>
            <a:pPr marL="342900" lvl="0" indent="-342900">
              <a:tabLst>
                <a:tab pos="457200" algn="l"/>
              </a:tabLst>
            </a:pPr>
            <a:r>
              <a:rPr lang="en-US" dirty="0">
                <a:effectLst/>
                <a:latin typeface="Sylfaen" panose="010A0502050306030303" pitchFamily="18" charset="0"/>
                <a:ea typeface="Times New Roman" panose="02020603050405020304" pitchFamily="18" charset="0"/>
                <a:cs typeface="Times New Roman" panose="02020603050405020304" pitchFamily="18" charset="0"/>
              </a:rPr>
              <a:t>1. The same diet as in Hawaii should be propagated in Japan also.</a:t>
            </a:r>
            <a:endParaRPr lang="en-US" dirty="0">
              <a:effectLst/>
              <a:latin typeface="Sylfaen" panose="010A0502050306030303" pitchFamily="18" charset="0"/>
              <a:ea typeface="Calibri" panose="020F0502020204030204" pitchFamily="34" charset="0"/>
              <a:cs typeface="Times New Roman" panose="02020603050405020304" pitchFamily="18" charset="0"/>
            </a:endParaRPr>
          </a:p>
          <a:p>
            <a:r>
              <a:rPr lang="en-US" dirty="0">
                <a:effectLst/>
                <a:latin typeface="Sylfaen" panose="010A0502050306030303" pitchFamily="18" charset="0"/>
                <a:ea typeface="Times New Roman" panose="02020603050405020304" pitchFamily="18" charset="0"/>
                <a:cs typeface="Times New Roman" panose="02020603050405020304" pitchFamily="18" charset="0"/>
              </a:rPr>
              <a:t>2. Bowel cancer is less severe than stomach cancer.</a:t>
            </a:r>
            <a:endParaRPr lang="en-US" dirty="0">
              <a:latin typeface="Sylfaen" panose="010A0502050306030303" pitchFamily="18" charset="0"/>
            </a:endParaRPr>
          </a:p>
        </p:txBody>
      </p:sp>
      <p:sp>
        <p:nvSpPr>
          <p:cNvPr id="10" name="Google Shape;74;p2">
            <a:extLst>
              <a:ext uri="{FF2B5EF4-FFF2-40B4-BE49-F238E27FC236}">
                <a16:creationId xmlns:a16="http://schemas.microsoft.com/office/drawing/2014/main" xmlns="" id="{469E6D36-F398-6A61-6FB0-D64DE6A0D3C2}"/>
              </a:ext>
            </a:extLst>
          </p:cNvPr>
          <p:cNvSpPr txBox="1"/>
          <p:nvPr/>
        </p:nvSpPr>
        <p:spPr>
          <a:xfrm>
            <a:off x="497537" y="5263235"/>
            <a:ext cx="1162822" cy="338514"/>
          </a:xfrm>
          <a:prstGeom prst="rect">
            <a:avLst/>
          </a:prstGeom>
          <a:solidFill>
            <a:schemeClr val="lt1"/>
          </a:solidFill>
          <a:ln w="19050" cap="flat" cmpd="sng">
            <a:solidFill>
              <a:schemeClr val="dk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1600" i="0" u="none" strike="noStrike" cap="none" dirty="0">
                <a:solidFill>
                  <a:schemeClr val="dk1"/>
                </a:solidFill>
                <a:latin typeface="Stencil" panose="040409050D0802020404" pitchFamily="82" charset="0"/>
                <a:ea typeface="Times New Roman"/>
                <a:cs typeface="Times New Roman"/>
                <a:sym typeface="Times New Roman"/>
              </a:rPr>
              <a:t>SOLUTION</a:t>
            </a:r>
            <a:endParaRPr sz="1600" i="0" u="none" strike="noStrike" cap="none" dirty="0">
              <a:solidFill>
                <a:schemeClr val="dk1"/>
              </a:solidFill>
              <a:latin typeface="Stencil" panose="040409050D0802020404" pitchFamily="82" charset="0"/>
              <a:ea typeface="Times New Roman"/>
              <a:cs typeface="Times New Roman"/>
              <a:sym typeface="Times New Roman"/>
            </a:endParaRPr>
          </a:p>
        </p:txBody>
      </p:sp>
      <p:sp>
        <p:nvSpPr>
          <p:cNvPr id="12" name="TextBox 11">
            <a:extLst>
              <a:ext uri="{FF2B5EF4-FFF2-40B4-BE49-F238E27FC236}">
                <a16:creationId xmlns:a16="http://schemas.microsoft.com/office/drawing/2014/main" xmlns="" id="{F6254E30-A537-299F-1789-7450D777A9C1}"/>
              </a:ext>
            </a:extLst>
          </p:cNvPr>
          <p:cNvSpPr txBox="1"/>
          <p:nvPr/>
        </p:nvSpPr>
        <p:spPr>
          <a:xfrm>
            <a:off x="1139106" y="5833214"/>
            <a:ext cx="7363326" cy="576633"/>
          </a:xfrm>
          <a:prstGeom prst="rect">
            <a:avLst/>
          </a:prstGeom>
          <a:noFill/>
        </p:spPr>
        <p:txBody>
          <a:bodyPr wrap="square">
            <a:spAutoFit/>
          </a:bodyPr>
          <a:lstStyle/>
          <a:p>
            <a:pPr>
              <a:lnSpc>
                <a:spcPct val="115000"/>
              </a:lnSpc>
              <a:spcAft>
                <a:spcPts val="1000"/>
              </a:spcAft>
            </a:pPr>
            <a:r>
              <a:rPr lang="en-US" dirty="0">
                <a:effectLst/>
                <a:latin typeface="Sylfaen" panose="010A0502050306030303" pitchFamily="18" charset="0"/>
                <a:ea typeface="Times New Roman" panose="02020603050405020304" pitchFamily="18" charset="0"/>
                <a:cs typeface="Times New Roman" panose="02020603050405020304" pitchFamily="18" charset="0"/>
              </a:rPr>
              <a:t>The statement neither propagates the diet of any of the countries nor compares the two types of cancer. </a:t>
            </a:r>
            <a:r>
              <a:rPr lang="en-US" b="1" dirty="0">
                <a:solidFill>
                  <a:srgbClr val="FF0000"/>
                </a:solidFill>
                <a:effectLst/>
                <a:latin typeface="Sylfaen" panose="010A0502050306030303" pitchFamily="18" charset="0"/>
                <a:ea typeface="Times New Roman" panose="02020603050405020304" pitchFamily="18" charset="0"/>
                <a:cs typeface="Times New Roman" panose="02020603050405020304" pitchFamily="18" charset="0"/>
              </a:rPr>
              <a:t>So, neither I nor II follows. </a:t>
            </a:r>
            <a:endParaRPr lang="en-US" b="1" dirty="0">
              <a:solidFill>
                <a:srgbClr val="FF0000"/>
              </a:solidFill>
              <a:effectLst/>
              <a:latin typeface="Sylfaen" panose="010A0502050306030303" pitchFamily="18" charset="0"/>
              <a:ea typeface="Calibri" panose="020F0502020204030204" pitchFamily="34"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xmlns="" id="{4868C1D8-363A-95DB-061C-D240DD5B1A71}"/>
              </a:ext>
            </a:extLst>
          </p:cNvPr>
          <p:cNvGraphicFramePr>
            <a:graphicFrameLocks noGrp="1"/>
          </p:cNvGraphicFramePr>
          <p:nvPr>
            <p:extLst>
              <p:ext uri="{D42A27DB-BD31-4B8C-83A1-F6EECF244321}">
                <p14:modId xmlns:p14="http://schemas.microsoft.com/office/powerpoint/2010/main" xmlns="" val="2765051878"/>
              </p:ext>
            </p:extLst>
          </p:nvPr>
        </p:nvGraphicFramePr>
        <p:xfrm>
          <a:off x="282367" y="3669933"/>
          <a:ext cx="8568754" cy="1372949"/>
        </p:xfrm>
        <a:graphic>
          <a:graphicData uri="http://schemas.openxmlformats.org/drawingml/2006/table">
            <a:tbl>
              <a:tblPr firstRow="1" firstCol="1" bandRow="1">
                <a:tableStyleId>{3C6E406F-EFE4-4B3C-B440-79EE84DB2B15}</a:tableStyleId>
              </a:tblPr>
              <a:tblGrid>
                <a:gridCol w="217488">
                  <a:extLst>
                    <a:ext uri="{9D8B030D-6E8A-4147-A177-3AD203B41FA5}">
                      <a16:colId xmlns:a16="http://schemas.microsoft.com/office/drawing/2014/main" xmlns="" val="397223271"/>
                    </a:ext>
                  </a:extLst>
                </a:gridCol>
                <a:gridCol w="8351266">
                  <a:extLst>
                    <a:ext uri="{9D8B030D-6E8A-4147-A177-3AD203B41FA5}">
                      <a16:colId xmlns:a16="http://schemas.microsoft.com/office/drawing/2014/main" xmlns="" val="2054947265"/>
                    </a:ext>
                  </a:extLst>
                </a:gridCol>
              </a:tblGrid>
              <a:tr h="320218">
                <a:tc>
                  <a:txBody>
                    <a:bodyPr/>
                    <a:lstStyle/>
                    <a:p>
                      <a:pPr>
                        <a:lnSpc>
                          <a:spcPct val="115000"/>
                        </a:lnSpc>
                        <a:spcAft>
                          <a:spcPts val="1000"/>
                        </a:spcAft>
                      </a:pPr>
                      <a:r>
                        <a:rPr lang="en-US" sz="1400" u="none" strike="noStrike" dirty="0">
                          <a:effectLst/>
                          <a:latin typeface="Sylfaen" panose="010A0502050306030303" pitchFamily="18" charset="0"/>
                        </a:rPr>
                        <a:t>A.</a:t>
                      </a:r>
                      <a:endParaRPr lang="en-US" sz="1400" dirty="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Only conclusion I follows</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856043385"/>
                  </a:ext>
                </a:extLst>
              </a:tr>
              <a:tr h="281602">
                <a:tc>
                  <a:txBody>
                    <a:bodyPr/>
                    <a:lstStyle/>
                    <a:p>
                      <a:pPr>
                        <a:lnSpc>
                          <a:spcPct val="115000"/>
                        </a:lnSpc>
                        <a:spcAft>
                          <a:spcPts val="1000"/>
                        </a:spcAft>
                      </a:pPr>
                      <a:r>
                        <a:rPr lang="en-US" sz="1400" u="none" strike="noStrike">
                          <a:effectLst/>
                          <a:latin typeface="Sylfaen" panose="010A0502050306030303" pitchFamily="18" charset="0"/>
                        </a:rPr>
                        <a:t>B.</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dirty="0">
                          <a:effectLst/>
                          <a:latin typeface="Sylfaen" panose="010A0502050306030303" pitchFamily="18" charset="0"/>
                        </a:rPr>
                        <a:t>Only conclusion II follows</a:t>
                      </a:r>
                      <a:endParaRPr lang="en-US" sz="1400" dirty="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3930300427"/>
                  </a:ext>
                </a:extLst>
              </a:tr>
              <a:tr h="217353">
                <a:tc>
                  <a:txBody>
                    <a:bodyPr/>
                    <a:lstStyle/>
                    <a:p>
                      <a:pPr>
                        <a:lnSpc>
                          <a:spcPct val="115000"/>
                        </a:lnSpc>
                        <a:spcAft>
                          <a:spcPts val="1000"/>
                        </a:spcAft>
                      </a:pPr>
                      <a:r>
                        <a:rPr lang="en-US" sz="1400" u="none" strike="noStrike">
                          <a:effectLst/>
                          <a:latin typeface="Sylfaen" panose="010A0502050306030303" pitchFamily="18" charset="0"/>
                        </a:rPr>
                        <a:t>C.</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Either I or II follows</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657958482"/>
                  </a:ext>
                </a:extLst>
              </a:tr>
              <a:tr h="280401">
                <a:tc>
                  <a:txBody>
                    <a:bodyPr/>
                    <a:lstStyle/>
                    <a:p>
                      <a:pPr>
                        <a:lnSpc>
                          <a:spcPct val="115000"/>
                        </a:lnSpc>
                        <a:spcAft>
                          <a:spcPts val="1000"/>
                        </a:spcAft>
                      </a:pPr>
                      <a:r>
                        <a:rPr lang="en-US" sz="1400" u="none" strike="noStrike" dirty="0">
                          <a:effectLst/>
                          <a:latin typeface="Sylfaen" panose="010A0502050306030303" pitchFamily="18" charset="0"/>
                        </a:rPr>
                        <a:t>D.</a:t>
                      </a:r>
                      <a:endParaRPr lang="en-US" sz="1400" dirty="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dirty="0">
                          <a:effectLst/>
                          <a:latin typeface="Sylfaen" panose="010A0502050306030303" pitchFamily="18" charset="0"/>
                        </a:rPr>
                        <a:t>Neither I nor II follows</a:t>
                      </a:r>
                      <a:endParaRPr lang="en-US" sz="1400" dirty="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681444482"/>
                  </a:ext>
                </a:extLst>
              </a:tr>
              <a:tr h="217353">
                <a:tc>
                  <a:txBody>
                    <a:bodyPr/>
                    <a:lstStyle/>
                    <a:p>
                      <a:pPr>
                        <a:lnSpc>
                          <a:spcPct val="115000"/>
                        </a:lnSpc>
                        <a:spcAft>
                          <a:spcPts val="1000"/>
                        </a:spcAft>
                      </a:pPr>
                      <a:r>
                        <a:rPr lang="en-US" sz="1400" u="none" strike="noStrike" dirty="0">
                          <a:effectLst/>
                          <a:latin typeface="Sylfaen" panose="010A0502050306030303" pitchFamily="18" charset="0"/>
                        </a:rPr>
                        <a:t>E.</a:t>
                      </a:r>
                      <a:endParaRPr lang="en-US" sz="1400" dirty="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dirty="0">
                          <a:effectLst/>
                          <a:latin typeface="Sylfaen" panose="010A0502050306030303" pitchFamily="18" charset="0"/>
                        </a:rPr>
                        <a:t>Both I and II follow</a:t>
                      </a:r>
                      <a:endParaRPr lang="en-US" sz="1400" dirty="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385924413"/>
                  </a:ext>
                </a:extLst>
              </a:tr>
            </a:tbl>
          </a:graphicData>
        </a:graphic>
      </p:graphicFrame>
    </p:spTree>
    <p:extLst>
      <p:ext uri="{BB962C8B-B14F-4D97-AF65-F5344CB8AC3E}">
        <p14:creationId xmlns:p14="http://schemas.microsoft.com/office/powerpoint/2010/main" xmlns="" val="35182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500" fill="hold"/>
                                        <p:tgtEl>
                                          <p:spTgt spid="12"/>
                                        </p:tgtEl>
                                        <p:attrNameLst>
                                          <p:attrName>ppt_w</p:attrName>
                                        </p:attrNameLst>
                                      </p:cBhvr>
                                      <p:tavLst>
                                        <p:tav tm="0">
                                          <p:val>
                                            <p:fltVal val="0"/>
                                          </p:val>
                                        </p:tav>
                                        <p:tav tm="100000">
                                          <p:val>
                                            <p:strVal val="#ppt_w"/>
                                          </p:val>
                                        </p:tav>
                                      </p:tavLst>
                                    </p:anim>
                                    <p:anim calcmode="lin" valueType="num">
                                      <p:cBhvr>
                                        <p:cTn id="29" dur="500" fill="hold"/>
                                        <p:tgtEl>
                                          <p:spTgt spid="12"/>
                                        </p:tgtEl>
                                        <p:attrNameLst>
                                          <p:attrName>ppt_h</p:attrName>
                                        </p:attrNameLst>
                                      </p:cBhvr>
                                      <p:tavLst>
                                        <p:tav tm="0">
                                          <p:val>
                                            <p:fltVal val="0"/>
                                          </p:val>
                                        </p:tav>
                                        <p:tav tm="100000">
                                          <p:val>
                                            <p:strVal val="#ppt_h"/>
                                          </p:val>
                                        </p:tav>
                                      </p:tavLst>
                                    </p:anim>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17"/>
          <p:cNvPicPr preferRelativeResize="0"/>
          <p:nvPr/>
        </p:nvPicPr>
        <p:blipFill rotWithShape="1">
          <a:blip r:embed="rId3">
            <a:alphaModFix/>
          </a:blip>
          <a:srcRect/>
          <a:stretch/>
        </p:blipFill>
        <p:spPr>
          <a:xfrm>
            <a:off x="-1" y="5078"/>
            <a:ext cx="995075" cy="591269"/>
          </a:xfrm>
          <a:prstGeom prst="rect">
            <a:avLst/>
          </a:prstGeom>
          <a:noFill/>
          <a:ln>
            <a:noFill/>
          </a:ln>
        </p:spPr>
      </p:pic>
      <p:pic>
        <p:nvPicPr>
          <p:cNvPr id="201" name="Google Shape;201;p17"/>
          <p:cNvPicPr preferRelativeResize="0"/>
          <p:nvPr/>
        </p:nvPicPr>
        <p:blipFill rotWithShape="1">
          <a:blip r:embed="rId4">
            <a:alphaModFix/>
          </a:blip>
          <a:srcRect/>
          <a:stretch/>
        </p:blipFill>
        <p:spPr>
          <a:xfrm>
            <a:off x="0" y="6227384"/>
            <a:ext cx="998332" cy="630616"/>
          </a:xfrm>
          <a:prstGeom prst="rect">
            <a:avLst/>
          </a:prstGeom>
          <a:noFill/>
          <a:ln>
            <a:noFill/>
          </a:ln>
        </p:spPr>
      </p:pic>
      <p:sp>
        <p:nvSpPr>
          <p:cNvPr id="7" name="TextBox 6"/>
          <p:cNvSpPr txBox="1"/>
          <p:nvPr/>
        </p:nvSpPr>
        <p:spPr>
          <a:xfrm>
            <a:off x="2661859" y="531692"/>
            <a:ext cx="2776722" cy="400110"/>
          </a:xfrm>
          <a:prstGeom prst="rect">
            <a:avLst/>
          </a:prstGeom>
          <a:solidFill>
            <a:srgbClr val="FFFF00"/>
          </a:solidFill>
          <a:ln w="28575">
            <a:solidFill>
              <a:schemeClr val="tx1"/>
            </a:solidFill>
          </a:ln>
          <a:effectLst>
            <a:outerShdw blurRad="50800" dist="38100" dir="2700000" algn="tl" rotWithShape="0">
              <a:prstClr val="black">
                <a:alpha val="40000"/>
              </a:prstClr>
            </a:outerShdw>
          </a:effectLst>
        </p:spPr>
        <p:txBody>
          <a:bodyPr wrap="none" rtlCol="0">
            <a:spAutoFit/>
          </a:bodyPr>
          <a:lstStyle/>
          <a:p>
            <a:r>
              <a:rPr lang="en-US" sz="2000" dirty="0">
                <a:latin typeface="Stencil" panose="040409050D0802020404" pitchFamily="82" charset="0"/>
              </a:rPr>
              <a:t>CRITICAL REASONING</a:t>
            </a:r>
            <a:endParaRPr lang="en-IN" sz="2000" dirty="0">
              <a:latin typeface="Stencil" panose="040409050D0802020404" pitchFamily="82" charset="0"/>
            </a:endParaRPr>
          </a:p>
        </p:txBody>
      </p:sp>
      <p:sp>
        <p:nvSpPr>
          <p:cNvPr id="14" name="Google Shape;132;p8"/>
          <p:cNvSpPr txBox="1"/>
          <p:nvPr/>
        </p:nvSpPr>
        <p:spPr>
          <a:xfrm>
            <a:off x="3060702" y="1159088"/>
            <a:ext cx="1979036" cy="338514"/>
          </a:xfrm>
          <a:prstGeom prst="rect">
            <a:avLst/>
          </a:prstGeom>
          <a:solidFill>
            <a:schemeClr val="bg1"/>
          </a:solidFill>
          <a:ln w="28575">
            <a:solidFill>
              <a:schemeClr val="bg1"/>
            </a:solidFill>
          </a:ln>
          <a:effectLst>
            <a:outerShdw blurRad="50800" dist="38100" dir="2700000" algn="tl" rotWithShape="0">
              <a:prstClr val="black">
                <a:alpha val="40000"/>
              </a:prst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dirty="0">
                <a:solidFill>
                  <a:schemeClr val="tx1"/>
                </a:solidFill>
                <a:latin typeface="Stencil" panose="040409050D0802020404" pitchFamily="82" charset="0"/>
                <a:cs typeface="Times New Roman"/>
                <a:sym typeface="Times New Roman"/>
              </a:rPr>
              <a:t>PROBLEM SOLVING</a:t>
            </a:r>
            <a:endParaRPr sz="1600" dirty="0">
              <a:solidFill>
                <a:schemeClr val="tx1"/>
              </a:solidFill>
              <a:latin typeface="Stencil" panose="040409050D0802020404" pitchFamily="82" charset="0"/>
            </a:endParaRPr>
          </a:p>
        </p:txBody>
      </p:sp>
      <p:sp>
        <p:nvSpPr>
          <p:cNvPr id="3" name="TextBox 2">
            <a:extLst>
              <a:ext uri="{FF2B5EF4-FFF2-40B4-BE49-F238E27FC236}">
                <a16:creationId xmlns:a16="http://schemas.microsoft.com/office/drawing/2014/main" xmlns="" id="{8AE62C18-C056-75A1-DBDA-C511159FEFAC}"/>
              </a:ext>
            </a:extLst>
          </p:cNvPr>
          <p:cNvSpPr txBox="1"/>
          <p:nvPr/>
        </p:nvSpPr>
        <p:spPr>
          <a:xfrm>
            <a:off x="409073" y="1626606"/>
            <a:ext cx="8566485" cy="1683538"/>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pPr>
              <a:lnSpc>
                <a:spcPct val="115000"/>
              </a:lnSpc>
              <a:spcAft>
                <a:spcPts val="1000"/>
              </a:spcAft>
            </a:pPr>
            <a:r>
              <a:rPr lang="en-US" b="1" dirty="0">
                <a:effectLst/>
                <a:latin typeface="Sylfaen" panose="010A0502050306030303" pitchFamily="18" charset="0"/>
                <a:ea typeface="Times New Roman" panose="02020603050405020304" pitchFamily="18" charset="0"/>
                <a:cs typeface="Times New Roman" panose="02020603050405020304" pitchFamily="18" charset="0"/>
              </a:rPr>
              <a:t>2) Statements: </a:t>
            </a:r>
            <a:r>
              <a:rPr lang="en-US" dirty="0">
                <a:effectLst/>
                <a:latin typeface="Sylfaen" panose="010A0502050306030303" pitchFamily="18" charset="0"/>
                <a:ea typeface="Times New Roman" panose="02020603050405020304" pitchFamily="18" charset="0"/>
                <a:cs typeface="Times New Roman" panose="02020603050405020304" pitchFamily="18" charset="0"/>
              </a:rPr>
              <a:t>The Government run company had asked its employees to declare their income and assets but it has been strongly resisted by employees union and no employee is going to declare his </a:t>
            </a:r>
            <a:r>
              <a:rPr lang="en-US" dirty="0" smtClean="0">
                <a:effectLst/>
                <a:latin typeface="Sylfaen" panose="010A0502050306030303" pitchFamily="18" charset="0"/>
                <a:ea typeface="Times New Roman" panose="02020603050405020304" pitchFamily="18" charset="0"/>
                <a:cs typeface="Times New Roman" panose="02020603050405020304" pitchFamily="18" charset="0"/>
              </a:rPr>
              <a:t>income.</a:t>
            </a:r>
            <a:endParaRPr lang="en-US" dirty="0">
              <a:latin typeface="Sylfaen" panose="010A0502050306030303"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b="1" dirty="0" smtClean="0">
                <a:effectLst/>
                <a:latin typeface="Sylfaen" panose="010A0502050306030303" pitchFamily="18" charset="0"/>
                <a:ea typeface="Times New Roman" panose="02020603050405020304" pitchFamily="18" charset="0"/>
                <a:cs typeface="Times New Roman" panose="02020603050405020304" pitchFamily="18" charset="0"/>
              </a:rPr>
              <a:t>Conclusions</a:t>
            </a:r>
            <a:r>
              <a:rPr lang="en-US" b="1" dirty="0">
                <a:effectLst/>
                <a:latin typeface="Sylfaen" panose="010A0502050306030303" pitchFamily="18" charset="0"/>
                <a:ea typeface="Times New Roman" panose="02020603050405020304" pitchFamily="18" charset="0"/>
                <a:cs typeface="Times New Roman" panose="02020603050405020304" pitchFamily="18" charset="0"/>
              </a:rPr>
              <a:t>:</a:t>
            </a:r>
            <a:endParaRPr lang="en-US" dirty="0">
              <a:effectLst/>
              <a:latin typeface="Sylfaen" panose="010A0502050306030303"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tabLst>
                <a:tab pos="457200" algn="l"/>
              </a:tabLst>
            </a:pPr>
            <a:r>
              <a:rPr lang="en-US" dirty="0">
                <a:effectLst/>
                <a:latin typeface="Sylfaen" panose="010A0502050306030303" pitchFamily="18" charset="0"/>
                <a:ea typeface="Times New Roman" panose="02020603050405020304" pitchFamily="18" charset="0"/>
                <a:cs typeface="Times New Roman" panose="02020603050405020304" pitchFamily="18" charset="0"/>
              </a:rPr>
              <a:t>1. The employees of this company do not seem to have any additional undisclosed income besides their salary.</a:t>
            </a:r>
            <a:endParaRPr lang="en-US" dirty="0">
              <a:effectLst/>
              <a:latin typeface="Sylfaen" panose="010A0502050306030303" pitchFamily="18" charset="0"/>
              <a:ea typeface="Calibri" panose="020F0502020204030204" pitchFamily="34" charset="0"/>
              <a:cs typeface="Times New Roman" panose="02020603050405020304" pitchFamily="18" charset="0"/>
            </a:endParaRPr>
          </a:p>
          <a:p>
            <a:r>
              <a:rPr lang="en-US" dirty="0">
                <a:effectLst/>
                <a:latin typeface="Sylfaen" panose="010A0502050306030303" pitchFamily="18" charset="0"/>
                <a:ea typeface="Times New Roman" panose="02020603050405020304" pitchFamily="18" charset="0"/>
                <a:cs typeface="Times New Roman" panose="02020603050405020304" pitchFamily="18" charset="0"/>
              </a:rPr>
              <a:t>2. The employees union wants all senior officers to declare their income first.</a:t>
            </a:r>
            <a:endParaRPr lang="en-US" dirty="0">
              <a:latin typeface="Sylfaen" panose="010A0502050306030303" pitchFamily="18" charset="0"/>
            </a:endParaRPr>
          </a:p>
        </p:txBody>
      </p:sp>
      <p:graphicFrame>
        <p:nvGraphicFramePr>
          <p:cNvPr id="4" name="Table 3">
            <a:extLst>
              <a:ext uri="{FF2B5EF4-FFF2-40B4-BE49-F238E27FC236}">
                <a16:creationId xmlns:a16="http://schemas.microsoft.com/office/drawing/2014/main" xmlns="" id="{4868C1D8-363A-95DB-061C-D240DD5B1A71}"/>
              </a:ext>
            </a:extLst>
          </p:cNvPr>
          <p:cNvGraphicFramePr>
            <a:graphicFrameLocks noGrp="1"/>
          </p:cNvGraphicFramePr>
          <p:nvPr>
            <p:extLst>
              <p:ext uri="{D42A27DB-BD31-4B8C-83A1-F6EECF244321}">
                <p14:modId xmlns:p14="http://schemas.microsoft.com/office/powerpoint/2010/main" xmlns="" val="1398450855"/>
              </p:ext>
            </p:extLst>
          </p:nvPr>
        </p:nvGraphicFramePr>
        <p:xfrm>
          <a:off x="209348" y="3653928"/>
          <a:ext cx="8568754" cy="1372949"/>
        </p:xfrm>
        <a:graphic>
          <a:graphicData uri="http://schemas.openxmlformats.org/drawingml/2006/table">
            <a:tbl>
              <a:tblPr firstRow="1" firstCol="1" bandRow="1">
                <a:tableStyleId>{3C6E406F-EFE4-4B3C-B440-79EE84DB2B15}</a:tableStyleId>
              </a:tblPr>
              <a:tblGrid>
                <a:gridCol w="217488">
                  <a:extLst>
                    <a:ext uri="{9D8B030D-6E8A-4147-A177-3AD203B41FA5}">
                      <a16:colId xmlns:a16="http://schemas.microsoft.com/office/drawing/2014/main" xmlns="" val="397223271"/>
                    </a:ext>
                  </a:extLst>
                </a:gridCol>
                <a:gridCol w="8351266">
                  <a:extLst>
                    <a:ext uri="{9D8B030D-6E8A-4147-A177-3AD203B41FA5}">
                      <a16:colId xmlns:a16="http://schemas.microsoft.com/office/drawing/2014/main" xmlns="" val="2054947265"/>
                    </a:ext>
                  </a:extLst>
                </a:gridCol>
              </a:tblGrid>
              <a:tr h="320218">
                <a:tc>
                  <a:txBody>
                    <a:bodyPr/>
                    <a:lstStyle/>
                    <a:p>
                      <a:pPr>
                        <a:lnSpc>
                          <a:spcPct val="115000"/>
                        </a:lnSpc>
                        <a:spcAft>
                          <a:spcPts val="1000"/>
                        </a:spcAft>
                      </a:pPr>
                      <a:r>
                        <a:rPr lang="en-US" sz="1400" u="none" strike="noStrike" dirty="0">
                          <a:effectLst/>
                          <a:latin typeface="Sylfaen" panose="010A0502050306030303" pitchFamily="18" charset="0"/>
                        </a:rPr>
                        <a:t>A.</a:t>
                      </a:r>
                      <a:endParaRPr lang="en-US" sz="1400" dirty="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Only conclusion I follows</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856043385"/>
                  </a:ext>
                </a:extLst>
              </a:tr>
              <a:tr h="281602">
                <a:tc>
                  <a:txBody>
                    <a:bodyPr/>
                    <a:lstStyle/>
                    <a:p>
                      <a:pPr>
                        <a:lnSpc>
                          <a:spcPct val="115000"/>
                        </a:lnSpc>
                        <a:spcAft>
                          <a:spcPts val="1000"/>
                        </a:spcAft>
                      </a:pPr>
                      <a:r>
                        <a:rPr lang="en-US" sz="1400" u="none" strike="noStrike">
                          <a:effectLst/>
                          <a:latin typeface="Sylfaen" panose="010A0502050306030303" pitchFamily="18" charset="0"/>
                        </a:rPr>
                        <a:t>B.</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dirty="0">
                          <a:effectLst/>
                          <a:latin typeface="Sylfaen" panose="010A0502050306030303" pitchFamily="18" charset="0"/>
                        </a:rPr>
                        <a:t>Only conclusion II follows</a:t>
                      </a:r>
                      <a:endParaRPr lang="en-US" sz="1400" dirty="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3930300427"/>
                  </a:ext>
                </a:extLst>
              </a:tr>
              <a:tr h="217353">
                <a:tc>
                  <a:txBody>
                    <a:bodyPr/>
                    <a:lstStyle/>
                    <a:p>
                      <a:pPr>
                        <a:lnSpc>
                          <a:spcPct val="115000"/>
                        </a:lnSpc>
                        <a:spcAft>
                          <a:spcPts val="1000"/>
                        </a:spcAft>
                      </a:pPr>
                      <a:r>
                        <a:rPr lang="en-US" sz="1400" u="none" strike="noStrike">
                          <a:effectLst/>
                          <a:latin typeface="Sylfaen" panose="010A0502050306030303" pitchFamily="18" charset="0"/>
                        </a:rPr>
                        <a:t>C.</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Either I or II follows</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657958482"/>
                  </a:ext>
                </a:extLst>
              </a:tr>
              <a:tr h="280401">
                <a:tc>
                  <a:txBody>
                    <a:bodyPr/>
                    <a:lstStyle/>
                    <a:p>
                      <a:pPr>
                        <a:lnSpc>
                          <a:spcPct val="115000"/>
                        </a:lnSpc>
                        <a:spcAft>
                          <a:spcPts val="1000"/>
                        </a:spcAft>
                      </a:pPr>
                      <a:r>
                        <a:rPr lang="en-US" sz="1400" u="none" strike="noStrike" dirty="0">
                          <a:effectLst/>
                          <a:latin typeface="Sylfaen" panose="010A0502050306030303" pitchFamily="18" charset="0"/>
                        </a:rPr>
                        <a:t>D.</a:t>
                      </a:r>
                      <a:endParaRPr lang="en-US" sz="1400" dirty="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dirty="0">
                          <a:effectLst/>
                          <a:latin typeface="Sylfaen" panose="010A0502050306030303" pitchFamily="18" charset="0"/>
                        </a:rPr>
                        <a:t>Neither I nor II follows</a:t>
                      </a:r>
                      <a:endParaRPr lang="en-US" sz="1400" dirty="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681444482"/>
                  </a:ext>
                </a:extLst>
              </a:tr>
              <a:tr h="217353">
                <a:tc>
                  <a:txBody>
                    <a:bodyPr/>
                    <a:lstStyle/>
                    <a:p>
                      <a:pPr>
                        <a:lnSpc>
                          <a:spcPct val="115000"/>
                        </a:lnSpc>
                        <a:spcAft>
                          <a:spcPts val="1000"/>
                        </a:spcAft>
                      </a:pPr>
                      <a:r>
                        <a:rPr lang="en-US" sz="1400" u="none" strike="noStrike" dirty="0">
                          <a:effectLst/>
                          <a:latin typeface="Sylfaen" panose="010A0502050306030303" pitchFamily="18" charset="0"/>
                        </a:rPr>
                        <a:t>E.</a:t>
                      </a:r>
                      <a:endParaRPr lang="en-US" sz="1400" dirty="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dirty="0">
                          <a:effectLst/>
                          <a:latin typeface="Sylfaen" panose="010A0502050306030303" pitchFamily="18" charset="0"/>
                        </a:rPr>
                        <a:t>Both I and II follow</a:t>
                      </a:r>
                      <a:endParaRPr lang="en-US" sz="1400" dirty="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385924413"/>
                  </a:ext>
                </a:extLst>
              </a:tr>
            </a:tbl>
          </a:graphicData>
        </a:graphic>
      </p:graphicFrame>
      <p:sp>
        <p:nvSpPr>
          <p:cNvPr id="5" name="Google Shape;74;p2">
            <a:extLst>
              <a:ext uri="{FF2B5EF4-FFF2-40B4-BE49-F238E27FC236}">
                <a16:creationId xmlns:a16="http://schemas.microsoft.com/office/drawing/2014/main" xmlns="" id="{88F640D8-DF8E-4867-DA89-3C4EC8AAACE6}"/>
              </a:ext>
            </a:extLst>
          </p:cNvPr>
          <p:cNvSpPr txBox="1"/>
          <p:nvPr/>
        </p:nvSpPr>
        <p:spPr>
          <a:xfrm>
            <a:off x="497537" y="5263235"/>
            <a:ext cx="1162822" cy="338514"/>
          </a:xfrm>
          <a:prstGeom prst="rect">
            <a:avLst/>
          </a:prstGeom>
          <a:solidFill>
            <a:schemeClr val="lt1"/>
          </a:solidFill>
          <a:ln w="19050" cap="flat" cmpd="sng">
            <a:solidFill>
              <a:schemeClr val="dk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1600" i="0" u="none" strike="noStrike" cap="none" dirty="0">
                <a:solidFill>
                  <a:schemeClr val="dk1"/>
                </a:solidFill>
                <a:latin typeface="Stencil" panose="040409050D0802020404" pitchFamily="82" charset="0"/>
                <a:ea typeface="Times New Roman"/>
                <a:cs typeface="Times New Roman"/>
                <a:sym typeface="Times New Roman"/>
              </a:rPr>
              <a:t>SOLUTION</a:t>
            </a:r>
            <a:endParaRPr sz="1600" i="0" u="none" strike="noStrike" cap="none" dirty="0">
              <a:solidFill>
                <a:schemeClr val="dk1"/>
              </a:solidFill>
              <a:latin typeface="Stencil" panose="040409050D0802020404" pitchFamily="82" charset="0"/>
              <a:ea typeface="Times New Roman"/>
              <a:cs typeface="Times New Roman"/>
              <a:sym typeface="Times New Roman"/>
            </a:endParaRPr>
          </a:p>
        </p:txBody>
      </p:sp>
      <p:sp>
        <p:nvSpPr>
          <p:cNvPr id="8" name="TextBox 7">
            <a:extLst>
              <a:ext uri="{FF2B5EF4-FFF2-40B4-BE49-F238E27FC236}">
                <a16:creationId xmlns:a16="http://schemas.microsoft.com/office/drawing/2014/main" xmlns="" id="{676CD9DD-E64E-B1C6-E525-6556C65C21AA}"/>
              </a:ext>
            </a:extLst>
          </p:cNvPr>
          <p:cNvSpPr txBox="1"/>
          <p:nvPr/>
        </p:nvSpPr>
        <p:spPr>
          <a:xfrm>
            <a:off x="1275347" y="5704164"/>
            <a:ext cx="7359084" cy="523220"/>
          </a:xfrm>
          <a:prstGeom prst="rect">
            <a:avLst/>
          </a:prstGeom>
          <a:noFill/>
        </p:spPr>
        <p:txBody>
          <a:bodyPr wrap="square">
            <a:spAutoFit/>
          </a:bodyPr>
          <a:lstStyle/>
          <a:p>
            <a:r>
              <a:rPr lang="en-US" sz="1400" dirty="0">
                <a:effectLst/>
                <a:latin typeface="Sylfaen" panose="010A0502050306030303" pitchFamily="18" charset="0"/>
                <a:ea typeface="Times New Roman" panose="02020603050405020304" pitchFamily="18" charset="0"/>
                <a:cs typeface="Times New Roman" panose="02020603050405020304" pitchFamily="18" charset="0"/>
              </a:rPr>
              <a:t>Nothing about the details of the employees' income or the cause of their refusal to declare their income and assets, can be deduced from the given statement. </a:t>
            </a:r>
            <a:r>
              <a:rPr lang="en-US" sz="1400" b="1" dirty="0">
                <a:solidFill>
                  <a:srgbClr val="FF0000"/>
                </a:solidFill>
                <a:effectLst/>
                <a:latin typeface="Sylfaen" panose="010A0502050306030303" pitchFamily="18" charset="0"/>
                <a:ea typeface="Times New Roman" panose="02020603050405020304" pitchFamily="18" charset="0"/>
                <a:cs typeface="Times New Roman" panose="02020603050405020304" pitchFamily="18" charset="0"/>
              </a:rPr>
              <a:t>So, neither I nor II follows</a:t>
            </a:r>
            <a:endParaRPr lang="en-US" b="1" dirty="0">
              <a:solidFill>
                <a:srgbClr val="FF0000"/>
              </a:solidFill>
              <a:latin typeface="Sylfaen" panose="010A0502050306030303" pitchFamily="18" charset="0"/>
            </a:endParaRPr>
          </a:p>
        </p:txBody>
      </p:sp>
    </p:spTree>
    <p:extLst>
      <p:ext uri="{BB962C8B-B14F-4D97-AF65-F5344CB8AC3E}">
        <p14:creationId xmlns:p14="http://schemas.microsoft.com/office/powerpoint/2010/main" xmlns="" val="228373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17"/>
          <p:cNvPicPr preferRelativeResize="0"/>
          <p:nvPr/>
        </p:nvPicPr>
        <p:blipFill rotWithShape="1">
          <a:blip r:embed="rId3">
            <a:alphaModFix/>
          </a:blip>
          <a:srcRect/>
          <a:stretch/>
        </p:blipFill>
        <p:spPr>
          <a:xfrm>
            <a:off x="-1" y="5078"/>
            <a:ext cx="995075" cy="591269"/>
          </a:xfrm>
          <a:prstGeom prst="rect">
            <a:avLst/>
          </a:prstGeom>
          <a:noFill/>
          <a:ln>
            <a:noFill/>
          </a:ln>
        </p:spPr>
      </p:pic>
      <p:pic>
        <p:nvPicPr>
          <p:cNvPr id="201" name="Google Shape;201;p17"/>
          <p:cNvPicPr preferRelativeResize="0"/>
          <p:nvPr/>
        </p:nvPicPr>
        <p:blipFill rotWithShape="1">
          <a:blip r:embed="rId4">
            <a:alphaModFix/>
          </a:blip>
          <a:srcRect/>
          <a:stretch/>
        </p:blipFill>
        <p:spPr>
          <a:xfrm>
            <a:off x="0" y="6227384"/>
            <a:ext cx="998332" cy="630616"/>
          </a:xfrm>
          <a:prstGeom prst="rect">
            <a:avLst/>
          </a:prstGeom>
          <a:noFill/>
          <a:ln>
            <a:noFill/>
          </a:ln>
        </p:spPr>
      </p:pic>
      <p:sp>
        <p:nvSpPr>
          <p:cNvPr id="7" name="TextBox 6"/>
          <p:cNvSpPr txBox="1"/>
          <p:nvPr/>
        </p:nvSpPr>
        <p:spPr>
          <a:xfrm>
            <a:off x="2661859" y="531692"/>
            <a:ext cx="2776722" cy="400110"/>
          </a:xfrm>
          <a:prstGeom prst="rect">
            <a:avLst/>
          </a:prstGeom>
          <a:solidFill>
            <a:srgbClr val="FFFF00"/>
          </a:solidFill>
          <a:ln w="28575">
            <a:solidFill>
              <a:schemeClr val="tx1"/>
            </a:solidFill>
          </a:ln>
          <a:effectLst>
            <a:outerShdw blurRad="50800" dist="38100" dir="2700000" algn="tl" rotWithShape="0">
              <a:prstClr val="black">
                <a:alpha val="40000"/>
              </a:prstClr>
            </a:outerShdw>
          </a:effectLst>
        </p:spPr>
        <p:txBody>
          <a:bodyPr wrap="none" rtlCol="0">
            <a:spAutoFit/>
          </a:bodyPr>
          <a:lstStyle/>
          <a:p>
            <a:r>
              <a:rPr lang="en-US" sz="2000" dirty="0">
                <a:latin typeface="Stencil" panose="040409050D0802020404" pitchFamily="82" charset="0"/>
              </a:rPr>
              <a:t>CRITICAL REASONING</a:t>
            </a:r>
            <a:endParaRPr lang="en-IN" sz="2000" dirty="0">
              <a:latin typeface="Stencil" panose="040409050D0802020404" pitchFamily="82" charset="0"/>
            </a:endParaRPr>
          </a:p>
        </p:txBody>
      </p:sp>
      <p:sp>
        <p:nvSpPr>
          <p:cNvPr id="14" name="Google Shape;132;p8"/>
          <p:cNvSpPr txBox="1"/>
          <p:nvPr/>
        </p:nvSpPr>
        <p:spPr>
          <a:xfrm>
            <a:off x="3060702" y="1159088"/>
            <a:ext cx="1979036" cy="338514"/>
          </a:xfrm>
          <a:prstGeom prst="rect">
            <a:avLst/>
          </a:prstGeom>
          <a:solidFill>
            <a:schemeClr val="bg1"/>
          </a:solidFill>
          <a:ln w="28575">
            <a:solidFill>
              <a:schemeClr val="bg1"/>
            </a:solidFill>
          </a:ln>
          <a:effectLst>
            <a:outerShdw blurRad="50800" dist="38100" dir="2700000" algn="tl" rotWithShape="0">
              <a:prstClr val="black">
                <a:alpha val="40000"/>
              </a:prst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dirty="0">
                <a:solidFill>
                  <a:schemeClr val="tx1"/>
                </a:solidFill>
                <a:latin typeface="Stencil" panose="040409050D0802020404" pitchFamily="82" charset="0"/>
                <a:cs typeface="Times New Roman"/>
                <a:sym typeface="Times New Roman"/>
              </a:rPr>
              <a:t>PROBLEM SOLVING</a:t>
            </a:r>
            <a:endParaRPr sz="1600" dirty="0">
              <a:solidFill>
                <a:schemeClr val="tx1"/>
              </a:solidFill>
              <a:latin typeface="Stencil" panose="040409050D0802020404" pitchFamily="82" charset="0"/>
            </a:endParaRPr>
          </a:p>
        </p:txBody>
      </p:sp>
      <p:sp>
        <p:nvSpPr>
          <p:cNvPr id="3" name="TextBox 2">
            <a:extLst>
              <a:ext uri="{FF2B5EF4-FFF2-40B4-BE49-F238E27FC236}">
                <a16:creationId xmlns:a16="http://schemas.microsoft.com/office/drawing/2014/main" xmlns="" id="{C299FB29-1225-2F58-9785-20D18C0364D7}"/>
              </a:ext>
            </a:extLst>
          </p:cNvPr>
          <p:cNvSpPr txBox="1"/>
          <p:nvPr/>
        </p:nvSpPr>
        <p:spPr>
          <a:xfrm>
            <a:off x="497536" y="1724888"/>
            <a:ext cx="8458200" cy="1898981"/>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pPr>
              <a:lnSpc>
                <a:spcPct val="115000"/>
              </a:lnSpc>
              <a:spcAft>
                <a:spcPts val="1000"/>
              </a:spcAft>
            </a:pPr>
            <a:r>
              <a:rPr lang="en-US" sz="1400" b="1" dirty="0">
                <a:effectLst/>
                <a:latin typeface="Sylfaen" panose="010A0502050306030303" pitchFamily="18" charset="0"/>
                <a:ea typeface="Times New Roman" panose="02020603050405020304" pitchFamily="18" charset="0"/>
                <a:cs typeface="Times New Roman" panose="02020603050405020304" pitchFamily="18" charset="0"/>
              </a:rPr>
              <a:t>3) Statement: </a:t>
            </a:r>
            <a:r>
              <a:rPr lang="en-US" sz="1400" dirty="0">
                <a:effectLst/>
                <a:latin typeface="Sylfaen" panose="010A0502050306030303" pitchFamily="18" charset="0"/>
                <a:ea typeface="Times New Roman" panose="02020603050405020304" pitchFamily="18" charset="0"/>
                <a:cs typeface="Times New Roman" panose="02020603050405020304" pitchFamily="18" charset="0"/>
              </a:rPr>
              <a:t>The State government has decided to appoint four thousand primary school teachers during the next financial year.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400" b="1" dirty="0">
                <a:effectLst/>
                <a:latin typeface="Sylfaen" panose="010A0502050306030303" pitchFamily="18" charset="0"/>
                <a:ea typeface="Times New Roman" panose="02020603050405020304" pitchFamily="18" charset="0"/>
                <a:cs typeface="Times New Roman" panose="02020603050405020304" pitchFamily="18" charset="0"/>
              </a:rPr>
              <a:t>Assumptions: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tabLst>
                <a:tab pos="457200" algn="l"/>
              </a:tabLst>
            </a:pPr>
            <a:r>
              <a:rPr lang="en-US" sz="1400" dirty="0">
                <a:effectLst/>
                <a:latin typeface="Sylfaen" panose="010A0502050306030303" pitchFamily="18" charset="0"/>
                <a:ea typeface="Times New Roman" panose="02020603050405020304" pitchFamily="18" charset="0"/>
                <a:cs typeface="Times New Roman" panose="02020603050405020304" pitchFamily="18" charset="0"/>
              </a:rPr>
              <a:t>1. There are enough schools in the state to accommodate four thousand additional primary school teachers.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Sylfaen" panose="010A0502050306030303" pitchFamily="18" charset="0"/>
                <a:ea typeface="Times New Roman" panose="02020603050405020304" pitchFamily="18" charset="0"/>
                <a:cs typeface="Times New Roman" panose="02020603050405020304" pitchFamily="18" charset="0"/>
              </a:rPr>
              <a:t>2. The eligible candidates may not be interested to apply as the government may not finally appoint such a large number of primary school teachers.</a:t>
            </a:r>
            <a:endParaRPr lang="en-US" dirty="0"/>
          </a:p>
        </p:txBody>
      </p:sp>
      <p:graphicFrame>
        <p:nvGraphicFramePr>
          <p:cNvPr id="4" name="Table 3">
            <a:extLst>
              <a:ext uri="{FF2B5EF4-FFF2-40B4-BE49-F238E27FC236}">
                <a16:creationId xmlns:a16="http://schemas.microsoft.com/office/drawing/2014/main" xmlns="" id="{E9EEFD66-7D9A-3243-472F-97815A753AC0}"/>
              </a:ext>
            </a:extLst>
          </p:cNvPr>
          <p:cNvGraphicFramePr>
            <a:graphicFrameLocks noGrp="1"/>
          </p:cNvGraphicFramePr>
          <p:nvPr>
            <p:extLst>
              <p:ext uri="{D42A27DB-BD31-4B8C-83A1-F6EECF244321}">
                <p14:modId xmlns:p14="http://schemas.microsoft.com/office/powerpoint/2010/main" xmlns="" val="2729931727"/>
              </p:ext>
            </p:extLst>
          </p:nvPr>
        </p:nvGraphicFramePr>
        <p:xfrm>
          <a:off x="311150" y="3752198"/>
          <a:ext cx="8568754" cy="1226820"/>
        </p:xfrm>
        <a:graphic>
          <a:graphicData uri="http://schemas.openxmlformats.org/drawingml/2006/table">
            <a:tbl>
              <a:tblPr firstRow="1" firstCol="1" bandRow="1">
                <a:tableStyleId>{3C6E406F-EFE4-4B3C-B440-79EE84DB2B15}</a:tableStyleId>
              </a:tblPr>
              <a:tblGrid>
                <a:gridCol w="217488">
                  <a:extLst>
                    <a:ext uri="{9D8B030D-6E8A-4147-A177-3AD203B41FA5}">
                      <a16:colId xmlns:a16="http://schemas.microsoft.com/office/drawing/2014/main" xmlns="" val="1877856152"/>
                    </a:ext>
                  </a:extLst>
                </a:gridCol>
                <a:gridCol w="8351266">
                  <a:extLst>
                    <a:ext uri="{9D8B030D-6E8A-4147-A177-3AD203B41FA5}">
                      <a16:colId xmlns:a16="http://schemas.microsoft.com/office/drawing/2014/main" xmlns="" val="1706442739"/>
                    </a:ext>
                  </a:extLst>
                </a:gridCol>
              </a:tblGrid>
              <a:tr h="0">
                <a:tc>
                  <a:txBody>
                    <a:bodyPr/>
                    <a:lstStyle/>
                    <a:p>
                      <a:pPr>
                        <a:lnSpc>
                          <a:spcPct val="115000"/>
                        </a:lnSpc>
                        <a:spcAft>
                          <a:spcPts val="1000"/>
                        </a:spcAft>
                      </a:pPr>
                      <a:r>
                        <a:rPr lang="en-US" sz="1400" u="none" strike="noStrike">
                          <a:effectLst/>
                          <a:latin typeface="Sylfaen" panose="010A0502050306030303" pitchFamily="18" charset="0"/>
                        </a:rPr>
                        <a:t>A.</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Only assumption I is implicit</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3506071254"/>
                  </a:ext>
                </a:extLst>
              </a:tr>
              <a:tr h="0">
                <a:tc>
                  <a:txBody>
                    <a:bodyPr/>
                    <a:lstStyle/>
                    <a:p>
                      <a:pPr>
                        <a:lnSpc>
                          <a:spcPct val="115000"/>
                        </a:lnSpc>
                        <a:spcAft>
                          <a:spcPts val="1000"/>
                        </a:spcAft>
                      </a:pPr>
                      <a:r>
                        <a:rPr lang="en-US" sz="1400" u="none" strike="noStrike">
                          <a:effectLst/>
                          <a:latin typeface="Sylfaen" panose="010A0502050306030303" pitchFamily="18" charset="0"/>
                        </a:rPr>
                        <a:t>B.</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Only assumption II is implicit</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4126015695"/>
                  </a:ext>
                </a:extLst>
              </a:tr>
              <a:tr h="0">
                <a:tc>
                  <a:txBody>
                    <a:bodyPr/>
                    <a:lstStyle/>
                    <a:p>
                      <a:pPr>
                        <a:lnSpc>
                          <a:spcPct val="115000"/>
                        </a:lnSpc>
                        <a:spcAft>
                          <a:spcPts val="1000"/>
                        </a:spcAft>
                      </a:pPr>
                      <a:r>
                        <a:rPr lang="en-US" sz="1400" u="none" strike="noStrike">
                          <a:effectLst/>
                          <a:latin typeface="Sylfaen" panose="010A0502050306030303" pitchFamily="18" charset="0"/>
                        </a:rPr>
                        <a:t>C.</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dirty="0">
                          <a:effectLst/>
                          <a:latin typeface="Sylfaen" panose="010A0502050306030303" pitchFamily="18" charset="0"/>
                        </a:rPr>
                        <a:t>Either I or II is implicit</a:t>
                      </a:r>
                      <a:endParaRPr lang="en-US" sz="1400" dirty="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2546037607"/>
                  </a:ext>
                </a:extLst>
              </a:tr>
              <a:tr h="0">
                <a:tc>
                  <a:txBody>
                    <a:bodyPr/>
                    <a:lstStyle/>
                    <a:p>
                      <a:pPr>
                        <a:lnSpc>
                          <a:spcPct val="115000"/>
                        </a:lnSpc>
                        <a:spcAft>
                          <a:spcPts val="1000"/>
                        </a:spcAft>
                      </a:pPr>
                      <a:r>
                        <a:rPr lang="en-US" sz="1400" u="none" strike="noStrike">
                          <a:effectLst/>
                          <a:latin typeface="Sylfaen" panose="010A0502050306030303" pitchFamily="18" charset="0"/>
                        </a:rPr>
                        <a:t>D.</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Neither I nor II is implicit</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600172747"/>
                  </a:ext>
                </a:extLst>
              </a:tr>
              <a:tr h="0">
                <a:tc>
                  <a:txBody>
                    <a:bodyPr/>
                    <a:lstStyle/>
                    <a:p>
                      <a:pPr>
                        <a:lnSpc>
                          <a:spcPct val="115000"/>
                        </a:lnSpc>
                        <a:spcAft>
                          <a:spcPts val="1000"/>
                        </a:spcAft>
                      </a:pPr>
                      <a:r>
                        <a:rPr lang="en-US" sz="1400" u="none" strike="noStrike">
                          <a:effectLst/>
                          <a:latin typeface="Sylfaen" panose="010A0502050306030303" pitchFamily="18" charset="0"/>
                        </a:rPr>
                        <a:t>E.</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dirty="0">
                          <a:effectLst/>
                          <a:latin typeface="Sylfaen" panose="010A0502050306030303" pitchFamily="18" charset="0"/>
                        </a:rPr>
                        <a:t>Both I and II are implicit</a:t>
                      </a:r>
                      <a:endParaRPr lang="en-US" sz="1400" dirty="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026772423"/>
                  </a:ext>
                </a:extLst>
              </a:tr>
            </a:tbl>
          </a:graphicData>
        </a:graphic>
      </p:graphicFrame>
      <p:sp>
        <p:nvSpPr>
          <p:cNvPr id="5" name="Google Shape;74;p2">
            <a:extLst>
              <a:ext uri="{FF2B5EF4-FFF2-40B4-BE49-F238E27FC236}">
                <a16:creationId xmlns:a16="http://schemas.microsoft.com/office/drawing/2014/main" xmlns="" id="{2E5A0D9F-1D78-387A-3BFB-42F6B82FA109}"/>
              </a:ext>
            </a:extLst>
          </p:cNvPr>
          <p:cNvSpPr txBox="1"/>
          <p:nvPr/>
        </p:nvSpPr>
        <p:spPr>
          <a:xfrm>
            <a:off x="311150" y="5108026"/>
            <a:ext cx="1162822" cy="338514"/>
          </a:xfrm>
          <a:prstGeom prst="rect">
            <a:avLst/>
          </a:prstGeom>
          <a:solidFill>
            <a:schemeClr val="lt1"/>
          </a:solidFill>
          <a:ln w="19050" cap="flat" cmpd="sng">
            <a:solidFill>
              <a:schemeClr val="dk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1600" i="0" u="none" strike="noStrike" cap="none" dirty="0">
                <a:solidFill>
                  <a:schemeClr val="dk1"/>
                </a:solidFill>
                <a:latin typeface="Stencil" panose="040409050D0802020404" pitchFamily="82" charset="0"/>
                <a:ea typeface="Times New Roman"/>
                <a:cs typeface="Times New Roman"/>
                <a:sym typeface="Times New Roman"/>
              </a:rPr>
              <a:t>SOLUTION</a:t>
            </a:r>
            <a:endParaRPr sz="1600" i="0" u="none" strike="noStrike" cap="none" dirty="0">
              <a:solidFill>
                <a:schemeClr val="dk1"/>
              </a:solidFill>
              <a:latin typeface="Stencil" panose="040409050D0802020404" pitchFamily="82" charset="0"/>
              <a:ea typeface="Times New Roman"/>
              <a:cs typeface="Times New Roman"/>
              <a:sym typeface="Times New Roman"/>
            </a:endParaRPr>
          </a:p>
        </p:txBody>
      </p:sp>
      <p:sp>
        <p:nvSpPr>
          <p:cNvPr id="8" name="TextBox 7">
            <a:extLst>
              <a:ext uri="{FF2B5EF4-FFF2-40B4-BE49-F238E27FC236}">
                <a16:creationId xmlns:a16="http://schemas.microsoft.com/office/drawing/2014/main" xmlns="" id="{2C807506-8639-1FDB-5887-8EDB40C22C21}"/>
              </a:ext>
            </a:extLst>
          </p:cNvPr>
          <p:cNvSpPr txBox="1"/>
          <p:nvPr/>
        </p:nvSpPr>
        <p:spPr>
          <a:xfrm>
            <a:off x="995074" y="5618561"/>
            <a:ext cx="7535314" cy="523220"/>
          </a:xfrm>
          <a:prstGeom prst="rect">
            <a:avLst/>
          </a:prstGeom>
          <a:noFill/>
        </p:spPr>
        <p:txBody>
          <a:bodyPr wrap="square">
            <a:spAutoFit/>
          </a:bodyPr>
          <a:lstStyle/>
          <a:p>
            <a:r>
              <a:rPr lang="en-US" sz="1400" dirty="0">
                <a:effectLst/>
                <a:latin typeface="Sylfaen" panose="010A0502050306030303" pitchFamily="18" charset="0"/>
                <a:ea typeface="Times New Roman" panose="02020603050405020304" pitchFamily="18" charset="0"/>
                <a:cs typeface="Times New Roman" panose="02020603050405020304" pitchFamily="18" charset="0"/>
              </a:rPr>
              <a:t>Such decisions as given in the statement are taken only after taking the existing vacancies into consideration. </a:t>
            </a:r>
            <a:r>
              <a:rPr lang="en-US" sz="1400" b="1" dirty="0">
                <a:solidFill>
                  <a:srgbClr val="FF0000"/>
                </a:solidFill>
                <a:effectLst/>
                <a:latin typeface="Sylfaen" panose="010A0502050306030303" pitchFamily="18" charset="0"/>
                <a:ea typeface="Times New Roman" panose="02020603050405020304" pitchFamily="18" charset="0"/>
                <a:cs typeface="Times New Roman" panose="02020603050405020304" pitchFamily="18" charset="0"/>
              </a:rPr>
              <a:t>So, I implicit while II isn't.</a:t>
            </a:r>
            <a:endParaRPr lang="en-US" b="1" dirty="0">
              <a:solidFill>
                <a:srgbClr val="FF0000"/>
              </a:solidFill>
            </a:endParaRPr>
          </a:p>
        </p:txBody>
      </p:sp>
    </p:spTree>
    <p:extLst>
      <p:ext uri="{BB962C8B-B14F-4D97-AF65-F5344CB8AC3E}">
        <p14:creationId xmlns:p14="http://schemas.microsoft.com/office/powerpoint/2010/main" xmlns="" val="152950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17"/>
          <p:cNvPicPr preferRelativeResize="0"/>
          <p:nvPr/>
        </p:nvPicPr>
        <p:blipFill rotWithShape="1">
          <a:blip r:embed="rId3">
            <a:alphaModFix/>
          </a:blip>
          <a:srcRect/>
          <a:stretch/>
        </p:blipFill>
        <p:spPr>
          <a:xfrm>
            <a:off x="-1" y="5078"/>
            <a:ext cx="995075" cy="591269"/>
          </a:xfrm>
          <a:prstGeom prst="rect">
            <a:avLst/>
          </a:prstGeom>
          <a:noFill/>
          <a:ln>
            <a:noFill/>
          </a:ln>
        </p:spPr>
      </p:pic>
      <p:pic>
        <p:nvPicPr>
          <p:cNvPr id="201" name="Google Shape;201;p17"/>
          <p:cNvPicPr preferRelativeResize="0"/>
          <p:nvPr/>
        </p:nvPicPr>
        <p:blipFill rotWithShape="1">
          <a:blip r:embed="rId4">
            <a:alphaModFix/>
          </a:blip>
          <a:srcRect/>
          <a:stretch/>
        </p:blipFill>
        <p:spPr>
          <a:xfrm>
            <a:off x="0" y="6227384"/>
            <a:ext cx="998332" cy="630616"/>
          </a:xfrm>
          <a:prstGeom prst="rect">
            <a:avLst/>
          </a:prstGeom>
          <a:noFill/>
          <a:ln>
            <a:noFill/>
          </a:ln>
        </p:spPr>
      </p:pic>
      <p:sp>
        <p:nvSpPr>
          <p:cNvPr id="7" name="TextBox 6"/>
          <p:cNvSpPr txBox="1"/>
          <p:nvPr/>
        </p:nvSpPr>
        <p:spPr>
          <a:xfrm>
            <a:off x="2661859" y="531692"/>
            <a:ext cx="2776722" cy="400110"/>
          </a:xfrm>
          <a:prstGeom prst="rect">
            <a:avLst/>
          </a:prstGeom>
          <a:solidFill>
            <a:srgbClr val="FFFF00"/>
          </a:solidFill>
          <a:ln w="28575">
            <a:solidFill>
              <a:schemeClr val="tx1"/>
            </a:solidFill>
          </a:ln>
          <a:effectLst>
            <a:outerShdw blurRad="50800" dist="38100" dir="2700000" algn="tl" rotWithShape="0">
              <a:prstClr val="black">
                <a:alpha val="40000"/>
              </a:prstClr>
            </a:outerShdw>
          </a:effectLst>
        </p:spPr>
        <p:txBody>
          <a:bodyPr wrap="none" rtlCol="0">
            <a:spAutoFit/>
          </a:bodyPr>
          <a:lstStyle/>
          <a:p>
            <a:r>
              <a:rPr lang="en-US" sz="2000" dirty="0">
                <a:latin typeface="Stencil" panose="040409050D0802020404" pitchFamily="82" charset="0"/>
              </a:rPr>
              <a:t>CRITICAL REASONING</a:t>
            </a:r>
            <a:endParaRPr lang="en-IN" sz="2000" dirty="0">
              <a:latin typeface="Stencil" panose="040409050D0802020404" pitchFamily="82" charset="0"/>
            </a:endParaRPr>
          </a:p>
        </p:txBody>
      </p:sp>
      <p:sp>
        <p:nvSpPr>
          <p:cNvPr id="14" name="Google Shape;132;p8"/>
          <p:cNvSpPr txBox="1"/>
          <p:nvPr/>
        </p:nvSpPr>
        <p:spPr>
          <a:xfrm>
            <a:off x="3060702" y="1159088"/>
            <a:ext cx="1979036" cy="338514"/>
          </a:xfrm>
          <a:prstGeom prst="rect">
            <a:avLst/>
          </a:prstGeom>
          <a:solidFill>
            <a:schemeClr val="bg1"/>
          </a:solidFill>
          <a:ln w="28575">
            <a:solidFill>
              <a:schemeClr val="bg1"/>
            </a:solidFill>
          </a:ln>
          <a:effectLst>
            <a:outerShdw blurRad="50800" dist="38100" dir="2700000" algn="tl" rotWithShape="0">
              <a:prstClr val="black">
                <a:alpha val="40000"/>
              </a:prst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dirty="0">
                <a:solidFill>
                  <a:schemeClr val="tx1"/>
                </a:solidFill>
                <a:latin typeface="Stencil" panose="040409050D0802020404" pitchFamily="82" charset="0"/>
                <a:cs typeface="Times New Roman"/>
                <a:sym typeface="Times New Roman"/>
              </a:rPr>
              <a:t>PROBLEM SOLVING</a:t>
            </a:r>
            <a:endParaRPr sz="1600" dirty="0">
              <a:solidFill>
                <a:schemeClr val="tx1"/>
              </a:solidFill>
              <a:latin typeface="Stencil" panose="040409050D0802020404" pitchFamily="82" charset="0"/>
            </a:endParaRPr>
          </a:p>
        </p:txBody>
      </p:sp>
      <p:sp>
        <p:nvSpPr>
          <p:cNvPr id="3" name="TextBox 2">
            <a:extLst>
              <a:ext uri="{FF2B5EF4-FFF2-40B4-BE49-F238E27FC236}">
                <a16:creationId xmlns:a16="http://schemas.microsoft.com/office/drawing/2014/main" xmlns="" id="{9B3A6689-B86E-463D-A51F-EF9621619F0E}"/>
              </a:ext>
            </a:extLst>
          </p:cNvPr>
          <p:cNvSpPr txBox="1"/>
          <p:nvPr/>
        </p:nvSpPr>
        <p:spPr>
          <a:xfrm>
            <a:off x="239496" y="1696606"/>
            <a:ext cx="8494295" cy="1435778"/>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pPr>
              <a:lnSpc>
                <a:spcPct val="115000"/>
              </a:lnSpc>
              <a:spcAft>
                <a:spcPts val="1000"/>
              </a:spcAft>
            </a:pPr>
            <a:r>
              <a:rPr lang="en-US" sz="1400" b="1" dirty="0">
                <a:effectLst/>
                <a:latin typeface="Sylfaen" panose="010A0502050306030303" pitchFamily="18" charset="0"/>
                <a:ea typeface="Times New Roman" panose="02020603050405020304" pitchFamily="18" charset="0"/>
                <a:cs typeface="Times New Roman" panose="02020603050405020304" pitchFamily="18" charset="0"/>
              </a:rPr>
              <a:t>4) Statement: </a:t>
            </a:r>
            <a:r>
              <a:rPr lang="en-US" sz="1400" dirty="0">
                <a:effectLst/>
                <a:latin typeface="Sylfaen" panose="010A0502050306030303" pitchFamily="18" charset="0"/>
                <a:ea typeface="Times New Roman" panose="02020603050405020304" pitchFamily="18" charset="0"/>
                <a:cs typeface="Times New Roman" panose="02020603050405020304" pitchFamily="18" charset="0"/>
              </a:rPr>
              <a:t>A warning in a train compartment - "To stop train, pull chain. Penalty for improper use Rs. 500."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400" b="1" dirty="0">
                <a:effectLst/>
                <a:latin typeface="Sylfaen" panose="010A0502050306030303" pitchFamily="18" charset="0"/>
                <a:ea typeface="Times New Roman" panose="02020603050405020304" pitchFamily="18" charset="0"/>
                <a:cs typeface="Times New Roman" panose="02020603050405020304" pitchFamily="18" charset="0"/>
              </a:rPr>
              <a:t>Assumptions: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tabLst>
                <a:tab pos="457200" algn="l"/>
              </a:tabLst>
            </a:pPr>
            <a:r>
              <a:rPr lang="en-US" sz="1400" dirty="0">
                <a:effectLst/>
                <a:latin typeface="Sylfaen" panose="010A0502050306030303" pitchFamily="18" charset="0"/>
                <a:ea typeface="Times New Roman" panose="02020603050405020304" pitchFamily="18" charset="0"/>
                <a:cs typeface="Times New Roman" panose="02020603050405020304" pitchFamily="18" charset="0"/>
              </a:rPr>
              <a:t>1. Some people misuse the alarm chain.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Sylfaen" panose="010A0502050306030303" pitchFamily="18" charset="0"/>
                <a:ea typeface="Times New Roman" panose="02020603050405020304" pitchFamily="18" charset="0"/>
                <a:cs typeface="Times New Roman" panose="02020603050405020304" pitchFamily="18" charset="0"/>
              </a:rPr>
              <a:t>2. On certain occasions, people may want to stop a running train.</a:t>
            </a:r>
            <a:endParaRPr lang="en-US" dirty="0"/>
          </a:p>
        </p:txBody>
      </p:sp>
      <p:graphicFrame>
        <p:nvGraphicFramePr>
          <p:cNvPr id="4" name="Table 3">
            <a:extLst>
              <a:ext uri="{FF2B5EF4-FFF2-40B4-BE49-F238E27FC236}">
                <a16:creationId xmlns:a16="http://schemas.microsoft.com/office/drawing/2014/main" xmlns="" id="{8C52FD92-A487-774A-0443-88F20DFE0E44}"/>
              </a:ext>
            </a:extLst>
          </p:cNvPr>
          <p:cNvGraphicFramePr>
            <a:graphicFrameLocks noGrp="1"/>
          </p:cNvGraphicFramePr>
          <p:nvPr>
            <p:extLst>
              <p:ext uri="{D42A27DB-BD31-4B8C-83A1-F6EECF244321}">
                <p14:modId xmlns:p14="http://schemas.microsoft.com/office/powerpoint/2010/main" xmlns="" val="1114005448"/>
              </p:ext>
            </p:extLst>
          </p:nvPr>
        </p:nvGraphicFramePr>
        <p:xfrm>
          <a:off x="202267" y="3441689"/>
          <a:ext cx="8568754" cy="1226820"/>
        </p:xfrm>
        <a:graphic>
          <a:graphicData uri="http://schemas.openxmlformats.org/drawingml/2006/table">
            <a:tbl>
              <a:tblPr firstRow="1" firstCol="1" bandRow="1">
                <a:tableStyleId>{3C6E406F-EFE4-4B3C-B440-79EE84DB2B15}</a:tableStyleId>
              </a:tblPr>
              <a:tblGrid>
                <a:gridCol w="217488">
                  <a:extLst>
                    <a:ext uri="{9D8B030D-6E8A-4147-A177-3AD203B41FA5}">
                      <a16:colId xmlns:a16="http://schemas.microsoft.com/office/drawing/2014/main" xmlns="" val="1877856152"/>
                    </a:ext>
                  </a:extLst>
                </a:gridCol>
                <a:gridCol w="8351266">
                  <a:extLst>
                    <a:ext uri="{9D8B030D-6E8A-4147-A177-3AD203B41FA5}">
                      <a16:colId xmlns:a16="http://schemas.microsoft.com/office/drawing/2014/main" xmlns="" val="1706442739"/>
                    </a:ext>
                  </a:extLst>
                </a:gridCol>
              </a:tblGrid>
              <a:tr h="0">
                <a:tc>
                  <a:txBody>
                    <a:bodyPr/>
                    <a:lstStyle/>
                    <a:p>
                      <a:pPr>
                        <a:lnSpc>
                          <a:spcPct val="115000"/>
                        </a:lnSpc>
                        <a:spcAft>
                          <a:spcPts val="1000"/>
                        </a:spcAft>
                      </a:pPr>
                      <a:r>
                        <a:rPr lang="en-US" sz="1400" u="none" strike="noStrike">
                          <a:effectLst/>
                          <a:latin typeface="Sylfaen" panose="010A0502050306030303" pitchFamily="18" charset="0"/>
                        </a:rPr>
                        <a:t>A.</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Only assumption I is implicit</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3506071254"/>
                  </a:ext>
                </a:extLst>
              </a:tr>
              <a:tr h="0">
                <a:tc>
                  <a:txBody>
                    <a:bodyPr/>
                    <a:lstStyle/>
                    <a:p>
                      <a:pPr>
                        <a:lnSpc>
                          <a:spcPct val="115000"/>
                        </a:lnSpc>
                        <a:spcAft>
                          <a:spcPts val="1000"/>
                        </a:spcAft>
                      </a:pPr>
                      <a:r>
                        <a:rPr lang="en-US" sz="1400" u="none" strike="noStrike">
                          <a:effectLst/>
                          <a:latin typeface="Sylfaen" panose="010A0502050306030303" pitchFamily="18" charset="0"/>
                        </a:rPr>
                        <a:t>B.</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Only assumption II is implicit</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4126015695"/>
                  </a:ext>
                </a:extLst>
              </a:tr>
              <a:tr h="0">
                <a:tc>
                  <a:txBody>
                    <a:bodyPr/>
                    <a:lstStyle/>
                    <a:p>
                      <a:pPr>
                        <a:lnSpc>
                          <a:spcPct val="115000"/>
                        </a:lnSpc>
                        <a:spcAft>
                          <a:spcPts val="1000"/>
                        </a:spcAft>
                      </a:pPr>
                      <a:r>
                        <a:rPr lang="en-US" sz="1400" u="none" strike="noStrike">
                          <a:effectLst/>
                          <a:latin typeface="Sylfaen" panose="010A0502050306030303" pitchFamily="18" charset="0"/>
                        </a:rPr>
                        <a:t>C.</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dirty="0">
                          <a:effectLst/>
                          <a:latin typeface="Sylfaen" panose="010A0502050306030303" pitchFamily="18" charset="0"/>
                        </a:rPr>
                        <a:t>Either I or II is implicit</a:t>
                      </a:r>
                      <a:endParaRPr lang="en-US" sz="1400" dirty="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2546037607"/>
                  </a:ext>
                </a:extLst>
              </a:tr>
              <a:tr h="0">
                <a:tc>
                  <a:txBody>
                    <a:bodyPr/>
                    <a:lstStyle/>
                    <a:p>
                      <a:pPr>
                        <a:lnSpc>
                          <a:spcPct val="115000"/>
                        </a:lnSpc>
                        <a:spcAft>
                          <a:spcPts val="1000"/>
                        </a:spcAft>
                      </a:pPr>
                      <a:r>
                        <a:rPr lang="en-US" sz="1400" u="none" strike="noStrike">
                          <a:effectLst/>
                          <a:latin typeface="Sylfaen" panose="010A0502050306030303" pitchFamily="18" charset="0"/>
                        </a:rPr>
                        <a:t>D.</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Neither I nor II is implicit</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600172747"/>
                  </a:ext>
                </a:extLst>
              </a:tr>
              <a:tr h="0">
                <a:tc>
                  <a:txBody>
                    <a:bodyPr/>
                    <a:lstStyle/>
                    <a:p>
                      <a:pPr>
                        <a:lnSpc>
                          <a:spcPct val="115000"/>
                        </a:lnSpc>
                        <a:spcAft>
                          <a:spcPts val="1000"/>
                        </a:spcAft>
                      </a:pPr>
                      <a:r>
                        <a:rPr lang="en-US" sz="1400" u="none" strike="noStrike">
                          <a:effectLst/>
                          <a:latin typeface="Sylfaen" panose="010A0502050306030303" pitchFamily="18" charset="0"/>
                        </a:rPr>
                        <a:t>E.</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dirty="0">
                          <a:effectLst/>
                          <a:latin typeface="Sylfaen" panose="010A0502050306030303" pitchFamily="18" charset="0"/>
                        </a:rPr>
                        <a:t>Both I and II are implicit</a:t>
                      </a:r>
                      <a:endParaRPr lang="en-US" sz="1400" dirty="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026772423"/>
                  </a:ext>
                </a:extLst>
              </a:tr>
            </a:tbl>
          </a:graphicData>
        </a:graphic>
      </p:graphicFrame>
      <p:sp>
        <p:nvSpPr>
          <p:cNvPr id="5" name="Google Shape;74;p2">
            <a:extLst>
              <a:ext uri="{FF2B5EF4-FFF2-40B4-BE49-F238E27FC236}">
                <a16:creationId xmlns:a16="http://schemas.microsoft.com/office/drawing/2014/main" xmlns="" id="{0014C02D-C800-EF02-1FFB-0BC3A3FDDC24}"/>
              </a:ext>
            </a:extLst>
          </p:cNvPr>
          <p:cNvSpPr txBox="1"/>
          <p:nvPr/>
        </p:nvSpPr>
        <p:spPr>
          <a:xfrm>
            <a:off x="296548" y="4902484"/>
            <a:ext cx="1162822" cy="338514"/>
          </a:xfrm>
          <a:prstGeom prst="rect">
            <a:avLst/>
          </a:prstGeom>
          <a:solidFill>
            <a:schemeClr val="lt1"/>
          </a:solidFill>
          <a:ln w="19050" cap="flat" cmpd="sng">
            <a:solidFill>
              <a:schemeClr val="dk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1600" i="0" u="none" strike="noStrike" cap="none" dirty="0">
                <a:solidFill>
                  <a:schemeClr val="dk1"/>
                </a:solidFill>
                <a:latin typeface="Stencil" panose="040409050D0802020404" pitchFamily="82" charset="0"/>
                <a:ea typeface="Times New Roman"/>
                <a:cs typeface="Times New Roman"/>
                <a:sym typeface="Times New Roman"/>
              </a:rPr>
              <a:t>SOLUTION</a:t>
            </a:r>
            <a:endParaRPr sz="1600" i="0" u="none" strike="noStrike" cap="none" dirty="0">
              <a:solidFill>
                <a:schemeClr val="dk1"/>
              </a:solidFill>
              <a:latin typeface="Stencil" panose="040409050D0802020404" pitchFamily="82" charset="0"/>
              <a:ea typeface="Times New Roman"/>
              <a:cs typeface="Times New Roman"/>
              <a:sym typeface="Times New Roman"/>
            </a:endParaRPr>
          </a:p>
        </p:txBody>
      </p:sp>
      <p:sp>
        <p:nvSpPr>
          <p:cNvPr id="8" name="TextBox 7">
            <a:extLst>
              <a:ext uri="{FF2B5EF4-FFF2-40B4-BE49-F238E27FC236}">
                <a16:creationId xmlns:a16="http://schemas.microsoft.com/office/drawing/2014/main" xmlns="" id="{A475A259-1492-94D4-D5F9-B610328F574A}"/>
              </a:ext>
            </a:extLst>
          </p:cNvPr>
          <p:cNvSpPr txBox="1"/>
          <p:nvPr/>
        </p:nvSpPr>
        <p:spPr>
          <a:xfrm>
            <a:off x="670223" y="5403761"/>
            <a:ext cx="8353462" cy="835613"/>
          </a:xfrm>
          <a:prstGeom prst="rect">
            <a:avLst/>
          </a:prstGeom>
          <a:noFill/>
        </p:spPr>
        <p:txBody>
          <a:bodyPr wrap="square">
            <a:spAutoFit/>
          </a:bodyPr>
          <a:lstStyle/>
          <a:p>
            <a:pPr>
              <a:lnSpc>
                <a:spcPct val="115000"/>
              </a:lnSpc>
              <a:spcAft>
                <a:spcPts val="1000"/>
              </a:spcAft>
            </a:pPr>
            <a:r>
              <a:rPr lang="en-US" sz="1400" dirty="0">
                <a:effectLst/>
                <a:latin typeface="Sylfaen" panose="010A0502050306030303" pitchFamily="18" charset="0"/>
                <a:ea typeface="Times New Roman" panose="02020603050405020304" pitchFamily="18" charset="0"/>
                <a:cs typeface="Times New Roman" panose="02020603050405020304" pitchFamily="18" charset="0"/>
              </a:rPr>
              <a:t>Clearly, the penalty is imposed to prevent people from misusing the alarm chain. This means that some people misuse it. </a:t>
            </a:r>
            <a:r>
              <a:rPr lang="en-US" sz="1400" b="1" dirty="0">
                <a:solidFill>
                  <a:srgbClr val="FF0000"/>
                </a:solidFill>
                <a:effectLst/>
                <a:latin typeface="Sylfaen" panose="010A0502050306030303" pitchFamily="18" charset="0"/>
                <a:ea typeface="Times New Roman" panose="02020603050405020304" pitchFamily="18" charset="0"/>
                <a:cs typeface="Times New Roman" panose="02020603050405020304" pitchFamily="18" charset="0"/>
              </a:rPr>
              <a:t>So, I is implicit</a:t>
            </a:r>
            <a:r>
              <a:rPr lang="en-US" sz="1400" dirty="0">
                <a:effectLst/>
                <a:latin typeface="Sylfaen" panose="010A0502050306030303" pitchFamily="18" charset="0"/>
                <a:ea typeface="Times New Roman" panose="02020603050405020304" pitchFamily="18" charset="0"/>
                <a:cs typeface="Times New Roman" panose="02020603050405020304" pitchFamily="18" charset="0"/>
              </a:rPr>
              <a:t>. The alarm chain is provided to stop the running train in times of urgency. </a:t>
            </a:r>
            <a:r>
              <a:rPr lang="en-US" sz="1400" b="1" dirty="0">
                <a:solidFill>
                  <a:srgbClr val="FF0000"/>
                </a:solidFill>
                <a:effectLst/>
                <a:latin typeface="Sylfaen" panose="010A0502050306030303" pitchFamily="18" charset="0"/>
                <a:ea typeface="Times New Roman" panose="02020603050405020304" pitchFamily="18" charset="0"/>
                <a:cs typeface="Times New Roman" panose="02020603050405020304" pitchFamily="18" charset="0"/>
              </a:rPr>
              <a:t>So, II is also implicit</a:t>
            </a:r>
            <a:r>
              <a:rPr lang="en-US" sz="1400" dirty="0">
                <a:effectLst/>
                <a:latin typeface="Sylfaen" panose="010A0502050306030303" pitchFamily="18" charset="0"/>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55438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110" name="Google Shape;110;p2"/>
          <p:cNvPicPr preferRelativeResize="0"/>
          <p:nvPr/>
        </p:nvPicPr>
        <p:blipFill rotWithShape="1">
          <a:blip r:embed="rId3">
            <a:alphaModFix/>
          </a:blip>
          <a:srcRect/>
          <a:stretch/>
        </p:blipFill>
        <p:spPr>
          <a:xfrm>
            <a:off x="-1" y="5078"/>
            <a:ext cx="995075" cy="591269"/>
          </a:xfrm>
          <a:prstGeom prst="rect">
            <a:avLst/>
          </a:prstGeom>
          <a:noFill/>
          <a:ln>
            <a:noFill/>
          </a:ln>
        </p:spPr>
      </p:pic>
      <p:pic>
        <p:nvPicPr>
          <p:cNvPr id="112" name="Google Shape;112;p2"/>
          <p:cNvPicPr preferRelativeResize="0"/>
          <p:nvPr/>
        </p:nvPicPr>
        <p:blipFill rotWithShape="1">
          <a:blip r:embed="rId4">
            <a:alphaModFix/>
          </a:blip>
          <a:srcRect/>
          <a:stretch/>
        </p:blipFill>
        <p:spPr>
          <a:xfrm>
            <a:off x="0" y="6227384"/>
            <a:ext cx="998332" cy="630616"/>
          </a:xfrm>
          <a:prstGeom prst="rect">
            <a:avLst/>
          </a:prstGeom>
          <a:noFill/>
          <a:ln>
            <a:noFill/>
          </a:ln>
        </p:spPr>
      </p:pic>
      <p:sp>
        <p:nvSpPr>
          <p:cNvPr id="8" name="TextBox 7"/>
          <p:cNvSpPr txBox="1"/>
          <p:nvPr/>
        </p:nvSpPr>
        <p:spPr>
          <a:xfrm>
            <a:off x="3200400" y="785664"/>
            <a:ext cx="1632178" cy="369332"/>
          </a:xfrm>
          <a:prstGeom prst="rect">
            <a:avLst/>
          </a:prstGeom>
          <a:solidFill>
            <a:schemeClr val="bg1"/>
          </a:solidFill>
          <a:ln w="28575">
            <a:solidFill>
              <a:schemeClr val="bg1"/>
            </a:solidFill>
          </a:ln>
          <a:effectLst>
            <a:outerShdw blurRad="50800" dist="38100" dir="2700000" algn="tl" rotWithShape="0">
              <a:prstClr val="black">
                <a:alpha val="40000"/>
              </a:prstClr>
            </a:outerShdw>
          </a:effectLst>
        </p:spPr>
        <p:txBody>
          <a:bodyPr wrap="none" rtlCol="0">
            <a:spAutoFit/>
          </a:bodyPr>
          <a:lstStyle/>
          <a:p>
            <a:r>
              <a:rPr lang="en-US" sz="1800" dirty="0" smtClean="0">
                <a:latin typeface="Stencil" panose="040409050D0802020404" pitchFamily="82" charset="0"/>
              </a:rPr>
              <a:t>LESSON PLAN</a:t>
            </a:r>
            <a:endParaRPr lang="en-IN" sz="1800" dirty="0">
              <a:latin typeface="Stencil" panose="040409050D0802020404" pitchFamily="82"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2475863690"/>
              </p:ext>
            </p:extLst>
          </p:nvPr>
        </p:nvGraphicFramePr>
        <p:xfrm>
          <a:off x="497535" y="1773383"/>
          <a:ext cx="3335555" cy="581890"/>
        </p:xfrm>
        <a:graphic>
          <a:graphicData uri="http://schemas.openxmlformats.org/drawingml/2006/table">
            <a:tbl>
              <a:tblPr>
                <a:effectLst>
                  <a:outerShdw blurRad="50800" dist="38100" dir="2700000" algn="tl" rotWithShape="0">
                    <a:prstClr val="black">
                      <a:alpha val="40000"/>
                    </a:prstClr>
                  </a:outerShdw>
                </a:effectLst>
                <a:tableStyleId>{775DCB02-9BB8-47FD-8907-85C794F793BA}</a:tableStyleId>
              </a:tblPr>
              <a:tblGrid>
                <a:gridCol w="1438267">
                  <a:extLst>
                    <a:ext uri="{9D8B030D-6E8A-4147-A177-3AD203B41FA5}">
                      <a16:colId xmlns:a16="http://schemas.microsoft.com/office/drawing/2014/main" xmlns="" val="2253504454"/>
                    </a:ext>
                  </a:extLst>
                </a:gridCol>
                <a:gridCol w="1897288">
                  <a:extLst>
                    <a:ext uri="{9D8B030D-6E8A-4147-A177-3AD203B41FA5}">
                      <a16:colId xmlns:a16="http://schemas.microsoft.com/office/drawing/2014/main" xmlns="" val="3773411420"/>
                    </a:ext>
                  </a:extLst>
                </a:gridCol>
              </a:tblGrid>
              <a:tr h="285009">
                <a:tc>
                  <a:txBody>
                    <a:bodyPr/>
                    <a:lstStyle/>
                    <a:p>
                      <a:pPr algn="ctr" fontAlgn="ctr"/>
                      <a:r>
                        <a:rPr lang="en-IN" sz="1400" b="1" u="none" strike="noStrike" dirty="0">
                          <a:effectLst/>
                          <a:latin typeface="Sylfaen" panose="010A0502050306030303" pitchFamily="18" charset="0"/>
                        </a:rPr>
                        <a:t>Subject / Course</a:t>
                      </a:r>
                      <a:endParaRPr lang="en-IN" sz="1400" b="1" i="0" u="none" strike="noStrike" dirty="0">
                        <a:solidFill>
                          <a:srgbClr val="000000"/>
                        </a:solidFill>
                        <a:effectLst/>
                        <a:latin typeface="Sylfaen" panose="010A0502050306030303"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400" b="1" i="0" u="none" strike="noStrike" dirty="0" smtClean="0">
                          <a:solidFill>
                            <a:srgbClr val="0070C0"/>
                          </a:solidFill>
                          <a:effectLst/>
                          <a:latin typeface="Sylfaen" panose="010A0502050306030303" pitchFamily="18" charset="0"/>
                        </a:rPr>
                        <a:t>Reasoning</a:t>
                      </a:r>
                      <a:r>
                        <a:rPr lang="en-US" sz="1400" b="1" i="0" u="none" strike="noStrike" baseline="0" dirty="0" smtClean="0">
                          <a:solidFill>
                            <a:srgbClr val="0070C0"/>
                          </a:solidFill>
                          <a:effectLst/>
                          <a:latin typeface="Sylfaen" panose="010A0502050306030303" pitchFamily="18" charset="0"/>
                        </a:rPr>
                        <a:t> Aptitude.</a:t>
                      </a:r>
                      <a:endParaRPr lang="en-IN" sz="1400" b="1" i="0" u="none" strike="noStrike" dirty="0">
                        <a:solidFill>
                          <a:srgbClr val="0070C0"/>
                        </a:solidFill>
                        <a:effectLst/>
                        <a:latin typeface="Sylfaen" panose="010A0502050306030303"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633887582"/>
                  </a:ext>
                </a:extLst>
              </a:tr>
              <a:tr h="296881">
                <a:tc>
                  <a:txBody>
                    <a:bodyPr/>
                    <a:lstStyle/>
                    <a:p>
                      <a:pPr algn="ctr" fontAlgn="ctr"/>
                      <a:r>
                        <a:rPr lang="en-IN" sz="1400" b="1" u="none" strike="noStrike" dirty="0">
                          <a:effectLst/>
                          <a:latin typeface="Sylfaen" panose="010A0502050306030303" pitchFamily="18" charset="0"/>
                        </a:rPr>
                        <a:t>Lesson Title</a:t>
                      </a:r>
                      <a:endParaRPr lang="en-IN" sz="1400" b="1" i="0" u="none" strike="noStrike" dirty="0">
                        <a:solidFill>
                          <a:srgbClr val="000000"/>
                        </a:solidFill>
                        <a:effectLst/>
                        <a:latin typeface="Sylfaen" panose="010A0502050306030303"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IN" sz="1400" b="1" u="none" strike="noStrike" dirty="0" smtClean="0">
                          <a:solidFill>
                            <a:srgbClr val="FF0000"/>
                          </a:solidFill>
                          <a:effectLst/>
                          <a:latin typeface="Sylfaen" panose="010A0502050306030303" pitchFamily="18" charset="0"/>
                        </a:rPr>
                        <a:t>Critical</a:t>
                      </a:r>
                      <a:r>
                        <a:rPr lang="en-IN" sz="1400" b="1" u="none" strike="noStrike" baseline="0" dirty="0" smtClean="0">
                          <a:solidFill>
                            <a:srgbClr val="FF0000"/>
                          </a:solidFill>
                          <a:effectLst/>
                          <a:latin typeface="Sylfaen" panose="010A0502050306030303" pitchFamily="18" charset="0"/>
                        </a:rPr>
                        <a:t> Reasoning</a:t>
                      </a:r>
                      <a:r>
                        <a:rPr lang="en-IN" sz="1400" b="1" u="none" strike="noStrike" dirty="0" smtClean="0">
                          <a:solidFill>
                            <a:srgbClr val="FF0000"/>
                          </a:solidFill>
                          <a:effectLst/>
                          <a:latin typeface="Sylfaen" panose="010A0502050306030303" pitchFamily="18" charset="0"/>
                        </a:rPr>
                        <a:t>.</a:t>
                      </a:r>
                      <a:endParaRPr lang="en-IN" sz="1400" b="1" i="0" u="none" strike="noStrike" dirty="0">
                        <a:solidFill>
                          <a:srgbClr val="FF0000"/>
                        </a:solidFill>
                        <a:effectLst/>
                        <a:latin typeface="Sylfaen" panose="010A0502050306030303"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48787877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xmlns="" val="3972674387"/>
              </p:ext>
            </p:extLst>
          </p:nvPr>
        </p:nvGraphicFramePr>
        <p:xfrm>
          <a:off x="4436844" y="1773383"/>
          <a:ext cx="3335555" cy="581890"/>
        </p:xfrm>
        <a:graphic>
          <a:graphicData uri="http://schemas.openxmlformats.org/drawingml/2006/table">
            <a:tbl>
              <a:tblPr>
                <a:effectLst>
                  <a:outerShdw blurRad="50800" dist="38100" dir="2700000" algn="tl" rotWithShape="0">
                    <a:prstClr val="black">
                      <a:alpha val="40000"/>
                    </a:prstClr>
                  </a:outerShdw>
                </a:effectLst>
                <a:tableStyleId>{775DCB02-9BB8-47FD-8907-85C794F793BA}</a:tableStyleId>
              </a:tblPr>
              <a:tblGrid>
                <a:gridCol w="1438267">
                  <a:extLst>
                    <a:ext uri="{9D8B030D-6E8A-4147-A177-3AD203B41FA5}">
                      <a16:colId xmlns:a16="http://schemas.microsoft.com/office/drawing/2014/main" xmlns="" val="2253504454"/>
                    </a:ext>
                  </a:extLst>
                </a:gridCol>
                <a:gridCol w="1897288">
                  <a:extLst>
                    <a:ext uri="{9D8B030D-6E8A-4147-A177-3AD203B41FA5}">
                      <a16:colId xmlns:a16="http://schemas.microsoft.com/office/drawing/2014/main" xmlns="" val="3773411420"/>
                    </a:ext>
                  </a:extLst>
                </a:gridCol>
              </a:tblGrid>
              <a:tr h="285007">
                <a:tc>
                  <a:txBody>
                    <a:bodyPr/>
                    <a:lstStyle/>
                    <a:p>
                      <a:pPr algn="ctr" fontAlgn="ctr"/>
                      <a:r>
                        <a:rPr lang="en-IN" sz="1400" b="1" u="none" strike="noStrike" dirty="0" smtClean="0">
                          <a:effectLst/>
                          <a:latin typeface="Sylfaen" panose="010A0502050306030303" pitchFamily="18" charset="0"/>
                        </a:rPr>
                        <a:t>Level</a:t>
                      </a:r>
                      <a:endParaRPr lang="en-IN" sz="1400" b="1" i="0" u="none" strike="noStrike" dirty="0">
                        <a:solidFill>
                          <a:srgbClr val="000000"/>
                        </a:solidFill>
                        <a:effectLst/>
                        <a:latin typeface="Sylfaen" panose="010A0502050306030303"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400" b="1" i="0" u="none" strike="noStrike" dirty="0" smtClean="0">
                          <a:solidFill>
                            <a:srgbClr val="0070C0"/>
                          </a:solidFill>
                          <a:effectLst/>
                          <a:latin typeface="Sylfaen" panose="010A0502050306030303" pitchFamily="18" charset="0"/>
                        </a:rPr>
                        <a:t>First UG.</a:t>
                      </a:r>
                      <a:endParaRPr lang="en-IN" sz="1400" b="1" i="0" u="none" strike="noStrike" dirty="0">
                        <a:solidFill>
                          <a:srgbClr val="0070C0"/>
                        </a:solidFill>
                        <a:effectLst/>
                        <a:latin typeface="Sylfaen" panose="010A0502050306030303"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633887582"/>
                  </a:ext>
                </a:extLst>
              </a:tr>
              <a:tr h="296883">
                <a:tc>
                  <a:txBody>
                    <a:bodyPr/>
                    <a:lstStyle/>
                    <a:p>
                      <a:pPr algn="ctr" fontAlgn="ctr"/>
                      <a:r>
                        <a:rPr lang="en-IN" sz="1400" b="1" u="none" strike="noStrike" dirty="0" smtClean="0">
                          <a:effectLst/>
                          <a:latin typeface="Sylfaen" panose="010A0502050306030303" pitchFamily="18" charset="0"/>
                        </a:rPr>
                        <a:t>Duration</a:t>
                      </a:r>
                      <a:endParaRPr lang="en-IN" sz="1400" b="1" i="0" u="none" strike="noStrike" dirty="0">
                        <a:solidFill>
                          <a:srgbClr val="000000"/>
                        </a:solidFill>
                        <a:effectLst/>
                        <a:latin typeface="Sylfaen" panose="010A0502050306030303"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IN" sz="1400" b="1" u="none" strike="noStrike" dirty="0" smtClean="0">
                          <a:solidFill>
                            <a:srgbClr val="FF0000"/>
                          </a:solidFill>
                          <a:effectLst/>
                          <a:latin typeface="Sylfaen" panose="010A0502050306030303" pitchFamily="18" charset="0"/>
                        </a:rPr>
                        <a:t>1.5 hrs.</a:t>
                      </a:r>
                      <a:endParaRPr lang="en-IN" sz="1400" b="1" i="0" u="none" strike="noStrike" dirty="0">
                        <a:solidFill>
                          <a:srgbClr val="FF0000"/>
                        </a:solidFill>
                        <a:effectLst/>
                        <a:latin typeface="Sylfaen" panose="010A0502050306030303"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xmlns="" val="248787877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xmlns="" val="2321648254"/>
              </p:ext>
            </p:extLst>
          </p:nvPr>
        </p:nvGraphicFramePr>
        <p:xfrm>
          <a:off x="497535" y="2637124"/>
          <a:ext cx="8360137" cy="1051358"/>
        </p:xfrm>
        <a:graphic>
          <a:graphicData uri="http://schemas.openxmlformats.org/drawingml/2006/table">
            <a:tbl>
              <a:tblPr>
                <a:effectLst>
                  <a:outerShdw blurRad="50800" dist="38100" dir="2700000" algn="tl" rotWithShape="0">
                    <a:prstClr val="black">
                      <a:alpha val="40000"/>
                    </a:prstClr>
                  </a:outerShdw>
                </a:effectLst>
              </a:tblPr>
              <a:tblGrid>
                <a:gridCol w="8360137">
                  <a:extLst>
                    <a:ext uri="{9D8B030D-6E8A-4147-A177-3AD203B41FA5}">
                      <a16:colId xmlns:a16="http://schemas.microsoft.com/office/drawing/2014/main" xmlns="" val="2726259652"/>
                    </a:ext>
                  </a:extLst>
                </a:gridCol>
              </a:tblGrid>
              <a:tr h="353159">
                <a:tc>
                  <a:txBody>
                    <a:bodyPr/>
                    <a:lstStyle/>
                    <a:p>
                      <a:pPr algn="ctr" fontAlgn="b"/>
                      <a:r>
                        <a:rPr lang="en-IN" sz="1400" b="1" u="none" strike="noStrike" dirty="0">
                          <a:effectLst/>
                          <a:latin typeface="Sylfaen" panose="010A0502050306030303" pitchFamily="18" charset="0"/>
                        </a:rPr>
                        <a:t>Lesson Objectives</a:t>
                      </a:r>
                      <a:endParaRPr lang="en-IN" sz="1400" b="1" i="0" u="none" strike="noStrike" dirty="0">
                        <a:solidFill>
                          <a:srgbClr val="000000"/>
                        </a:solidFill>
                        <a:effectLst/>
                        <a:latin typeface="Sylfaen" panose="010A0502050306030303"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12243609"/>
                  </a:ext>
                </a:extLst>
              </a:tr>
              <a:tr h="319508">
                <a:tc>
                  <a:txBody>
                    <a:bodyPr/>
                    <a:lstStyle/>
                    <a:p>
                      <a:pPr algn="l" fontAlgn="b"/>
                      <a:r>
                        <a:rPr lang="en-US" sz="1400" u="none" strike="noStrike" dirty="0" smtClean="0">
                          <a:effectLst/>
                          <a:latin typeface="Sylfaen" panose="010A0502050306030303" pitchFamily="18" charset="0"/>
                        </a:rPr>
                        <a:t>To help students understand </a:t>
                      </a:r>
                      <a:r>
                        <a:rPr lang="en-US" sz="1400" b="1" u="none" strike="noStrike" dirty="0" smtClean="0">
                          <a:solidFill>
                            <a:srgbClr val="FF0000"/>
                          </a:solidFill>
                          <a:effectLst/>
                          <a:latin typeface="Sylfaen" panose="010A0502050306030303" pitchFamily="18" charset="0"/>
                        </a:rPr>
                        <a:t>basic terms </a:t>
                      </a:r>
                      <a:r>
                        <a:rPr lang="en-US" sz="1400" b="0" u="none" strike="noStrike" dirty="0" smtClean="0">
                          <a:solidFill>
                            <a:schemeClr val="tx1"/>
                          </a:solidFill>
                          <a:effectLst/>
                          <a:latin typeface="Sylfaen" panose="010A0502050306030303" pitchFamily="18" charset="0"/>
                        </a:rPr>
                        <a:t>in Critical Reasoning</a:t>
                      </a:r>
                      <a:endParaRPr lang="en-US" sz="1400" b="0" i="0" u="none" strike="noStrike" dirty="0">
                        <a:solidFill>
                          <a:srgbClr val="000000"/>
                        </a:solidFill>
                        <a:effectLst/>
                        <a:latin typeface="Sylfaen" panose="010A0502050306030303"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652005931"/>
                  </a:ext>
                </a:extLst>
              </a:tr>
              <a:tr h="378691">
                <a:tc>
                  <a:txBody>
                    <a:bodyPr/>
                    <a:lstStyle/>
                    <a:p>
                      <a:pPr algn="l" fontAlgn="b"/>
                      <a:r>
                        <a:rPr lang="en-US" sz="1400" b="0" u="none" strike="noStrike" baseline="0" dirty="0" smtClean="0">
                          <a:solidFill>
                            <a:schemeClr val="tx1"/>
                          </a:solidFill>
                          <a:effectLst/>
                          <a:latin typeface="Sylfaen" panose="010A0502050306030303" pitchFamily="18" charset="0"/>
                        </a:rPr>
                        <a:t>To assist students </a:t>
                      </a:r>
                      <a:r>
                        <a:rPr lang="en-US" sz="1400" b="1" u="none" strike="noStrike" baseline="0" dirty="0" smtClean="0">
                          <a:solidFill>
                            <a:srgbClr val="FF0000"/>
                          </a:solidFill>
                          <a:effectLst/>
                          <a:latin typeface="Sylfaen" panose="010A0502050306030303" pitchFamily="18" charset="0"/>
                        </a:rPr>
                        <a:t>in solving </a:t>
                      </a:r>
                      <a:r>
                        <a:rPr lang="en-US" sz="1400" b="0" u="none" strike="noStrike" baseline="0" dirty="0" smtClean="0">
                          <a:solidFill>
                            <a:schemeClr val="tx1"/>
                          </a:solidFill>
                          <a:effectLst/>
                          <a:latin typeface="Sylfaen" panose="010A0502050306030303" pitchFamily="18" charset="0"/>
                        </a:rPr>
                        <a:t>Critical Reasoning problems with its </a:t>
                      </a:r>
                      <a:r>
                        <a:rPr lang="en-US" sz="1400" b="1" u="none" strike="noStrike" baseline="0" dirty="0" smtClean="0">
                          <a:solidFill>
                            <a:srgbClr val="0070C0"/>
                          </a:solidFill>
                          <a:effectLst/>
                          <a:latin typeface="Sylfaen" panose="010A0502050306030303" pitchFamily="18" charset="0"/>
                        </a:rPr>
                        <a:t>full range covered.</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585576645"/>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xmlns="" val="301517707"/>
              </p:ext>
            </p:extLst>
          </p:nvPr>
        </p:nvGraphicFramePr>
        <p:xfrm>
          <a:off x="1547557" y="4213855"/>
          <a:ext cx="5778574" cy="2013529"/>
        </p:xfrm>
        <a:graphic>
          <a:graphicData uri="http://schemas.openxmlformats.org/drawingml/2006/table">
            <a:tbl>
              <a:tblPr>
                <a:effectLst>
                  <a:outerShdw blurRad="50800" dist="38100" dir="2700000" algn="tl" rotWithShape="0">
                    <a:prstClr val="black">
                      <a:alpha val="40000"/>
                    </a:prstClr>
                  </a:outerShdw>
                </a:effectLst>
              </a:tblPr>
              <a:tblGrid>
                <a:gridCol w="1866530">
                  <a:extLst>
                    <a:ext uri="{9D8B030D-6E8A-4147-A177-3AD203B41FA5}">
                      <a16:colId xmlns:a16="http://schemas.microsoft.com/office/drawing/2014/main" xmlns="" val="380003993"/>
                    </a:ext>
                  </a:extLst>
                </a:gridCol>
                <a:gridCol w="1956022">
                  <a:extLst>
                    <a:ext uri="{9D8B030D-6E8A-4147-A177-3AD203B41FA5}">
                      <a16:colId xmlns:a16="http://schemas.microsoft.com/office/drawing/2014/main" xmlns="" val="561358284"/>
                    </a:ext>
                  </a:extLst>
                </a:gridCol>
                <a:gridCol w="1956022">
                  <a:extLst>
                    <a:ext uri="{9D8B030D-6E8A-4147-A177-3AD203B41FA5}">
                      <a16:colId xmlns:a16="http://schemas.microsoft.com/office/drawing/2014/main" xmlns="" val="2884474403"/>
                    </a:ext>
                  </a:extLst>
                </a:gridCol>
              </a:tblGrid>
              <a:tr h="287647">
                <a:tc gridSpan="3">
                  <a:txBody>
                    <a:bodyPr/>
                    <a:lstStyle/>
                    <a:p>
                      <a:pPr algn="ctr" fontAlgn="b"/>
                      <a:r>
                        <a:rPr lang="en-IN" sz="1400" b="1" u="none" strike="noStrike" dirty="0">
                          <a:solidFill>
                            <a:schemeClr val="tx1"/>
                          </a:solidFill>
                          <a:effectLst/>
                          <a:latin typeface="Sylfaen" panose="010A0502050306030303" pitchFamily="18" charset="0"/>
                        </a:rPr>
                        <a:t>Task Summary</a:t>
                      </a:r>
                      <a:endParaRPr lang="en-IN" sz="1400" b="1" i="0" u="none" strike="noStrike" dirty="0">
                        <a:solidFill>
                          <a:schemeClr val="tx1"/>
                        </a:solidFill>
                        <a:effectLst/>
                        <a:latin typeface="Sylfaen" panose="010A0502050306030303" pitchFamily="18"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a:p>
                  </a:txBody>
                  <a:tcPr/>
                </a:tc>
                <a:tc hMerge="1">
                  <a:txBody>
                    <a:bodyPr/>
                    <a:lstStyle/>
                    <a:p>
                      <a:pPr algn="ctr" fontAlgn="b"/>
                      <a:endParaRPr lang="en-IN" sz="1400" b="1" i="0" u="none" strike="noStrike" dirty="0">
                        <a:solidFill>
                          <a:schemeClr val="tx1"/>
                        </a:solidFill>
                        <a:effectLst/>
                        <a:latin typeface="Sylfaen" panose="010A0502050306030303" pitchFamily="18" charset="0"/>
                      </a:endParaRPr>
                    </a:p>
                  </a:txBody>
                  <a:tcPr marL="7620" marR="7620" marT="7620"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187742150"/>
                  </a:ext>
                </a:extLst>
              </a:tr>
              <a:tr h="287647">
                <a:tc>
                  <a:txBody>
                    <a:bodyPr/>
                    <a:lstStyle/>
                    <a:p>
                      <a:pPr algn="ctr" fontAlgn="b"/>
                      <a:r>
                        <a:rPr lang="en-IN" sz="1400" b="1" u="none" strike="noStrike" dirty="0">
                          <a:solidFill>
                            <a:srgbClr val="0070C0"/>
                          </a:solidFill>
                          <a:effectLst/>
                          <a:latin typeface="Sylfaen" panose="010A0502050306030303" pitchFamily="18" charset="0"/>
                        </a:rPr>
                        <a:t>Activity</a:t>
                      </a:r>
                      <a:endParaRPr lang="en-IN" sz="1400" b="1" i="0" u="none" strike="noStrike" dirty="0">
                        <a:solidFill>
                          <a:srgbClr val="0070C0"/>
                        </a:solidFill>
                        <a:effectLst/>
                        <a:latin typeface="Sylfaen" panose="010A0502050306030303"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b="1" u="none" strike="noStrike" dirty="0">
                          <a:solidFill>
                            <a:srgbClr val="0070C0"/>
                          </a:solidFill>
                          <a:effectLst/>
                          <a:latin typeface="Sylfaen" panose="010A0502050306030303" pitchFamily="18" charset="0"/>
                        </a:rPr>
                        <a:t>Duration</a:t>
                      </a:r>
                      <a:endParaRPr lang="en-IN" sz="1400" b="1" i="0" u="none" strike="noStrike" dirty="0">
                        <a:solidFill>
                          <a:srgbClr val="0070C0"/>
                        </a:solidFill>
                        <a:effectLst/>
                        <a:latin typeface="Sylfaen" panose="010A0502050306030303"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1" i="0" u="none" strike="noStrike" dirty="0" smtClean="0">
                          <a:solidFill>
                            <a:srgbClr val="0070C0"/>
                          </a:solidFill>
                          <a:effectLst/>
                          <a:latin typeface="Sylfaen" panose="010A0502050306030303" pitchFamily="18" charset="0"/>
                        </a:rPr>
                        <a:t>Slide No</a:t>
                      </a:r>
                      <a:endParaRPr lang="en-IN" sz="1400" b="1" i="0" u="none" strike="noStrike" dirty="0">
                        <a:solidFill>
                          <a:srgbClr val="0070C0"/>
                        </a:solidFill>
                        <a:effectLst/>
                        <a:latin typeface="Sylfaen" panose="010A0502050306030303"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603284060"/>
                  </a:ext>
                </a:extLst>
              </a:tr>
              <a:tr h="287647">
                <a:tc>
                  <a:txBody>
                    <a:bodyPr/>
                    <a:lstStyle/>
                    <a:p>
                      <a:pPr algn="ctr" fontAlgn="b"/>
                      <a:r>
                        <a:rPr lang="en-IN" sz="1400" u="none" strike="noStrike">
                          <a:effectLst/>
                          <a:latin typeface="Sylfaen" panose="010A0502050306030303" pitchFamily="18" charset="0"/>
                        </a:rPr>
                        <a:t>Ice breaker</a:t>
                      </a:r>
                      <a:endParaRPr lang="en-IN" sz="1400" b="0" i="0" u="none" strike="noStrike">
                        <a:solidFill>
                          <a:srgbClr val="000000"/>
                        </a:solidFill>
                        <a:effectLst/>
                        <a:latin typeface="Sylfaen" panose="010A0502050306030303"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u="none" strike="noStrike" dirty="0" smtClean="0">
                          <a:effectLst/>
                          <a:latin typeface="Sylfaen" panose="010A0502050306030303" pitchFamily="18" charset="0"/>
                        </a:rPr>
                        <a:t>10 </a:t>
                      </a:r>
                      <a:r>
                        <a:rPr lang="en-IN" sz="1400" u="none" strike="noStrike" dirty="0" err="1" smtClean="0">
                          <a:effectLst/>
                          <a:latin typeface="Sylfaen" panose="010A0502050306030303" pitchFamily="18" charset="0"/>
                        </a:rPr>
                        <a:t>mins</a:t>
                      </a:r>
                      <a:r>
                        <a:rPr lang="en-IN" sz="1400" u="none" strike="noStrike" dirty="0" smtClean="0">
                          <a:effectLst/>
                          <a:latin typeface="Sylfaen" panose="010A0502050306030303" pitchFamily="18" charset="0"/>
                        </a:rPr>
                        <a:t>.</a:t>
                      </a:r>
                      <a:endParaRPr lang="en-IN" sz="1400" b="0" i="0" u="none" strike="noStrike" dirty="0">
                        <a:solidFill>
                          <a:srgbClr val="000000"/>
                        </a:solidFill>
                        <a:effectLst/>
                        <a:latin typeface="Sylfaen" panose="010A0502050306030303"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smtClean="0">
                          <a:solidFill>
                            <a:srgbClr val="000000"/>
                          </a:solidFill>
                          <a:effectLst/>
                          <a:latin typeface="Sylfaen" panose="010A0502050306030303" pitchFamily="18" charset="0"/>
                        </a:rPr>
                        <a:t>3</a:t>
                      </a:r>
                      <a:endParaRPr lang="en-IN" sz="1400" b="0" i="0" u="none" strike="noStrike" dirty="0">
                        <a:solidFill>
                          <a:srgbClr val="000000"/>
                        </a:solidFill>
                        <a:effectLst/>
                        <a:latin typeface="Sylfaen" panose="010A0502050306030303"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62346531"/>
                  </a:ext>
                </a:extLst>
              </a:tr>
              <a:tr h="287647">
                <a:tc>
                  <a:txBody>
                    <a:bodyPr/>
                    <a:lstStyle/>
                    <a:p>
                      <a:pPr algn="ctr" fontAlgn="b"/>
                      <a:r>
                        <a:rPr lang="en-IN" sz="1400" u="none" strike="noStrike">
                          <a:effectLst/>
                          <a:latin typeface="Sylfaen" panose="010A0502050306030303" pitchFamily="18" charset="0"/>
                        </a:rPr>
                        <a:t>Input</a:t>
                      </a:r>
                      <a:endParaRPr lang="en-IN" sz="1400" b="0" i="0" u="none" strike="noStrike">
                        <a:solidFill>
                          <a:srgbClr val="000000"/>
                        </a:solidFill>
                        <a:effectLst/>
                        <a:latin typeface="Sylfaen" panose="010A0502050306030303"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u="none" strike="noStrike" dirty="0" smtClean="0">
                          <a:effectLst/>
                          <a:latin typeface="Sylfaen" panose="010A0502050306030303" pitchFamily="18" charset="0"/>
                        </a:rPr>
                        <a:t>30 </a:t>
                      </a:r>
                      <a:r>
                        <a:rPr lang="en-IN" sz="1400" u="none" strike="noStrike" dirty="0" err="1" smtClean="0">
                          <a:effectLst/>
                          <a:latin typeface="Sylfaen" panose="010A0502050306030303" pitchFamily="18" charset="0"/>
                        </a:rPr>
                        <a:t>mins</a:t>
                      </a:r>
                      <a:r>
                        <a:rPr lang="en-IN" sz="1400" u="none" strike="noStrike" dirty="0" smtClean="0">
                          <a:effectLst/>
                          <a:latin typeface="Sylfaen" panose="010A0502050306030303" pitchFamily="18" charset="0"/>
                        </a:rPr>
                        <a:t>.</a:t>
                      </a:r>
                      <a:endParaRPr lang="en-IN" sz="1400" b="0" i="0" u="none" strike="noStrike" dirty="0">
                        <a:solidFill>
                          <a:srgbClr val="000000"/>
                        </a:solidFill>
                        <a:effectLst/>
                        <a:latin typeface="Sylfaen" panose="010A0502050306030303"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smtClean="0">
                          <a:solidFill>
                            <a:srgbClr val="000000"/>
                          </a:solidFill>
                          <a:effectLst/>
                          <a:latin typeface="Sylfaen" panose="010A0502050306030303" pitchFamily="18" charset="0"/>
                        </a:rPr>
                        <a:t>4 -11</a:t>
                      </a:r>
                      <a:endParaRPr lang="en-IN" sz="1400" b="0" i="0" u="none" strike="noStrike" dirty="0">
                        <a:solidFill>
                          <a:srgbClr val="000000"/>
                        </a:solidFill>
                        <a:effectLst/>
                        <a:latin typeface="Sylfaen" panose="010A0502050306030303"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587174594"/>
                  </a:ext>
                </a:extLst>
              </a:tr>
              <a:tr h="287647">
                <a:tc>
                  <a:txBody>
                    <a:bodyPr/>
                    <a:lstStyle/>
                    <a:p>
                      <a:pPr algn="ctr" fontAlgn="b"/>
                      <a:r>
                        <a:rPr lang="en-IN" sz="1400" u="none" strike="noStrike">
                          <a:effectLst/>
                          <a:latin typeface="Sylfaen" panose="010A0502050306030303" pitchFamily="18" charset="0"/>
                        </a:rPr>
                        <a:t>Guided practice</a:t>
                      </a:r>
                      <a:endParaRPr lang="en-IN" sz="1400" b="0" i="0" u="none" strike="noStrike">
                        <a:solidFill>
                          <a:srgbClr val="000000"/>
                        </a:solidFill>
                        <a:effectLst/>
                        <a:latin typeface="Sylfaen" panose="010A0502050306030303"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u="none" strike="noStrike" dirty="0" smtClean="0">
                          <a:effectLst/>
                          <a:latin typeface="Sylfaen" panose="010A0502050306030303" pitchFamily="18" charset="0"/>
                        </a:rPr>
                        <a:t>30 </a:t>
                      </a:r>
                      <a:r>
                        <a:rPr lang="en-IN" sz="1400" u="none" strike="noStrike" dirty="0" err="1" smtClean="0">
                          <a:effectLst/>
                          <a:latin typeface="Sylfaen" panose="010A0502050306030303" pitchFamily="18" charset="0"/>
                        </a:rPr>
                        <a:t>mins</a:t>
                      </a:r>
                      <a:r>
                        <a:rPr lang="en-IN" sz="1400" u="none" strike="noStrike" dirty="0" smtClean="0">
                          <a:effectLst/>
                          <a:latin typeface="Sylfaen" panose="010A0502050306030303" pitchFamily="18" charset="0"/>
                        </a:rPr>
                        <a:t>.</a:t>
                      </a:r>
                      <a:endParaRPr lang="en-IN" sz="1400" b="0" i="0" u="none" strike="noStrike" dirty="0">
                        <a:solidFill>
                          <a:srgbClr val="000000"/>
                        </a:solidFill>
                        <a:effectLst/>
                        <a:latin typeface="Sylfaen" panose="010A0502050306030303"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smtClean="0">
                          <a:solidFill>
                            <a:srgbClr val="000000"/>
                          </a:solidFill>
                          <a:effectLst/>
                          <a:latin typeface="Sylfaen" panose="010A0502050306030303" pitchFamily="18" charset="0"/>
                        </a:rPr>
                        <a:t>12 - 21</a:t>
                      </a:r>
                      <a:endParaRPr lang="en-IN" sz="1400" b="0" i="0" u="none" strike="noStrike" dirty="0">
                        <a:solidFill>
                          <a:srgbClr val="000000"/>
                        </a:solidFill>
                        <a:effectLst/>
                        <a:latin typeface="Sylfaen" panose="010A0502050306030303"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588137279"/>
                  </a:ext>
                </a:extLst>
              </a:tr>
              <a:tr h="287647">
                <a:tc>
                  <a:txBody>
                    <a:bodyPr/>
                    <a:lstStyle/>
                    <a:p>
                      <a:pPr algn="ctr" fontAlgn="b"/>
                      <a:r>
                        <a:rPr lang="en-IN" sz="1400" u="none" strike="noStrike">
                          <a:effectLst/>
                          <a:latin typeface="Sylfaen" panose="010A0502050306030303" pitchFamily="18" charset="0"/>
                        </a:rPr>
                        <a:t>Independent practice</a:t>
                      </a:r>
                      <a:endParaRPr lang="en-IN" sz="1400" b="0" i="0" u="none" strike="noStrike">
                        <a:solidFill>
                          <a:srgbClr val="000000"/>
                        </a:solidFill>
                        <a:effectLst/>
                        <a:latin typeface="Sylfaen" panose="010A0502050306030303"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400" u="none" strike="noStrike" dirty="0" smtClean="0">
                          <a:effectLst/>
                          <a:latin typeface="Sylfaen" panose="010A0502050306030303" pitchFamily="18" charset="0"/>
                        </a:rPr>
                        <a:t>20 </a:t>
                      </a:r>
                      <a:r>
                        <a:rPr lang="en-IN" sz="1400" u="none" strike="noStrike" dirty="0" err="1" smtClean="0">
                          <a:effectLst/>
                          <a:latin typeface="Sylfaen" panose="010A0502050306030303" pitchFamily="18" charset="0"/>
                        </a:rPr>
                        <a:t>mins</a:t>
                      </a:r>
                      <a:r>
                        <a:rPr lang="en-IN" sz="1400" u="none" strike="noStrike" dirty="0" smtClean="0">
                          <a:effectLst/>
                          <a:latin typeface="Sylfaen" panose="010A0502050306030303" pitchFamily="18" charset="0"/>
                        </a:rPr>
                        <a:t>.</a:t>
                      </a:r>
                      <a:endParaRPr lang="en-IN" sz="1400" b="0" i="0" u="none" strike="noStrike" dirty="0">
                        <a:solidFill>
                          <a:srgbClr val="000000"/>
                        </a:solidFill>
                        <a:effectLst/>
                        <a:latin typeface="Sylfaen" panose="010A0502050306030303"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b="0" i="0" u="none" strike="noStrike" dirty="0" smtClean="0">
                          <a:solidFill>
                            <a:srgbClr val="000000"/>
                          </a:solidFill>
                          <a:effectLst/>
                          <a:latin typeface="Sylfaen" panose="010A0502050306030303" pitchFamily="18" charset="0"/>
                        </a:rPr>
                        <a:t>22 - 31</a:t>
                      </a:r>
                      <a:endParaRPr lang="en-IN" sz="1400" b="0" i="0" u="none" strike="noStrike" dirty="0">
                        <a:solidFill>
                          <a:srgbClr val="000000"/>
                        </a:solidFill>
                        <a:effectLst/>
                        <a:latin typeface="Sylfaen" panose="010A0502050306030303"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217892513"/>
                  </a:ext>
                </a:extLst>
              </a:tr>
              <a:tr h="287647">
                <a:tc>
                  <a:txBody>
                    <a:bodyPr/>
                    <a:lstStyle/>
                    <a:p>
                      <a:pPr algn="ctr" fontAlgn="b"/>
                      <a:r>
                        <a:rPr lang="en-US" sz="1400" b="1" i="0" u="none" strike="noStrike" dirty="0" smtClean="0">
                          <a:solidFill>
                            <a:srgbClr val="FF0000"/>
                          </a:solidFill>
                          <a:effectLst/>
                          <a:latin typeface="Sylfaen" panose="010A0502050306030303" pitchFamily="18" charset="0"/>
                        </a:rPr>
                        <a:t>Total</a:t>
                      </a:r>
                      <a:endParaRPr lang="en-IN" sz="1400" b="1" i="0" u="none" strike="noStrike" dirty="0">
                        <a:solidFill>
                          <a:srgbClr val="FF0000"/>
                        </a:solidFill>
                        <a:effectLst/>
                        <a:latin typeface="Sylfaen" panose="010A0502050306030303"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b="1" i="0" u="none" strike="noStrike" dirty="0" smtClean="0">
                          <a:solidFill>
                            <a:srgbClr val="FF0000"/>
                          </a:solidFill>
                          <a:effectLst/>
                          <a:latin typeface="Sylfaen" panose="010A0502050306030303" pitchFamily="18" charset="0"/>
                        </a:rPr>
                        <a:t>90 </a:t>
                      </a:r>
                      <a:r>
                        <a:rPr lang="en-US" sz="1400" b="1" i="0" u="none" strike="noStrike" dirty="0" err="1" smtClean="0">
                          <a:solidFill>
                            <a:srgbClr val="FF0000"/>
                          </a:solidFill>
                          <a:effectLst/>
                          <a:latin typeface="Sylfaen" panose="010A0502050306030303" pitchFamily="18" charset="0"/>
                        </a:rPr>
                        <a:t>mins</a:t>
                      </a:r>
                      <a:r>
                        <a:rPr lang="en-US" sz="1400" b="1" i="0" u="none" strike="noStrike" dirty="0" smtClean="0">
                          <a:solidFill>
                            <a:srgbClr val="FF0000"/>
                          </a:solidFill>
                          <a:effectLst/>
                          <a:latin typeface="Sylfaen" panose="010A0502050306030303" pitchFamily="18" charset="0"/>
                        </a:rPr>
                        <a:t>.</a:t>
                      </a:r>
                      <a:endParaRPr lang="en-IN" sz="1400" b="1" i="0" u="none" strike="noStrike" dirty="0">
                        <a:solidFill>
                          <a:srgbClr val="FF0000"/>
                        </a:solidFill>
                        <a:effectLst/>
                        <a:latin typeface="Sylfaen" panose="010A0502050306030303"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400" b="1" i="0" u="none" strike="noStrike" dirty="0" smtClean="0">
                          <a:solidFill>
                            <a:srgbClr val="FF0000"/>
                          </a:solidFill>
                          <a:effectLst/>
                          <a:latin typeface="Sylfaen" panose="010A0502050306030303" pitchFamily="18" charset="0"/>
                        </a:rPr>
                        <a:t>28</a:t>
                      </a:r>
                      <a:endParaRPr lang="en-IN" sz="1400" b="1" i="0" u="none" strike="noStrike" dirty="0">
                        <a:solidFill>
                          <a:srgbClr val="FF0000"/>
                        </a:solidFill>
                        <a:effectLst/>
                        <a:latin typeface="Sylfaen" panose="010A0502050306030303" pitchFamily="18"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2840055557"/>
                  </a:ext>
                </a:extLst>
              </a:tr>
            </a:tbl>
          </a:graphicData>
        </a:graphic>
      </p:graphicFrame>
      <p:sp>
        <p:nvSpPr>
          <p:cNvPr id="11" name="TextBox 10"/>
          <p:cNvSpPr txBox="1"/>
          <p:nvPr/>
        </p:nvSpPr>
        <p:spPr>
          <a:xfrm>
            <a:off x="2818877" y="293485"/>
            <a:ext cx="2776722" cy="400110"/>
          </a:xfrm>
          <a:prstGeom prst="rect">
            <a:avLst/>
          </a:prstGeom>
          <a:solidFill>
            <a:srgbClr val="FFFF00"/>
          </a:solidFill>
          <a:ln w="28575">
            <a:solidFill>
              <a:schemeClr val="tx1"/>
            </a:solidFill>
          </a:ln>
          <a:effectLst>
            <a:outerShdw blurRad="50800" dist="38100" dir="2700000" algn="tl" rotWithShape="0">
              <a:prstClr val="black">
                <a:alpha val="40000"/>
              </a:prstClr>
            </a:outerShdw>
          </a:effectLst>
        </p:spPr>
        <p:txBody>
          <a:bodyPr wrap="none" rtlCol="0">
            <a:spAutoFit/>
          </a:bodyPr>
          <a:lstStyle/>
          <a:p>
            <a:r>
              <a:rPr lang="en-US" sz="2000" dirty="0">
                <a:latin typeface="Stencil" panose="040409050D0802020404" pitchFamily="82" charset="0"/>
              </a:rPr>
              <a:t>CRITICAL REASONING</a:t>
            </a:r>
            <a:endParaRPr lang="en-IN" sz="2000" dirty="0">
              <a:latin typeface="Stencil" panose="040409050D0802020404" pitchFamily="82" charset="0"/>
            </a:endParaRPr>
          </a:p>
        </p:txBody>
      </p:sp>
    </p:spTree>
    <p:extLst>
      <p:ext uri="{BB962C8B-B14F-4D97-AF65-F5344CB8AC3E}">
        <p14:creationId xmlns:p14="http://schemas.microsoft.com/office/powerpoint/2010/main" xmlns="" val="332197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17"/>
          <p:cNvPicPr preferRelativeResize="0"/>
          <p:nvPr/>
        </p:nvPicPr>
        <p:blipFill rotWithShape="1">
          <a:blip r:embed="rId3">
            <a:alphaModFix/>
          </a:blip>
          <a:srcRect/>
          <a:stretch/>
        </p:blipFill>
        <p:spPr>
          <a:xfrm>
            <a:off x="-1" y="5078"/>
            <a:ext cx="995075" cy="591269"/>
          </a:xfrm>
          <a:prstGeom prst="rect">
            <a:avLst/>
          </a:prstGeom>
          <a:noFill/>
          <a:ln>
            <a:noFill/>
          </a:ln>
        </p:spPr>
      </p:pic>
      <p:pic>
        <p:nvPicPr>
          <p:cNvPr id="201" name="Google Shape;201;p17"/>
          <p:cNvPicPr preferRelativeResize="0"/>
          <p:nvPr/>
        </p:nvPicPr>
        <p:blipFill rotWithShape="1">
          <a:blip r:embed="rId4">
            <a:alphaModFix/>
          </a:blip>
          <a:srcRect/>
          <a:stretch/>
        </p:blipFill>
        <p:spPr>
          <a:xfrm>
            <a:off x="0" y="6227384"/>
            <a:ext cx="998332" cy="630616"/>
          </a:xfrm>
          <a:prstGeom prst="rect">
            <a:avLst/>
          </a:prstGeom>
          <a:noFill/>
          <a:ln>
            <a:noFill/>
          </a:ln>
        </p:spPr>
      </p:pic>
      <p:sp>
        <p:nvSpPr>
          <p:cNvPr id="7" name="TextBox 6"/>
          <p:cNvSpPr txBox="1"/>
          <p:nvPr/>
        </p:nvSpPr>
        <p:spPr>
          <a:xfrm>
            <a:off x="2661859" y="531692"/>
            <a:ext cx="2776722" cy="400110"/>
          </a:xfrm>
          <a:prstGeom prst="rect">
            <a:avLst/>
          </a:prstGeom>
          <a:solidFill>
            <a:srgbClr val="FFFF00"/>
          </a:solidFill>
          <a:ln w="28575">
            <a:solidFill>
              <a:schemeClr val="tx1"/>
            </a:solidFill>
          </a:ln>
          <a:effectLst>
            <a:outerShdw blurRad="50800" dist="38100" dir="2700000" algn="tl" rotWithShape="0">
              <a:prstClr val="black">
                <a:alpha val="40000"/>
              </a:prstClr>
            </a:outerShdw>
          </a:effectLst>
        </p:spPr>
        <p:txBody>
          <a:bodyPr wrap="none" rtlCol="0">
            <a:spAutoFit/>
          </a:bodyPr>
          <a:lstStyle/>
          <a:p>
            <a:r>
              <a:rPr lang="en-US" sz="2000" dirty="0">
                <a:latin typeface="Stencil" panose="040409050D0802020404" pitchFamily="82" charset="0"/>
              </a:rPr>
              <a:t>CRITICAL REASONING</a:t>
            </a:r>
            <a:endParaRPr lang="en-IN" sz="2000" dirty="0">
              <a:latin typeface="Stencil" panose="040409050D0802020404" pitchFamily="82" charset="0"/>
            </a:endParaRPr>
          </a:p>
        </p:txBody>
      </p:sp>
      <p:sp>
        <p:nvSpPr>
          <p:cNvPr id="14" name="Google Shape;132;p8"/>
          <p:cNvSpPr txBox="1"/>
          <p:nvPr/>
        </p:nvSpPr>
        <p:spPr>
          <a:xfrm>
            <a:off x="3060702" y="1159088"/>
            <a:ext cx="1979036" cy="338514"/>
          </a:xfrm>
          <a:prstGeom prst="rect">
            <a:avLst/>
          </a:prstGeom>
          <a:solidFill>
            <a:schemeClr val="bg1"/>
          </a:solidFill>
          <a:ln w="28575">
            <a:solidFill>
              <a:schemeClr val="bg1"/>
            </a:solidFill>
          </a:ln>
          <a:effectLst>
            <a:outerShdw blurRad="50800" dist="38100" dir="2700000" algn="tl" rotWithShape="0">
              <a:prstClr val="black">
                <a:alpha val="40000"/>
              </a:prst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dirty="0">
                <a:solidFill>
                  <a:schemeClr val="tx1"/>
                </a:solidFill>
                <a:latin typeface="Stencil" panose="040409050D0802020404" pitchFamily="82" charset="0"/>
                <a:cs typeface="Times New Roman"/>
                <a:sym typeface="Times New Roman"/>
              </a:rPr>
              <a:t>PROBLEM SOLVING</a:t>
            </a:r>
            <a:endParaRPr sz="1600" dirty="0">
              <a:solidFill>
                <a:schemeClr val="tx1"/>
              </a:solidFill>
              <a:latin typeface="Stencil" panose="040409050D0802020404" pitchFamily="82" charset="0"/>
            </a:endParaRPr>
          </a:p>
        </p:txBody>
      </p:sp>
      <p:sp>
        <p:nvSpPr>
          <p:cNvPr id="3" name="TextBox 2">
            <a:extLst>
              <a:ext uri="{FF2B5EF4-FFF2-40B4-BE49-F238E27FC236}">
                <a16:creationId xmlns:a16="http://schemas.microsoft.com/office/drawing/2014/main" xmlns="" id="{24A86AFE-9F41-600F-CD2F-B33979E503C1}"/>
              </a:ext>
            </a:extLst>
          </p:cNvPr>
          <p:cNvSpPr txBox="1"/>
          <p:nvPr/>
        </p:nvSpPr>
        <p:spPr>
          <a:xfrm>
            <a:off x="360946" y="1617219"/>
            <a:ext cx="8181475" cy="2199385"/>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pPr>
              <a:lnSpc>
                <a:spcPct val="115000"/>
              </a:lnSpc>
              <a:spcAft>
                <a:spcPts val="1000"/>
              </a:spcAft>
            </a:pPr>
            <a:r>
              <a:rPr lang="en-US" b="1" dirty="0">
                <a:effectLst/>
                <a:latin typeface="Sylfaen" panose="010A0502050306030303" pitchFamily="18" charset="0"/>
                <a:ea typeface="Times New Roman" panose="02020603050405020304" pitchFamily="18" charset="0"/>
                <a:cs typeface="Times New Roman" panose="02020603050405020304" pitchFamily="18" charset="0"/>
              </a:rPr>
              <a:t>5) Statement: </a:t>
            </a:r>
            <a:r>
              <a:rPr lang="en-US" dirty="0">
                <a:effectLst/>
                <a:latin typeface="Sylfaen" panose="010A0502050306030303" pitchFamily="18" charset="0"/>
                <a:ea typeface="Times New Roman" panose="02020603050405020304" pitchFamily="18" charset="0"/>
                <a:cs typeface="Times New Roman" panose="02020603050405020304" pitchFamily="18" charset="0"/>
              </a:rPr>
              <a:t>Most of those who study in premier engineering colleges in India migrate to developed nations for better prospects in their professional pursuits.</a:t>
            </a:r>
            <a:endParaRPr lang="en-US" dirty="0">
              <a:effectLst/>
              <a:latin typeface="Sylfaen" panose="010A0502050306030303"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b="1" dirty="0">
                <a:effectLst/>
                <a:latin typeface="Sylfaen" panose="010A0502050306030303" pitchFamily="18" charset="0"/>
                <a:ea typeface="Times New Roman" panose="02020603050405020304" pitchFamily="18" charset="0"/>
                <a:cs typeface="Times New Roman" panose="02020603050405020304" pitchFamily="18" charset="0"/>
              </a:rPr>
              <a:t>Courses of Action:</a:t>
            </a:r>
            <a:endParaRPr lang="en-US" dirty="0">
              <a:effectLst/>
              <a:latin typeface="Sylfaen" panose="010A0502050306030303" pitchFamily="18" charset="0"/>
              <a:ea typeface="Calibri" panose="020F0502020204030204" pitchFamily="34" charset="0"/>
              <a:cs typeface="Times New Roman" panose="02020603050405020304" pitchFamily="18" charset="0"/>
            </a:endParaRPr>
          </a:p>
          <a:p>
            <a:pPr lvl="0">
              <a:lnSpc>
                <a:spcPct val="115000"/>
              </a:lnSpc>
              <a:spcAft>
                <a:spcPts val="1000"/>
              </a:spcAft>
              <a:tabLst>
                <a:tab pos="457200" algn="l"/>
              </a:tabLst>
            </a:pPr>
            <a:r>
              <a:rPr lang="en-US" dirty="0">
                <a:effectLst/>
                <a:latin typeface="Sylfaen" panose="010A0502050306030303" pitchFamily="18" charset="0"/>
                <a:ea typeface="Times New Roman" panose="02020603050405020304" pitchFamily="18" charset="0"/>
                <a:cs typeface="Times New Roman" panose="02020603050405020304" pitchFamily="18" charset="0"/>
              </a:rPr>
              <a:t>1. All the students joining these colleges should be asked to sign a bond at the time of admission to the effect that they will remain in India at least for ten years after they complete education.</a:t>
            </a:r>
            <a:endParaRPr lang="en-US" dirty="0">
              <a:effectLst/>
              <a:latin typeface="Sylfaen" panose="010A0502050306030303"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tabLst>
                <a:tab pos="457200" algn="l"/>
              </a:tabLst>
            </a:pPr>
            <a:r>
              <a:rPr lang="en-US" dirty="0">
                <a:latin typeface="Sylfaen" panose="010A0502050306030303" pitchFamily="18" charset="0"/>
                <a:ea typeface="Times New Roman" panose="02020603050405020304" pitchFamily="18" charset="0"/>
                <a:cs typeface="Times New Roman" panose="02020603050405020304" pitchFamily="18" charset="0"/>
              </a:rPr>
              <a:t>2. </a:t>
            </a:r>
            <a:r>
              <a:rPr lang="en-US" dirty="0">
                <a:effectLst/>
                <a:latin typeface="Sylfaen" panose="010A0502050306030303" pitchFamily="18" charset="0"/>
                <a:ea typeface="Times New Roman" panose="02020603050405020304" pitchFamily="18" charset="0"/>
                <a:cs typeface="Times New Roman" panose="02020603050405020304" pitchFamily="18" charset="0"/>
              </a:rPr>
              <a:t>All those students who desire to settle in the developed nations should be asked to pay entire cost of their education which the government </a:t>
            </a:r>
            <a:r>
              <a:rPr lang="en-US" dirty="0" err="1">
                <a:effectLst/>
                <a:latin typeface="Sylfaen" panose="010A0502050306030303" pitchFamily="18" charset="0"/>
                <a:ea typeface="Times New Roman" panose="02020603050405020304" pitchFamily="18" charset="0"/>
                <a:cs typeface="Times New Roman" panose="02020603050405020304" pitchFamily="18" charset="0"/>
              </a:rPr>
              <a:t>subsidises</a:t>
            </a:r>
            <a:r>
              <a:rPr lang="en-US" dirty="0">
                <a:effectLst/>
                <a:latin typeface="Sylfaen" panose="010A0502050306030303" pitchFamily="18" charset="0"/>
                <a:ea typeface="Times New Roman" panose="02020603050405020304" pitchFamily="18" charset="0"/>
                <a:cs typeface="Times New Roman" panose="02020603050405020304" pitchFamily="18" charset="0"/>
              </a:rPr>
              <a:t>.</a:t>
            </a:r>
            <a:endParaRPr lang="en-US" dirty="0">
              <a:effectLst/>
              <a:latin typeface="Sylfaen" panose="010A0502050306030303" pitchFamily="18"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xmlns="" id="{5B041277-15C3-EB6E-6C7E-C26D1C3AA422}"/>
              </a:ext>
            </a:extLst>
          </p:cNvPr>
          <p:cNvGraphicFramePr>
            <a:graphicFrameLocks noGrp="1"/>
          </p:cNvGraphicFramePr>
          <p:nvPr>
            <p:extLst>
              <p:ext uri="{D42A27DB-BD31-4B8C-83A1-F6EECF244321}">
                <p14:modId xmlns:p14="http://schemas.microsoft.com/office/powerpoint/2010/main" xmlns="" val="3303069337"/>
              </p:ext>
            </p:extLst>
          </p:nvPr>
        </p:nvGraphicFramePr>
        <p:xfrm>
          <a:off x="179637" y="3916391"/>
          <a:ext cx="8784725" cy="1226820"/>
        </p:xfrm>
        <a:graphic>
          <a:graphicData uri="http://schemas.openxmlformats.org/drawingml/2006/table">
            <a:tbl>
              <a:tblPr firstRow="1" firstCol="1" bandRow="1">
                <a:tableStyleId>{3C6E406F-EFE4-4B3C-B440-79EE84DB2B15}</a:tableStyleId>
              </a:tblPr>
              <a:tblGrid>
                <a:gridCol w="175694">
                  <a:extLst>
                    <a:ext uri="{9D8B030D-6E8A-4147-A177-3AD203B41FA5}">
                      <a16:colId xmlns:a16="http://schemas.microsoft.com/office/drawing/2014/main" xmlns="" val="2005446073"/>
                    </a:ext>
                  </a:extLst>
                </a:gridCol>
                <a:gridCol w="8609031">
                  <a:extLst>
                    <a:ext uri="{9D8B030D-6E8A-4147-A177-3AD203B41FA5}">
                      <a16:colId xmlns:a16="http://schemas.microsoft.com/office/drawing/2014/main" xmlns="" val="1888449182"/>
                    </a:ext>
                  </a:extLst>
                </a:gridCol>
              </a:tblGrid>
              <a:tr h="0">
                <a:tc>
                  <a:txBody>
                    <a:bodyPr/>
                    <a:lstStyle/>
                    <a:p>
                      <a:pPr>
                        <a:lnSpc>
                          <a:spcPct val="115000"/>
                        </a:lnSpc>
                        <a:spcAft>
                          <a:spcPts val="1000"/>
                        </a:spcAft>
                      </a:pPr>
                      <a:r>
                        <a:rPr lang="en-US" sz="1400" u="none" strike="noStrike">
                          <a:effectLst/>
                          <a:latin typeface="Sylfaen" panose="010A0502050306030303" pitchFamily="18" charset="0"/>
                        </a:rPr>
                        <a:t>A.</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dirty="0">
                          <a:effectLst/>
                          <a:latin typeface="Sylfaen" panose="010A0502050306030303" pitchFamily="18" charset="0"/>
                        </a:rPr>
                        <a:t>Only I follows</a:t>
                      </a:r>
                      <a:endParaRPr lang="en-US" sz="1400" dirty="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2566018746"/>
                  </a:ext>
                </a:extLst>
              </a:tr>
              <a:tr h="0">
                <a:tc>
                  <a:txBody>
                    <a:bodyPr/>
                    <a:lstStyle/>
                    <a:p>
                      <a:pPr>
                        <a:lnSpc>
                          <a:spcPct val="115000"/>
                        </a:lnSpc>
                        <a:spcAft>
                          <a:spcPts val="1000"/>
                        </a:spcAft>
                      </a:pPr>
                      <a:r>
                        <a:rPr lang="en-US" sz="1400" u="none" strike="noStrike">
                          <a:effectLst/>
                          <a:latin typeface="Sylfaen" panose="010A0502050306030303" pitchFamily="18" charset="0"/>
                        </a:rPr>
                        <a:t>B.</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dirty="0">
                          <a:effectLst/>
                          <a:latin typeface="Sylfaen" panose="010A0502050306030303" pitchFamily="18" charset="0"/>
                        </a:rPr>
                        <a:t>Only II follows</a:t>
                      </a:r>
                      <a:endParaRPr lang="en-US" sz="1400" dirty="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932239142"/>
                  </a:ext>
                </a:extLst>
              </a:tr>
              <a:tr h="0">
                <a:tc>
                  <a:txBody>
                    <a:bodyPr/>
                    <a:lstStyle/>
                    <a:p>
                      <a:pPr>
                        <a:lnSpc>
                          <a:spcPct val="115000"/>
                        </a:lnSpc>
                        <a:spcAft>
                          <a:spcPts val="1000"/>
                        </a:spcAft>
                      </a:pPr>
                      <a:r>
                        <a:rPr lang="en-US" sz="1400" u="none" strike="noStrike">
                          <a:effectLst/>
                          <a:latin typeface="Sylfaen" panose="010A0502050306030303" pitchFamily="18" charset="0"/>
                        </a:rPr>
                        <a:t>C.</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Either I or II follows</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533091494"/>
                  </a:ext>
                </a:extLst>
              </a:tr>
              <a:tr h="0">
                <a:tc>
                  <a:txBody>
                    <a:bodyPr/>
                    <a:lstStyle/>
                    <a:p>
                      <a:pPr>
                        <a:lnSpc>
                          <a:spcPct val="115000"/>
                        </a:lnSpc>
                        <a:spcAft>
                          <a:spcPts val="1000"/>
                        </a:spcAft>
                      </a:pPr>
                      <a:r>
                        <a:rPr lang="en-US" sz="1400" u="none" strike="noStrike">
                          <a:effectLst/>
                          <a:latin typeface="Sylfaen" panose="010A0502050306030303" pitchFamily="18" charset="0"/>
                        </a:rPr>
                        <a:t>D.</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Neither I nor II follows</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922875148"/>
                  </a:ext>
                </a:extLst>
              </a:tr>
              <a:tr h="53368">
                <a:tc>
                  <a:txBody>
                    <a:bodyPr/>
                    <a:lstStyle/>
                    <a:p>
                      <a:pPr>
                        <a:lnSpc>
                          <a:spcPct val="115000"/>
                        </a:lnSpc>
                        <a:spcAft>
                          <a:spcPts val="1000"/>
                        </a:spcAft>
                      </a:pPr>
                      <a:r>
                        <a:rPr lang="en-US" sz="1400" u="none" strike="noStrike">
                          <a:effectLst/>
                          <a:latin typeface="Sylfaen" panose="010A0502050306030303" pitchFamily="18" charset="0"/>
                        </a:rPr>
                        <a:t>E.</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dirty="0">
                          <a:effectLst/>
                          <a:latin typeface="Sylfaen" panose="010A0502050306030303" pitchFamily="18" charset="0"/>
                        </a:rPr>
                        <a:t>Both I and II follow</a:t>
                      </a:r>
                      <a:endParaRPr lang="en-US" sz="1400" dirty="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2262572252"/>
                  </a:ext>
                </a:extLst>
              </a:tr>
            </a:tbl>
          </a:graphicData>
        </a:graphic>
      </p:graphicFrame>
      <p:sp>
        <p:nvSpPr>
          <p:cNvPr id="6" name="TextBox 5">
            <a:extLst>
              <a:ext uri="{FF2B5EF4-FFF2-40B4-BE49-F238E27FC236}">
                <a16:creationId xmlns:a16="http://schemas.microsoft.com/office/drawing/2014/main" xmlns="" id="{EEAC9363-71E9-1206-FBFB-553278906545}"/>
              </a:ext>
            </a:extLst>
          </p:cNvPr>
          <p:cNvSpPr txBox="1"/>
          <p:nvPr/>
        </p:nvSpPr>
        <p:spPr>
          <a:xfrm>
            <a:off x="804623" y="5676943"/>
            <a:ext cx="8470230" cy="738664"/>
          </a:xfrm>
          <a:prstGeom prst="rect">
            <a:avLst/>
          </a:prstGeom>
          <a:noFill/>
        </p:spPr>
        <p:txBody>
          <a:bodyPr wrap="square">
            <a:spAutoFit/>
          </a:bodyPr>
          <a:lstStyle/>
          <a:p>
            <a:r>
              <a:rPr lang="en-US" sz="1400" dirty="0">
                <a:effectLst/>
                <a:latin typeface="Sylfaen" panose="010A0502050306030303" pitchFamily="18" charset="0"/>
                <a:ea typeface="Times New Roman" panose="02020603050405020304" pitchFamily="18" charset="0"/>
                <a:cs typeface="Times New Roman" panose="02020603050405020304" pitchFamily="18" charset="0"/>
              </a:rPr>
              <a:t>Clearly, no student can be bound to live and work in the country against his wish. So</a:t>
            </a:r>
            <a:r>
              <a:rPr lang="en-US" sz="1400" b="1" dirty="0">
                <a:solidFill>
                  <a:srgbClr val="FF0000"/>
                </a:solidFill>
                <a:effectLst/>
                <a:latin typeface="Sylfaen" panose="010A0502050306030303" pitchFamily="18" charset="0"/>
                <a:ea typeface="Times New Roman" panose="02020603050405020304" pitchFamily="18" charset="0"/>
                <a:cs typeface="Times New Roman" panose="02020603050405020304" pitchFamily="18" charset="0"/>
              </a:rPr>
              <a:t>, I does not follow</a:t>
            </a:r>
            <a:r>
              <a:rPr lang="en-US" sz="1400" dirty="0">
                <a:effectLst/>
                <a:latin typeface="Sylfaen" panose="010A0502050306030303" pitchFamily="18" charset="0"/>
                <a:ea typeface="Times New Roman" panose="02020603050405020304" pitchFamily="18" charset="0"/>
                <a:cs typeface="Times New Roman" panose="02020603050405020304" pitchFamily="18" charset="0"/>
              </a:rPr>
              <a:t>. However, it is quite right to recover the extra benefits awarded to students if they do not serve their own country. </a:t>
            </a:r>
            <a:r>
              <a:rPr lang="en-US" sz="1400" b="1" dirty="0">
                <a:solidFill>
                  <a:srgbClr val="FF0000"/>
                </a:solidFill>
                <a:effectLst/>
                <a:latin typeface="Sylfaen" panose="010A0502050306030303" pitchFamily="18" charset="0"/>
                <a:ea typeface="Times New Roman" panose="02020603050405020304" pitchFamily="18" charset="0"/>
                <a:cs typeface="Times New Roman" panose="02020603050405020304" pitchFamily="18" charset="0"/>
              </a:rPr>
              <a:t>So, II follows</a:t>
            </a:r>
            <a:r>
              <a:rPr lang="en-US" sz="1400" dirty="0">
                <a:effectLst/>
                <a:latin typeface="Sylfaen" panose="010A0502050306030303" pitchFamily="18" charset="0"/>
                <a:ea typeface="Times New Roman" panose="02020603050405020304" pitchFamily="18" charset="0"/>
                <a:cs typeface="Times New Roman" panose="02020603050405020304" pitchFamily="18" charset="0"/>
              </a:rPr>
              <a:t>. </a:t>
            </a:r>
            <a:endParaRPr lang="en-US" dirty="0"/>
          </a:p>
        </p:txBody>
      </p:sp>
      <p:sp>
        <p:nvSpPr>
          <p:cNvPr id="8" name="Google Shape;74;p2">
            <a:extLst>
              <a:ext uri="{FF2B5EF4-FFF2-40B4-BE49-F238E27FC236}">
                <a16:creationId xmlns:a16="http://schemas.microsoft.com/office/drawing/2014/main" xmlns="" id="{5D49BD5D-7F9D-B0BE-3452-E4F3E69D62C7}"/>
              </a:ext>
            </a:extLst>
          </p:cNvPr>
          <p:cNvSpPr txBox="1"/>
          <p:nvPr/>
        </p:nvSpPr>
        <p:spPr>
          <a:xfrm>
            <a:off x="223212" y="5299578"/>
            <a:ext cx="1162822" cy="338514"/>
          </a:xfrm>
          <a:prstGeom prst="rect">
            <a:avLst/>
          </a:prstGeom>
          <a:solidFill>
            <a:schemeClr val="lt1"/>
          </a:solidFill>
          <a:ln w="19050" cap="flat" cmpd="sng">
            <a:solidFill>
              <a:schemeClr val="dk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1600" i="0" u="none" strike="noStrike" cap="none" dirty="0">
                <a:solidFill>
                  <a:schemeClr val="dk1"/>
                </a:solidFill>
                <a:latin typeface="Stencil" panose="040409050D0802020404" pitchFamily="82" charset="0"/>
                <a:ea typeface="Times New Roman"/>
                <a:cs typeface="Times New Roman"/>
                <a:sym typeface="Times New Roman"/>
              </a:rPr>
              <a:t>SOLUTION</a:t>
            </a:r>
            <a:endParaRPr sz="1600" i="0" u="none" strike="noStrike" cap="none" dirty="0">
              <a:solidFill>
                <a:schemeClr val="dk1"/>
              </a:solidFill>
              <a:latin typeface="Stencil" panose="040409050D0802020404" pitchFamily="82" charset="0"/>
              <a:ea typeface="Times New Roman"/>
              <a:cs typeface="Times New Roman"/>
              <a:sym typeface="Times New Roman"/>
            </a:endParaRPr>
          </a:p>
        </p:txBody>
      </p:sp>
    </p:spTree>
    <p:extLst>
      <p:ext uri="{BB962C8B-B14F-4D97-AF65-F5344CB8AC3E}">
        <p14:creationId xmlns:p14="http://schemas.microsoft.com/office/powerpoint/2010/main" xmlns="" val="1116718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17"/>
          <p:cNvPicPr preferRelativeResize="0"/>
          <p:nvPr/>
        </p:nvPicPr>
        <p:blipFill rotWithShape="1">
          <a:blip r:embed="rId3">
            <a:alphaModFix/>
          </a:blip>
          <a:srcRect/>
          <a:stretch/>
        </p:blipFill>
        <p:spPr>
          <a:xfrm>
            <a:off x="-1" y="5078"/>
            <a:ext cx="995075" cy="591269"/>
          </a:xfrm>
          <a:prstGeom prst="rect">
            <a:avLst/>
          </a:prstGeom>
          <a:noFill/>
          <a:ln>
            <a:noFill/>
          </a:ln>
        </p:spPr>
      </p:pic>
      <p:pic>
        <p:nvPicPr>
          <p:cNvPr id="201" name="Google Shape;201;p17"/>
          <p:cNvPicPr preferRelativeResize="0"/>
          <p:nvPr/>
        </p:nvPicPr>
        <p:blipFill rotWithShape="1">
          <a:blip r:embed="rId4">
            <a:alphaModFix/>
          </a:blip>
          <a:srcRect/>
          <a:stretch/>
        </p:blipFill>
        <p:spPr>
          <a:xfrm>
            <a:off x="0" y="6227384"/>
            <a:ext cx="998332" cy="630616"/>
          </a:xfrm>
          <a:prstGeom prst="rect">
            <a:avLst/>
          </a:prstGeom>
          <a:noFill/>
          <a:ln>
            <a:noFill/>
          </a:ln>
        </p:spPr>
      </p:pic>
      <p:sp>
        <p:nvSpPr>
          <p:cNvPr id="7" name="TextBox 6"/>
          <p:cNvSpPr txBox="1"/>
          <p:nvPr/>
        </p:nvSpPr>
        <p:spPr>
          <a:xfrm>
            <a:off x="2661859" y="531692"/>
            <a:ext cx="2776722" cy="400110"/>
          </a:xfrm>
          <a:prstGeom prst="rect">
            <a:avLst/>
          </a:prstGeom>
          <a:solidFill>
            <a:srgbClr val="FFFF00"/>
          </a:solidFill>
          <a:ln w="28575">
            <a:solidFill>
              <a:schemeClr val="tx1"/>
            </a:solidFill>
          </a:ln>
          <a:effectLst>
            <a:outerShdw blurRad="50800" dist="38100" dir="2700000" algn="tl" rotWithShape="0">
              <a:prstClr val="black">
                <a:alpha val="40000"/>
              </a:prstClr>
            </a:outerShdw>
          </a:effectLst>
        </p:spPr>
        <p:txBody>
          <a:bodyPr wrap="none" rtlCol="0">
            <a:spAutoFit/>
          </a:bodyPr>
          <a:lstStyle/>
          <a:p>
            <a:r>
              <a:rPr lang="en-US" sz="2000" dirty="0">
                <a:latin typeface="Stencil" panose="040409050D0802020404" pitchFamily="82" charset="0"/>
              </a:rPr>
              <a:t>CRITICAL REASONING</a:t>
            </a:r>
            <a:endParaRPr lang="en-IN" sz="2000" dirty="0">
              <a:latin typeface="Stencil" panose="040409050D0802020404" pitchFamily="82" charset="0"/>
            </a:endParaRPr>
          </a:p>
        </p:txBody>
      </p:sp>
      <p:sp>
        <p:nvSpPr>
          <p:cNvPr id="14" name="Google Shape;132;p8"/>
          <p:cNvSpPr txBox="1"/>
          <p:nvPr/>
        </p:nvSpPr>
        <p:spPr>
          <a:xfrm>
            <a:off x="3060702" y="1159088"/>
            <a:ext cx="1979036" cy="338514"/>
          </a:xfrm>
          <a:prstGeom prst="rect">
            <a:avLst/>
          </a:prstGeom>
          <a:solidFill>
            <a:schemeClr val="bg1"/>
          </a:solidFill>
          <a:ln w="28575">
            <a:solidFill>
              <a:schemeClr val="bg1"/>
            </a:solidFill>
          </a:ln>
          <a:effectLst>
            <a:outerShdw blurRad="50800" dist="38100" dir="2700000" algn="tl" rotWithShape="0">
              <a:prstClr val="black">
                <a:alpha val="40000"/>
              </a:prst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dirty="0">
                <a:solidFill>
                  <a:schemeClr val="tx1"/>
                </a:solidFill>
                <a:latin typeface="Stencil" panose="040409050D0802020404" pitchFamily="82" charset="0"/>
                <a:cs typeface="Times New Roman"/>
                <a:sym typeface="Times New Roman"/>
              </a:rPr>
              <a:t>PROBLEM SOLVING</a:t>
            </a:r>
            <a:endParaRPr sz="1600" dirty="0">
              <a:solidFill>
                <a:schemeClr val="tx1"/>
              </a:solidFill>
              <a:latin typeface="Stencil" panose="040409050D0802020404" pitchFamily="82" charset="0"/>
            </a:endParaRPr>
          </a:p>
        </p:txBody>
      </p:sp>
      <p:sp>
        <p:nvSpPr>
          <p:cNvPr id="4" name="TextBox 3">
            <a:extLst>
              <a:ext uri="{FF2B5EF4-FFF2-40B4-BE49-F238E27FC236}">
                <a16:creationId xmlns:a16="http://schemas.microsoft.com/office/drawing/2014/main" xmlns="" id="{74830195-FE58-7E8F-80B1-C1D42CC01290}"/>
              </a:ext>
            </a:extLst>
          </p:cNvPr>
          <p:cNvSpPr txBox="1"/>
          <p:nvPr/>
        </p:nvSpPr>
        <p:spPr>
          <a:xfrm>
            <a:off x="497536" y="1724888"/>
            <a:ext cx="8229600" cy="1951625"/>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pPr>
              <a:lnSpc>
                <a:spcPct val="115000"/>
              </a:lnSpc>
              <a:spcAft>
                <a:spcPts val="1000"/>
              </a:spcAft>
            </a:pPr>
            <a:r>
              <a:rPr lang="en-US" b="1" dirty="0">
                <a:latin typeface="Sylfaen" panose="010A0502050306030303" pitchFamily="18" charset="0"/>
                <a:ea typeface="Times New Roman" panose="02020603050405020304" pitchFamily="18" charset="0"/>
                <a:cs typeface="Times New Roman" panose="02020603050405020304" pitchFamily="18" charset="0"/>
              </a:rPr>
              <a:t>6) </a:t>
            </a:r>
            <a:r>
              <a:rPr lang="en-US" sz="1400" b="1" dirty="0">
                <a:effectLst/>
                <a:latin typeface="Sylfaen" panose="010A0502050306030303" pitchFamily="18" charset="0"/>
                <a:ea typeface="Times New Roman" panose="02020603050405020304" pitchFamily="18" charset="0"/>
                <a:cs typeface="Times New Roman" panose="02020603050405020304" pitchFamily="18" charset="0"/>
              </a:rPr>
              <a:t>Statement: </a:t>
            </a:r>
            <a:r>
              <a:rPr lang="en-US" sz="1400" dirty="0">
                <a:effectLst/>
                <a:latin typeface="Sylfaen" panose="010A0502050306030303" pitchFamily="18" charset="0"/>
                <a:ea typeface="Times New Roman" panose="02020603050405020304" pitchFamily="18" charset="0"/>
                <a:cs typeface="Times New Roman" panose="02020603050405020304" pitchFamily="18" charset="0"/>
              </a:rPr>
              <a:t>There is an unprecedented increase in migration of villagers to urban areas as repeated crop failure has put them into precarious financial situation.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400" b="1" dirty="0">
                <a:effectLst/>
                <a:latin typeface="Sylfaen" panose="010A0502050306030303" pitchFamily="18" charset="0"/>
                <a:ea typeface="Times New Roman" panose="02020603050405020304" pitchFamily="18" charset="0"/>
                <a:cs typeface="Times New Roman" panose="02020603050405020304" pitchFamily="18" charset="0"/>
              </a:rPr>
              <a:t>Courses of Action: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tabLst>
                <a:tab pos="457200" algn="l"/>
              </a:tabLst>
            </a:pPr>
            <a:r>
              <a:rPr lang="en-US" sz="1400" dirty="0">
                <a:effectLst/>
                <a:latin typeface="Sylfaen" panose="010A0502050306030303" pitchFamily="18" charset="0"/>
                <a:ea typeface="Times New Roman" panose="02020603050405020304" pitchFamily="18" charset="0"/>
                <a:cs typeface="Times New Roman" panose="02020603050405020304" pitchFamily="18" charset="0"/>
              </a:rPr>
              <a:t>1. The villagers should be provided with alternate source of income in their villages which will make them stay put.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tabLst>
                <a:tab pos="457200" algn="l"/>
              </a:tabLst>
            </a:pPr>
            <a:r>
              <a:rPr lang="en-US" sz="1400" dirty="0">
                <a:effectLst/>
                <a:latin typeface="Sylfaen" panose="010A0502050306030303" pitchFamily="18" charset="0"/>
                <a:ea typeface="Times New Roman" panose="02020603050405020304" pitchFamily="18" charset="0"/>
                <a:cs typeface="Times New Roman" panose="02020603050405020304" pitchFamily="18" charset="0"/>
              </a:rPr>
              <a:t>2. The migrated villagers should be provided with jobs in the urban areas to help them survive.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xmlns="" id="{3FAF1D82-283D-AC72-3060-CC191158EF89}"/>
              </a:ext>
            </a:extLst>
          </p:cNvPr>
          <p:cNvGraphicFramePr>
            <a:graphicFrameLocks noGrp="1"/>
          </p:cNvGraphicFramePr>
          <p:nvPr>
            <p:extLst>
              <p:ext uri="{D42A27DB-BD31-4B8C-83A1-F6EECF244321}">
                <p14:modId xmlns:p14="http://schemas.microsoft.com/office/powerpoint/2010/main" xmlns="" val="2255122288"/>
              </p:ext>
            </p:extLst>
          </p:nvPr>
        </p:nvGraphicFramePr>
        <p:xfrm>
          <a:off x="307434" y="3863704"/>
          <a:ext cx="8521700" cy="1226820"/>
        </p:xfrm>
        <a:graphic>
          <a:graphicData uri="http://schemas.openxmlformats.org/drawingml/2006/table">
            <a:tbl>
              <a:tblPr firstRow="1" firstCol="1" bandRow="1">
                <a:tableStyleId>{3C6E406F-EFE4-4B3C-B440-79EE84DB2B15}</a:tableStyleId>
              </a:tblPr>
              <a:tblGrid>
                <a:gridCol w="206225">
                  <a:extLst>
                    <a:ext uri="{9D8B030D-6E8A-4147-A177-3AD203B41FA5}">
                      <a16:colId xmlns:a16="http://schemas.microsoft.com/office/drawing/2014/main" xmlns="" val="2222605958"/>
                    </a:ext>
                  </a:extLst>
                </a:gridCol>
                <a:gridCol w="8315475">
                  <a:extLst>
                    <a:ext uri="{9D8B030D-6E8A-4147-A177-3AD203B41FA5}">
                      <a16:colId xmlns:a16="http://schemas.microsoft.com/office/drawing/2014/main" xmlns="" val="901796206"/>
                    </a:ext>
                  </a:extLst>
                </a:gridCol>
              </a:tblGrid>
              <a:tr h="0">
                <a:tc>
                  <a:txBody>
                    <a:bodyPr/>
                    <a:lstStyle/>
                    <a:p>
                      <a:pPr>
                        <a:lnSpc>
                          <a:spcPct val="115000"/>
                        </a:lnSpc>
                        <a:spcAft>
                          <a:spcPts val="1000"/>
                        </a:spcAft>
                      </a:pPr>
                      <a:r>
                        <a:rPr lang="en-US" sz="1400" u="none" strike="noStrike">
                          <a:effectLst/>
                          <a:latin typeface="Sylfaen" panose="010A0502050306030303" pitchFamily="18" charset="0"/>
                        </a:rPr>
                        <a:t>A.</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Only I follows</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3188330611"/>
                  </a:ext>
                </a:extLst>
              </a:tr>
              <a:tr h="0">
                <a:tc>
                  <a:txBody>
                    <a:bodyPr/>
                    <a:lstStyle/>
                    <a:p>
                      <a:pPr>
                        <a:lnSpc>
                          <a:spcPct val="115000"/>
                        </a:lnSpc>
                        <a:spcAft>
                          <a:spcPts val="1000"/>
                        </a:spcAft>
                      </a:pPr>
                      <a:r>
                        <a:rPr lang="en-US" sz="1400" u="none" strike="noStrike">
                          <a:effectLst/>
                          <a:latin typeface="Sylfaen" panose="010A0502050306030303" pitchFamily="18" charset="0"/>
                        </a:rPr>
                        <a:t>B.</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Only II follows</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266619930"/>
                  </a:ext>
                </a:extLst>
              </a:tr>
              <a:tr h="0">
                <a:tc>
                  <a:txBody>
                    <a:bodyPr/>
                    <a:lstStyle/>
                    <a:p>
                      <a:pPr>
                        <a:lnSpc>
                          <a:spcPct val="115000"/>
                        </a:lnSpc>
                        <a:spcAft>
                          <a:spcPts val="1000"/>
                        </a:spcAft>
                      </a:pPr>
                      <a:r>
                        <a:rPr lang="en-US" sz="1400" u="none" strike="noStrike">
                          <a:effectLst/>
                          <a:latin typeface="Sylfaen" panose="010A0502050306030303" pitchFamily="18" charset="0"/>
                        </a:rPr>
                        <a:t>C.</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Either I or II follows</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2382061975"/>
                  </a:ext>
                </a:extLst>
              </a:tr>
              <a:tr h="0">
                <a:tc>
                  <a:txBody>
                    <a:bodyPr/>
                    <a:lstStyle/>
                    <a:p>
                      <a:pPr>
                        <a:lnSpc>
                          <a:spcPct val="115000"/>
                        </a:lnSpc>
                        <a:spcAft>
                          <a:spcPts val="1000"/>
                        </a:spcAft>
                      </a:pPr>
                      <a:r>
                        <a:rPr lang="en-US" sz="1400" u="none" strike="noStrike">
                          <a:effectLst/>
                          <a:latin typeface="Sylfaen" panose="010A0502050306030303" pitchFamily="18" charset="0"/>
                        </a:rPr>
                        <a:t>D.</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Neither I nor II follows</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834213237"/>
                  </a:ext>
                </a:extLst>
              </a:tr>
              <a:tr h="0">
                <a:tc>
                  <a:txBody>
                    <a:bodyPr/>
                    <a:lstStyle/>
                    <a:p>
                      <a:pPr>
                        <a:lnSpc>
                          <a:spcPct val="115000"/>
                        </a:lnSpc>
                        <a:spcAft>
                          <a:spcPts val="1000"/>
                        </a:spcAft>
                      </a:pPr>
                      <a:r>
                        <a:rPr lang="en-US" sz="1400" u="none" strike="noStrike">
                          <a:effectLst/>
                          <a:latin typeface="Sylfaen" panose="010A0502050306030303" pitchFamily="18" charset="0"/>
                        </a:rPr>
                        <a:t>E.</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dirty="0">
                          <a:effectLst/>
                          <a:latin typeface="Sylfaen" panose="010A0502050306030303" pitchFamily="18" charset="0"/>
                        </a:rPr>
                        <a:t>Both I and II follow</a:t>
                      </a:r>
                      <a:endParaRPr lang="en-US" sz="1400" dirty="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294782820"/>
                  </a:ext>
                </a:extLst>
              </a:tr>
            </a:tbl>
          </a:graphicData>
        </a:graphic>
      </p:graphicFrame>
      <p:sp>
        <p:nvSpPr>
          <p:cNvPr id="6" name="Google Shape;74;p2">
            <a:extLst>
              <a:ext uri="{FF2B5EF4-FFF2-40B4-BE49-F238E27FC236}">
                <a16:creationId xmlns:a16="http://schemas.microsoft.com/office/drawing/2014/main" xmlns="" id="{813A3FBF-B871-5298-B1A0-E5DA6912EA37}"/>
              </a:ext>
            </a:extLst>
          </p:cNvPr>
          <p:cNvSpPr txBox="1"/>
          <p:nvPr/>
        </p:nvSpPr>
        <p:spPr>
          <a:xfrm>
            <a:off x="307434" y="5251152"/>
            <a:ext cx="1162822" cy="338514"/>
          </a:xfrm>
          <a:prstGeom prst="rect">
            <a:avLst/>
          </a:prstGeom>
          <a:solidFill>
            <a:schemeClr val="lt1"/>
          </a:solidFill>
          <a:ln w="19050" cap="flat" cmpd="sng">
            <a:solidFill>
              <a:schemeClr val="dk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1600" i="0" u="none" strike="noStrike" cap="none" dirty="0">
                <a:solidFill>
                  <a:schemeClr val="dk1"/>
                </a:solidFill>
                <a:latin typeface="Stencil" panose="040409050D0802020404" pitchFamily="82" charset="0"/>
                <a:ea typeface="Times New Roman"/>
                <a:cs typeface="Times New Roman"/>
                <a:sym typeface="Times New Roman"/>
              </a:rPr>
              <a:t>SOLUTION</a:t>
            </a:r>
            <a:endParaRPr sz="1600" i="0" u="none" strike="noStrike" cap="none" dirty="0">
              <a:solidFill>
                <a:schemeClr val="dk1"/>
              </a:solidFill>
              <a:latin typeface="Stencil" panose="040409050D0802020404" pitchFamily="82" charset="0"/>
              <a:ea typeface="Times New Roman"/>
              <a:cs typeface="Times New Roman"/>
              <a:sym typeface="Times New Roman"/>
            </a:endParaRPr>
          </a:p>
        </p:txBody>
      </p:sp>
      <p:sp>
        <p:nvSpPr>
          <p:cNvPr id="9" name="TextBox 8">
            <a:extLst>
              <a:ext uri="{FF2B5EF4-FFF2-40B4-BE49-F238E27FC236}">
                <a16:creationId xmlns:a16="http://schemas.microsoft.com/office/drawing/2014/main" xmlns="" id="{C00CBFFA-EC14-FC8B-282C-AFD8AFC71DE3}"/>
              </a:ext>
            </a:extLst>
          </p:cNvPr>
          <p:cNvSpPr txBox="1"/>
          <p:nvPr/>
        </p:nvSpPr>
        <p:spPr>
          <a:xfrm>
            <a:off x="601579" y="5651521"/>
            <a:ext cx="8229599" cy="575863"/>
          </a:xfrm>
          <a:prstGeom prst="rect">
            <a:avLst/>
          </a:prstGeom>
          <a:noFill/>
        </p:spPr>
        <p:txBody>
          <a:bodyPr wrap="square">
            <a:spAutoFit/>
          </a:bodyPr>
          <a:lstStyle/>
          <a:p>
            <a:pPr>
              <a:lnSpc>
                <a:spcPct val="115000"/>
              </a:lnSpc>
              <a:spcAft>
                <a:spcPts val="1000"/>
              </a:spcAft>
            </a:pPr>
            <a:r>
              <a:rPr lang="en-US" sz="1400" dirty="0">
                <a:effectLst/>
                <a:latin typeface="Sylfaen" panose="010A0502050306030303" pitchFamily="18" charset="0"/>
                <a:ea typeface="Times New Roman" panose="02020603050405020304" pitchFamily="18" charset="0"/>
                <a:cs typeface="Times New Roman" panose="02020603050405020304" pitchFamily="18" charset="0"/>
              </a:rPr>
              <a:t>Clearly, increased migration would add to the burden on city's infrastructure. So, attempts should be made to make the villagers feel comfortable in the villages itself. </a:t>
            </a:r>
            <a:r>
              <a:rPr lang="en-US" sz="1400" b="1" dirty="0">
                <a:solidFill>
                  <a:srgbClr val="FF0000"/>
                </a:solidFill>
                <a:effectLst/>
                <a:latin typeface="Sylfaen" panose="010A0502050306030303" pitchFamily="18" charset="0"/>
                <a:ea typeface="Times New Roman" panose="02020603050405020304" pitchFamily="18" charset="0"/>
                <a:cs typeface="Times New Roman" panose="02020603050405020304" pitchFamily="18" charset="0"/>
              </a:rPr>
              <a:t>So, only course I follows. </a:t>
            </a:r>
            <a:endParaRPr lang="en-US"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90775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17"/>
          <p:cNvPicPr preferRelativeResize="0"/>
          <p:nvPr/>
        </p:nvPicPr>
        <p:blipFill rotWithShape="1">
          <a:blip r:embed="rId3">
            <a:alphaModFix/>
          </a:blip>
          <a:srcRect/>
          <a:stretch/>
        </p:blipFill>
        <p:spPr>
          <a:xfrm>
            <a:off x="-1" y="5078"/>
            <a:ext cx="995075" cy="591269"/>
          </a:xfrm>
          <a:prstGeom prst="rect">
            <a:avLst/>
          </a:prstGeom>
          <a:noFill/>
          <a:ln>
            <a:noFill/>
          </a:ln>
        </p:spPr>
      </p:pic>
      <p:pic>
        <p:nvPicPr>
          <p:cNvPr id="201" name="Google Shape;201;p17"/>
          <p:cNvPicPr preferRelativeResize="0"/>
          <p:nvPr/>
        </p:nvPicPr>
        <p:blipFill rotWithShape="1">
          <a:blip r:embed="rId4">
            <a:alphaModFix/>
          </a:blip>
          <a:srcRect/>
          <a:stretch/>
        </p:blipFill>
        <p:spPr>
          <a:xfrm>
            <a:off x="0" y="6227384"/>
            <a:ext cx="998332" cy="630616"/>
          </a:xfrm>
          <a:prstGeom prst="rect">
            <a:avLst/>
          </a:prstGeom>
          <a:noFill/>
          <a:ln>
            <a:noFill/>
          </a:ln>
        </p:spPr>
      </p:pic>
      <p:sp>
        <p:nvSpPr>
          <p:cNvPr id="7" name="TextBox 6"/>
          <p:cNvSpPr txBox="1"/>
          <p:nvPr/>
        </p:nvSpPr>
        <p:spPr>
          <a:xfrm>
            <a:off x="2661859" y="531692"/>
            <a:ext cx="2776722" cy="400110"/>
          </a:xfrm>
          <a:prstGeom prst="rect">
            <a:avLst/>
          </a:prstGeom>
          <a:solidFill>
            <a:srgbClr val="FFFF00"/>
          </a:solidFill>
          <a:ln w="28575">
            <a:solidFill>
              <a:schemeClr val="tx1"/>
            </a:solidFill>
          </a:ln>
          <a:effectLst>
            <a:outerShdw blurRad="50800" dist="38100" dir="2700000" algn="tl" rotWithShape="0">
              <a:prstClr val="black">
                <a:alpha val="40000"/>
              </a:prstClr>
            </a:outerShdw>
          </a:effectLst>
        </p:spPr>
        <p:txBody>
          <a:bodyPr wrap="none" rtlCol="0">
            <a:spAutoFit/>
          </a:bodyPr>
          <a:lstStyle/>
          <a:p>
            <a:r>
              <a:rPr lang="en-US" sz="2000" dirty="0">
                <a:latin typeface="Stencil" panose="040409050D0802020404" pitchFamily="82" charset="0"/>
              </a:rPr>
              <a:t>CRITICAL REASONING</a:t>
            </a:r>
            <a:endParaRPr lang="en-IN" sz="2000" dirty="0">
              <a:latin typeface="Stencil" panose="040409050D0802020404" pitchFamily="82" charset="0"/>
            </a:endParaRPr>
          </a:p>
        </p:txBody>
      </p:sp>
      <p:sp>
        <p:nvSpPr>
          <p:cNvPr id="14" name="Google Shape;132;p8"/>
          <p:cNvSpPr txBox="1"/>
          <p:nvPr/>
        </p:nvSpPr>
        <p:spPr>
          <a:xfrm>
            <a:off x="3060702" y="1159088"/>
            <a:ext cx="1979036" cy="338514"/>
          </a:xfrm>
          <a:prstGeom prst="rect">
            <a:avLst/>
          </a:prstGeom>
          <a:solidFill>
            <a:schemeClr val="bg1"/>
          </a:solidFill>
          <a:ln w="28575">
            <a:solidFill>
              <a:schemeClr val="bg1"/>
            </a:solidFill>
          </a:ln>
          <a:effectLst>
            <a:outerShdw blurRad="50800" dist="38100" dir="2700000" algn="tl" rotWithShape="0">
              <a:prstClr val="black">
                <a:alpha val="40000"/>
              </a:prst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dirty="0">
                <a:solidFill>
                  <a:schemeClr val="tx1"/>
                </a:solidFill>
                <a:latin typeface="Stencil" panose="040409050D0802020404" pitchFamily="82" charset="0"/>
                <a:cs typeface="Times New Roman"/>
                <a:sym typeface="Times New Roman"/>
              </a:rPr>
              <a:t>PROBLEM SOLVING</a:t>
            </a:r>
            <a:endParaRPr sz="1600" dirty="0">
              <a:solidFill>
                <a:schemeClr val="tx1"/>
              </a:solidFill>
              <a:latin typeface="Stencil" panose="040409050D0802020404" pitchFamily="82" charset="0"/>
            </a:endParaRPr>
          </a:p>
        </p:txBody>
      </p:sp>
      <p:sp>
        <p:nvSpPr>
          <p:cNvPr id="3" name="TextBox 2">
            <a:extLst>
              <a:ext uri="{FF2B5EF4-FFF2-40B4-BE49-F238E27FC236}">
                <a16:creationId xmlns:a16="http://schemas.microsoft.com/office/drawing/2014/main" xmlns="" id="{D26E794E-96B2-8386-1F4A-F8EB92E0F1F6}"/>
              </a:ext>
            </a:extLst>
          </p:cNvPr>
          <p:cNvSpPr txBox="1"/>
          <p:nvPr/>
        </p:nvSpPr>
        <p:spPr>
          <a:xfrm>
            <a:off x="541421" y="1724888"/>
            <a:ext cx="7844589" cy="1435778"/>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pPr>
              <a:lnSpc>
                <a:spcPct val="115000"/>
              </a:lnSpc>
              <a:spcAft>
                <a:spcPts val="1000"/>
              </a:spcAft>
            </a:pPr>
            <a:r>
              <a:rPr lang="en-US" b="1" dirty="0">
                <a:effectLst/>
                <a:latin typeface="Sylfaen" panose="010A0502050306030303" pitchFamily="18" charset="0"/>
                <a:ea typeface="Times New Roman" panose="02020603050405020304" pitchFamily="18" charset="0"/>
                <a:cs typeface="Times New Roman" panose="02020603050405020304" pitchFamily="18" charset="0"/>
              </a:rPr>
              <a:t>7) Statement: </a:t>
            </a:r>
            <a:r>
              <a:rPr lang="en-US" dirty="0">
                <a:effectLst/>
                <a:latin typeface="Sylfaen" panose="010A0502050306030303" pitchFamily="18" charset="0"/>
                <a:ea typeface="Times New Roman" panose="02020603050405020304" pitchFamily="18" charset="0"/>
                <a:cs typeface="Times New Roman" panose="02020603050405020304" pitchFamily="18" charset="0"/>
              </a:rPr>
              <a:t>Should cottage industries be encouraged in rural areas?</a:t>
            </a:r>
            <a:endParaRPr lang="en-US" dirty="0">
              <a:effectLst/>
              <a:latin typeface="Sylfaen" panose="010A0502050306030303"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b="1" dirty="0">
                <a:effectLst/>
                <a:latin typeface="Sylfaen" panose="010A0502050306030303" pitchFamily="18" charset="0"/>
                <a:ea typeface="Times New Roman" panose="02020603050405020304" pitchFamily="18" charset="0"/>
                <a:cs typeface="Times New Roman" panose="02020603050405020304" pitchFamily="18" charset="0"/>
              </a:rPr>
              <a:t>Arguments:</a:t>
            </a:r>
            <a:endParaRPr lang="en-US" dirty="0">
              <a:effectLst/>
              <a:latin typeface="Sylfaen" panose="010A0502050306030303"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tabLst>
                <a:tab pos="457200" algn="l"/>
              </a:tabLst>
            </a:pPr>
            <a:r>
              <a:rPr lang="en-US" dirty="0">
                <a:effectLst/>
                <a:latin typeface="Sylfaen" panose="010A0502050306030303" pitchFamily="18" charset="0"/>
                <a:ea typeface="Times New Roman" panose="02020603050405020304" pitchFamily="18" charset="0"/>
                <a:cs typeface="Times New Roman" panose="02020603050405020304" pitchFamily="18" charset="0"/>
              </a:rPr>
              <a:t>1. Yes. Rural people are creative.</a:t>
            </a:r>
            <a:endParaRPr lang="en-US" dirty="0">
              <a:effectLst/>
              <a:latin typeface="Sylfaen" panose="010A0502050306030303" pitchFamily="18" charset="0"/>
              <a:ea typeface="Calibri" panose="020F0502020204030204" pitchFamily="34" charset="0"/>
              <a:cs typeface="Times New Roman" panose="02020603050405020304" pitchFamily="18" charset="0"/>
            </a:endParaRPr>
          </a:p>
          <a:p>
            <a:r>
              <a:rPr lang="en-US" dirty="0">
                <a:effectLst/>
                <a:latin typeface="Sylfaen" panose="010A0502050306030303" pitchFamily="18" charset="0"/>
                <a:ea typeface="Times New Roman" panose="02020603050405020304" pitchFamily="18" charset="0"/>
                <a:cs typeface="Times New Roman" panose="02020603050405020304" pitchFamily="18" charset="0"/>
              </a:rPr>
              <a:t>2. Yes. This would help to solve the problem of unemployment to some extent.</a:t>
            </a:r>
            <a:endParaRPr lang="en-US" dirty="0">
              <a:latin typeface="Sylfaen" panose="010A0502050306030303" pitchFamily="18" charset="0"/>
            </a:endParaRPr>
          </a:p>
        </p:txBody>
      </p:sp>
      <p:graphicFrame>
        <p:nvGraphicFramePr>
          <p:cNvPr id="4" name="Table 3">
            <a:extLst>
              <a:ext uri="{FF2B5EF4-FFF2-40B4-BE49-F238E27FC236}">
                <a16:creationId xmlns:a16="http://schemas.microsoft.com/office/drawing/2014/main" xmlns="" id="{B7C2DAF7-0264-D27A-599A-E0DCE747148F}"/>
              </a:ext>
            </a:extLst>
          </p:cNvPr>
          <p:cNvGraphicFramePr>
            <a:graphicFrameLocks noGrp="1"/>
          </p:cNvGraphicFramePr>
          <p:nvPr>
            <p:extLst>
              <p:ext uri="{D42A27DB-BD31-4B8C-83A1-F6EECF244321}">
                <p14:modId xmlns:p14="http://schemas.microsoft.com/office/powerpoint/2010/main" xmlns="" val="2321878767"/>
              </p:ext>
            </p:extLst>
          </p:nvPr>
        </p:nvGraphicFramePr>
        <p:xfrm>
          <a:off x="144379" y="3387952"/>
          <a:ext cx="8855241" cy="1356604"/>
        </p:xfrm>
        <a:graphic>
          <a:graphicData uri="http://schemas.openxmlformats.org/drawingml/2006/table">
            <a:tbl>
              <a:tblPr firstRow="1" firstCol="1" bandRow="1">
                <a:tableStyleId>{3C6E406F-EFE4-4B3C-B440-79EE84DB2B15}</a:tableStyleId>
              </a:tblPr>
              <a:tblGrid>
                <a:gridCol w="177105">
                  <a:extLst>
                    <a:ext uri="{9D8B030D-6E8A-4147-A177-3AD203B41FA5}">
                      <a16:colId xmlns:a16="http://schemas.microsoft.com/office/drawing/2014/main" xmlns="" val="3646248259"/>
                    </a:ext>
                  </a:extLst>
                </a:gridCol>
                <a:gridCol w="8678136">
                  <a:extLst>
                    <a:ext uri="{9D8B030D-6E8A-4147-A177-3AD203B41FA5}">
                      <a16:colId xmlns:a16="http://schemas.microsoft.com/office/drawing/2014/main" xmlns="" val="3293112403"/>
                    </a:ext>
                  </a:extLst>
                </a:gridCol>
              </a:tblGrid>
              <a:tr h="280647">
                <a:tc>
                  <a:txBody>
                    <a:bodyPr/>
                    <a:lstStyle/>
                    <a:p>
                      <a:pPr>
                        <a:lnSpc>
                          <a:spcPct val="115000"/>
                        </a:lnSpc>
                        <a:spcAft>
                          <a:spcPts val="1000"/>
                        </a:spcAft>
                      </a:pPr>
                      <a:r>
                        <a:rPr lang="en-US" sz="1400" u="none" strike="noStrike">
                          <a:effectLst/>
                          <a:latin typeface="Sylfaen" panose="010A0502050306030303" pitchFamily="18" charset="0"/>
                        </a:rPr>
                        <a:t>A.</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Only argument I is strong</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2131528686"/>
                  </a:ext>
                </a:extLst>
              </a:tr>
              <a:tr h="146558">
                <a:tc>
                  <a:txBody>
                    <a:bodyPr/>
                    <a:lstStyle/>
                    <a:p>
                      <a:pPr>
                        <a:lnSpc>
                          <a:spcPct val="115000"/>
                        </a:lnSpc>
                        <a:spcAft>
                          <a:spcPts val="1000"/>
                        </a:spcAft>
                      </a:pPr>
                      <a:r>
                        <a:rPr lang="en-US" sz="1400" u="none" strike="noStrike">
                          <a:effectLst/>
                          <a:latin typeface="Sylfaen" panose="010A0502050306030303" pitchFamily="18" charset="0"/>
                        </a:rPr>
                        <a:t>B.</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Only argument II is strong</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3500620519"/>
                  </a:ext>
                </a:extLst>
              </a:tr>
              <a:tr h="146558">
                <a:tc>
                  <a:txBody>
                    <a:bodyPr/>
                    <a:lstStyle/>
                    <a:p>
                      <a:pPr>
                        <a:lnSpc>
                          <a:spcPct val="115000"/>
                        </a:lnSpc>
                        <a:spcAft>
                          <a:spcPts val="1000"/>
                        </a:spcAft>
                      </a:pPr>
                      <a:r>
                        <a:rPr lang="en-US" sz="1400" u="none" strike="noStrike">
                          <a:effectLst/>
                          <a:latin typeface="Sylfaen" panose="010A0502050306030303" pitchFamily="18" charset="0"/>
                        </a:rPr>
                        <a:t>C.</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Either I or II is strong</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3929516508"/>
                  </a:ext>
                </a:extLst>
              </a:tr>
              <a:tr h="280647">
                <a:tc>
                  <a:txBody>
                    <a:bodyPr/>
                    <a:lstStyle/>
                    <a:p>
                      <a:pPr>
                        <a:lnSpc>
                          <a:spcPct val="115000"/>
                        </a:lnSpc>
                        <a:spcAft>
                          <a:spcPts val="1000"/>
                        </a:spcAft>
                      </a:pPr>
                      <a:r>
                        <a:rPr lang="en-US" sz="1400" u="none" strike="noStrike">
                          <a:effectLst/>
                          <a:latin typeface="Sylfaen" panose="010A0502050306030303" pitchFamily="18" charset="0"/>
                        </a:rPr>
                        <a:t>D.</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dirty="0">
                          <a:effectLst/>
                          <a:latin typeface="Sylfaen" panose="010A0502050306030303" pitchFamily="18" charset="0"/>
                        </a:rPr>
                        <a:t>Neither I nor II is strong</a:t>
                      </a:r>
                      <a:endParaRPr lang="en-US" sz="1400" dirty="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497900499"/>
                  </a:ext>
                </a:extLst>
              </a:tr>
              <a:tr h="304582">
                <a:tc>
                  <a:txBody>
                    <a:bodyPr/>
                    <a:lstStyle/>
                    <a:p>
                      <a:pPr>
                        <a:lnSpc>
                          <a:spcPct val="115000"/>
                        </a:lnSpc>
                        <a:spcAft>
                          <a:spcPts val="1000"/>
                        </a:spcAft>
                      </a:pPr>
                      <a:r>
                        <a:rPr lang="en-US" sz="1400" u="none" strike="noStrike">
                          <a:effectLst/>
                          <a:latin typeface="Sylfaen" panose="010A0502050306030303" pitchFamily="18" charset="0"/>
                        </a:rPr>
                        <a:t>E.</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dirty="0">
                          <a:effectLst/>
                          <a:latin typeface="Sylfaen" panose="010A0502050306030303" pitchFamily="18" charset="0"/>
                        </a:rPr>
                        <a:t>Both I and II are strong</a:t>
                      </a:r>
                      <a:endParaRPr lang="en-US" sz="1400" dirty="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874810064"/>
                  </a:ext>
                </a:extLst>
              </a:tr>
            </a:tbl>
          </a:graphicData>
        </a:graphic>
      </p:graphicFrame>
      <p:sp>
        <p:nvSpPr>
          <p:cNvPr id="5" name="Google Shape;74;p2">
            <a:extLst>
              <a:ext uri="{FF2B5EF4-FFF2-40B4-BE49-F238E27FC236}">
                <a16:creationId xmlns:a16="http://schemas.microsoft.com/office/drawing/2014/main" xmlns="" id="{568ED0F1-6127-8943-C81C-6392F2F0BC98}"/>
              </a:ext>
            </a:extLst>
          </p:cNvPr>
          <p:cNvSpPr txBox="1"/>
          <p:nvPr/>
        </p:nvSpPr>
        <p:spPr>
          <a:xfrm>
            <a:off x="307434" y="4949618"/>
            <a:ext cx="1162822" cy="338514"/>
          </a:xfrm>
          <a:prstGeom prst="rect">
            <a:avLst/>
          </a:prstGeom>
          <a:solidFill>
            <a:schemeClr val="lt1"/>
          </a:solidFill>
          <a:ln w="19050" cap="flat" cmpd="sng">
            <a:solidFill>
              <a:schemeClr val="dk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1600" i="0" u="none" strike="noStrike" cap="none" dirty="0">
                <a:solidFill>
                  <a:schemeClr val="dk1"/>
                </a:solidFill>
                <a:latin typeface="Stencil" panose="040409050D0802020404" pitchFamily="82" charset="0"/>
                <a:ea typeface="Times New Roman"/>
                <a:cs typeface="Times New Roman"/>
                <a:sym typeface="Times New Roman"/>
              </a:rPr>
              <a:t>SOLUTION</a:t>
            </a:r>
            <a:endParaRPr sz="1600" i="0" u="none" strike="noStrike" cap="none" dirty="0">
              <a:solidFill>
                <a:schemeClr val="dk1"/>
              </a:solidFill>
              <a:latin typeface="Stencil" panose="040409050D0802020404" pitchFamily="82" charset="0"/>
              <a:ea typeface="Times New Roman"/>
              <a:cs typeface="Times New Roman"/>
              <a:sym typeface="Times New Roman"/>
            </a:endParaRPr>
          </a:p>
        </p:txBody>
      </p:sp>
      <p:sp>
        <p:nvSpPr>
          <p:cNvPr id="8" name="TextBox 7">
            <a:extLst>
              <a:ext uri="{FF2B5EF4-FFF2-40B4-BE49-F238E27FC236}">
                <a16:creationId xmlns:a16="http://schemas.microsoft.com/office/drawing/2014/main" xmlns="" id="{1643A149-68A6-42E5-0D9C-2FE94F955D4F}"/>
              </a:ext>
            </a:extLst>
          </p:cNvPr>
          <p:cNvSpPr txBox="1"/>
          <p:nvPr/>
        </p:nvSpPr>
        <p:spPr>
          <a:xfrm>
            <a:off x="619625" y="5469826"/>
            <a:ext cx="7904747" cy="587853"/>
          </a:xfrm>
          <a:prstGeom prst="rect">
            <a:avLst/>
          </a:prstGeom>
          <a:noFill/>
        </p:spPr>
        <p:txBody>
          <a:bodyPr wrap="square">
            <a:spAutoFit/>
          </a:bodyPr>
          <a:lstStyle/>
          <a:p>
            <a:pPr>
              <a:lnSpc>
                <a:spcPct val="115000"/>
              </a:lnSpc>
              <a:spcAft>
                <a:spcPts val="1000"/>
              </a:spcAft>
            </a:pPr>
            <a:r>
              <a:rPr lang="en-US" sz="1400" dirty="0">
                <a:effectLst/>
                <a:latin typeface="Sylfaen" panose="010A0502050306030303" pitchFamily="18" charset="0"/>
                <a:ea typeface="Times New Roman" panose="02020603050405020304" pitchFamily="18" charset="0"/>
                <a:cs typeface="Times New Roman" panose="02020603050405020304" pitchFamily="18" charset="0"/>
              </a:rPr>
              <a:t>Clearly, cottage industries need to be promoted to create more job opportunities for rural people in the villages themselves. The reason that rural people are creative is vague. </a:t>
            </a:r>
            <a:r>
              <a:rPr lang="en-US" sz="1400" b="1" dirty="0">
                <a:solidFill>
                  <a:srgbClr val="FF0000"/>
                </a:solidFill>
                <a:effectLst/>
                <a:latin typeface="Sylfaen" panose="010A0502050306030303" pitchFamily="18" charset="0"/>
                <a:ea typeface="Times New Roman" panose="02020603050405020304" pitchFamily="18" charset="0"/>
                <a:cs typeface="Times New Roman" panose="02020603050405020304" pitchFamily="18" charset="0"/>
              </a:rPr>
              <a:t>So, only argument II holds</a:t>
            </a:r>
            <a:r>
              <a:rPr lang="en-US" sz="1400" dirty="0">
                <a:effectLst/>
                <a:latin typeface="Sylfaen" panose="010A0502050306030303" pitchFamily="18" charset="0"/>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307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17"/>
          <p:cNvPicPr preferRelativeResize="0"/>
          <p:nvPr/>
        </p:nvPicPr>
        <p:blipFill rotWithShape="1">
          <a:blip r:embed="rId3">
            <a:alphaModFix/>
          </a:blip>
          <a:srcRect/>
          <a:stretch/>
        </p:blipFill>
        <p:spPr>
          <a:xfrm>
            <a:off x="-1" y="5078"/>
            <a:ext cx="995075" cy="591269"/>
          </a:xfrm>
          <a:prstGeom prst="rect">
            <a:avLst/>
          </a:prstGeom>
          <a:noFill/>
          <a:ln>
            <a:noFill/>
          </a:ln>
        </p:spPr>
      </p:pic>
      <p:pic>
        <p:nvPicPr>
          <p:cNvPr id="201" name="Google Shape;201;p17"/>
          <p:cNvPicPr preferRelativeResize="0"/>
          <p:nvPr/>
        </p:nvPicPr>
        <p:blipFill rotWithShape="1">
          <a:blip r:embed="rId4">
            <a:alphaModFix/>
          </a:blip>
          <a:srcRect/>
          <a:stretch/>
        </p:blipFill>
        <p:spPr>
          <a:xfrm>
            <a:off x="0" y="6227384"/>
            <a:ext cx="998332" cy="630616"/>
          </a:xfrm>
          <a:prstGeom prst="rect">
            <a:avLst/>
          </a:prstGeom>
          <a:noFill/>
          <a:ln>
            <a:noFill/>
          </a:ln>
        </p:spPr>
      </p:pic>
      <p:sp>
        <p:nvSpPr>
          <p:cNvPr id="7" name="TextBox 6"/>
          <p:cNvSpPr txBox="1"/>
          <p:nvPr/>
        </p:nvSpPr>
        <p:spPr>
          <a:xfrm>
            <a:off x="2661859" y="531692"/>
            <a:ext cx="2776722" cy="400110"/>
          </a:xfrm>
          <a:prstGeom prst="rect">
            <a:avLst/>
          </a:prstGeom>
          <a:solidFill>
            <a:srgbClr val="FFFF00"/>
          </a:solidFill>
          <a:ln w="28575">
            <a:solidFill>
              <a:schemeClr val="tx1"/>
            </a:solidFill>
          </a:ln>
          <a:effectLst>
            <a:outerShdw blurRad="50800" dist="38100" dir="2700000" algn="tl" rotWithShape="0">
              <a:prstClr val="black">
                <a:alpha val="40000"/>
              </a:prstClr>
            </a:outerShdw>
          </a:effectLst>
        </p:spPr>
        <p:txBody>
          <a:bodyPr wrap="none" rtlCol="0">
            <a:spAutoFit/>
          </a:bodyPr>
          <a:lstStyle/>
          <a:p>
            <a:r>
              <a:rPr lang="en-US" sz="2000" dirty="0">
                <a:latin typeface="Stencil" panose="040409050D0802020404" pitchFamily="82" charset="0"/>
              </a:rPr>
              <a:t>CRITICAL REASONING</a:t>
            </a:r>
            <a:endParaRPr lang="en-IN" sz="2000" dirty="0">
              <a:latin typeface="Stencil" panose="040409050D0802020404" pitchFamily="82" charset="0"/>
            </a:endParaRPr>
          </a:p>
        </p:txBody>
      </p:sp>
      <p:sp>
        <p:nvSpPr>
          <p:cNvPr id="14" name="Google Shape;132;p8"/>
          <p:cNvSpPr txBox="1"/>
          <p:nvPr/>
        </p:nvSpPr>
        <p:spPr>
          <a:xfrm>
            <a:off x="3060702" y="1159088"/>
            <a:ext cx="1979036" cy="338514"/>
          </a:xfrm>
          <a:prstGeom prst="rect">
            <a:avLst/>
          </a:prstGeom>
          <a:solidFill>
            <a:schemeClr val="bg1"/>
          </a:solidFill>
          <a:ln w="28575">
            <a:solidFill>
              <a:schemeClr val="bg1"/>
            </a:solidFill>
          </a:ln>
          <a:effectLst>
            <a:outerShdw blurRad="50800" dist="38100" dir="2700000" algn="tl" rotWithShape="0">
              <a:prstClr val="black">
                <a:alpha val="40000"/>
              </a:prst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dirty="0">
                <a:solidFill>
                  <a:schemeClr val="tx1"/>
                </a:solidFill>
                <a:latin typeface="Stencil" panose="040409050D0802020404" pitchFamily="82" charset="0"/>
                <a:cs typeface="Times New Roman"/>
                <a:sym typeface="Times New Roman"/>
              </a:rPr>
              <a:t>PROBLEM SOLVING</a:t>
            </a:r>
            <a:endParaRPr sz="1600" dirty="0">
              <a:solidFill>
                <a:schemeClr val="tx1"/>
              </a:solidFill>
              <a:latin typeface="Stencil" panose="040409050D0802020404" pitchFamily="82" charset="0"/>
            </a:endParaRPr>
          </a:p>
        </p:txBody>
      </p:sp>
      <p:graphicFrame>
        <p:nvGraphicFramePr>
          <p:cNvPr id="3" name="Table 2">
            <a:extLst>
              <a:ext uri="{FF2B5EF4-FFF2-40B4-BE49-F238E27FC236}">
                <a16:creationId xmlns:a16="http://schemas.microsoft.com/office/drawing/2014/main" xmlns="" id="{6CE0E6C8-1696-8651-8544-8970F32F3181}"/>
              </a:ext>
            </a:extLst>
          </p:cNvPr>
          <p:cNvGraphicFramePr>
            <a:graphicFrameLocks noGrp="1"/>
          </p:cNvGraphicFramePr>
          <p:nvPr>
            <p:extLst>
              <p:ext uri="{D42A27DB-BD31-4B8C-83A1-F6EECF244321}">
                <p14:modId xmlns:p14="http://schemas.microsoft.com/office/powerpoint/2010/main" xmlns="" val="2643674927"/>
              </p:ext>
            </p:extLst>
          </p:nvPr>
        </p:nvGraphicFramePr>
        <p:xfrm>
          <a:off x="197685" y="3247168"/>
          <a:ext cx="8748629" cy="1226820"/>
        </p:xfrm>
        <a:graphic>
          <a:graphicData uri="http://schemas.openxmlformats.org/drawingml/2006/table">
            <a:tbl>
              <a:tblPr firstRow="1" firstCol="1" bandRow="1">
                <a:tableStyleId>{3C6E406F-EFE4-4B3C-B440-79EE84DB2B15}</a:tableStyleId>
              </a:tblPr>
              <a:tblGrid>
                <a:gridCol w="174973">
                  <a:extLst>
                    <a:ext uri="{9D8B030D-6E8A-4147-A177-3AD203B41FA5}">
                      <a16:colId xmlns:a16="http://schemas.microsoft.com/office/drawing/2014/main" xmlns="" val="1179639376"/>
                    </a:ext>
                  </a:extLst>
                </a:gridCol>
                <a:gridCol w="8573656">
                  <a:extLst>
                    <a:ext uri="{9D8B030D-6E8A-4147-A177-3AD203B41FA5}">
                      <a16:colId xmlns:a16="http://schemas.microsoft.com/office/drawing/2014/main" xmlns="" val="3245068078"/>
                    </a:ext>
                  </a:extLst>
                </a:gridCol>
              </a:tblGrid>
              <a:tr h="0">
                <a:tc>
                  <a:txBody>
                    <a:bodyPr/>
                    <a:lstStyle/>
                    <a:p>
                      <a:pPr>
                        <a:lnSpc>
                          <a:spcPct val="115000"/>
                        </a:lnSpc>
                        <a:spcAft>
                          <a:spcPts val="1000"/>
                        </a:spcAft>
                      </a:pPr>
                      <a:r>
                        <a:rPr lang="en-US" sz="1400" u="none" strike="noStrike">
                          <a:effectLst/>
                          <a:latin typeface="Sylfaen" panose="010A0502050306030303" pitchFamily="18" charset="0"/>
                        </a:rPr>
                        <a:t>A.</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Only argument I is strong</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557866244"/>
                  </a:ext>
                </a:extLst>
              </a:tr>
              <a:tr h="0">
                <a:tc>
                  <a:txBody>
                    <a:bodyPr/>
                    <a:lstStyle/>
                    <a:p>
                      <a:pPr>
                        <a:lnSpc>
                          <a:spcPct val="115000"/>
                        </a:lnSpc>
                        <a:spcAft>
                          <a:spcPts val="1000"/>
                        </a:spcAft>
                      </a:pPr>
                      <a:r>
                        <a:rPr lang="en-US" sz="1400" u="none" strike="noStrike">
                          <a:effectLst/>
                          <a:latin typeface="Sylfaen" panose="010A0502050306030303" pitchFamily="18" charset="0"/>
                        </a:rPr>
                        <a:t>B.</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Only argument II is strong</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599788722"/>
                  </a:ext>
                </a:extLst>
              </a:tr>
              <a:tr h="0">
                <a:tc>
                  <a:txBody>
                    <a:bodyPr/>
                    <a:lstStyle/>
                    <a:p>
                      <a:pPr>
                        <a:lnSpc>
                          <a:spcPct val="115000"/>
                        </a:lnSpc>
                        <a:spcAft>
                          <a:spcPts val="1000"/>
                        </a:spcAft>
                      </a:pPr>
                      <a:r>
                        <a:rPr lang="en-US" sz="1400" u="none" strike="noStrike">
                          <a:effectLst/>
                          <a:latin typeface="Sylfaen" panose="010A0502050306030303" pitchFamily="18" charset="0"/>
                        </a:rPr>
                        <a:t>C.</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Either I or II is strong</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3279547315"/>
                  </a:ext>
                </a:extLst>
              </a:tr>
              <a:tr h="0">
                <a:tc>
                  <a:txBody>
                    <a:bodyPr/>
                    <a:lstStyle/>
                    <a:p>
                      <a:pPr>
                        <a:lnSpc>
                          <a:spcPct val="115000"/>
                        </a:lnSpc>
                        <a:spcAft>
                          <a:spcPts val="1000"/>
                        </a:spcAft>
                      </a:pPr>
                      <a:r>
                        <a:rPr lang="en-US" sz="1400" u="none" strike="noStrike">
                          <a:effectLst/>
                          <a:latin typeface="Sylfaen" panose="010A0502050306030303" pitchFamily="18" charset="0"/>
                        </a:rPr>
                        <a:t>D.</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Neither I nor II is strong</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2099923013"/>
                  </a:ext>
                </a:extLst>
              </a:tr>
              <a:tr h="0">
                <a:tc>
                  <a:txBody>
                    <a:bodyPr/>
                    <a:lstStyle/>
                    <a:p>
                      <a:pPr>
                        <a:lnSpc>
                          <a:spcPct val="115000"/>
                        </a:lnSpc>
                        <a:spcAft>
                          <a:spcPts val="1000"/>
                        </a:spcAft>
                      </a:pPr>
                      <a:r>
                        <a:rPr lang="en-US" sz="1400" u="none" strike="noStrike">
                          <a:effectLst/>
                          <a:latin typeface="Sylfaen" panose="010A0502050306030303" pitchFamily="18" charset="0"/>
                        </a:rPr>
                        <a:t>E.</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dirty="0">
                          <a:effectLst/>
                          <a:latin typeface="Sylfaen" panose="010A0502050306030303" pitchFamily="18" charset="0"/>
                        </a:rPr>
                        <a:t>Both I and II are strong</a:t>
                      </a:r>
                      <a:endParaRPr lang="en-US" sz="1400" dirty="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258526753"/>
                  </a:ext>
                </a:extLst>
              </a:tr>
            </a:tbl>
          </a:graphicData>
        </a:graphic>
      </p:graphicFrame>
      <p:sp>
        <p:nvSpPr>
          <p:cNvPr id="4" name="Google Shape;74;p2">
            <a:extLst>
              <a:ext uri="{FF2B5EF4-FFF2-40B4-BE49-F238E27FC236}">
                <a16:creationId xmlns:a16="http://schemas.microsoft.com/office/drawing/2014/main" xmlns="" id="{375954F4-D14A-82C3-941D-5FD66FD39F67}"/>
              </a:ext>
            </a:extLst>
          </p:cNvPr>
          <p:cNvSpPr txBox="1"/>
          <p:nvPr/>
        </p:nvSpPr>
        <p:spPr>
          <a:xfrm>
            <a:off x="197685" y="4732429"/>
            <a:ext cx="1162822" cy="338514"/>
          </a:xfrm>
          <a:prstGeom prst="rect">
            <a:avLst/>
          </a:prstGeom>
          <a:solidFill>
            <a:schemeClr val="lt1"/>
          </a:solidFill>
          <a:ln w="19050" cap="flat" cmpd="sng">
            <a:solidFill>
              <a:schemeClr val="dk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1600" i="0" u="none" strike="noStrike" cap="none" dirty="0">
                <a:solidFill>
                  <a:schemeClr val="dk1"/>
                </a:solidFill>
                <a:latin typeface="Stencil" panose="040409050D0802020404" pitchFamily="82" charset="0"/>
                <a:ea typeface="Times New Roman"/>
                <a:cs typeface="Times New Roman"/>
                <a:sym typeface="Times New Roman"/>
              </a:rPr>
              <a:t>SOLUTION</a:t>
            </a:r>
            <a:endParaRPr sz="1600" i="0" u="none" strike="noStrike" cap="none" dirty="0">
              <a:solidFill>
                <a:schemeClr val="dk1"/>
              </a:solidFill>
              <a:latin typeface="Stencil" panose="040409050D0802020404" pitchFamily="82" charset="0"/>
              <a:ea typeface="Times New Roman"/>
              <a:cs typeface="Times New Roman"/>
              <a:sym typeface="Times New Roman"/>
            </a:endParaRPr>
          </a:p>
        </p:txBody>
      </p:sp>
      <p:sp>
        <p:nvSpPr>
          <p:cNvPr id="6" name="TextBox 5">
            <a:extLst>
              <a:ext uri="{FF2B5EF4-FFF2-40B4-BE49-F238E27FC236}">
                <a16:creationId xmlns:a16="http://schemas.microsoft.com/office/drawing/2014/main" xmlns="" id="{871F1833-408D-BFF7-CA13-E7D93B82B718}"/>
              </a:ext>
            </a:extLst>
          </p:cNvPr>
          <p:cNvSpPr txBox="1"/>
          <p:nvPr/>
        </p:nvSpPr>
        <p:spPr>
          <a:xfrm>
            <a:off x="621220" y="5287100"/>
            <a:ext cx="8105709" cy="835613"/>
          </a:xfrm>
          <a:prstGeom prst="rect">
            <a:avLst/>
          </a:prstGeom>
          <a:noFill/>
        </p:spPr>
        <p:txBody>
          <a:bodyPr wrap="square">
            <a:spAutoFit/>
          </a:bodyPr>
          <a:lstStyle/>
          <a:p>
            <a:pPr>
              <a:lnSpc>
                <a:spcPct val="115000"/>
              </a:lnSpc>
              <a:spcAft>
                <a:spcPts val="1000"/>
              </a:spcAft>
            </a:pPr>
            <a:r>
              <a:rPr lang="en-US" sz="1400" dirty="0">
                <a:effectLst/>
                <a:latin typeface="Sylfaen" panose="010A0502050306030303" pitchFamily="18" charset="0"/>
                <a:ea typeface="Times New Roman" panose="02020603050405020304" pitchFamily="18" charset="0"/>
                <a:cs typeface="Times New Roman" panose="02020603050405020304" pitchFamily="18" charset="0"/>
              </a:rPr>
              <a:t>Clearly, encouraging the young entrepreneurs will open up the field for the establishment of new industries. Thus, it shall help in industrial development and not only employ the entrepreneurs but create more job opportunities for others as well. </a:t>
            </a:r>
            <a:r>
              <a:rPr lang="en-US" sz="1400" b="1" dirty="0">
                <a:solidFill>
                  <a:srgbClr val="FF0000"/>
                </a:solidFill>
                <a:effectLst/>
                <a:latin typeface="Sylfaen" panose="010A0502050306030303" pitchFamily="18" charset="0"/>
                <a:ea typeface="Times New Roman" panose="02020603050405020304" pitchFamily="18" charset="0"/>
                <a:cs typeface="Times New Roman" panose="02020603050405020304" pitchFamily="18" charset="0"/>
              </a:rPr>
              <a:t>So, both the arguments hold strong</a:t>
            </a:r>
            <a:r>
              <a:rPr lang="en-US" sz="1400" dirty="0">
                <a:effectLst/>
                <a:latin typeface="Sylfaen" panose="010A0502050306030303" pitchFamily="18" charset="0"/>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621220" y="1464981"/>
            <a:ext cx="7506780" cy="1468094"/>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pPr>
              <a:lnSpc>
                <a:spcPct val="115000"/>
              </a:lnSpc>
              <a:spcAft>
                <a:spcPts val="1000"/>
              </a:spcAft>
            </a:pPr>
            <a:r>
              <a:rPr lang="en-US" b="1" dirty="0">
                <a:latin typeface="Sylfaen" panose="010A0502050306030303" pitchFamily="18" charset="0"/>
              </a:rPr>
              <a:t>8)</a:t>
            </a:r>
            <a:r>
              <a:rPr lang="en-US" dirty="0">
                <a:latin typeface="Sylfaen" panose="010A0502050306030303" pitchFamily="18" charset="0"/>
              </a:rPr>
              <a:t> </a:t>
            </a:r>
            <a:r>
              <a:rPr lang="en-US" b="1" dirty="0">
                <a:latin typeface="Sylfaen" panose="010A0502050306030303" pitchFamily="18" charset="0"/>
              </a:rPr>
              <a:t>Statement:</a:t>
            </a:r>
            <a:r>
              <a:rPr lang="en-US" dirty="0">
                <a:latin typeface="Sylfaen" panose="010A0502050306030303" pitchFamily="18" charset="0"/>
              </a:rPr>
              <a:t> Should young entrepreneurs be </a:t>
            </a:r>
            <a:r>
              <a:rPr lang="en-US" dirty="0" smtClean="0">
                <a:latin typeface="Sylfaen" panose="010A0502050306030303" pitchFamily="18" charset="0"/>
              </a:rPr>
              <a:t>encouraged?</a:t>
            </a:r>
          </a:p>
          <a:p>
            <a:pPr>
              <a:lnSpc>
                <a:spcPct val="115000"/>
              </a:lnSpc>
              <a:spcAft>
                <a:spcPts val="1000"/>
              </a:spcAft>
            </a:pPr>
            <a:r>
              <a:rPr lang="en-US" b="1" dirty="0" smtClean="0">
                <a:latin typeface="Sylfaen" panose="010A0502050306030303" pitchFamily="18" charset="0"/>
              </a:rPr>
              <a:t>Arguments</a:t>
            </a:r>
            <a:r>
              <a:rPr lang="en-US" b="1" dirty="0">
                <a:latin typeface="Sylfaen" panose="010A0502050306030303" pitchFamily="18" charset="0"/>
              </a:rPr>
              <a:t>:</a:t>
            </a:r>
          </a:p>
          <a:p>
            <a:pPr marL="342900" lvl="0" indent="-342900">
              <a:lnSpc>
                <a:spcPct val="115000"/>
              </a:lnSpc>
              <a:spcAft>
                <a:spcPts val="1000"/>
              </a:spcAft>
              <a:tabLst>
                <a:tab pos="457200" algn="l"/>
              </a:tabLst>
            </a:pPr>
            <a:r>
              <a:rPr lang="en-US" dirty="0">
                <a:latin typeface="Sylfaen" panose="010A0502050306030303" pitchFamily="18" charset="0"/>
              </a:rPr>
              <a:t>1. Yes. They will help in industrial development of the country.</a:t>
            </a:r>
          </a:p>
          <a:p>
            <a:pPr marL="342900" lvl="0" indent="-342900">
              <a:lnSpc>
                <a:spcPct val="115000"/>
              </a:lnSpc>
              <a:spcAft>
                <a:spcPts val="1000"/>
              </a:spcAft>
              <a:tabLst>
                <a:tab pos="457200" algn="l"/>
              </a:tabLst>
            </a:pPr>
            <a:r>
              <a:rPr lang="en-US" dirty="0">
                <a:latin typeface="Sylfaen" panose="010A0502050306030303" pitchFamily="18" charset="0"/>
              </a:rPr>
              <a:t>2. Yes. They will reduce the burden on employment market.</a:t>
            </a:r>
            <a:endParaRPr lang="en-US" dirty="0">
              <a:latin typeface="Sylfaen" panose="010A050205030603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6711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17"/>
          <p:cNvPicPr preferRelativeResize="0"/>
          <p:nvPr/>
        </p:nvPicPr>
        <p:blipFill rotWithShape="1">
          <a:blip r:embed="rId3">
            <a:alphaModFix/>
          </a:blip>
          <a:srcRect/>
          <a:stretch/>
        </p:blipFill>
        <p:spPr>
          <a:xfrm>
            <a:off x="-1" y="5078"/>
            <a:ext cx="995075" cy="591269"/>
          </a:xfrm>
          <a:prstGeom prst="rect">
            <a:avLst/>
          </a:prstGeom>
          <a:noFill/>
          <a:ln>
            <a:noFill/>
          </a:ln>
        </p:spPr>
      </p:pic>
      <p:pic>
        <p:nvPicPr>
          <p:cNvPr id="201" name="Google Shape;201;p17"/>
          <p:cNvPicPr preferRelativeResize="0"/>
          <p:nvPr/>
        </p:nvPicPr>
        <p:blipFill rotWithShape="1">
          <a:blip r:embed="rId4">
            <a:alphaModFix/>
          </a:blip>
          <a:srcRect/>
          <a:stretch/>
        </p:blipFill>
        <p:spPr>
          <a:xfrm>
            <a:off x="0" y="6227384"/>
            <a:ext cx="998332" cy="630616"/>
          </a:xfrm>
          <a:prstGeom prst="rect">
            <a:avLst/>
          </a:prstGeom>
          <a:noFill/>
          <a:ln>
            <a:noFill/>
          </a:ln>
        </p:spPr>
      </p:pic>
      <p:sp>
        <p:nvSpPr>
          <p:cNvPr id="7" name="TextBox 6"/>
          <p:cNvSpPr txBox="1"/>
          <p:nvPr/>
        </p:nvSpPr>
        <p:spPr>
          <a:xfrm>
            <a:off x="2661859" y="531692"/>
            <a:ext cx="2776722" cy="400110"/>
          </a:xfrm>
          <a:prstGeom prst="rect">
            <a:avLst/>
          </a:prstGeom>
          <a:solidFill>
            <a:srgbClr val="FFFF00"/>
          </a:solidFill>
          <a:ln w="28575">
            <a:solidFill>
              <a:schemeClr val="tx1"/>
            </a:solidFill>
          </a:ln>
          <a:effectLst>
            <a:outerShdw blurRad="50800" dist="38100" dir="2700000" algn="tl" rotWithShape="0">
              <a:prstClr val="black">
                <a:alpha val="40000"/>
              </a:prstClr>
            </a:outerShdw>
          </a:effectLst>
        </p:spPr>
        <p:txBody>
          <a:bodyPr wrap="none" rtlCol="0">
            <a:spAutoFit/>
          </a:bodyPr>
          <a:lstStyle/>
          <a:p>
            <a:r>
              <a:rPr lang="en-US" sz="2000" dirty="0">
                <a:latin typeface="Stencil" panose="040409050D0802020404" pitchFamily="82" charset="0"/>
              </a:rPr>
              <a:t>CRITICAL REASONING</a:t>
            </a:r>
            <a:endParaRPr lang="en-IN" sz="2000" dirty="0">
              <a:latin typeface="Stencil" panose="040409050D0802020404" pitchFamily="82" charset="0"/>
            </a:endParaRPr>
          </a:p>
        </p:txBody>
      </p:sp>
      <p:sp>
        <p:nvSpPr>
          <p:cNvPr id="14" name="Google Shape;132;p8"/>
          <p:cNvSpPr txBox="1"/>
          <p:nvPr/>
        </p:nvSpPr>
        <p:spPr>
          <a:xfrm>
            <a:off x="3060702" y="1159088"/>
            <a:ext cx="1979036" cy="338514"/>
          </a:xfrm>
          <a:prstGeom prst="rect">
            <a:avLst/>
          </a:prstGeom>
          <a:solidFill>
            <a:schemeClr val="bg1"/>
          </a:solidFill>
          <a:ln w="28575">
            <a:solidFill>
              <a:schemeClr val="bg1"/>
            </a:solidFill>
          </a:ln>
          <a:effectLst>
            <a:outerShdw blurRad="50800" dist="38100" dir="2700000" algn="tl" rotWithShape="0">
              <a:prstClr val="black">
                <a:alpha val="40000"/>
              </a:prst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dirty="0">
                <a:solidFill>
                  <a:schemeClr val="tx1"/>
                </a:solidFill>
                <a:latin typeface="Stencil" panose="040409050D0802020404" pitchFamily="82" charset="0"/>
                <a:cs typeface="Times New Roman"/>
                <a:sym typeface="Times New Roman"/>
              </a:rPr>
              <a:t>PROBLEM SOLVING</a:t>
            </a:r>
            <a:endParaRPr sz="1600" dirty="0">
              <a:solidFill>
                <a:schemeClr val="tx1"/>
              </a:solidFill>
              <a:latin typeface="Stencil" panose="040409050D0802020404" pitchFamily="82" charset="0"/>
            </a:endParaRPr>
          </a:p>
        </p:txBody>
      </p:sp>
      <p:sp>
        <p:nvSpPr>
          <p:cNvPr id="3" name="TextBox 2">
            <a:extLst>
              <a:ext uri="{FF2B5EF4-FFF2-40B4-BE49-F238E27FC236}">
                <a16:creationId xmlns:a16="http://schemas.microsoft.com/office/drawing/2014/main" xmlns="" id="{1E7B4AB7-9E24-A36A-0257-E0DA804EC9D3}"/>
              </a:ext>
            </a:extLst>
          </p:cNvPr>
          <p:cNvSpPr txBox="1"/>
          <p:nvPr/>
        </p:nvSpPr>
        <p:spPr>
          <a:xfrm>
            <a:off x="497534" y="1652232"/>
            <a:ext cx="8261453" cy="1275221"/>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pPr>
              <a:lnSpc>
                <a:spcPct val="115000"/>
              </a:lnSpc>
              <a:spcAft>
                <a:spcPts val="1000"/>
              </a:spcAft>
            </a:pPr>
            <a:r>
              <a:rPr lang="en-US" b="1" dirty="0">
                <a:effectLst/>
                <a:latin typeface="Sylfaen" panose="010A0502050306030303" pitchFamily="18" charset="0"/>
                <a:ea typeface="Times New Roman" panose="02020603050405020304" pitchFamily="18" charset="0"/>
                <a:cs typeface="Times New Roman" panose="02020603050405020304" pitchFamily="18" charset="0"/>
              </a:rPr>
              <a:t>9) Statements:</a:t>
            </a:r>
            <a:endParaRPr lang="en-US" dirty="0">
              <a:effectLst/>
              <a:latin typeface="Sylfaen" panose="010A0502050306030303"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tabLst>
                <a:tab pos="457200" algn="l"/>
              </a:tabLst>
            </a:pPr>
            <a:r>
              <a:rPr lang="en-US" dirty="0">
                <a:effectLst/>
                <a:latin typeface="Sylfaen" panose="010A0502050306030303" pitchFamily="18" charset="0"/>
                <a:ea typeface="Times New Roman" panose="02020603050405020304" pitchFamily="18" charset="0"/>
                <a:cs typeface="Times New Roman" panose="02020603050405020304" pitchFamily="18" charset="0"/>
              </a:rPr>
              <a:t>1. There is unprecedented increase in the number of young unemployed in comparison to the previous year.</a:t>
            </a:r>
            <a:endParaRPr lang="en-US" dirty="0">
              <a:effectLst/>
              <a:latin typeface="Sylfaen" panose="010A0502050306030303" pitchFamily="18" charset="0"/>
              <a:ea typeface="Calibri" panose="020F0502020204030204" pitchFamily="34" charset="0"/>
              <a:cs typeface="Times New Roman" panose="02020603050405020304" pitchFamily="18" charset="0"/>
            </a:endParaRPr>
          </a:p>
          <a:p>
            <a:r>
              <a:rPr lang="en-US" dirty="0">
                <a:effectLst/>
                <a:latin typeface="Sylfaen" panose="010A0502050306030303" pitchFamily="18" charset="0"/>
                <a:ea typeface="Times New Roman" panose="02020603050405020304" pitchFamily="18" charset="0"/>
                <a:cs typeface="Times New Roman" panose="02020603050405020304" pitchFamily="18" charset="0"/>
              </a:rPr>
              <a:t>2. A large number of candidates submitted applications against an advertisement for the post of manager issued by a bank.</a:t>
            </a:r>
            <a:endParaRPr lang="en-US" dirty="0">
              <a:latin typeface="Sylfaen" panose="010A0502050306030303" pitchFamily="18" charset="0"/>
            </a:endParaRPr>
          </a:p>
        </p:txBody>
      </p:sp>
      <p:graphicFrame>
        <p:nvGraphicFramePr>
          <p:cNvPr id="4" name="Table 3">
            <a:extLst>
              <a:ext uri="{FF2B5EF4-FFF2-40B4-BE49-F238E27FC236}">
                <a16:creationId xmlns:a16="http://schemas.microsoft.com/office/drawing/2014/main" xmlns="" id="{AE022355-C921-71AD-3A12-9A14F4E04399}"/>
              </a:ext>
            </a:extLst>
          </p:cNvPr>
          <p:cNvGraphicFramePr>
            <a:graphicFrameLocks noGrp="1"/>
          </p:cNvGraphicFramePr>
          <p:nvPr>
            <p:extLst>
              <p:ext uri="{D42A27DB-BD31-4B8C-83A1-F6EECF244321}">
                <p14:modId xmlns:p14="http://schemas.microsoft.com/office/powerpoint/2010/main" xmlns="" val="2878837609"/>
              </p:ext>
            </p:extLst>
          </p:nvPr>
        </p:nvGraphicFramePr>
        <p:xfrm>
          <a:off x="371307" y="3113831"/>
          <a:ext cx="8688471" cy="1226820"/>
        </p:xfrm>
        <a:graphic>
          <a:graphicData uri="http://schemas.openxmlformats.org/drawingml/2006/table">
            <a:tbl>
              <a:tblPr firstRow="1" firstCol="1" bandRow="1">
                <a:tableStyleId>{3C6E406F-EFE4-4B3C-B440-79EE84DB2B15}</a:tableStyleId>
              </a:tblPr>
              <a:tblGrid>
                <a:gridCol w="173769">
                  <a:extLst>
                    <a:ext uri="{9D8B030D-6E8A-4147-A177-3AD203B41FA5}">
                      <a16:colId xmlns:a16="http://schemas.microsoft.com/office/drawing/2014/main" xmlns="" val="2203180158"/>
                    </a:ext>
                  </a:extLst>
                </a:gridCol>
                <a:gridCol w="8514702">
                  <a:extLst>
                    <a:ext uri="{9D8B030D-6E8A-4147-A177-3AD203B41FA5}">
                      <a16:colId xmlns:a16="http://schemas.microsoft.com/office/drawing/2014/main" xmlns="" val="1212719761"/>
                    </a:ext>
                  </a:extLst>
                </a:gridCol>
              </a:tblGrid>
              <a:tr h="0">
                <a:tc>
                  <a:txBody>
                    <a:bodyPr/>
                    <a:lstStyle/>
                    <a:p>
                      <a:pPr>
                        <a:lnSpc>
                          <a:spcPct val="115000"/>
                        </a:lnSpc>
                        <a:spcAft>
                          <a:spcPts val="1000"/>
                        </a:spcAft>
                      </a:pPr>
                      <a:r>
                        <a:rPr lang="en-US" sz="1400" u="none" strike="noStrike">
                          <a:effectLst/>
                          <a:latin typeface="Sylfaen" panose="010A0502050306030303" pitchFamily="18" charset="0"/>
                        </a:rPr>
                        <a:t>A.</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dirty="0">
                          <a:effectLst/>
                          <a:latin typeface="Sylfaen" panose="010A0502050306030303" pitchFamily="18" charset="0"/>
                        </a:rPr>
                        <a:t>Statement I is the cause and statement II is its effect</a:t>
                      </a:r>
                      <a:endParaRPr lang="en-US" sz="1400" dirty="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463306224"/>
                  </a:ext>
                </a:extLst>
              </a:tr>
              <a:tr h="0">
                <a:tc>
                  <a:txBody>
                    <a:bodyPr/>
                    <a:lstStyle/>
                    <a:p>
                      <a:pPr>
                        <a:lnSpc>
                          <a:spcPct val="115000"/>
                        </a:lnSpc>
                        <a:spcAft>
                          <a:spcPts val="1000"/>
                        </a:spcAft>
                      </a:pPr>
                      <a:r>
                        <a:rPr lang="en-US" sz="1400" u="none" strike="noStrike">
                          <a:effectLst/>
                          <a:latin typeface="Sylfaen" panose="010A0502050306030303" pitchFamily="18" charset="0"/>
                        </a:rPr>
                        <a:t>B.</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dirty="0">
                          <a:effectLst/>
                          <a:latin typeface="Sylfaen" panose="010A0502050306030303" pitchFamily="18" charset="0"/>
                        </a:rPr>
                        <a:t>Statement II is the cause and statement I is its effect</a:t>
                      </a:r>
                      <a:endParaRPr lang="en-US" sz="1400" dirty="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020725512"/>
                  </a:ext>
                </a:extLst>
              </a:tr>
              <a:tr h="0">
                <a:tc>
                  <a:txBody>
                    <a:bodyPr/>
                    <a:lstStyle/>
                    <a:p>
                      <a:pPr>
                        <a:lnSpc>
                          <a:spcPct val="115000"/>
                        </a:lnSpc>
                        <a:spcAft>
                          <a:spcPts val="1000"/>
                        </a:spcAft>
                      </a:pPr>
                      <a:r>
                        <a:rPr lang="en-US" sz="1400" u="none" strike="noStrike">
                          <a:effectLst/>
                          <a:latin typeface="Sylfaen" panose="010A0502050306030303" pitchFamily="18" charset="0"/>
                        </a:rPr>
                        <a:t>C.</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Both the statements I and II are independent causes</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442490583"/>
                  </a:ext>
                </a:extLst>
              </a:tr>
              <a:tr h="0">
                <a:tc>
                  <a:txBody>
                    <a:bodyPr/>
                    <a:lstStyle/>
                    <a:p>
                      <a:pPr>
                        <a:lnSpc>
                          <a:spcPct val="115000"/>
                        </a:lnSpc>
                        <a:spcAft>
                          <a:spcPts val="1000"/>
                        </a:spcAft>
                      </a:pPr>
                      <a:r>
                        <a:rPr lang="en-US" sz="1400" u="none" strike="noStrike">
                          <a:effectLst/>
                          <a:latin typeface="Sylfaen" panose="010A0502050306030303" pitchFamily="18" charset="0"/>
                        </a:rPr>
                        <a:t>D.</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Both the statements I and II are effects of independent causes</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883595473"/>
                  </a:ext>
                </a:extLst>
              </a:tr>
              <a:tr h="0">
                <a:tc>
                  <a:txBody>
                    <a:bodyPr/>
                    <a:lstStyle/>
                    <a:p>
                      <a:pPr>
                        <a:lnSpc>
                          <a:spcPct val="115000"/>
                        </a:lnSpc>
                        <a:spcAft>
                          <a:spcPts val="1000"/>
                        </a:spcAft>
                      </a:pPr>
                      <a:r>
                        <a:rPr lang="en-US" sz="1400" u="none" strike="noStrike">
                          <a:effectLst/>
                          <a:latin typeface="Sylfaen" panose="010A0502050306030303" pitchFamily="18" charset="0"/>
                        </a:rPr>
                        <a:t>E.</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dirty="0">
                          <a:effectLst/>
                          <a:latin typeface="Sylfaen" panose="010A0502050306030303" pitchFamily="18" charset="0"/>
                        </a:rPr>
                        <a:t>Both the statements I and II are effects of some common cause</a:t>
                      </a:r>
                      <a:endParaRPr lang="en-US" sz="1400" dirty="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932546435"/>
                  </a:ext>
                </a:extLst>
              </a:tr>
            </a:tbl>
          </a:graphicData>
        </a:graphic>
      </p:graphicFrame>
      <p:sp>
        <p:nvSpPr>
          <p:cNvPr id="5" name="Google Shape;74;p2">
            <a:extLst>
              <a:ext uri="{FF2B5EF4-FFF2-40B4-BE49-F238E27FC236}">
                <a16:creationId xmlns:a16="http://schemas.microsoft.com/office/drawing/2014/main" xmlns="" id="{D02DA229-90C3-4B1E-33C6-7AF2B7662451}"/>
              </a:ext>
            </a:extLst>
          </p:cNvPr>
          <p:cNvSpPr txBox="1"/>
          <p:nvPr/>
        </p:nvSpPr>
        <p:spPr>
          <a:xfrm>
            <a:off x="371307" y="4503829"/>
            <a:ext cx="1162822" cy="338514"/>
          </a:xfrm>
          <a:prstGeom prst="rect">
            <a:avLst/>
          </a:prstGeom>
          <a:solidFill>
            <a:schemeClr val="lt1"/>
          </a:solidFill>
          <a:ln w="19050" cap="flat" cmpd="sng">
            <a:solidFill>
              <a:schemeClr val="dk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1600" i="0" u="none" strike="noStrike" cap="none" dirty="0">
                <a:solidFill>
                  <a:schemeClr val="dk1"/>
                </a:solidFill>
                <a:latin typeface="Stencil" panose="040409050D0802020404" pitchFamily="82" charset="0"/>
                <a:ea typeface="Times New Roman"/>
                <a:cs typeface="Times New Roman"/>
                <a:sym typeface="Times New Roman"/>
              </a:rPr>
              <a:t>SOLUTION</a:t>
            </a:r>
            <a:endParaRPr sz="1600" i="0" u="none" strike="noStrike" cap="none" dirty="0">
              <a:solidFill>
                <a:schemeClr val="dk1"/>
              </a:solidFill>
              <a:latin typeface="Stencil" panose="040409050D0802020404" pitchFamily="82" charset="0"/>
              <a:ea typeface="Times New Roman"/>
              <a:cs typeface="Times New Roman"/>
              <a:sym typeface="Times New Roman"/>
            </a:endParaRPr>
          </a:p>
        </p:txBody>
      </p:sp>
      <p:sp>
        <p:nvSpPr>
          <p:cNvPr id="8" name="TextBox 7">
            <a:extLst>
              <a:ext uri="{FF2B5EF4-FFF2-40B4-BE49-F238E27FC236}">
                <a16:creationId xmlns:a16="http://schemas.microsoft.com/office/drawing/2014/main" xmlns="" id="{A2427957-FF95-94EE-75FA-83EDDCE94A75}"/>
              </a:ext>
            </a:extLst>
          </p:cNvPr>
          <p:cNvSpPr txBox="1"/>
          <p:nvPr/>
        </p:nvSpPr>
        <p:spPr>
          <a:xfrm>
            <a:off x="830525" y="5061081"/>
            <a:ext cx="7595473" cy="523220"/>
          </a:xfrm>
          <a:prstGeom prst="rect">
            <a:avLst/>
          </a:prstGeom>
          <a:noFill/>
        </p:spPr>
        <p:txBody>
          <a:bodyPr wrap="square">
            <a:spAutoFit/>
          </a:bodyPr>
          <a:lstStyle/>
          <a:p>
            <a:r>
              <a:rPr lang="en-US" sz="1400" dirty="0">
                <a:effectLst/>
                <a:latin typeface="Sylfaen" panose="010A0502050306030303" pitchFamily="18" charset="0"/>
                <a:ea typeface="Times New Roman" panose="02020603050405020304" pitchFamily="18" charset="0"/>
                <a:cs typeface="Times New Roman" panose="02020603050405020304" pitchFamily="18" charset="0"/>
              </a:rPr>
              <a:t>An increase in the number of unemployed youth is bound to draw in huge crowds for a single </a:t>
            </a:r>
            <a:r>
              <a:rPr lang="en-US" sz="1400" dirty="0" smtClean="0">
                <a:effectLst/>
                <a:latin typeface="Sylfaen" panose="010A0502050306030303" pitchFamily="18" charset="0"/>
                <a:ea typeface="Times New Roman" panose="02020603050405020304" pitchFamily="18" charset="0"/>
                <a:cs typeface="Times New Roman" panose="02020603050405020304" pitchFamily="18" charset="0"/>
              </a:rPr>
              <a:t>vacancy. </a:t>
            </a:r>
            <a:r>
              <a:rPr lang="en-US" b="1" dirty="0">
                <a:solidFill>
                  <a:srgbClr val="FF0000"/>
                </a:solidFill>
                <a:latin typeface="Sylfaen" panose="010A0502050306030303" pitchFamily="18" charset="0"/>
              </a:rPr>
              <a:t>Statement I is the cause and statement II is its </a:t>
            </a:r>
            <a:r>
              <a:rPr lang="en-US" b="1" dirty="0" smtClean="0">
                <a:solidFill>
                  <a:srgbClr val="FF0000"/>
                </a:solidFill>
                <a:latin typeface="Sylfaen" panose="010A0502050306030303" pitchFamily="18" charset="0"/>
              </a:rPr>
              <a:t>effect</a:t>
            </a:r>
            <a:endParaRPr lang="en-US" b="1" dirty="0">
              <a:solidFill>
                <a:srgbClr val="FF0000"/>
              </a:solidFill>
              <a:latin typeface="Sylfaen" panose="010A050205030603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6107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17"/>
          <p:cNvPicPr preferRelativeResize="0"/>
          <p:nvPr/>
        </p:nvPicPr>
        <p:blipFill rotWithShape="1">
          <a:blip r:embed="rId3">
            <a:alphaModFix/>
          </a:blip>
          <a:srcRect/>
          <a:stretch/>
        </p:blipFill>
        <p:spPr>
          <a:xfrm>
            <a:off x="-1" y="5078"/>
            <a:ext cx="995075" cy="591269"/>
          </a:xfrm>
          <a:prstGeom prst="rect">
            <a:avLst/>
          </a:prstGeom>
          <a:noFill/>
          <a:ln>
            <a:noFill/>
          </a:ln>
        </p:spPr>
      </p:pic>
      <p:pic>
        <p:nvPicPr>
          <p:cNvPr id="201" name="Google Shape;201;p17"/>
          <p:cNvPicPr preferRelativeResize="0"/>
          <p:nvPr/>
        </p:nvPicPr>
        <p:blipFill rotWithShape="1">
          <a:blip r:embed="rId4">
            <a:alphaModFix/>
          </a:blip>
          <a:srcRect/>
          <a:stretch/>
        </p:blipFill>
        <p:spPr>
          <a:xfrm>
            <a:off x="0" y="6227384"/>
            <a:ext cx="998332" cy="630616"/>
          </a:xfrm>
          <a:prstGeom prst="rect">
            <a:avLst/>
          </a:prstGeom>
          <a:noFill/>
          <a:ln>
            <a:noFill/>
          </a:ln>
        </p:spPr>
      </p:pic>
      <p:sp>
        <p:nvSpPr>
          <p:cNvPr id="7" name="TextBox 6"/>
          <p:cNvSpPr txBox="1"/>
          <p:nvPr/>
        </p:nvSpPr>
        <p:spPr>
          <a:xfrm>
            <a:off x="2661859" y="531692"/>
            <a:ext cx="2776722" cy="400110"/>
          </a:xfrm>
          <a:prstGeom prst="rect">
            <a:avLst/>
          </a:prstGeom>
          <a:solidFill>
            <a:srgbClr val="FFFF00"/>
          </a:solidFill>
          <a:ln w="28575">
            <a:solidFill>
              <a:schemeClr val="tx1"/>
            </a:solidFill>
          </a:ln>
          <a:effectLst>
            <a:outerShdw blurRad="50800" dist="38100" dir="2700000" algn="tl" rotWithShape="0">
              <a:prstClr val="black">
                <a:alpha val="40000"/>
              </a:prstClr>
            </a:outerShdw>
          </a:effectLst>
        </p:spPr>
        <p:txBody>
          <a:bodyPr wrap="none" rtlCol="0">
            <a:spAutoFit/>
          </a:bodyPr>
          <a:lstStyle/>
          <a:p>
            <a:r>
              <a:rPr lang="en-US" sz="2000" dirty="0">
                <a:latin typeface="Stencil" panose="040409050D0802020404" pitchFamily="82" charset="0"/>
              </a:rPr>
              <a:t>CRITICAL REASONING</a:t>
            </a:r>
            <a:endParaRPr lang="en-IN" sz="2000" dirty="0">
              <a:latin typeface="Stencil" panose="040409050D0802020404" pitchFamily="82" charset="0"/>
            </a:endParaRPr>
          </a:p>
        </p:txBody>
      </p:sp>
      <p:sp>
        <p:nvSpPr>
          <p:cNvPr id="14" name="Google Shape;132;p8"/>
          <p:cNvSpPr txBox="1"/>
          <p:nvPr/>
        </p:nvSpPr>
        <p:spPr>
          <a:xfrm>
            <a:off x="3060702" y="1063128"/>
            <a:ext cx="1979036" cy="338514"/>
          </a:xfrm>
          <a:prstGeom prst="rect">
            <a:avLst/>
          </a:prstGeom>
          <a:solidFill>
            <a:schemeClr val="bg1"/>
          </a:solidFill>
          <a:ln w="28575">
            <a:solidFill>
              <a:schemeClr val="bg1"/>
            </a:solidFill>
          </a:ln>
          <a:effectLst>
            <a:outerShdw blurRad="50800" dist="38100" dir="2700000" algn="tl" rotWithShape="0">
              <a:prstClr val="black">
                <a:alpha val="40000"/>
              </a:prst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dirty="0">
                <a:solidFill>
                  <a:schemeClr val="tx1"/>
                </a:solidFill>
                <a:latin typeface="Stencil" panose="040409050D0802020404" pitchFamily="82" charset="0"/>
                <a:cs typeface="Times New Roman"/>
                <a:sym typeface="Times New Roman"/>
              </a:rPr>
              <a:t>PROBLEM SOLVING</a:t>
            </a:r>
            <a:endParaRPr sz="1600" dirty="0">
              <a:solidFill>
                <a:schemeClr val="tx1"/>
              </a:solidFill>
              <a:latin typeface="Stencil" panose="040409050D0802020404" pitchFamily="82" charset="0"/>
            </a:endParaRPr>
          </a:p>
        </p:txBody>
      </p:sp>
      <p:sp>
        <p:nvSpPr>
          <p:cNvPr id="3" name="TextBox 2">
            <a:extLst>
              <a:ext uri="{FF2B5EF4-FFF2-40B4-BE49-F238E27FC236}">
                <a16:creationId xmlns:a16="http://schemas.microsoft.com/office/drawing/2014/main" xmlns="" id="{64515BE8-2B07-A186-3A61-3C0DA6939070}"/>
              </a:ext>
            </a:extLst>
          </p:cNvPr>
          <p:cNvSpPr txBox="1"/>
          <p:nvPr/>
        </p:nvSpPr>
        <p:spPr>
          <a:xfrm>
            <a:off x="497536" y="1605913"/>
            <a:ext cx="7447546" cy="1059777"/>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pPr>
              <a:lnSpc>
                <a:spcPct val="115000"/>
              </a:lnSpc>
              <a:spcAft>
                <a:spcPts val="1000"/>
              </a:spcAft>
            </a:pPr>
            <a:r>
              <a:rPr lang="en-US" sz="1400" b="1" dirty="0">
                <a:effectLst/>
                <a:latin typeface="Sylfaen" panose="010A0502050306030303" pitchFamily="18" charset="0"/>
                <a:ea typeface="Times New Roman" panose="02020603050405020304" pitchFamily="18" charset="0"/>
                <a:cs typeface="Times New Roman" panose="02020603050405020304" pitchFamily="18" charset="0"/>
              </a:rPr>
              <a:t>10) Statements: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tabLst>
                <a:tab pos="457200" algn="l"/>
              </a:tabLst>
            </a:pPr>
            <a:r>
              <a:rPr lang="en-US" sz="1400" dirty="0">
                <a:effectLst/>
                <a:latin typeface="Sylfaen" panose="010A0502050306030303" pitchFamily="18" charset="0"/>
                <a:ea typeface="Times New Roman" panose="02020603050405020304" pitchFamily="18" charset="0"/>
                <a:cs typeface="Times New Roman" panose="02020603050405020304" pitchFamily="18" charset="0"/>
              </a:rPr>
              <a:t>1. The police authority has recently caught a group of house breakers.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Sylfaen" panose="010A0502050306030303" pitchFamily="18" charset="0"/>
                <a:ea typeface="Times New Roman" panose="02020603050405020304" pitchFamily="18" charset="0"/>
                <a:cs typeface="Times New Roman" panose="02020603050405020304" pitchFamily="18" charset="0"/>
              </a:rPr>
              <a:t>2. The citizens group in the locality have started night vigil in the area.</a:t>
            </a:r>
            <a:endParaRPr lang="en-US" dirty="0"/>
          </a:p>
        </p:txBody>
      </p:sp>
      <p:graphicFrame>
        <p:nvGraphicFramePr>
          <p:cNvPr id="4" name="Table 3">
            <a:extLst>
              <a:ext uri="{FF2B5EF4-FFF2-40B4-BE49-F238E27FC236}">
                <a16:creationId xmlns:a16="http://schemas.microsoft.com/office/drawing/2014/main" xmlns="" id="{BFD18F5D-42E1-A8FE-E80A-8EDA639D3C41}"/>
              </a:ext>
            </a:extLst>
          </p:cNvPr>
          <p:cNvGraphicFramePr>
            <a:graphicFrameLocks noGrp="1"/>
          </p:cNvGraphicFramePr>
          <p:nvPr>
            <p:extLst>
              <p:ext uri="{D42A27DB-BD31-4B8C-83A1-F6EECF244321}">
                <p14:modId xmlns:p14="http://schemas.microsoft.com/office/powerpoint/2010/main" xmlns="" val="3139794339"/>
              </p:ext>
            </p:extLst>
          </p:nvPr>
        </p:nvGraphicFramePr>
        <p:xfrm>
          <a:off x="155575" y="3011951"/>
          <a:ext cx="8832850" cy="1226820"/>
        </p:xfrm>
        <a:graphic>
          <a:graphicData uri="http://schemas.openxmlformats.org/drawingml/2006/table">
            <a:tbl>
              <a:tblPr firstRow="1" firstCol="1" bandRow="1">
                <a:tableStyleId>{3C6E406F-EFE4-4B3C-B440-79EE84DB2B15}</a:tableStyleId>
              </a:tblPr>
              <a:tblGrid>
                <a:gridCol w="176657">
                  <a:extLst>
                    <a:ext uri="{9D8B030D-6E8A-4147-A177-3AD203B41FA5}">
                      <a16:colId xmlns:a16="http://schemas.microsoft.com/office/drawing/2014/main" xmlns="" val="2035215633"/>
                    </a:ext>
                  </a:extLst>
                </a:gridCol>
                <a:gridCol w="8656193">
                  <a:extLst>
                    <a:ext uri="{9D8B030D-6E8A-4147-A177-3AD203B41FA5}">
                      <a16:colId xmlns:a16="http://schemas.microsoft.com/office/drawing/2014/main" xmlns="" val="395518125"/>
                    </a:ext>
                  </a:extLst>
                </a:gridCol>
              </a:tblGrid>
              <a:tr h="0">
                <a:tc>
                  <a:txBody>
                    <a:bodyPr/>
                    <a:lstStyle/>
                    <a:p>
                      <a:pPr>
                        <a:lnSpc>
                          <a:spcPct val="115000"/>
                        </a:lnSpc>
                        <a:spcAft>
                          <a:spcPts val="1000"/>
                        </a:spcAft>
                      </a:pPr>
                      <a:r>
                        <a:rPr lang="en-US" sz="1400" u="none" strike="noStrike">
                          <a:effectLst/>
                          <a:latin typeface="Sylfaen" panose="010A0502050306030303" pitchFamily="18" charset="0"/>
                        </a:rPr>
                        <a:t>A.</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Statement I is the cause and statement II is its effect</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3676704111"/>
                  </a:ext>
                </a:extLst>
              </a:tr>
              <a:tr h="0">
                <a:tc>
                  <a:txBody>
                    <a:bodyPr/>
                    <a:lstStyle/>
                    <a:p>
                      <a:pPr>
                        <a:lnSpc>
                          <a:spcPct val="115000"/>
                        </a:lnSpc>
                        <a:spcAft>
                          <a:spcPts val="1000"/>
                        </a:spcAft>
                      </a:pPr>
                      <a:r>
                        <a:rPr lang="en-US" sz="1400" u="none" strike="noStrike">
                          <a:effectLst/>
                          <a:latin typeface="Sylfaen" panose="010A0502050306030303" pitchFamily="18" charset="0"/>
                        </a:rPr>
                        <a:t>B.</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Statement II is the cause and statement I is its effect</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301869260"/>
                  </a:ext>
                </a:extLst>
              </a:tr>
              <a:tr h="0">
                <a:tc>
                  <a:txBody>
                    <a:bodyPr/>
                    <a:lstStyle/>
                    <a:p>
                      <a:pPr>
                        <a:lnSpc>
                          <a:spcPct val="115000"/>
                        </a:lnSpc>
                        <a:spcAft>
                          <a:spcPts val="1000"/>
                        </a:spcAft>
                      </a:pPr>
                      <a:r>
                        <a:rPr lang="en-US" sz="1400" u="none" strike="noStrike">
                          <a:effectLst/>
                          <a:latin typeface="Sylfaen" panose="010A0502050306030303" pitchFamily="18" charset="0"/>
                        </a:rPr>
                        <a:t>C.</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Both the statements I and II are independent causes</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4104001650"/>
                  </a:ext>
                </a:extLst>
              </a:tr>
              <a:tr h="0">
                <a:tc>
                  <a:txBody>
                    <a:bodyPr/>
                    <a:lstStyle/>
                    <a:p>
                      <a:pPr>
                        <a:lnSpc>
                          <a:spcPct val="115000"/>
                        </a:lnSpc>
                        <a:spcAft>
                          <a:spcPts val="1000"/>
                        </a:spcAft>
                      </a:pPr>
                      <a:r>
                        <a:rPr lang="en-US" sz="1400" u="none" strike="noStrike">
                          <a:effectLst/>
                          <a:latin typeface="Sylfaen" panose="010A0502050306030303" pitchFamily="18" charset="0"/>
                        </a:rPr>
                        <a:t>D.</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Both the statements I and II are effects of independent causes</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2453482055"/>
                  </a:ext>
                </a:extLst>
              </a:tr>
              <a:tr h="0">
                <a:tc>
                  <a:txBody>
                    <a:bodyPr/>
                    <a:lstStyle/>
                    <a:p>
                      <a:pPr>
                        <a:lnSpc>
                          <a:spcPct val="115000"/>
                        </a:lnSpc>
                        <a:spcAft>
                          <a:spcPts val="1000"/>
                        </a:spcAft>
                      </a:pPr>
                      <a:r>
                        <a:rPr lang="en-US" sz="1400" u="none" strike="noStrike">
                          <a:effectLst/>
                          <a:latin typeface="Sylfaen" panose="010A0502050306030303" pitchFamily="18" charset="0"/>
                        </a:rPr>
                        <a:t>E.</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dirty="0">
                          <a:effectLst/>
                          <a:latin typeface="Sylfaen" panose="010A0502050306030303" pitchFamily="18" charset="0"/>
                        </a:rPr>
                        <a:t>Both the statements I and II are effects of some common cause</a:t>
                      </a:r>
                      <a:endParaRPr lang="en-US" sz="1400" dirty="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777928109"/>
                  </a:ext>
                </a:extLst>
              </a:tr>
            </a:tbl>
          </a:graphicData>
        </a:graphic>
      </p:graphicFrame>
      <p:sp>
        <p:nvSpPr>
          <p:cNvPr id="6" name="TextBox 5">
            <a:extLst>
              <a:ext uri="{FF2B5EF4-FFF2-40B4-BE49-F238E27FC236}">
                <a16:creationId xmlns:a16="http://schemas.microsoft.com/office/drawing/2014/main" xmlns="" id="{F33F1C5A-019E-A799-41B1-B6C13E6DC9E6}"/>
              </a:ext>
            </a:extLst>
          </p:cNvPr>
          <p:cNvSpPr txBox="1"/>
          <p:nvPr/>
        </p:nvSpPr>
        <p:spPr>
          <a:xfrm>
            <a:off x="790537" y="5011643"/>
            <a:ext cx="7457536" cy="523220"/>
          </a:xfrm>
          <a:prstGeom prst="rect">
            <a:avLst/>
          </a:prstGeom>
          <a:noFill/>
        </p:spPr>
        <p:txBody>
          <a:bodyPr wrap="square">
            <a:spAutoFit/>
          </a:bodyPr>
          <a:lstStyle/>
          <a:p>
            <a:r>
              <a:rPr lang="en-US" sz="1400" dirty="0">
                <a:effectLst/>
                <a:latin typeface="Sylfaen" panose="010A0502050306030303" pitchFamily="18" charset="0"/>
                <a:ea typeface="Times New Roman" panose="02020603050405020304" pitchFamily="18" charset="0"/>
                <a:cs typeface="Times New Roman" panose="02020603050405020304" pitchFamily="18" charset="0"/>
              </a:rPr>
              <a:t>Both the statements are clearly backed by a common cause, which is clearly an increase in the number of thefts in the locality</a:t>
            </a:r>
            <a:r>
              <a:rPr lang="en-US" sz="1400" dirty="0" smtClean="0">
                <a:effectLst/>
                <a:latin typeface="Sylfaen" panose="010A0502050306030303" pitchFamily="18" charset="0"/>
                <a:ea typeface="Times New Roman" panose="02020603050405020304" pitchFamily="18" charset="0"/>
                <a:cs typeface="Times New Roman" panose="02020603050405020304" pitchFamily="18" charset="0"/>
              </a:rPr>
              <a:t>. </a:t>
            </a:r>
            <a:r>
              <a:rPr lang="en-US" b="1" dirty="0">
                <a:solidFill>
                  <a:srgbClr val="FF0000"/>
                </a:solidFill>
                <a:latin typeface="Sylfaen" panose="010A0502050306030303" pitchFamily="18" charset="0"/>
              </a:rPr>
              <a:t>Both the statements I and II are effects of some common </a:t>
            </a:r>
            <a:r>
              <a:rPr lang="en-US" b="1" dirty="0" smtClean="0">
                <a:solidFill>
                  <a:srgbClr val="FF0000"/>
                </a:solidFill>
                <a:latin typeface="Sylfaen" panose="010A0502050306030303" pitchFamily="18" charset="0"/>
              </a:rPr>
              <a:t>cause</a:t>
            </a:r>
            <a:endParaRPr lang="en-US" dirty="0"/>
          </a:p>
        </p:txBody>
      </p:sp>
      <p:sp>
        <p:nvSpPr>
          <p:cNvPr id="8" name="Google Shape;74;p2">
            <a:extLst>
              <a:ext uri="{FF2B5EF4-FFF2-40B4-BE49-F238E27FC236}">
                <a16:creationId xmlns:a16="http://schemas.microsoft.com/office/drawing/2014/main" xmlns="" id="{8CD9366D-ADC0-DE30-8E25-09734CB593D0}"/>
              </a:ext>
            </a:extLst>
          </p:cNvPr>
          <p:cNvSpPr txBox="1"/>
          <p:nvPr/>
        </p:nvSpPr>
        <p:spPr>
          <a:xfrm>
            <a:off x="371307" y="4503829"/>
            <a:ext cx="1162822" cy="338514"/>
          </a:xfrm>
          <a:prstGeom prst="rect">
            <a:avLst/>
          </a:prstGeom>
          <a:solidFill>
            <a:schemeClr val="lt1"/>
          </a:solidFill>
          <a:ln w="19050" cap="flat" cmpd="sng">
            <a:solidFill>
              <a:schemeClr val="dk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1600" i="0" u="none" strike="noStrike" cap="none" dirty="0">
                <a:solidFill>
                  <a:schemeClr val="dk1"/>
                </a:solidFill>
                <a:latin typeface="Stencil" panose="040409050D0802020404" pitchFamily="82" charset="0"/>
                <a:ea typeface="Times New Roman"/>
                <a:cs typeface="Times New Roman"/>
                <a:sym typeface="Times New Roman"/>
              </a:rPr>
              <a:t>SOLUTION</a:t>
            </a:r>
            <a:endParaRPr sz="1600" i="0" u="none" strike="noStrike" cap="none" dirty="0">
              <a:solidFill>
                <a:schemeClr val="dk1"/>
              </a:solidFill>
              <a:latin typeface="Stencil" panose="040409050D0802020404" pitchFamily="82" charset="0"/>
              <a:ea typeface="Times New Roman"/>
              <a:cs typeface="Times New Roman"/>
              <a:sym typeface="Times New Roman"/>
            </a:endParaRPr>
          </a:p>
        </p:txBody>
      </p:sp>
    </p:spTree>
    <p:extLst>
      <p:ext uri="{BB962C8B-B14F-4D97-AF65-F5344CB8AC3E}">
        <p14:creationId xmlns:p14="http://schemas.microsoft.com/office/powerpoint/2010/main" xmlns="" val="2726617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17"/>
          <p:cNvPicPr preferRelativeResize="0"/>
          <p:nvPr/>
        </p:nvPicPr>
        <p:blipFill rotWithShape="1">
          <a:blip r:embed="rId3">
            <a:alphaModFix/>
          </a:blip>
          <a:srcRect/>
          <a:stretch/>
        </p:blipFill>
        <p:spPr>
          <a:xfrm>
            <a:off x="-1" y="5078"/>
            <a:ext cx="995075" cy="591269"/>
          </a:xfrm>
          <a:prstGeom prst="rect">
            <a:avLst/>
          </a:prstGeom>
          <a:noFill/>
          <a:ln>
            <a:noFill/>
          </a:ln>
        </p:spPr>
      </p:pic>
      <p:pic>
        <p:nvPicPr>
          <p:cNvPr id="201" name="Google Shape;201;p17"/>
          <p:cNvPicPr preferRelativeResize="0"/>
          <p:nvPr/>
        </p:nvPicPr>
        <p:blipFill rotWithShape="1">
          <a:blip r:embed="rId4">
            <a:alphaModFix/>
          </a:blip>
          <a:srcRect/>
          <a:stretch/>
        </p:blipFill>
        <p:spPr>
          <a:xfrm>
            <a:off x="0" y="6227384"/>
            <a:ext cx="998332" cy="630616"/>
          </a:xfrm>
          <a:prstGeom prst="rect">
            <a:avLst/>
          </a:prstGeom>
          <a:noFill/>
          <a:ln>
            <a:noFill/>
          </a:ln>
        </p:spPr>
      </p:pic>
      <p:sp>
        <p:nvSpPr>
          <p:cNvPr id="7" name="TextBox 6"/>
          <p:cNvSpPr txBox="1"/>
          <p:nvPr/>
        </p:nvSpPr>
        <p:spPr>
          <a:xfrm>
            <a:off x="2661859" y="531692"/>
            <a:ext cx="2776722" cy="400110"/>
          </a:xfrm>
          <a:prstGeom prst="rect">
            <a:avLst/>
          </a:prstGeom>
          <a:solidFill>
            <a:srgbClr val="FFFF00"/>
          </a:solidFill>
          <a:ln w="28575">
            <a:solidFill>
              <a:schemeClr val="tx1"/>
            </a:solidFill>
          </a:ln>
          <a:effectLst>
            <a:outerShdw blurRad="50800" dist="38100" dir="2700000" algn="tl" rotWithShape="0">
              <a:prstClr val="black">
                <a:alpha val="40000"/>
              </a:prstClr>
            </a:outerShdw>
          </a:effectLst>
        </p:spPr>
        <p:txBody>
          <a:bodyPr wrap="none" rtlCol="0">
            <a:spAutoFit/>
          </a:bodyPr>
          <a:lstStyle/>
          <a:p>
            <a:r>
              <a:rPr lang="en-US" sz="2000" dirty="0">
                <a:latin typeface="Stencil" panose="040409050D0802020404" pitchFamily="82" charset="0"/>
              </a:rPr>
              <a:t>CRITICAL REASONING</a:t>
            </a:r>
            <a:endParaRPr lang="en-IN" sz="2000" dirty="0">
              <a:latin typeface="Stencil" panose="040409050D0802020404" pitchFamily="82" charset="0"/>
            </a:endParaRPr>
          </a:p>
        </p:txBody>
      </p:sp>
      <p:sp>
        <p:nvSpPr>
          <p:cNvPr id="14" name="Google Shape;132;p8"/>
          <p:cNvSpPr txBox="1"/>
          <p:nvPr/>
        </p:nvSpPr>
        <p:spPr>
          <a:xfrm>
            <a:off x="2861280" y="1177561"/>
            <a:ext cx="2377879" cy="338514"/>
          </a:xfrm>
          <a:prstGeom prst="rect">
            <a:avLst/>
          </a:prstGeom>
          <a:solidFill>
            <a:srgbClr val="FF0000"/>
          </a:solidFill>
          <a:ln w="28575">
            <a:solidFill>
              <a:schemeClr val="bg1"/>
            </a:solidFill>
          </a:ln>
          <a:effectLst>
            <a:outerShdw blurRad="50800" dist="38100" dir="2700000" algn="tl" rotWithShape="0">
              <a:prstClr val="black">
                <a:alpha val="40000"/>
              </a:prst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dirty="0">
                <a:solidFill>
                  <a:schemeClr val="bg1"/>
                </a:solidFill>
                <a:latin typeface="Stencil" panose="040409050D0802020404" pitchFamily="82" charset="0"/>
                <a:cs typeface="Times New Roman"/>
                <a:sym typeface="Times New Roman"/>
              </a:rPr>
              <a:t>PRACTICE QUESTIONS</a:t>
            </a:r>
            <a:endParaRPr sz="1600" dirty="0">
              <a:solidFill>
                <a:schemeClr val="bg1"/>
              </a:solidFill>
              <a:latin typeface="Stencil" panose="040409050D0802020404" pitchFamily="82" charset="0"/>
            </a:endParaRPr>
          </a:p>
        </p:txBody>
      </p:sp>
      <p:sp>
        <p:nvSpPr>
          <p:cNvPr id="3" name="TextBox 2">
            <a:extLst>
              <a:ext uri="{FF2B5EF4-FFF2-40B4-BE49-F238E27FC236}">
                <a16:creationId xmlns:a16="http://schemas.microsoft.com/office/drawing/2014/main" xmlns="" id="{322292D2-9799-28DB-4FB4-811B6A870A6C}"/>
              </a:ext>
            </a:extLst>
          </p:cNvPr>
          <p:cNvSpPr txBox="1"/>
          <p:nvPr/>
        </p:nvSpPr>
        <p:spPr>
          <a:xfrm>
            <a:off x="497536" y="1761834"/>
            <a:ext cx="8410073" cy="1327864"/>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pPr>
              <a:lnSpc>
                <a:spcPct val="115000"/>
              </a:lnSpc>
              <a:spcAft>
                <a:spcPts val="1000"/>
              </a:spcAft>
            </a:pPr>
            <a:r>
              <a:rPr lang="en-US" sz="1400" b="1" dirty="0">
                <a:effectLst/>
                <a:latin typeface="Sylfaen" panose="010A0502050306030303" pitchFamily="18" charset="0"/>
                <a:ea typeface="Times New Roman" panose="02020603050405020304" pitchFamily="18" charset="0"/>
                <a:cs typeface="Times New Roman" panose="02020603050405020304" pitchFamily="18" charset="0"/>
              </a:rPr>
              <a:t>1) Statements: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tabLst>
                <a:tab pos="457200" algn="l"/>
              </a:tabLst>
            </a:pPr>
            <a:r>
              <a:rPr lang="en-US" sz="1400" dirty="0">
                <a:effectLst/>
                <a:latin typeface="Sylfaen" panose="010A0502050306030303" pitchFamily="18" charset="0"/>
                <a:ea typeface="Times New Roman" panose="02020603050405020304" pitchFamily="18" charset="0"/>
                <a:cs typeface="Times New Roman" panose="02020603050405020304" pitchFamily="18" charset="0"/>
              </a:rPr>
              <a:t>1. There is considerable reduction in the number of people affected by water-borne diseases in City A during this rainy season.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tabLst>
                <a:tab pos="457200" algn="l"/>
              </a:tabLst>
            </a:pPr>
            <a:r>
              <a:rPr lang="en-US" sz="1400" dirty="0">
                <a:effectLst/>
                <a:latin typeface="Sylfaen" panose="010A0502050306030303" pitchFamily="18" charset="0"/>
                <a:ea typeface="Times New Roman" panose="02020603050405020304" pitchFamily="18" charset="0"/>
                <a:cs typeface="Times New Roman" panose="02020603050405020304" pitchFamily="18" charset="0"/>
              </a:rPr>
              <a:t>2. The government has opened four new civil hospitals in City A in the beginning of the year.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xmlns="" id="{61FB23A9-9ACE-A2CF-4357-2848008AD484}"/>
              </a:ext>
            </a:extLst>
          </p:cNvPr>
          <p:cNvGraphicFramePr>
            <a:graphicFrameLocks noGrp="1"/>
          </p:cNvGraphicFramePr>
          <p:nvPr>
            <p:extLst>
              <p:ext uri="{D42A27DB-BD31-4B8C-83A1-F6EECF244321}">
                <p14:modId xmlns:p14="http://schemas.microsoft.com/office/powerpoint/2010/main" xmlns="" val="2078380009"/>
              </p:ext>
            </p:extLst>
          </p:nvPr>
        </p:nvGraphicFramePr>
        <p:xfrm>
          <a:off x="275363" y="3334100"/>
          <a:ext cx="8832850" cy="1226820"/>
        </p:xfrm>
        <a:graphic>
          <a:graphicData uri="http://schemas.openxmlformats.org/drawingml/2006/table">
            <a:tbl>
              <a:tblPr firstRow="1" firstCol="1" bandRow="1">
                <a:tableStyleId>{3C6E406F-EFE4-4B3C-B440-79EE84DB2B15}</a:tableStyleId>
              </a:tblPr>
              <a:tblGrid>
                <a:gridCol w="176657">
                  <a:extLst>
                    <a:ext uri="{9D8B030D-6E8A-4147-A177-3AD203B41FA5}">
                      <a16:colId xmlns:a16="http://schemas.microsoft.com/office/drawing/2014/main" xmlns="" val="18598934"/>
                    </a:ext>
                  </a:extLst>
                </a:gridCol>
                <a:gridCol w="8656193">
                  <a:extLst>
                    <a:ext uri="{9D8B030D-6E8A-4147-A177-3AD203B41FA5}">
                      <a16:colId xmlns:a16="http://schemas.microsoft.com/office/drawing/2014/main" xmlns="" val="1495606553"/>
                    </a:ext>
                  </a:extLst>
                </a:gridCol>
              </a:tblGrid>
              <a:tr h="0">
                <a:tc>
                  <a:txBody>
                    <a:bodyPr/>
                    <a:lstStyle/>
                    <a:p>
                      <a:pPr>
                        <a:lnSpc>
                          <a:spcPct val="115000"/>
                        </a:lnSpc>
                        <a:spcAft>
                          <a:spcPts val="1000"/>
                        </a:spcAft>
                      </a:pPr>
                      <a:r>
                        <a:rPr lang="en-US" sz="1400" u="none" strike="noStrike">
                          <a:effectLst/>
                          <a:latin typeface="Sylfaen" panose="010A0502050306030303" pitchFamily="18" charset="0"/>
                        </a:rPr>
                        <a:t>A.</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dirty="0">
                          <a:effectLst/>
                          <a:latin typeface="Sylfaen" panose="010A0502050306030303" pitchFamily="18" charset="0"/>
                        </a:rPr>
                        <a:t>Statement I is the cause and statement II is its effect</a:t>
                      </a:r>
                      <a:endParaRPr lang="en-US" sz="1400" dirty="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777150403"/>
                  </a:ext>
                </a:extLst>
              </a:tr>
              <a:tr h="0">
                <a:tc>
                  <a:txBody>
                    <a:bodyPr/>
                    <a:lstStyle/>
                    <a:p>
                      <a:pPr>
                        <a:lnSpc>
                          <a:spcPct val="115000"/>
                        </a:lnSpc>
                        <a:spcAft>
                          <a:spcPts val="1000"/>
                        </a:spcAft>
                      </a:pPr>
                      <a:r>
                        <a:rPr lang="en-US" sz="1400" u="none" strike="noStrike">
                          <a:effectLst/>
                          <a:latin typeface="Sylfaen" panose="010A0502050306030303" pitchFamily="18" charset="0"/>
                        </a:rPr>
                        <a:t>B.</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Statement II is the cause and statement I is its effect</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2496143178"/>
                  </a:ext>
                </a:extLst>
              </a:tr>
              <a:tr h="0">
                <a:tc>
                  <a:txBody>
                    <a:bodyPr/>
                    <a:lstStyle/>
                    <a:p>
                      <a:pPr>
                        <a:lnSpc>
                          <a:spcPct val="115000"/>
                        </a:lnSpc>
                        <a:spcAft>
                          <a:spcPts val="1000"/>
                        </a:spcAft>
                      </a:pPr>
                      <a:r>
                        <a:rPr lang="en-US" sz="1400" u="none" strike="noStrike">
                          <a:effectLst/>
                          <a:latin typeface="Sylfaen" panose="010A0502050306030303" pitchFamily="18" charset="0"/>
                        </a:rPr>
                        <a:t>C.</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Both the statements I and II are independent causes</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773751818"/>
                  </a:ext>
                </a:extLst>
              </a:tr>
              <a:tr h="0">
                <a:tc>
                  <a:txBody>
                    <a:bodyPr/>
                    <a:lstStyle/>
                    <a:p>
                      <a:pPr>
                        <a:lnSpc>
                          <a:spcPct val="115000"/>
                        </a:lnSpc>
                        <a:spcAft>
                          <a:spcPts val="1000"/>
                        </a:spcAft>
                      </a:pPr>
                      <a:r>
                        <a:rPr lang="en-US" sz="1400" u="none" strike="noStrike">
                          <a:effectLst/>
                          <a:latin typeface="Sylfaen" panose="010A0502050306030303" pitchFamily="18" charset="0"/>
                        </a:rPr>
                        <a:t>D.</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Both the statements I and II are effects of independent causes</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2563583450"/>
                  </a:ext>
                </a:extLst>
              </a:tr>
              <a:tr h="0">
                <a:tc>
                  <a:txBody>
                    <a:bodyPr/>
                    <a:lstStyle/>
                    <a:p>
                      <a:pPr>
                        <a:lnSpc>
                          <a:spcPct val="115000"/>
                        </a:lnSpc>
                        <a:spcAft>
                          <a:spcPts val="1000"/>
                        </a:spcAft>
                      </a:pPr>
                      <a:r>
                        <a:rPr lang="en-US" sz="1400" u="none" strike="noStrike">
                          <a:effectLst/>
                          <a:latin typeface="Sylfaen" panose="010A0502050306030303" pitchFamily="18" charset="0"/>
                        </a:rPr>
                        <a:t>E.</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dirty="0">
                          <a:effectLst/>
                          <a:latin typeface="Sylfaen" panose="010A0502050306030303" pitchFamily="18" charset="0"/>
                        </a:rPr>
                        <a:t>Both the statements I and II are effects of some common cause</a:t>
                      </a:r>
                      <a:endParaRPr lang="en-US" sz="1400" dirty="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651518246"/>
                  </a:ext>
                </a:extLst>
              </a:tr>
            </a:tbl>
          </a:graphicData>
        </a:graphic>
      </p:graphicFrame>
      <p:sp>
        <p:nvSpPr>
          <p:cNvPr id="5" name="Google Shape;132;p8">
            <a:extLst>
              <a:ext uri="{FF2B5EF4-FFF2-40B4-BE49-F238E27FC236}">
                <a16:creationId xmlns:a16="http://schemas.microsoft.com/office/drawing/2014/main" xmlns="" id="{6BACB91A-ABB5-73A4-97AA-2D6D4FE32167}"/>
              </a:ext>
            </a:extLst>
          </p:cNvPr>
          <p:cNvSpPr txBox="1"/>
          <p:nvPr/>
        </p:nvSpPr>
        <p:spPr>
          <a:xfrm>
            <a:off x="3890209" y="5197115"/>
            <a:ext cx="812363" cy="338514"/>
          </a:xfrm>
          <a:prstGeom prst="rect">
            <a:avLst/>
          </a:prstGeom>
          <a:solidFill>
            <a:srgbClr val="FF0000"/>
          </a:solidFill>
          <a:ln w="28575">
            <a:solidFill>
              <a:schemeClr val="bg1"/>
            </a:solidFill>
          </a:ln>
          <a:effectLst>
            <a:outerShdw blurRad="50800" dist="38100" dir="2700000" algn="tl" rotWithShape="0">
              <a:prstClr val="black">
                <a:alpha val="40000"/>
              </a:prst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dirty="0">
                <a:solidFill>
                  <a:schemeClr val="bg1"/>
                </a:solidFill>
                <a:latin typeface="Stencil" panose="040409050D0802020404" pitchFamily="82" charset="0"/>
                <a:cs typeface="Times New Roman"/>
                <a:sym typeface="Times New Roman"/>
              </a:rPr>
              <a:t>A</a:t>
            </a:r>
            <a:r>
              <a:rPr lang="en-US" sz="1600" dirty="0">
                <a:solidFill>
                  <a:schemeClr val="bg1"/>
                </a:solidFill>
                <a:latin typeface="Stencil" panose="040409050D0802020404" pitchFamily="82" charset="0"/>
                <a:cs typeface="Times New Roman"/>
                <a:sym typeface="Times New Roman"/>
              </a:rPr>
              <a:t>NS C</a:t>
            </a:r>
            <a:endParaRPr sz="1600" dirty="0">
              <a:solidFill>
                <a:schemeClr val="bg1"/>
              </a:solidFill>
              <a:latin typeface="Stencil" panose="040409050D0802020404" pitchFamily="82" charset="0"/>
            </a:endParaRPr>
          </a:p>
        </p:txBody>
      </p:sp>
    </p:spTree>
    <p:extLst>
      <p:ext uri="{BB962C8B-B14F-4D97-AF65-F5344CB8AC3E}">
        <p14:creationId xmlns:p14="http://schemas.microsoft.com/office/powerpoint/2010/main" xmlns="" val="250194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17"/>
          <p:cNvPicPr preferRelativeResize="0"/>
          <p:nvPr/>
        </p:nvPicPr>
        <p:blipFill rotWithShape="1">
          <a:blip r:embed="rId3">
            <a:alphaModFix/>
          </a:blip>
          <a:srcRect/>
          <a:stretch/>
        </p:blipFill>
        <p:spPr>
          <a:xfrm>
            <a:off x="-1" y="5078"/>
            <a:ext cx="995075" cy="591269"/>
          </a:xfrm>
          <a:prstGeom prst="rect">
            <a:avLst/>
          </a:prstGeom>
          <a:noFill/>
          <a:ln>
            <a:noFill/>
          </a:ln>
        </p:spPr>
      </p:pic>
      <p:pic>
        <p:nvPicPr>
          <p:cNvPr id="201" name="Google Shape;201;p17"/>
          <p:cNvPicPr preferRelativeResize="0"/>
          <p:nvPr/>
        </p:nvPicPr>
        <p:blipFill rotWithShape="1">
          <a:blip r:embed="rId4">
            <a:alphaModFix/>
          </a:blip>
          <a:srcRect/>
          <a:stretch/>
        </p:blipFill>
        <p:spPr>
          <a:xfrm>
            <a:off x="0" y="6227384"/>
            <a:ext cx="998332" cy="630616"/>
          </a:xfrm>
          <a:prstGeom prst="rect">
            <a:avLst/>
          </a:prstGeom>
          <a:noFill/>
          <a:ln>
            <a:noFill/>
          </a:ln>
        </p:spPr>
      </p:pic>
      <p:sp>
        <p:nvSpPr>
          <p:cNvPr id="7" name="TextBox 6"/>
          <p:cNvSpPr txBox="1"/>
          <p:nvPr/>
        </p:nvSpPr>
        <p:spPr>
          <a:xfrm>
            <a:off x="2661859" y="531692"/>
            <a:ext cx="2776722" cy="400110"/>
          </a:xfrm>
          <a:prstGeom prst="rect">
            <a:avLst/>
          </a:prstGeom>
          <a:solidFill>
            <a:srgbClr val="FFFF00"/>
          </a:solidFill>
          <a:ln w="28575">
            <a:solidFill>
              <a:schemeClr val="tx1"/>
            </a:solidFill>
          </a:ln>
          <a:effectLst>
            <a:outerShdw blurRad="50800" dist="38100" dir="2700000" algn="tl" rotWithShape="0">
              <a:prstClr val="black">
                <a:alpha val="40000"/>
              </a:prstClr>
            </a:outerShdw>
          </a:effectLst>
        </p:spPr>
        <p:txBody>
          <a:bodyPr wrap="none" rtlCol="0">
            <a:spAutoFit/>
          </a:bodyPr>
          <a:lstStyle/>
          <a:p>
            <a:r>
              <a:rPr lang="en-US" sz="2000" dirty="0">
                <a:latin typeface="Stencil" panose="040409050D0802020404" pitchFamily="82" charset="0"/>
              </a:rPr>
              <a:t>CRITICAL REASONING</a:t>
            </a:r>
            <a:endParaRPr lang="en-IN" sz="2000" dirty="0">
              <a:latin typeface="Stencil" panose="040409050D0802020404" pitchFamily="82" charset="0"/>
            </a:endParaRPr>
          </a:p>
        </p:txBody>
      </p:sp>
      <p:sp>
        <p:nvSpPr>
          <p:cNvPr id="14" name="Google Shape;132;p8"/>
          <p:cNvSpPr txBox="1"/>
          <p:nvPr/>
        </p:nvSpPr>
        <p:spPr>
          <a:xfrm>
            <a:off x="2861280" y="1177561"/>
            <a:ext cx="2377879" cy="338514"/>
          </a:xfrm>
          <a:prstGeom prst="rect">
            <a:avLst/>
          </a:prstGeom>
          <a:solidFill>
            <a:schemeClr val="bg1"/>
          </a:solidFill>
          <a:ln w="28575">
            <a:solidFill>
              <a:schemeClr val="bg1"/>
            </a:solidFill>
          </a:ln>
          <a:effectLst>
            <a:outerShdw blurRad="50800" dist="38100" dir="2700000" algn="tl" rotWithShape="0">
              <a:prstClr val="black">
                <a:alpha val="40000"/>
              </a:prst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dirty="0">
                <a:solidFill>
                  <a:schemeClr val="tx1"/>
                </a:solidFill>
                <a:latin typeface="Stencil" panose="040409050D0802020404" pitchFamily="82" charset="0"/>
                <a:cs typeface="Times New Roman"/>
                <a:sym typeface="Times New Roman"/>
              </a:rPr>
              <a:t>PRACTICE QUESTIONS</a:t>
            </a:r>
            <a:endParaRPr sz="1600" dirty="0">
              <a:solidFill>
                <a:schemeClr val="tx1"/>
              </a:solidFill>
              <a:latin typeface="Stencil" panose="040409050D0802020404" pitchFamily="82" charset="0"/>
            </a:endParaRPr>
          </a:p>
        </p:txBody>
      </p:sp>
      <p:sp>
        <p:nvSpPr>
          <p:cNvPr id="3" name="TextBox 2">
            <a:extLst>
              <a:ext uri="{FF2B5EF4-FFF2-40B4-BE49-F238E27FC236}">
                <a16:creationId xmlns:a16="http://schemas.microsoft.com/office/drawing/2014/main" xmlns="" id="{97E60C76-D464-A670-6A26-309B23D45524}"/>
              </a:ext>
            </a:extLst>
          </p:cNvPr>
          <p:cNvSpPr txBox="1"/>
          <p:nvPr/>
        </p:nvSpPr>
        <p:spPr>
          <a:xfrm>
            <a:off x="252663" y="1761834"/>
            <a:ext cx="8638674" cy="1307537"/>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pPr>
              <a:lnSpc>
                <a:spcPct val="115000"/>
              </a:lnSpc>
              <a:spcAft>
                <a:spcPts val="1000"/>
              </a:spcAft>
            </a:pPr>
            <a:r>
              <a:rPr lang="en-US" sz="1400" b="1" dirty="0">
                <a:effectLst/>
                <a:latin typeface="Sylfaen" panose="010A0502050306030303" pitchFamily="18" charset="0"/>
                <a:ea typeface="Times New Roman" panose="02020603050405020304" pitchFamily="18" charset="0"/>
                <a:cs typeface="Times New Roman" panose="02020603050405020304" pitchFamily="18" charset="0"/>
              </a:rPr>
              <a:t>2) Statements: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tabLst>
                <a:tab pos="457200" algn="l"/>
              </a:tabLst>
            </a:pPr>
            <a:r>
              <a:rPr lang="en-US" sz="1400" dirty="0">
                <a:effectLst/>
                <a:latin typeface="Sylfaen" panose="010A0502050306030303" pitchFamily="18" charset="0"/>
                <a:ea typeface="Times New Roman" panose="02020603050405020304" pitchFamily="18" charset="0"/>
                <a:cs typeface="Times New Roman" panose="02020603050405020304" pitchFamily="18" charset="0"/>
              </a:rPr>
              <a:t>1. The private medical colleges have increased the tuition fees in the current year by 200 per cent over the last year's fees to meet the expenses.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Sylfaen" panose="010A0502050306030303" pitchFamily="18" charset="0"/>
                <a:ea typeface="Times New Roman" panose="02020603050405020304" pitchFamily="18" charset="0"/>
                <a:cs typeface="Times New Roman" panose="02020603050405020304" pitchFamily="18" charset="0"/>
              </a:rPr>
              <a:t>2. The Government medical colleges have not increased their fees in spite of price escalation.</a:t>
            </a:r>
            <a:endParaRPr lang="en-US" dirty="0"/>
          </a:p>
        </p:txBody>
      </p:sp>
      <p:graphicFrame>
        <p:nvGraphicFramePr>
          <p:cNvPr id="4" name="Table 3">
            <a:extLst>
              <a:ext uri="{FF2B5EF4-FFF2-40B4-BE49-F238E27FC236}">
                <a16:creationId xmlns:a16="http://schemas.microsoft.com/office/drawing/2014/main" xmlns="" id="{D789ABC8-C677-4BD2-77D8-9F70A264297E}"/>
              </a:ext>
            </a:extLst>
          </p:cNvPr>
          <p:cNvGraphicFramePr>
            <a:graphicFrameLocks noGrp="1"/>
          </p:cNvGraphicFramePr>
          <p:nvPr>
            <p:extLst>
              <p:ext uri="{D42A27DB-BD31-4B8C-83A1-F6EECF244321}">
                <p14:modId xmlns:p14="http://schemas.microsoft.com/office/powerpoint/2010/main" xmlns="" val="2352830064"/>
              </p:ext>
            </p:extLst>
          </p:nvPr>
        </p:nvGraphicFramePr>
        <p:xfrm>
          <a:off x="155574" y="3315130"/>
          <a:ext cx="8832851" cy="1226820"/>
        </p:xfrm>
        <a:graphic>
          <a:graphicData uri="http://schemas.openxmlformats.org/drawingml/2006/table">
            <a:tbl>
              <a:tblPr firstRow="1" firstCol="1" bandRow="1">
                <a:tableStyleId>{3C6E406F-EFE4-4B3C-B440-79EE84DB2B15}</a:tableStyleId>
              </a:tblPr>
              <a:tblGrid>
                <a:gridCol w="176657">
                  <a:extLst>
                    <a:ext uri="{9D8B030D-6E8A-4147-A177-3AD203B41FA5}">
                      <a16:colId xmlns:a16="http://schemas.microsoft.com/office/drawing/2014/main" xmlns="" val="3737060095"/>
                    </a:ext>
                  </a:extLst>
                </a:gridCol>
                <a:gridCol w="8656194">
                  <a:extLst>
                    <a:ext uri="{9D8B030D-6E8A-4147-A177-3AD203B41FA5}">
                      <a16:colId xmlns:a16="http://schemas.microsoft.com/office/drawing/2014/main" xmlns="" val="2443051361"/>
                    </a:ext>
                  </a:extLst>
                </a:gridCol>
              </a:tblGrid>
              <a:tr h="0">
                <a:tc>
                  <a:txBody>
                    <a:bodyPr/>
                    <a:lstStyle/>
                    <a:p>
                      <a:pPr>
                        <a:lnSpc>
                          <a:spcPct val="115000"/>
                        </a:lnSpc>
                        <a:spcAft>
                          <a:spcPts val="1000"/>
                        </a:spcAft>
                      </a:pPr>
                      <a:r>
                        <a:rPr lang="en-US" sz="1400" u="none" strike="noStrike">
                          <a:effectLst/>
                          <a:latin typeface="Sylfaen" panose="010A0502050306030303" pitchFamily="18" charset="0"/>
                        </a:rPr>
                        <a:t>A.</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Statement I is the cause and statement II is its effect</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78158603"/>
                  </a:ext>
                </a:extLst>
              </a:tr>
              <a:tr h="0">
                <a:tc>
                  <a:txBody>
                    <a:bodyPr/>
                    <a:lstStyle/>
                    <a:p>
                      <a:pPr>
                        <a:lnSpc>
                          <a:spcPct val="115000"/>
                        </a:lnSpc>
                        <a:spcAft>
                          <a:spcPts val="1000"/>
                        </a:spcAft>
                      </a:pPr>
                      <a:r>
                        <a:rPr lang="en-US" sz="1400" u="none" strike="noStrike">
                          <a:effectLst/>
                          <a:latin typeface="Sylfaen" panose="010A0502050306030303" pitchFamily="18" charset="0"/>
                        </a:rPr>
                        <a:t>B.</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Statement II is the cause and statement I is its effect</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3108590446"/>
                  </a:ext>
                </a:extLst>
              </a:tr>
              <a:tr h="105707">
                <a:tc>
                  <a:txBody>
                    <a:bodyPr/>
                    <a:lstStyle/>
                    <a:p>
                      <a:pPr>
                        <a:lnSpc>
                          <a:spcPct val="115000"/>
                        </a:lnSpc>
                        <a:spcAft>
                          <a:spcPts val="1000"/>
                        </a:spcAft>
                      </a:pPr>
                      <a:r>
                        <a:rPr lang="en-US" sz="1400" u="none" strike="noStrike">
                          <a:effectLst/>
                          <a:latin typeface="Sylfaen" panose="010A0502050306030303" pitchFamily="18" charset="0"/>
                        </a:rPr>
                        <a:t>C.</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Both the statements I and II are independent causes</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2313950800"/>
                  </a:ext>
                </a:extLst>
              </a:tr>
              <a:tr h="0">
                <a:tc>
                  <a:txBody>
                    <a:bodyPr/>
                    <a:lstStyle/>
                    <a:p>
                      <a:pPr>
                        <a:lnSpc>
                          <a:spcPct val="115000"/>
                        </a:lnSpc>
                        <a:spcAft>
                          <a:spcPts val="1000"/>
                        </a:spcAft>
                      </a:pPr>
                      <a:r>
                        <a:rPr lang="en-US" sz="1400" u="none" strike="noStrike">
                          <a:effectLst/>
                          <a:latin typeface="Sylfaen" panose="010A0502050306030303" pitchFamily="18" charset="0"/>
                        </a:rPr>
                        <a:t>D.</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Both the statements I and II are effects of independent causes</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4013467244"/>
                  </a:ext>
                </a:extLst>
              </a:tr>
              <a:tr h="0">
                <a:tc>
                  <a:txBody>
                    <a:bodyPr/>
                    <a:lstStyle/>
                    <a:p>
                      <a:pPr>
                        <a:lnSpc>
                          <a:spcPct val="115000"/>
                        </a:lnSpc>
                        <a:spcAft>
                          <a:spcPts val="1000"/>
                        </a:spcAft>
                      </a:pPr>
                      <a:r>
                        <a:rPr lang="en-US" sz="1400" u="none" strike="noStrike">
                          <a:effectLst/>
                          <a:latin typeface="Sylfaen" panose="010A0502050306030303" pitchFamily="18" charset="0"/>
                        </a:rPr>
                        <a:t>E.</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dirty="0">
                          <a:effectLst/>
                          <a:latin typeface="Sylfaen" panose="010A0502050306030303" pitchFamily="18" charset="0"/>
                        </a:rPr>
                        <a:t>Both the statements I and II are effects of some common cause</a:t>
                      </a:r>
                      <a:endParaRPr lang="en-US" sz="1400" dirty="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300272697"/>
                  </a:ext>
                </a:extLst>
              </a:tr>
            </a:tbl>
          </a:graphicData>
        </a:graphic>
      </p:graphicFrame>
      <p:sp>
        <p:nvSpPr>
          <p:cNvPr id="5" name="Google Shape;132;p8">
            <a:extLst>
              <a:ext uri="{FF2B5EF4-FFF2-40B4-BE49-F238E27FC236}">
                <a16:creationId xmlns:a16="http://schemas.microsoft.com/office/drawing/2014/main" xmlns="" id="{83959785-C8FE-9186-3B4A-22AF2DE7138C}"/>
              </a:ext>
            </a:extLst>
          </p:cNvPr>
          <p:cNvSpPr txBox="1"/>
          <p:nvPr/>
        </p:nvSpPr>
        <p:spPr>
          <a:xfrm>
            <a:off x="4050219" y="5018373"/>
            <a:ext cx="812363" cy="338514"/>
          </a:xfrm>
          <a:prstGeom prst="rect">
            <a:avLst/>
          </a:prstGeom>
          <a:solidFill>
            <a:srgbClr val="FF0000"/>
          </a:solidFill>
          <a:ln w="28575">
            <a:solidFill>
              <a:schemeClr val="bg1"/>
            </a:solidFill>
          </a:ln>
          <a:effectLst>
            <a:outerShdw blurRad="50800" dist="38100" dir="2700000" algn="tl" rotWithShape="0">
              <a:prstClr val="black">
                <a:alpha val="40000"/>
              </a:prst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dirty="0">
                <a:solidFill>
                  <a:schemeClr val="bg1"/>
                </a:solidFill>
                <a:latin typeface="Stencil" panose="040409050D0802020404" pitchFamily="82" charset="0"/>
                <a:cs typeface="Times New Roman"/>
                <a:sym typeface="Times New Roman"/>
              </a:rPr>
              <a:t>A</a:t>
            </a:r>
            <a:r>
              <a:rPr lang="en-US" sz="1600" dirty="0">
                <a:solidFill>
                  <a:schemeClr val="bg1"/>
                </a:solidFill>
                <a:latin typeface="Stencil" panose="040409050D0802020404" pitchFamily="82" charset="0"/>
                <a:cs typeface="Times New Roman"/>
                <a:sym typeface="Times New Roman"/>
              </a:rPr>
              <a:t>NS C</a:t>
            </a:r>
            <a:endParaRPr sz="1600" dirty="0">
              <a:solidFill>
                <a:schemeClr val="bg1"/>
              </a:solidFill>
              <a:latin typeface="Stencil" panose="040409050D0802020404" pitchFamily="82" charset="0"/>
            </a:endParaRPr>
          </a:p>
        </p:txBody>
      </p:sp>
    </p:spTree>
    <p:extLst>
      <p:ext uri="{BB962C8B-B14F-4D97-AF65-F5344CB8AC3E}">
        <p14:creationId xmlns:p14="http://schemas.microsoft.com/office/powerpoint/2010/main" xmlns="" val="388066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17"/>
          <p:cNvPicPr preferRelativeResize="0"/>
          <p:nvPr/>
        </p:nvPicPr>
        <p:blipFill rotWithShape="1">
          <a:blip r:embed="rId3">
            <a:alphaModFix/>
          </a:blip>
          <a:srcRect/>
          <a:stretch/>
        </p:blipFill>
        <p:spPr>
          <a:xfrm>
            <a:off x="-1" y="5078"/>
            <a:ext cx="995075" cy="591269"/>
          </a:xfrm>
          <a:prstGeom prst="rect">
            <a:avLst/>
          </a:prstGeom>
          <a:noFill/>
          <a:ln>
            <a:noFill/>
          </a:ln>
        </p:spPr>
      </p:pic>
      <p:pic>
        <p:nvPicPr>
          <p:cNvPr id="201" name="Google Shape;201;p17"/>
          <p:cNvPicPr preferRelativeResize="0"/>
          <p:nvPr/>
        </p:nvPicPr>
        <p:blipFill rotWithShape="1">
          <a:blip r:embed="rId4">
            <a:alphaModFix/>
          </a:blip>
          <a:srcRect/>
          <a:stretch/>
        </p:blipFill>
        <p:spPr>
          <a:xfrm>
            <a:off x="0" y="6227384"/>
            <a:ext cx="998332" cy="630616"/>
          </a:xfrm>
          <a:prstGeom prst="rect">
            <a:avLst/>
          </a:prstGeom>
          <a:noFill/>
          <a:ln>
            <a:noFill/>
          </a:ln>
        </p:spPr>
      </p:pic>
      <p:sp>
        <p:nvSpPr>
          <p:cNvPr id="7" name="TextBox 6"/>
          <p:cNvSpPr txBox="1"/>
          <p:nvPr/>
        </p:nvSpPr>
        <p:spPr>
          <a:xfrm>
            <a:off x="2661859" y="531692"/>
            <a:ext cx="2776722" cy="400110"/>
          </a:xfrm>
          <a:prstGeom prst="rect">
            <a:avLst/>
          </a:prstGeom>
          <a:solidFill>
            <a:srgbClr val="FFFF00"/>
          </a:solidFill>
          <a:ln w="28575">
            <a:solidFill>
              <a:schemeClr val="tx1"/>
            </a:solidFill>
          </a:ln>
          <a:effectLst>
            <a:outerShdw blurRad="50800" dist="38100" dir="2700000" algn="tl" rotWithShape="0">
              <a:prstClr val="black">
                <a:alpha val="40000"/>
              </a:prstClr>
            </a:outerShdw>
          </a:effectLst>
        </p:spPr>
        <p:txBody>
          <a:bodyPr wrap="none" rtlCol="0">
            <a:spAutoFit/>
          </a:bodyPr>
          <a:lstStyle/>
          <a:p>
            <a:r>
              <a:rPr lang="en-US" sz="2000" dirty="0">
                <a:latin typeface="Stencil" panose="040409050D0802020404" pitchFamily="82" charset="0"/>
              </a:rPr>
              <a:t>CRITICAL REASONING</a:t>
            </a:r>
            <a:endParaRPr lang="en-IN" sz="2000" dirty="0">
              <a:latin typeface="Stencil" panose="040409050D0802020404" pitchFamily="82" charset="0"/>
            </a:endParaRPr>
          </a:p>
        </p:txBody>
      </p:sp>
      <p:sp>
        <p:nvSpPr>
          <p:cNvPr id="14" name="Google Shape;132;p8"/>
          <p:cNvSpPr txBox="1"/>
          <p:nvPr/>
        </p:nvSpPr>
        <p:spPr>
          <a:xfrm>
            <a:off x="2861280" y="1177561"/>
            <a:ext cx="2377879" cy="338514"/>
          </a:xfrm>
          <a:prstGeom prst="rect">
            <a:avLst/>
          </a:prstGeom>
          <a:solidFill>
            <a:schemeClr val="bg1"/>
          </a:solidFill>
          <a:ln w="28575">
            <a:solidFill>
              <a:schemeClr val="bg1"/>
            </a:solidFill>
          </a:ln>
          <a:effectLst>
            <a:outerShdw blurRad="50800" dist="38100" dir="2700000" algn="tl" rotWithShape="0">
              <a:prstClr val="black">
                <a:alpha val="40000"/>
              </a:prst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dirty="0">
                <a:solidFill>
                  <a:schemeClr val="tx1"/>
                </a:solidFill>
                <a:latin typeface="Stencil" panose="040409050D0802020404" pitchFamily="82" charset="0"/>
                <a:cs typeface="Times New Roman"/>
                <a:sym typeface="Times New Roman"/>
              </a:rPr>
              <a:t>PRACTICE QUESTIONS</a:t>
            </a:r>
            <a:endParaRPr sz="1600" dirty="0">
              <a:solidFill>
                <a:schemeClr val="tx1"/>
              </a:solidFill>
              <a:latin typeface="Stencil" panose="040409050D0802020404" pitchFamily="82" charset="0"/>
            </a:endParaRPr>
          </a:p>
        </p:txBody>
      </p:sp>
      <p:sp>
        <p:nvSpPr>
          <p:cNvPr id="3" name="TextBox 2">
            <a:extLst>
              <a:ext uri="{FF2B5EF4-FFF2-40B4-BE49-F238E27FC236}">
                <a16:creationId xmlns:a16="http://schemas.microsoft.com/office/drawing/2014/main" xmlns="" id="{7B7D5C09-53A3-4EBA-1E4F-40FA91CA0FED}"/>
              </a:ext>
            </a:extLst>
          </p:cNvPr>
          <p:cNvSpPr txBox="1"/>
          <p:nvPr/>
        </p:nvSpPr>
        <p:spPr>
          <a:xfrm>
            <a:off x="330868" y="1728327"/>
            <a:ext cx="8482264" cy="1683538"/>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pPr>
              <a:lnSpc>
                <a:spcPct val="115000"/>
              </a:lnSpc>
              <a:spcAft>
                <a:spcPts val="1000"/>
              </a:spcAft>
            </a:pPr>
            <a:r>
              <a:rPr lang="en-US" b="1" dirty="0">
                <a:effectLst/>
                <a:latin typeface="Sylfaen" panose="010A0502050306030303" pitchFamily="18" charset="0"/>
                <a:ea typeface="Times New Roman" panose="02020603050405020304" pitchFamily="18" charset="0"/>
                <a:cs typeface="Times New Roman" panose="02020603050405020304" pitchFamily="18" charset="0"/>
              </a:rPr>
              <a:t>3) Statement: </a:t>
            </a:r>
            <a:r>
              <a:rPr lang="en-US" dirty="0">
                <a:effectLst/>
                <a:latin typeface="Sylfaen" panose="010A0502050306030303" pitchFamily="18" charset="0"/>
                <a:ea typeface="Times New Roman" panose="02020603050405020304" pitchFamily="18" charset="0"/>
                <a:cs typeface="Times New Roman" panose="02020603050405020304" pitchFamily="18" charset="0"/>
              </a:rPr>
              <a:t>The Government has decided to levy 2 percent on the tax amount payable for funding drought relief </a:t>
            </a:r>
            <a:r>
              <a:rPr lang="en-US" dirty="0" err="1">
                <a:effectLst/>
                <a:latin typeface="Sylfaen" panose="010A0502050306030303" pitchFamily="18" charset="0"/>
                <a:ea typeface="Times New Roman" panose="02020603050405020304" pitchFamily="18" charset="0"/>
                <a:cs typeface="Times New Roman" panose="02020603050405020304" pitchFamily="18" charset="0"/>
              </a:rPr>
              <a:t>programmes</a:t>
            </a:r>
            <a:r>
              <a:rPr lang="en-US" dirty="0">
                <a:effectLst/>
                <a:latin typeface="Sylfaen" panose="010A0502050306030303" pitchFamily="18" charset="0"/>
                <a:ea typeface="Times New Roman" panose="02020603050405020304" pitchFamily="18"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b="1" dirty="0">
                <a:effectLst/>
                <a:latin typeface="Sylfaen" panose="010A0502050306030303" pitchFamily="18" charset="0"/>
                <a:ea typeface="Times New Roman" panose="02020603050405020304" pitchFamily="18" charset="0"/>
                <a:cs typeface="Times New Roman" panose="02020603050405020304" pitchFamily="18" charset="0"/>
              </a:rPr>
              <a:t>Assumptions: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tabLst>
                <a:tab pos="457200" algn="l"/>
              </a:tabLst>
            </a:pPr>
            <a:r>
              <a:rPr lang="en-US" dirty="0">
                <a:effectLst/>
                <a:latin typeface="Sylfaen" panose="010A0502050306030303" pitchFamily="18" charset="0"/>
                <a:ea typeface="Times New Roman" panose="02020603050405020304" pitchFamily="18" charset="0"/>
                <a:cs typeface="Times New Roman" panose="02020603050405020304" pitchFamily="18" charset="0"/>
              </a:rPr>
              <a:t>1. The Government does not have sufficient money to fund drought relief </a:t>
            </a:r>
            <a:r>
              <a:rPr lang="en-US" dirty="0" err="1">
                <a:effectLst/>
                <a:latin typeface="Sylfaen" panose="010A0502050306030303" pitchFamily="18" charset="0"/>
                <a:ea typeface="Times New Roman" panose="02020603050405020304" pitchFamily="18" charset="0"/>
                <a:cs typeface="Times New Roman" panose="02020603050405020304" pitchFamily="18" charset="0"/>
              </a:rPr>
              <a:t>programmes</a:t>
            </a:r>
            <a:r>
              <a:rPr lang="en-US" dirty="0">
                <a:effectLst/>
                <a:latin typeface="Sylfaen" panose="010A0502050306030303" pitchFamily="18" charset="0"/>
                <a:ea typeface="Times New Roman" panose="02020603050405020304" pitchFamily="18"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effectLst/>
                <a:latin typeface="Sylfaen" panose="010A0502050306030303" pitchFamily="18" charset="0"/>
                <a:ea typeface="Times New Roman" panose="02020603050405020304" pitchFamily="18" charset="0"/>
                <a:cs typeface="Times New Roman" panose="02020603050405020304" pitchFamily="18" charset="0"/>
              </a:rPr>
              <a:t>2. The amount collected by way of surcharge may be adequate to fund these drought relief </a:t>
            </a:r>
            <a:r>
              <a:rPr lang="en-US" dirty="0" err="1">
                <a:effectLst/>
                <a:latin typeface="Sylfaen" panose="010A0502050306030303" pitchFamily="18" charset="0"/>
                <a:ea typeface="Times New Roman" panose="02020603050405020304" pitchFamily="18" charset="0"/>
                <a:cs typeface="Times New Roman" panose="02020603050405020304" pitchFamily="18" charset="0"/>
              </a:rPr>
              <a:t>programmes</a:t>
            </a:r>
            <a:r>
              <a:rPr lang="en-US" dirty="0">
                <a:effectLst/>
                <a:latin typeface="Sylfaen" panose="010A0502050306030303" pitchFamily="18" charset="0"/>
                <a:ea typeface="Times New Roman" panose="02020603050405020304" pitchFamily="18" charset="0"/>
                <a:cs typeface="Times New Roman" panose="02020603050405020304" pitchFamily="18" charset="0"/>
              </a:rPr>
              <a:t>.</a:t>
            </a:r>
            <a:endParaRPr lang="en-US" dirty="0"/>
          </a:p>
        </p:txBody>
      </p:sp>
      <p:graphicFrame>
        <p:nvGraphicFramePr>
          <p:cNvPr id="4" name="Table 3">
            <a:extLst>
              <a:ext uri="{FF2B5EF4-FFF2-40B4-BE49-F238E27FC236}">
                <a16:creationId xmlns:a16="http://schemas.microsoft.com/office/drawing/2014/main" xmlns="" id="{B8180C9E-D5FA-9C25-04E6-A92A0E9AF5E2}"/>
              </a:ext>
            </a:extLst>
          </p:cNvPr>
          <p:cNvGraphicFramePr>
            <a:graphicFrameLocks noGrp="1"/>
          </p:cNvGraphicFramePr>
          <p:nvPr>
            <p:extLst>
              <p:ext uri="{D42A27DB-BD31-4B8C-83A1-F6EECF244321}">
                <p14:modId xmlns:p14="http://schemas.microsoft.com/office/powerpoint/2010/main" xmlns="" val="1894588500"/>
              </p:ext>
            </p:extLst>
          </p:nvPr>
        </p:nvGraphicFramePr>
        <p:xfrm>
          <a:off x="203701" y="3648364"/>
          <a:ext cx="8736597" cy="1226820"/>
        </p:xfrm>
        <a:graphic>
          <a:graphicData uri="http://schemas.openxmlformats.org/drawingml/2006/table">
            <a:tbl>
              <a:tblPr firstRow="1" firstCol="1" bandRow="1">
                <a:tableStyleId>{3C6E406F-EFE4-4B3C-B440-79EE84DB2B15}</a:tableStyleId>
              </a:tblPr>
              <a:tblGrid>
                <a:gridCol w="174732">
                  <a:extLst>
                    <a:ext uri="{9D8B030D-6E8A-4147-A177-3AD203B41FA5}">
                      <a16:colId xmlns:a16="http://schemas.microsoft.com/office/drawing/2014/main" xmlns="" val="2834068559"/>
                    </a:ext>
                  </a:extLst>
                </a:gridCol>
                <a:gridCol w="8561865">
                  <a:extLst>
                    <a:ext uri="{9D8B030D-6E8A-4147-A177-3AD203B41FA5}">
                      <a16:colId xmlns:a16="http://schemas.microsoft.com/office/drawing/2014/main" xmlns="" val="3916120526"/>
                    </a:ext>
                  </a:extLst>
                </a:gridCol>
              </a:tblGrid>
              <a:tr h="0">
                <a:tc>
                  <a:txBody>
                    <a:bodyPr/>
                    <a:lstStyle/>
                    <a:p>
                      <a:pPr>
                        <a:lnSpc>
                          <a:spcPct val="115000"/>
                        </a:lnSpc>
                        <a:spcAft>
                          <a:spcPts val="1000"/>
                        </a:spcAft>
                      </a:pPr>
                      <a:r>
                        <a:rPr lang="en-US" sz="1400" u="none" strike="noStrike">
                          <a:effectLst/>
                          <a:latin typeface="Sylfaen" panose="010A0502050306030303" pitchFamily="18" charset="0"/>
                        </a:rPr>
                        <a:t>A.</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Only assumption I is implicit</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932419148"/>
                  </a:ext>
                </a:extLst>
              </a:tr>
              <a:tr h="0">
                <a:tc>
                  <a:txBody>
                    <a:bodyPr/>
                    <a:lstStyle/>
                    <a:p>
                      <a:pPr>
                        <a:lnSpc>
                          <a:spcPct val="115000"/>
                        </a:lnSpc>
                        <a:spcAft>
                          <a:spcPts val="1000"/>
                        </a:spcAft>
                      </a:pPr>
                      <a:r>
                        <a:rPr lang="en-US" sz="1400" u="none" strike="noStrike">
                          <a:effectLst/>
                          <a:latin typeface="Sylfaen" panose="010A0502050306030303" pitchFamily="18" charset="0"/>
                        </a:rPr>
                        <a:t>B.</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Only assumption II is implicit</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4079042391"/>
                  </a:ext>
                </a:extLst>
              </a:tr>
              <a:tr h="0">
                <a:tc>
                  <a:txBody>
                    <a:bodyPr/>
                    <a:lstStyle/>
                    <a:p>
                      <a:pPr>
                        <a:lnSpc>
                          <a:spcPct val="115000"/>
                        </a:lnSpc>
                        <a:spcAft>
                          <a:spcPts val="1000"/>
                        </a:spcAft>
                      </a:pPr>
                      <a:r>
                        <a:rPr lang="en-US" sz="1400" u="none" strike="noStrike">
                          <a:effectLst/>
                          <a:latin typeface="Sylfaen" panose="010A0502050306030303" pitchFamily="18" charset="0"/>
                        </a:rPr>
                        <a:t>C.</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Either I or II is implicit</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045208017"/>
                  </a:ext>
                </a:extLst>
              </a:tr>
              <a:tr h="0">
                <a:tc>
                  <a:txBody>
                    <a:bodyPr/>
                    <a:lstStyle/>
                    <a:p>
                      <a:pPr>
                        <a:lnSpc>
                          <a:spcPct val="115000"/>
                        </a:lnSpc>
                        <a:spcAft>
                          <a:spcPts val="1000"/>
                        </a:spcAft>
                      </a:pPr>
                      <a:r>
                        <a:rPr lang="en-US" sz="1400" u="none" strike="noStrike">
                          <a:effectLst/>
                          <a:latin typeface="Sylfaen" panose="010A0502050306030303" pitchFamily="18" charset="0"/>
                        </a:rPr>
                        <a:t>D.</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Neither I nor II is implicit</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564842381"/>
                  </a:ext>
                </a:extLst>
              </a:tr>
              <a:tr h="0">
                <a:tc>
                  <a:txBody>
                    <a:bodyPr/>
                    <a:lstStyle/>
                    <a:p>
                      <a:pPr>
                        <a:lnSpc>
                          <a:spcPct val="115000"/>
                        </a:lnSpc>
                        <a:spcAft>
                          <a:spcPts val="1000"/>
                        </a:spcAft>
                      </a:pPr>
                      <a:r>
                        <a:rPr lang="en-US" sz="1400" u="none" strike="noStrike">
                          <a:effectLst/>
                          <a:latin typeface="Sylfaen" panose="010A0502050306030303" pitchFamily="18" charset="0"/>
                        </a:rPr>
                        <a:t>E.</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dirty="0">
                          <a:effectLst/>
                          <a:latin typeface="Sylfaen" panose="010A0502050306030303" pitchFamily="18" charset="0"/>
                        </a:rPr>
                        <a:t>Both I and II are implicit</a:t>
                      </a:r>
                      <a:endParaRPr lang="en-US" sz="1400" dirty="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2875419653"/>
                  </a:ext>
                </a:extLst>
              </a:tr>
            </a:tbl>
          </a:graphicData>
        </a:graphic>
      </p:graphicFrame>
      <p:sp>
        <p:nvSpPr>
          <p:cNvPr id="5" name="Google Shape;132;p8">
            <a:extLst>
              <a:ext uri="{FF2B5EF4-FFF2-40B4-BE49-F238E27FC236}">
                <a16:creationId xmlns:a16="http://schemas.microsoft.com/office/drawing/2014/main" xmlns="" id="{B3FFA28F-B4DE-C91A-9966-167BA1CBBF54}"/>
              </a:ext>
            </a:extLst>
          </p:cNvPr>
          <p:cNvSpPr txBox="1"/>
          <p:nvPr/>
        </p:nvSpPr>
        <p:spPr>
          <a:xfrm>
            <a:off x="4062251" y="5341925"/>
            <a:ext cx="812363" cy="338514"/>
          </a:xfrm>
          <a:prstGeom prst="rect">
            <a:avLst/>
          </a:prstGeom>
          <a:solidFill>
            <a:srgbClr val="FF0000"/>
          </a:solidFill>
          <a:ln w="28575">
            <a:solidFill>
              <a:schemeClr val="bg1"/>
            </a:solidFill>
          </a:ln>
          <a:effectLst>
            <a:outerShdw blurRad="50800" dist="38100" dir="2700000" algn="tl" rotWithShape="0">
              <a:prstClr val="black">
                <a:alpha val="40000"/>
              </a:prst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dirty="0">
                <a:solidFill>
                  <a:schemeClr val="bg1"/>
                </a:solidFill>
                <a:latin typeface="Stencil" panose="040409050D0802020404" pitchFamily="82" charset="0"/>
                <a:cs typeface="Times New Roman"/>
                <a:sym typeface="Times New Roman"/>
              </a:rPr>
              <a:t>A</a:t>
            </a:r>
            <a:r>
              <a:rPr lang="en-US" sz="1600" dirty="0">
                <a:solidFill>
                  <a:schemeClr val="bg1"/>
                </a:solidFill>
                <a:latin typeface="Stencil" panose="040409050D0802020404" pitchFamily="82" charset="0"/>
                <a:cs typeface="Times New Roman"/>
                <a:sym typeface="Times New Roman"/>
              </a:rPr>
              <a:t>NS E</a:t>
            </a:r>
            <a:endParaRPr sz="1600" dirty="0">
              <a:solidFill>
                <a:schemeClr val="bg1"/>
              </a:solidFill>
              <a:latin typeface="Stencil" panose="040409050D0802020404" pitchFamily="82" charset="0"/>
            </a:endParaRPr>
          </a:p>
        </p:txBody>
      </p:sp>
    </p:spTree>
    <p:extLst>
      <p:ext uri="{BB962C8B-B14F-4D97-AF65-F5344CB8AC3E}">
        <p14:creationId xmlns:p14="http://schemas.microsoft.com/office/powerpoint/2010/main" xmlns="" val="28579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17"/>
          <p:cNvPicPr preferRelativeResize="0"/>
          <p:nvPr/>
        </p:nvPicPr>
        <p:blipFill rotWithShape="1">
          <a:blip r:embed="rId3">
            <a:alphaModFix/>
          </a:blip>
          <a:srcRect/>
          <a:stretch/>
        </p:blipFill>
        <p:spPr>
          <a:xfrm>
            <a:off x="-1" y="5078"/>
            <a:ext cx="995075" cy="591269"/>
          </a:xfrm>
          <a:prstGeom prst="rect">
            <a:avLst/>
          </a:prstGeom>
          <a:noFill/>
          <a:ln>
            <a:noFill/>
          </a:ln>
        </p:spPr>
      </p:pic>
      <p:pic>
        <p:nvPicPr>
          <p:cNvPr id="201" name="Google Shape;201;p17"/>
          <p:cNvPicPr preferRelativeResize="0"/>
          <p:nvPr/>
        </p:nvPicPr>
        <p:blipFill rotWithShape="1">
          <a:blip r:embed="rId4">
            <a:alphaModFix/>
          </a:blip>
          <a:srcRect/>
          <a:stretch/>
        </p:blipFill>
        <p:spPr>
          <a:xfrm>
            <a:off x="0" y="6227384"/>
            <a:ext cx="998332" cy="630616"/>
          </a:xfrm>
          <a:prstGeom prst="rect">
            <a:avLst/>
          </a:prstGeom>
          <a:noFill/>
          <a:ln>
            <a:noFill/>
          </a:ln>
        </p:spPr>
      </p:pic>
      <p:sp>
        <p:nvSpPr>
          <p:cNvPr id="7" name="TextBox 6"/>
          <p:cNvSpPr txBox="1"/>
          <p:nvPr/>
        </p:nvSpPr>
        <p:spPr>
          <a:xfrm>
            <a:off x="2661859" y="531692"/>
            <a:ext cx="2776722" cy="400110"/>
          </a:xfrm>
          <a:prstGeom prst="rect">
            <a:avLst/>
          </a:prstGeom>
          <a:solidFill>
            <a:srgbClr val="FFFF00"/>
          </a:solidFill>
          <a:ln w="28575">
            <a:solidFill>
              <a:schemeClr val="tx1"/>
            </a:solidFill>
          </a:ln>
          <a:effectLst>
            <a:outerShdw blurRad="50800" dist="38100" dir="2700000" algn="tl" rotWithShape="0">
              <a:prstClr val="black">
                <a:alpha val="40000"/>
              </a:prstClr>
            </a:outerShdw>
          </a:effectLst>
        </p:spPr>
        <p:txBody>
          <a:bodyPr wrap="none" rtlCol="0">
            <a:spAutoFit/>
          </a:bodyPr>
          <a:lstStyle/>
          <a:p>
            <a:r>
              <a:rPr lang="en-US" sz="2000" dirty="0">
                <a:latin typeface="Stencil" panose="040409050D0802020404" pitchFamily="82" charset="0"/>
              </a:rPr>
              <a:t>CRITICAL REASONING</a:t>
            </a:r>
            <a:endParaRPr lang="en-IN" sz="2000" dirty="0">
              <a:latin typeface="Stencil" panose="040409050D0802020404" pitchFamily="82" charset="0"/>
            </a:endParaRPr>
          </a:p>
        </p:txBody>
      </p:sp>
      <p:sp>
        <p:nvSpPr>
          <p:cNvPr id="14" name="Google Shape;132;p8"/>
          <p:cNvSpPr txBox="1"/>
          <p:nvPr/>
        </p:nvSpPr>
        <p:spPr>
          <a:xfrm>
            <a:off x="2861280" y="1177561"/>
            <a:ext cx="2377879" cy="338514"/>
          </a:xfrm>
          <a:prstGeom prst="rect">
            <a:avLst/>
          </a:prstGeom>
          <a:solidFill>
            <a:schemeClr val="bg1"/>
          </a:solidFill>
          <a:ln w="28575">
            <a:solidFill>
              <a:schemeClr val="bg1"/>
            </a:solidFill>
          </a:ln>
          <a:effectLst>
            <a:outerShdw blurRad="50800" dist="38100" dir="2700000" algn="tl" rotWithShape="0">
              <a:prstClr val="black">
                <a:alpha val="40000"/>
              </a:prst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dirty="0">
                <a:solidFill>
                  <a:schemeClr val="tx1"/>
                </a:solidFill>
                <a:latin typeface="Stencil" panose="040409050D0802020404" pitchFamily="82" charset="0"/>
                <a:cs typeface="Times New Roman"/>
                <a:sym typeface="Times New Roman"/>
              </a:rPr>
              <a:t>PRACTICE QUESTIONS</a:t>
            </a:r>
            <a:endParaRPr sz="1600" dirty="0">
              <a:solidFill>
                <a:schemeClr val="tx1"/>
              </a:solidFill>
              <a:latin typeface="Stencil" panose="040409050D0802020404" pitchFamily="82" charset="0"/>
            </a:endParaRPr>
          </a:p>
        </p:txBody>
      </p:sp>
      <p:graphicFrame>
        <p:nvGraphicFramePr>
          <p:cNvPr id="3" name="Table 2">
            <a:extLst>
              <a:ext uri="{FF2B5EF4-FFF2-40B4-BE49-F238E27FC236}">
                <a16:creationId xmlns:a16="http://schemas.microsoft.com/office/drawing/2014/main" xmlns="" id="{2C2C56F6-6654-C8D7-0DD9-965BE23D84A2}"/>
              </a:ext>
            </a:extLst>
          </p:cNvPr>
          <p:cNvGraphicFramePr>
            <a:graphicFrameLocks noGrp="1"/>
          </p:cNvGraphicFramePr>
          <p:nvPr>
            <p:extLst>
              <p:ext uri="{D42A27DB-BD31-4B8C-83A1-F6EECF244321}">
                <p14:modId xmlns:p14="http://schemas.microsoft.com/office/powerpoint/2010/main" xmlns="" val="1495051844"/>
              </p:ext>
            </p:extLst>
          </p:nvPr>
        </p:nvGraphicFramePr>
        <p:xfrm>
          <a:off x="311150" y="3656932"/>
          <a:ext cx="8708086" cy="1226820"/>
        </p:xfrm>
        <a:graphic>
          <a:graphicData uri="http://schemas.openxmlformats.org/drawingml/2006/table">
            <a:tbl>
              <a:tblPr firstRow="1" firstCol="1" bandRow="1">
                <a:tableStyleId>{3C6E406F-EFE4-4B3C-B440-79EE84DB2B15}</a:tableStyleId>
              </a:tblPr>
              <a:tblGrid>
                <a:gridCol w="174162">
                  <a:extLst>
                    <a:ext uri="{9D8B030D-6E8A-4147-A177-3AD203B41FA5}">
                      <a16:colId xmlns:a16="http://schemas.microsoft.com/office/drawing/2014/main" xmlns="" val="2024504127"/>
                    </a:ext>
                  </a:extLst>
                </a:gridCol>
                <a:gridCol w="8533924">
                  <a:extLst>
                    <a:ext uri="{9D8B030D-6E8A-4147-A177-3AD203B41FA5}">
                      <a16:colId xmlns:a16="http://schemas.microsoft.com/office/drawing/2014/main" xmlns="" val="1944715439"/>
                    </a:ext>
                  </a:extLst>
                </a:gridCol>
              </a:tblGrid>
              <a:tr h="0">
                <a:tc>
                  <a:txBody>
                    <a:bodyPr/>
                    <a:lstStyle/>
                    <a:p>
                      <a:pPr>
                        <a:lnSpc>
                          <a:spcPct val="115000"/>
                        </a:lnSpc>
                        <a:spcAft>
                          <a:spcPts val="1000"/>
                        </a:spcAft>
                      </a:pPr>
                      <a:r>
                        <a:rPr lang="en-US" sz="1400" u="none" strike="noStrike">
                          <a:effectLst/>
                          <a:latin typeface="Sylfaen" panose="010A0502050306030303" pitchFamily="18" charset="0"/>
                        </a:rPr>
                        <a:t>A.</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Only assumption I is implicit</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122081384"/>
                  </a:ext>
                </a:extLst>
              </a:tr>
              <a:tr h="0">
                <a:tc>
                  <a:txBody>
                    <a:bodyPr/>
                    <a:lstStyle/>
                    <a:p>
                      <a:pPr>
                        <a:lnSpc>
                          <a:spcPct val="115000"/>
                        </a:lnSpc>
                        <a:spcAft>
                          <a:spcPts val="1000"/>
                        </a:spcAft>
                      </a:pPr>
                      <a:r>
                        <a:rPr lang="en-US" sz="1400" u="none" strike="noStrike">
                          <a:effectLst/>
                          <a:latin typeface="Sylfaen" panose="010A0502050306030303" pitchFamily="18" charset="0"/>
                        </a:rPr>
                        <a:t>B.</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Only assumption II is implicit</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2056826058"/>
                  </a:ext>
                </a:extLst>
              </a:tr>
              <a:tr h="0">
                <a:tc>
                  <a:txBody>
                    <a:bodyPr/>
                    <a:lstStyle/>
                    <a:p>
                      <a:pPr>
                        <a:lnSpc>
                          <a:spcPct val="115000"/>
                        </a:lnSpc>
                        <a:spcAft>
                          <a:spcPts val="1000"/>
                        </a:spcAft>
                      </a:pPr>
                      <a:r>
                        <a:rPr lang="en-US" sz="1400" u="none" strike="noStrike">
                          <a:effectLst/>
                          <a:latin typeface="Sylfaen" panose="010A0502050306030303" pitchFamily="18" charset="0"/>
                        </a:rPr>
                        <a:t>C.</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Either I or II is implicit</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966438610"/>
                  </a:ext>
                </a:extLst>
              </a:tr>
              <a:tr h="0">
                <a:tc>
                  <a:txBody>
                    <a:bodyPr/>
                    <a:lstStyle/>
                    <a:p>
                      <a:pPr>
                        <a:lnSpc>
                          <a:spcPct val="115000"/>
                        </a:lnSpc>
                        <a:spcAft>
                          <a:spcPts val="1000"/>
                        </a:spcAft>
                      </a:pPr>
                      <a:r>
                        <a:rPr lang="en-US" sz="1400" u="none" strike="noStrike">
                          <a:effectLst/>
                          <a:latin typeface="Sylfaen" panose="010A0502050306030303" pitchFamily="18" charset="0"/>
                        </a:rPr>
                        <a:t>D.</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Neither I nor II is implicit</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162072071"/>
                  </a:ext>
                </a:extLst>
              </a:tr>
              <a:tr h="0">
                <a:tc>
                  <a:txBody>
                    <a:bodyPr/>
                    <a:lstStyle/>
                    <a:p>
                      <a:pPr>
                        <a:lnSpc>
                          <a:spcPct val="115000"/>
                        </a:lnSpc>
                        <a:spcAft>
                          <a:spcPts val="1000"/>
                        </a:spcAft>
                      </a:pPr>
                      <a:r>
                        <a:rPr lang="en-US" sz="1400" u="none" strike="noStrike">
                          <a:effectLst/>
                          <a:latin typeface="Sylfaen" panose="010A0502050306030303" pitchFamily="18" charset="0"/>
                        </a:rPr>
                        <a:t>E.</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dirty="0">
                          <a:effectLst/>
                          <a:latin typeface="Sylfaen" panose="010A0502050306030303" pitchFamily="18" charset="0"/>
                        </a:rPr>
                        <a:t>Both I and II are implicit</a:t>
                      </a:r>
                      <a:endParaRPr lang="en-US" sz="1400" dirty="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2271751940"/>
                  </a:ext>
                </a:extLst>
              </a:tr>
            </a:tbl>
          </a:graphicData>
        </a:graphic>
      </p:graphicFrame>
      <p:sp>
        <p:nvSpPr>
          <p:cNvPr id="4" name="Google Shape;132;p8">
            <a:extLst>
              <a:ext uri="{FF2B5EF4-FFF2-40B4-BE49-F238E27FC236}">
                <a16:creationId xmlns:a16="http://schemas.microsoft.com/office/drawing/2014/main" xmlns="" id="{19D4384E-9B58-2383-C09A-E1E6F643A9BA}"/>
              </a:ext>
            </a:extLst>
          </p:cNvPr>
          <p:cNvSpPr txBox="1"/>
          <p:nvPr/>
        </p:nvSpPr>
        <p:spPr>
          <a:xfrm>
            <a:off x="4062251" y="5341925"/>
            <a:ext cx="812363" cy="338514"/>
          </a:xfrm>
          <a:prstGeom prst="rect">
            <a:avLst/>
          </a:prstGeom>
          <a:solidFill>
            <a:srgbClr val="FF0000"/>
          </a:solidFill>
          <a:ln w="28575">
            <a:solidFill>
              <a:schemeClr val="bg1"/>
            </a:solidFill>
          </a:ln>
          <a:effectLst>
            <a:outerShdw blurRad="50800" dist="38100" dir="2700000" algn="tl" rotWithShape="0">
              <a:prstClr val="black">
                <a:alpha val="40000"/>
              </a:prst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dirty="0">
                <a:solidFill>
                  <a:schemeClr val="bg1"/>
                </a:solidFill>
                <a:latin typeface="Stencil" panose="040409050D0802020404" pitchFamily="82" charset="0"/>
                <a:cs typeface="Times New Roman"/>
                <a:sym typeface="Times New Roman"/>
              </a:rPr>
              <a:t>A</a:t>
            </a:r>
            <a:r>
              <a:rPr lang="en-US" sz="1600" dirty="0">
                <a:solidFill>
                  <a:schemeClr val="bg1"/>
                </a:solidFill>
                <a:latin typeface="Stencil" panose="040409050D0802020404" pitchFamily="82" charset="0"/>
                <a:cs typeface="Times New Roman"/>
                <a:sym typeface="Times New Roman"/>
              </a:rPr>
              <a:t>NS E</a:t>
            </a:r>
            <a:endParaRPr sz="1600" dirty="0">
              <a:solidFill>
                <a:schemeClr val="bg1"/>
              </a:solidFill>
              <a:latin typeface="Stencil" panose="040409050D0802020404" pitchFamily="82" charset="0"/>
            </a:endParaRPr>
          </a:p>
        </p:txBody>
      </p:sp>
      <p:sp>
        <p:nvSpPr>
          <p:cNvPr id="5" name="Rectangle 4"/>
          <p:cNvSpPr/>
          <p:nvPr/>
        </p:nvSpPr>
        <p:spPr>
          <a:xfrm>
            <a:off x="311150" y="1604696"/>
            <a:ext cx="8214014" cy="1715854"/>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pPr>
              <a:lnSpc>
                <a:spcPct val="115000"/>
              </a:lnSpc>
              <a:spcAft>
                <a:spcPts val="1000"/>
              </a:spcAft>
            </a:pPr>
            <a:r>
              <a:rPr lang="en-US" b="1" dirty="0">
                <a:latin typeface="Sylfaen" panose="010A0502050306030303" pitchFamily="18" charset="0"/>
              </a:rPr>
              <a:t>4) Statement: </a:t>
            </a:r>
            <a:r>
              <a:rPr lang="en-US" dirty="0">
                <a:latin typeface="Sylfaen" panose="010A0502050306030303" pitchFamily="18" charset="0"/>
              </a:rPr>
              <a:t>It will be a substantial achievement in the field of education if one provides one school for every village in our country and enforce attendance.</a:t>
            </a:r>
          </a:p>
          <a:p>
            <a:pPr>
              <a:lnSpc>
                <a:spcPct val="115000"/>
              </a:lnSpc>
              <a:spcAft>
                <a:spcPts val="1000"/>
              </a:spcAft>
            </a:pPr>
            <a:r>
              <a:rPr lang="en-US" b="1" dirty="0">
                <a:latin typeface="Sylfaen" panose="010A0502050306030303" pitchFamily="18" charset="0"/>
              </a:rPr>
              <a:t>Assumptions:</a:t>
            </a:r>
          </a:p>
          <a:p>
            <a:pPr marL="342900" lvl="0" indent="-342900">
              <a:lnSpc>
                <a:spcPct val="115000"/>
              </a:lnSpc>
              <a:spcAft>
                <a:spcPts val="1000"/>
              </a:spcAft>
              <a:tabLst>
                <a:tab pos="457200" algn="l"/>
              </a:tabLst>
            </a:pPr>
            <a:r>
              <a:rPr lang="en-US" dirty="0">
                <a:latin typeface="Sylfaen" panose="010A0502050306030303" pitchFamily="18" charset="0"/>
              </a:rPr>
              <a:t>1. Children in villages do not attend school regularly.</a:t>
            </a:r>
          </a:p>
          <a:p>
            <a:pPr marL="342900" lvl="0" indent="-342900">
              <a:lnSpc>
                <a:spcPct val="115000"/>
              </a:lnSpc>
              <a:spcAft>
                <a:spcPts val="1000"/>
              </a:spcAft>
              <a:tabLst>
                <a:tab pos="457200" algn="l"/>
              </a:tabLst>
            </a:pPr>
            <a:r>
              <a:rPr lang="en-US" dirty="0">
                <a:latin typeface="Sylfaen" panose="010A0502050306030303" pitchFamily="18" charset="0"/>
              </a:rPr>
              <a:t>2. Providing school to every village is desirable.</a:t>
            </a:r>
            <a:endParaRPr lang="en-US" dirty="0">
              <a:latin typeface="Sylfaen" panose="010A050205030603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46678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110" name="Google Shape;110;p2"/>
          <p:cNvPicPr preferRelativeResize="0"/>
          <p:nvPr/>
        </p:nvPicPr>
        <p:blipFill rotWithShape="1">
          <a:blip r:embed="rId3">
            <a:alphaModFix/>
          </a:blip>
          <a:srcRect/>
          <a:stretch/>
        </p:blipFill>
        <p:spPr>
          <a:xfrm>
            <a:off x="-1" y="5078"/>
            <a:ext cx="995075" cy="591269"/>
          </a:xfrm>
          <a:prstGeom prst="rect">
            <a:avLst/>
          </a:prstGeom>
          <a:noFill/>
          <a:ln>
            <a:noFill/>
          </a:ln>
        </p:spPr>
      </p:pic>
      <p:pic>
        <p:nvPicPr>
          <p:cNvPr id="112" name="Google Shape;112;p2"/>
          <p:cNvPicPr preferRelativeResize="0"/>
          <p:nvPr/>
        </p:nvPicPr>
        <p:blipFill rotWithShape="1">
          <a:blip r:embed="rId4">
            <a:alphaModFix/>
          </a:blip>
          <a:srcRect/>
          <a:stretch/>
        </p:blipFill>
        <p:spPr>
          <a:xfrm>
            <a:off x="0" y="6227384"/>
            <a:ext cx="998332" cy="630616"/>
          </a:xfrm>
          <a:prstGeom prst="rect">
            <a:avLst/>
          </a:prstGeom>
          <a:noFill/>
          <a:ln>
            <a:noFill/>
          </a:ln>
        </p:spPr>
      </p:pic>
      <p:sp>
        <p:nvSpPr>
          <p:cNvPr id="8" name="TextBox 7"/>
          <p:cNvSpPr txBox="1"/>
          <p:nvPr/>
        </p:nvSpPr>
        <p:spPr>
          <a:xfrm>
            <a:off x="3246583" y="957800"/>
            <a:ext cx="1667444" cy="369332"/>
          </a:xfrm>
          <a:prstGeom prst="rect">
            <a:avLst/>
          </a:prstGeom>
          <a:solidFill>
            <a:srgbClr val="FF0000"/>
          </a:solidFill>
          <a:ln w="28575">
            <a:solidFill>
              <a:schemeClr val="bg1"/>
            </a:solidFill>
          </a:ln>
          <a:effectLst>
            <a:outerShdw blurRad="50800" dist="38100" dir="2700000" algn="tl" rotWithShape="0">
              <a:prstClr val="black">
                <a:alpha val="40000"/>
              </a:prstClr>
            </a:outerShdw>
          </a:effectLst>
        </p:spPr>
        <p:txBody>
          <a:bodyPr wrap="none" rtlCol="0">
            <a:spAutoFit/>
          </a:bodyPr>
          <a:lstStyle/>
          <a:p>
            <a:r>
              <a:rPr lang="en-US" sz="1800" dirty="0" smtClean="0">
                <a:solidFill>
                  <a:schemeClr val="bg1"/>
                </a:solidFill>
                <a:latin typeface="Stencil" panose="040409050D0802020404" pitchFamily="82" charset="0"/>
              </a:rPr>
              <a:t>Ice breaker</a:t>
            </a:r>
            <a:endParaRPr lang="en-IN" sz="1800" dirty="0">
              <a:solidFill>
                <a:schemeClr val="bg1"/>
              </a:solidFill>
              <a:latin typeface="Stencil" panose="040409050D0802020404" pitchFamily="82" charset="0"/>
            </a:endParaRPr>
          </a:p>
        </p:txBody>
      </p:sp>
      <p:sp>
        <p:nvSpPr>
          <p:cNvPr id="3" name="TextBox 2"/>
          <p:cNvSpPr txBox="1"/>
          <p:nvPr/>
        </p:nvSpPr>
        <p:spPr>
          <a:xfrm>
            <a:off x="520628" y="1865747"/>
            <a:ext cx="7728398" cy="338554"/>
          </a:xfrm>
          <a:prstGeom prst="rect">
            <a:avLst/>
          </a:prstGeom>
          <a:solidFill>
            <a:schemeClr val="bg1"/>
          </a:solidFill>
          <a:effectLst>
            <a:outerShdw blurRad="50800" dist="38100" dir="2700000" algn="tl" rotWithShape="0">
              <a:prstClr val="black">
                <a:alpha val="40000"/>
              </a:prstClr>
            </a:outerShdw>
          </a:effectLst>
        </p:spPr>
        <p:txBody>
          <a:bodyPr wrap="none" rtlCol="0">
            <a:spAutoFit/>
          </a:bodyPr>
          <a:lstStyle/>
          <a:p>
            <a:r>
              <a:rPr lang="en-US" sz="1600" b="1" dirty="0" smtClean="0">
                <a:solidFill>
                  <a:srgbClr val="0070C0"/>
                </a:solidFill>
                <a:latin typeface="Sylfaen" panose="010A0502050306030303" pitchFamily="18" charset="0"/>
              </a:rPr>
              <a:t> Icebreaker will be done in the classroom by the trainer, with an activity of his/her choice.</a:t>
            </a:r>
            <a:endParaRPr lang="en-IN" sz="1600" b="1" dirty="0">
              <a:solidFill>
                <a:srgbClr val="0070C0"/>
              </a:solidFill>
              <a:latin typeface="Sylfaen" panose="010A0502050306030303" pitchFamily="18" charset="0"/>
            </a:endParaRPr>
          </a:p>
        </p:txBody>
      </p:sp>
      <p:pic>
        <p:nvPicPr>
          <p:cNvPr id="6" name="Picture 5"/>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690254" y="2466755"/>
            <a:ext cx="5449455" cy="3824502"/>
          </a:xfrm>
          <a:prstGeom prst="rect">
            <a:avLst/>
          </a:prstGeom>
          <a:effectLst>
            <a:outerShdw blurRad="50800" dist="38100" dir="2700000" algn="tl" rotWithShape="0">
              <a:prstClr val="black">
                <a:alpha val="40000"/>
              </a:prstClr>
            </a:outerShdw>
          </a:effectLst>
        </p:spPr>
      </p:pic>
      <p:sp>
        <p:nvSpPr>
          <p:cNvPr id="9" name="TextBox 8"/>
          <p:cNvSpPr txBox="1"/>
          <p:nvPr/>
        </p:nvSpPr>
        <p:spPr>
          <a:xfrm>
            <a:off x="2818877" y="293485"/>
            <a:ext cx="2776722" cy="400110"/>
          </a:xfrm>
          <a:prstGeom prst="rect">
            <a:avLst/>
          </a:prstGeom>
          <a:solidFill>
            <a:srgbClr val="FFFF00"/>
          </a:solidFill>
          <a:ln w="28575">
            <a:solidFill>
              <a:schemeClr val="tx1"/>
            </a:solidFill>
          </a:ln>
          <a:effectLst>
            <a:outerShdw blurRad="50800" dist="38100" dir="2700000" algn="tl" rotWithShape="0">
              <a:prstClr val="black">
                <a:alpha val="40000"/>
              </a:prstClr>
            </a:outerShdw>
          </a:effectLst>
        </p:spPr>
        <p:txBody>
          <a:bodyPr wrap="none" rtlCol="0">
            <a:spAutoFit/>
          </a:bodyPr>
          <a:lstStyle/>
          <a:p>
            <a:r>
              <a:rPr lang="en-US" sz="2000" dirty="0">
                <a:latin typeface="Stencil" panose="040409050D0802020404" pitchFamily="82" charset="0"/>
              </a:rPr>
              <a:t>CRITICAL REASONING</a:t>
            </a:r>
            <a:endParaRPr lang="en-IN" sz="2000" dirty="0">
              <a:latin typeface="Stencil" panose="040409050D0802020404" pitchFamily="82" charset="0"/>
            </a:endParaRPr>
          </a:p>
        </p:txBody>
      </p:sp>
    </p:spTree>
    <p:extLst>
      <p:ext uri="{BB962C8B-B14F-4D97-AF65-F5344CB8AC3E}">
        <p14:creationId xmlns:p14="http://schemas.microsoft.com/office/powerpoint/2010/main" xmlns="" val="7381117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17"/>
          <p:cNvPicPr preferRelativeResize="0"/>
          <p:nvPr/>
        </p:nvPicPr>
        <p:blipFill rotWithShape="1">
          <a:blip r:embed="rId3">
            <a:alphaModFix/>
          </a:blip>
          <a:srcRect/>
          <a:stretch/>
        </p:blipFill>
        <p:spPr>
          <a:xfrm>
            <a:off x="-1" y="5078"/>
            <a:ext cx="995075" cy="591269"/>
          </a:xfrm>
          <a:prstGeom prst="rect">
            <a:avLst/>
          </a:prstGeom>
          <a:noFill/>
          <a:ln>
            <a:noFill/>
          </a:ln>
        </p:spPr>
      </p:pic>
      <p:pic>
        <p:nvPicPr>
          <p:cNvPr id="201" name="Google Shape;201;p17"/>
          <p:cNvPicPr preferRelativeResize="0"/>
          <p:nvPr/>
        </p:nvPicPr>
        <p:blipFill rotWithShape="1">
          <a:blip r:embed="rId4">
            <a:alphaModFix/>
          </a:blip>
          <a:srcRect/>
          <a:stretch/>
        </p:blipFill>
        <p:spPr>
          <a:xfrm>
            <a:off x="0" y="6227384"/>
            <a:ext cx="998332" cy="630616"/>
          </a:xfrm>
          <a:prstGeom prst="rect">
            <a:avLst/>
          </a:prstGeom>
          <a:noFill/>
          <a:ln>
            <a:noFill/>
          </a:ln>
        </p:spPr>
      </p:pic>
      <p:sp>
        <p:nvSpPr>
          <p:cNvPr id="7" name="TextBox 6"/>
          <p:cNvSpPr txBox="1"/>
          <p:nvPr/>
        </p:nvSpPr>
        <p:spPr>
          <a:xfrm>
            <a:off x="2661859" y="531692"/>
            <a:ext cx="2776722" cy="400110"/>
          </a:xfrm>
          <a:prstGeom prst="rect">
            <a:avLst/>
          </a:prstGeom>
          <a:solidFill>
            <a:srgbClr val="FFFF00"/>
          </a:solidFill>
          <a:ln w="28575">
            <a:solidFill>
              <a:schemeClr val="tx1"/>
            </a:solidFill>
          </a:ln>
          <a:effectLst>
            <a:outerShdw blurRad="50800" dist="38100" dir="2700000" algn="tl" rotWithShape="0">
              <a:prstClr val="black">
                <a:alpha val="40000"/>
              </a:prstClr>
            </a:outerShdw>
          </a:effectLst>
        </p:spPr>
        <p:txBody>
          <a:bodyPr wrap="none" rtlCol="0">
            <a:spAutoFit/>
          </a:bodyPr>
          <a:lstStyle/>
          <a:p>
            <a:r>
              <a:rPr lang="en-US" sz="2000" dirty="0">
                <a:latin typeface="Stencil" panose="040409050D0802020404" pitchFamily="82" charset="0"/>
              </a:rPr>
              <a:t>CRITICAL REASONING</a:t>
            </a:r>
            <a:endParaRPr lang="en-IN" sz="2000" dirty="0">
              <a:latin typeface="Stencil" panose="040409050D0802020404" pitchFamily="82" charset="0"/>
            </a:endParaRPr>
          </a:p>
        </p:txBody>
      </p:sp>
      <p:sp>
        <p:nvSpPr>
          <p:cNvPr id="14" name="Google Shape;132;p8"/>
          <p:cNvSpPr txBox="1"/>
          <p:nvPr/>
        </p:nvSpPr>
        <p:spPr>
          <a:xfrm>
            <a:off x="2861280" y="1177561"/>
            <a:ext cx="2377879" cy="338514"/>
          </a:xfrm>
          <a:prstGeom prst="rect">
            <a:avLst/>
          </a:prstGeom>
          <a:solidFill>
            <a:schemeClr val="bg1"/>
          </a:solidFill>
          <a:ln w="28575">
            <a:solidFill>
              <a:schemeClr val="bg1"/>
            </a:solidFill>
          </a:ln>
          <a:effectLst>
            <a:outerShdw blurRad="50800" dist="38100" dir="2700000" algn="tl" rotWithShape="0">
              <a:prstClr val="black">
                <a:alpha val="40000"/>
              </a:prst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dirty="0">
                <a:solidFill>
                  <a:schemeClr val="tx1"/>
                </a:solidFill>
                <a:latin typeface="Stencil" panose="040409050D0802020404" pitchFamily="82" charset="0"/>
                <a:cs typeface="Times New Roman"/>
                <a:sym typeface="Times New Roman"/>
              </a:rPr>
              <a:t>PRACTICE QUESTIONS</a:t>
            </a:r>
            <a:endParaRPr sz="1600" dirty="0">
              <a:solidFill>
                <a:schemeClr val="tx1"/>
              </a:solidFill>
              <a:latin typeface="Stencil" panose="040409050D0802020404" pitchFamily="82" charset="0"/>
            </a:endParaRPr>
          </a:p>
        </p:txBody>
      </p:sp>
      <p:sp>
        <p:nvSpPr>
          <p:cNvPr id="3" name="TextBox 2">
            <a:extLst>
              <a:ext uri="{FF2B5EF4-FFF2-40B4-BE49-F238E27FC236}">
                <a16:creationId xmlns:a16="http://schemas.microsoft.com/office/drawing/2014/main" xmlns="" id="{3A9C7A7E-9BAE-C5B6-E275-2A6CF4683794}"/>
              </a:ext>
            </a:extLst>
          </p:cNvPr>
          <p:cNvSpPr txBox="1"/>
          <p:nvPr/>
        </p:nvSpPr>
        <p:spPr>
          <a:xfrm>
            <a:off x="397042" y="1761834"/>
            <a:ext cx="8097252" cy="1951625"/>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pPr>
              <a:lnSpc>
                <a:spcPct val="115000"/>
              </a:lnSpc>
              <a:spcAft>
                <a:spcPts val="1000"/>
              </a:spcAft>
            </a:pPr>
            <a:r>
              <a:rPr lang="en-US" sz="1400" b="1" dirty="0">
                <a:effectLst/>
                <a:latin typeface="Sylfaen" panose="010A0502050306030303" pitchFamily="18" charset="0"/>
                <a:ea typeface="Times New Roman" panose="02020603050405020304" pitchFamily="18" charset="0"/>
                <a:cs typeface="Times New Roman" panose="02020603050405020304" pitchFamily="18" charset="0"/>
              </a:rPr>
              <a:t>5) Statement: </a:t>
            </a:r>
            <a:r>
              <a:rPr lang="en-US" sz="1400" dirty="0">
                <a:effectLst/>
                <a:latin typeface="Sylfaen" panose="010A0502050306030303" pitchFamily="18" charset="0"/>
                <a:ea typeface="Times New Roman" panose="02020603050405020304" pitchFamily="18" charset="0"/>
                <a:cs typeface="Times New Roman" panose="02020603050405020304" pitchFamily="18" charset="0"/>
              </a:rPr>
              <a:t>Four districts in State A have been experiencing severe drought for the last three years resulting into exodus of people from these districts.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400" b="1" dirty="0">
                <a:effectLst/>
                <a:latin typeface="Sylfaen" panose="010A0502050306030303" pitchFamily="18" charset="0"/>
                <a:ea typeface="Times New Roman" panose="02020603050405020304" pitchFamily="18" charset="0"/>
                <a:cs typeface="Times New Roman" panose="02020603050405020304" pitchFamily="18" charset="0"/>
              </a:rPr>
              <a:t>Courses of Action: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tabLst>
                <a:tab pos="457200" algn="l"/>
              </a:tabLst>
            </a:pPr>
            <a:r>
              <a:rPr lang="en-US" sz="1400" dirty="0">
                <a:effectLst/>
                <a:latin typeface="Sylfaen" panose="010A0502050306030303" pitchFamily="18" charset="0"/>
                <a:ea typeface="Times New Roman" panose="02020603050405020304" pitchFamily="18" charset="0"/>
                <a:cs typeface="Times New Roman" panose="02020603050405020304" pitchFamily="18" charset="0"/>
              </a:rPr>
              <a:t>1. The government should immediately start food for work </a:t>
            </a:r>
            <a:r>
              <a:rPr lang="en-US" sz="1400" dirty="0" err="1">
                <a:effectLst/>
                <a:latin typeface="Sylfaen" panose="010A0502050306030303" pitchFamily="18" charset="0"/>
                <a:ea typeface="Times New Roman" panose="02020603050405020304" pitchFamily="18" charset="0"/>
                <a:cs typeface="Times New Roman" panose="02020603050405020304" pitchFamily="18" charset="0"/>
              </a:rPr>
              <a:t>programme</a:t>
            </a:r>
            <a:r>
              <a:rPr lang="en-US" sz="1400" dirty="0">
                <a:effectLst/>
                <a:latin typeface="Sylfaen" panose="010A0502050306030303" pitchFamily="18" charset="0"/>
                <a:ea typeface="Times New Roman" panose="02020603050405020304" pitchFamily="18" charset="0"/>
                <a:cs typeface="Times New Roman" panose="02020603050405020304" pitchFamily="18" charset="0"/>
              </a:rPr>
              <a:t> in the district to put a halt to the exodus.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tabLst>
                <a:tab pos="457200" algn="l"/>
              </a:tabLst>
            </a:pPr>
            <a:r>
              <a:rPr lang="en-US" sz="1400" dirty="0">
                <a:effectLst/>
                <a:latin typeface="Sylfaen" panose="010A0502050306030303" pitchFamily="18" charset="0"/>
                <a:ea typeface="Times New Roman" panose="02020603050405020304" pitchFamily="18" charset="0"/>
                <a:cs typeface="Times New Roman" panose="02020603050405020304" pitchFamily="18" charset="0"/>
              </a:rPr>
              <a:t>2. The government should make since efforts to provide drinking/potable water to these districts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xmlns="" id="{84C692BF-58AE-4AC8-C2A7-CC3D1CCF4E4F}"/>
              </a:ext>
            </a:extLst>
          </p:cNvPr>
          <p:cNvGraphicFramePr>
            <a:graphicFrameLocks noGrp="1"/>
          </p:cNvGraphicFramePr>
          <p:nvPr>
            <p:extLst>
              <p:ext uri="{D42A27DB-BD31-4B8C-83A1-F6EECF244321}">
                <p14:modId xmlns:p14="http://schemas.microsoft.com/office/powerpoint/2010/main" xmlns="" val="1951231707"/>
              </p:ext>
            </p:extLst>
          </p:nvPr>
        </p:nvGraphicFramePr>
        <p:xfrm>
          <a:off x="155575" y="3959218"/>
          <a:ext cx="8832850" cy="1226820"/>
        </p:xfrm>
        <a:graphic>
          <a:graphicData uri="http://schemas.openxmlformats.org/drawingml/2006/table">
            <a:tbl>
              <a:tblPr firstRow="1" firstCol="1" bandRow="1">
                <a:tableStyleId>{3C6E406F-EFE4-4B3C-B440-79EE84DB2B15}</a:tableStyleId>
              </a:tblPr>
              <a:tblGrid>
                <a:gridCol w="176657">
                  <a:extLst>
                    <a:ext uri="{9D8B030D-6E8A-4147-A177-3AD203B41FA5}">
                      <a16:colId xmlns:a16="http://schemas.microsoft.com/office/drawing/2014/main" xmlns="" val="578581436"/>
                    </a:ext>
                  </a:extLst>
                </a:gridCol>
                <a:gridCol w="8656193">
                  <a:extLst>
                    <a:ext uri="{9D8B030D-6E8A-4147-A177-3AD203B41FA5}">
                      <a16:colId xmlns:a16="http://schemas.microsoft.com/office/drawing/2014/main" xmlns="" val="1696117911"/>
                    </a:ext>
                  </a:extLst>
                </a:gridCol>
              </a:tblGrid>
              <a:tr h="0">
                <a:tc>
                  <a:txBody>
                    <a:bodyPr/>
                    <a:lstStyle/>
                    <a:p>
                      <a:pPr>
                        <a:lnSpc>
                          <a:spcPct val="115000"/>
                        </a:lnSpc>
                        <a:spcAft>
                          <a:spcPts val="1000"/>
                        </a:spcAft>
                      </a:pPr>
                      <a:r>
                        <a:rPr lang="en-US" sz="1400" u="none" strike="noStrike">
                          <a:effectLst/>
                          <a:latin typeface="Sylfaen" panose="010A0502050306030303" pitchFamily="18" charset="0"/>
                        </a:rPr>
                        <a:t>A.</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Only I follows</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3551436384"/>
                  </a:ext>
                </a:extLst>
              </a:tr>
              <a:tr h="0">
                <a:tc>
                  <a:txBody>
                    <a:bodyPr/>
                    <a:lstStyle/>
                    <a:p>
                      <a:pPr>
                        <a:lnSpc>
                          <a:spcPct val="115000"/>
                        </a:lnSpc>
                        <a:spcAft>
                          <a:spcPts val="1000"/>
                        </a:spcAft>
                      </a:pPr>
                      <a:r>
                        <a:rPr lang="en-US" sz="1400" u="none" strike="noStrike">
                          <a:effectLst/>
                          <a:latin typeface="Sylfaen" panose="010A0502050306030303" pitchFamily="18" charset="0"/>
                        </a:rPr>
                        <a:t>B.</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Only II follows</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2270182297"/>
                  </a:ext>
                </a:extLst>
              </a:tr>
              <a:tr h="0">
                <a:tc>
                  <a:txBody>
                    <a:bodyPr/>
                    <a:lstStyle/>
                    <a:p>
                      <a:pPr>
                        <a:lnSpc>
                          <a:spcPct val="115000"/>
                        </a:lnSpc>
                        <a:spcAft>
                          <a:spcPts val="1000"/>
                        </a:spcAft>
                      </a:pPr>
                      <a:r>
                        <a:rPr lang="en-US" sz="1400" u="none" strike="noStrike">
                          <a:effectLst/>
                          <a:latin typeface="Sylfaen" panose="010A0502050306030303" pitchFamily="18" charset="0"/>
                        </a:rPr>
                        <a:t>C.</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Either I or II follows</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201938194"/>
                  </a:ext>
                </a:extLst>
              </a:tr>
              <a:tr h="0">
                <a:tc>
                  <a:txBody>
                    <a:bodyPr/>
                    <a:lstStyle/>
                    <a:p>
                      <a:pPr>
                        <a:lnSpc>
                          <a:spcPct val="115000"/>
                        </a:lnSpc>
                        <a:spcAft>
                          <a:spcPts val="1000"/>
                        </a:spcAft>
                      </a:pPr>
                      <a:r>
                        <a:rPr lang="en-US" sz="1400" u="none" strike="noStrike">
                          <a:effectLst/>
                          <a:latin typeface="Sylfaen" panose="010A0502050306030303" pitchFamily="18" charset="0"/>
                        </a:rPr>
                        <a:t>D.</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Neither I nor II follows</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4151591344"/>
                  </a:ext>
                </a:extLst>
              </a:tr>
              <a:tr h="0">
                <a:tc>
                  <a:txBody>
                    <a:bodyPr/>
                    <a:lstStyle/>
                    <a:p>
                      <a:pPr>
                        <a:lnSpc>
                          <a:spcPct val="115000"/>
                        </a:lnSpc>
                        <a:spcAft>
                          <a:spcPts val="1000"/>
                        </a:spcAft>
                      </a:pPr>
                      <a:r>
                        <a:rPr lang="en-US" sz="1400" u="none" strike="noStrike">
                          <a:effectLst/>
                          <a:latin typeface="Sylfaen" panose="010A0502050306030303" pitchFamily="18" charset="0"/>
                        </a:rPr>
                        <a:t>E.</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dirty="0">
                          <a:effectLst/>
                          <a:latin typeface="Sylfaen" panose="010A0502050306030303" pitchFamily="18" charset="0"/>
                        </a:rPr>
                        <a:t>Both I and II follow</a:t>
                      </a:r>
                      <a:endParaRPr lang="en-US" sz="1400" dirty="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468831761"/>
                  </a:ext>
                </a:extLst>
              </a:tr>
            </a:tbl>
          </a:graphicData>
        </a:graphic>
      </p:graphicFrame>
      <p:sp>
        <p:nvSpPr>
          <p:cNvPr id="5" name="Google Shape;132;p8">
            <a:extLst>
              <a:ext uri="{FF2B5EF4-FFF2-40B4-BE49-F238E27FC236}">
                <a16:creationId xmlns:a16="http://schemas.microsoft.com/office/drawing/2014/main" xmlns="" id="{A48D7B01-6F23-C723-673F-266AB0DFC5F5}"/>
              </a:ext>
            </a:extLst>
          </p:cNvPr>
          <p:cNvSpPr txBox="1"/>
          <p:nvPr/>
        </p:nvSpPr>
        <p:spPr>
          <a:xfrm>
            <a:off x="3845683" y="5487145"/>
            <a:ext cx="812363" cy="338514"/>
          </a:xfrm>
          <a:prstGeom prst="rect">
            <a:avLst/>
          </a:prstGeom>
          <a:solidFill>
            <a:srgbClr val="FF0000"/>
          </a:solidFill>
          <a:ln w="28575">
            <a:solidFill>
              <a:schemeClr val="bg1"/>
            </a:solidFill>
          </a:ln>
          <a:effectLst>
            <a:outerShdw blurRad="50800" dist="38100" dir="2700000" algn="tl" rotWithShape="0">
              <a:prstClr val="black">
                <a:alpha val="40000"/>
              </a:prst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dirty="0">
                <a:solidFill>
                  <a:schemeClr val="bg1"/>
                </a:solidFill>
                <a:latin typeface="Stencil" panose="040409050D0802020404" pitchFamily="82" charset="0"/>
                <a:cs typeface="Times New Roman"/>
                <a:sym typeface="Times New Roman"/>
              </a:rPr>
              <a:t>A</a:t>
            </a:r>
            <a:r>
              <a:rPr lang="en-US" sz="1600" dirty="0">
                <a:solidFill>
                  <a:schemeClr val="bg1"/>
                </a:solidFill>
                <a:latin typeface="Stencil" panose="040409050D0802020404" pitchFamily="82" charset="0"/>
                <a:cs typeface="Times New Roman"/>
                <a:sym typeface="Times New Roman"/>
              </a:rPr>
              <a:t>NS E</a:t>
            </a:r>
            <a:endParaRPr sz="1600" dirty="0">
              <a:solidFill>
                <a:schemeClr val="bg1"/>
              </a:solidFill>
              <a:latin typeface="Stencil" panose="040409050D0802020404" pitchFamily="82" charset="0"/>
            </a:endParaRPr>
          </a:p>
        </p:txBody>
      </p:sp>
    </p:spTree>
    <p:extLst>
      <p:ext uri="{BB962C8B-B14F-4D97-AF65-F5344CB8AC3E}">
        <p14:creationId xmlns:p14="http://schemas.microsoft.com/office/powerpoint/2010/main" xmlns="" val="95392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17"/>
          <p:cNvPicPr preferRelativeResize="0"/>
          <p:nvPr/>
        </p:nvPicPr>
        <p:blipFill rotWithShape="1">
          <a:blip r:embed="rId3">
            <a:alphaModFix/>
          </a:blip>
          <a:srcRect/>
          <a:stretch/>
        </p:blipFill>
        <p:spPr>
          <a:xfrm>
            <a:off x="-1" y="5078"/>
            <a:ext cx="995075" cy="591269"/>
          </a:xfrm>
          <a:prstGeom prst="rect">
            <a:avLst/>
          </a:prstGeom>
          <a:noFill/>
          <a:ln>
            <a:noFill/>
          </a:ln>
        </p:spPr>
      </p:pic>
      <p:pic>
        <p:nvPicPr>
          <p:cNvPr id="201" name="Google Shape;201;p17"/>
          <p:cNvPicPr preferRelativeResize="0"/>
          <p:nvPr/>
        </p:nvPicPr>
        <p:blipFill rotWithShape="1">
          <a:blip r:embed="rId4">
            <a:alphaModFix/>
          </a:blip>
          <a:srcRect/>
          <a:stretch/>
        </p:blipFill>
        <p:spPr>
          <a:xfrm>
            <a:off x="0" y="6227384"/>
            <a:ext cx="998332" cy="630616"/>
          </a:xfrm>
          <a:prstGeom prst="rect">
            <a:avLst/>
          </a:prstGeom>
          <a:noFill/>
          <a:ln>
            <a:noFill/>
          </a:ln>
        </p:spPr>
      </p:pic>
      <p:sp>
        <p:nvSpPr>
          <p:cNvPr id="7" name="TextBox 6"/>
          <p:cNvSpPr txBox="1"/>
          <p:nvPr/>
        </p:nvSpPr>
        <p:spPr>
          <a:xfrm>
            <a:off x="2661859" y="531692"/>
            <a:ext cx="2776722" cy="400110"/>
          </a:xfrm>
          <a:prstGeom prst="rect">
            <a:avLst/>
          </a:prstGeom>
          <a:solidFill>
            <a:srgbClr val="FFFF00"/>
          </a:solidFill>
          <a:ln w="28575">
            <a:solidFill>
              <a:schemeClr val="tx1"/>
            </a:solidFill>
          </a:ln>
          <a:effectLst>
            <a:outerShdw blurRad="50800" dist="38100" dir="2700000" algn="tl" rotWithShape="0">
              <a:prstClr val="black">
                <a:alpha val="40000"/>
              </a:prstClr>
            </a:outerShdw>
          </a:effectLst>
        </p:spPr>
        <p:txBody>
          <a:bodyPr wrap="none" rtlCol="0">
            <a:spAutoFit/>
          </a:bodyPr>
          <a:lstStyle/>
          <a:p>
            <a:r>
              <a:rPr lang="en-US" sz="2000" dirty="0">
                <a:latin typeface="Stencil" panose="040409050D0802020404" pitchFamily="82" charset="0"/>
              </a:rPr>
              <a:t>CRITICAL REASONING</a:t>
            </a:r>
            <a:endParaRPr lang="en-IN" sz="2000" dirty="0">
              <a:latin typeface="Stencil" panose="040409050D0802020404" pitchFamily="82" charset="0"/>
            </a:endParaRPr>
          </a:p>
        </p:txBody>
      </p:sp>
      <p:sp>
        <p:nvSpPr>
          <p:cNvPr id="14" name="Google Shape;132;p8"/>
          <p:cNvSpPr txBox="1"/>
          <p:nvPr/>
        </p:nvSpPr>
        <p:spPr>
          <a:xfrm>
            <a:off x="2861280" y="1177561"/>
            <a:ext cx="2377879" cy="338514"/>
          </a:xfrm>
          <a:prstGeom prst="rect">
            <a:avLst/>
          </a:prstGeom>
          <a:solidFill>
            <a:schemeClr val="bg1"/>
          </a:solidFill>
          <a:ln w="28575">
            <a:solidFill>
              <a:schemeClr val="bg1"/>
            </a:solidFill>
          </a:ln>
          <a:effectLst>
            <a:outerShdw blurRad="50800" dist="38100" dir="2700000" algn="tl" rotWithShape="0">
              <a:prstClr val="black">
                <a:alpha val="40000"/>
              </a:prst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dirty="0">
                <a:solidFill>
                  <a:schemeClr val="tx1"/>
                </a:solidFill>
                <a:latin typeface="Stencil" panose="040409050D0802020404" pitchFamily="82" charset="0"/>
                <a:cs typeface="Times New Roman"/>
                <a:sym typeface="Times New Roman"/>
              </a:rPr>
              <a:t>PRACTICE QUESTIONS</a:t>
            </a:r>
            <a:endParaRPr sz="1600" dirty="0">
              <a:solidFill>
                <a:schemeClr val="tx1"/>
              </a:solidFill>
              <a:latin typeface="Stencil" panose="040409050D0802020404" pitchFamily="82" charset="0"/>
            </a:endParaRPr>
          </a:p>
        </p:txBody>
      </p:sp>
      <p:sp>
        <p:nvSpPr>
          <p:cNvPr id="3" name="TextBox 2">
            <a:extLst>
              <a:ext uri="{FF2B5EF4-FFF2-40B4-BE49-F238E27FC236}">
                <a16:creationId xmlns:a16="http://schemas.microsoft.com/office/drawing/2014/main" xmlns="" id="{51C2CF1E-6CAC-5F05-A17B-77952B1C0BBD}"/>
              </a:ext>
            </a:extLst>
          </p:cNvPr>
          <p:cNvSpPr txBox="1"/>
          <p:nvPr/>
        </p:nvSpPr>
        <p:spPr>
          <a:xfrm>
            <a:off x="497536" y="1761834"/>
            <a:ext cx="8205537" cy="1703864"/>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pPr>
              <a:lnSpc>
                <a:spcPct val="115000"/>
              </a:lnSpc>
              <a:spcAft>
                <a:spcPts val="1000"/>
              </a:spcAft>
            </a:pPr>
            <a:r>
              <a:rPr lang="en-US" b="1" dirty="0">
                <a:latin typeface="Sylfaen" panose="010A0502050306030303" pitchFamily="18" charset="0"/>
                <a:ea typeface="Times New Roman" panose="02020603050405020304" pitchFamily="18" charset="0"/>
                <a:cs typeface="Times New Roman" panose="02020603050405020304" pitchFamily="18" charset="0"/>
              </a:rPr>
              <a:t>6) Statement: </a:t>
            </a:r>
            <a:r>
              <a:rPr lang="en-US" sz="1400" dirty="0">
                <a:effectLst/>
                <a:latin typeface="Sylfaen" panose="010A0502050306030303" pitchFamily="18" charset="0"/>
                <a:ea typeface="Times New Roman" panose="02020603050405020304" pitchFamily="18" charset="0"/>
                <a:cs typeface="Times New Roman" panose="02020603050405020304" pitchFamily="18" charset="0"/>
              </a:rPr>
              <a:t>If the retired Professors of the same Institutes are also invited to deliberate on restructuring of the </a:t>
            </a:r>
            <a:r>
              <a:rPr lang="en-US" sz="1400" dirty="0" err="1">
                <a:effectLst/>
                <a:latin typeface="Sylfaen" panose="010A0502050306030303" pitchFamily="18" charset="0"/>
                <a:ea typeface="Times New Roman" panose="02020603050405020304" pitchFamily="18" charset="0"/>
                <a:cs typeface="Times New Roman" panose="02020603050405020304" pitchFamily="18" charset="0"/>
              </a:rPr>
              <a:t>organisation</a:t>
            </a:r>
            <a:r>
              <a:rPr lang="en-US" sz="1400" dirty="0">
                <a:effectLst/>
                <a:latin typeface="Sylfaen" panose="010A0502050306030303" pitchFamily="18" charset="0"/>
                <a:ea typeface="Times New Roman" panose="02020603050405020304" pitchFamily="18" charset="0"/>
                <a:cs typeface="Times New Roman" panose="02020603050405020304" pitchFamily="18" charset="0"/>
              </a:rPr>
              <a:t>, their contribution may be beneficial to the Institute.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400" b="1" dirty="0">
                <a:effectLst/>
                <a:latin typeface="Sylfaen" panose="010A0502050306030303" pitchFamily="18" charset="0"/>
                <a:ea typeface="Times New Roman" panose="02020603050405020304" pitchFamily="18" charset="0"/>
                <a:cs typeface="Times New Roman" panose="02020603050405020304" pitchFamily="18" charset="0"/>
              </a:rPr>
              <a:t>Courses of Action: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tabLst>
                <a:tab pos="457200" algn="l"/>
              </a:tabLst>
            </a:pPr>
            <a:r>
              <a:rPr lang="en-US" sz="1400" dirty="0">
                <a:effectLst/>
                <a:latin typeface="Sylfaen" panose="010A0502050306030303" pitchFamily="18" charset="0"/>
                <a:ea typeface="Times New Roman" panose="02020603050405020304" pitchFamily="18" charset="0"/>
                <a:cs typeface="Times New Roman" panose="02020603050405020304" pitchFamily="18" charset="0"/>
              </a:rPr>
              <a:t>1) Management may seek opinion of the employees before calling retired professors.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tabLst>
                <a:tab pos="457200" algn="l"/>
              </a:tabLst>
            </a:pPr>
            <a:r>
              <a:rPr lang="en-US" sz="1400" dirty="0">
                <a:effectLst/>
                <a:latin typeface="Sylfaen" panose="010A0502050306030303" pitchFamily="18" charset="0"/>
                <a:ea typeface="Times New Roman" panose="02020603050405020304" pitchFamily="18" charset="0"/>
                <a:cs typeface="Times New Roman" panose="02020603050405020304" pitchFamily="18" charset="0"/>
              </a:rPr>
              <a:t>2) Management should involve experienced people for the systematic restructuring of the </a:t>
            </a:r>
            <a:r>
              <a:rPr lang="en-US" sz="1400" dirty="0" err="1">
                <a:effectLst/>
                <a:latin typeface="Sylfaen" panose="010A0502050306030303" pitchFamily="18" charset="0"/>
                <a:ea typeface="Times New Roman" panose="02020603050405020304" pitchFamily="18" charset="0"/>
                <a:cs typeface="Times New Roman" panose="02020603050405020304" pitchFamily="18" charset="0"/>
              </a:rPr>
              <a:t>organisation</a:t>
            </a:r>
            <a:r>
              <a:rPr lang="en-US" sz="1400" dirty="0">
                <a:effectLst/>
                <a:latin typeface="Sylfaen" panose="010A0502050306030303" pitchFamily="18" charset="0"/>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xmlns="" id="{AC8C0FA5-4866-EAF4-7020-765BAF4880ED}"/>
              </a:ext>
            </a:extLst>
          </p:cNvPr>
          <p:cNvGraphicFramePr>
            <a:graphicFrameLocks noGrp="1"/>
          </p:cNvGraphicFramePr>
          <p:nvPr>
            <p:extLst>
              <p:ext uri="{D42A27DB-BD31-4B8C-83A1-F6EECF244321}">
                <p14:modId xmlns:p14="http://schemas.microsoft.com/office/powerpoint/2010/main" xmlns="" val="1470286902"/>
              </p:ext>
            </p:extLst>
          </p:nvPr>
        </p:nvGraphicFramePr>
        <p:xfrm>
          <a:off x="225989" y="3692131"/>
          <a:ext cx="8748629" cy="1226820"/>
        </p:xfrm>
        <a:graphic>
          <a:graphicData uri="http://schemas.openxmlformats.org/drawingml/2006/table">
            <a:tbl>
              <a:tblPr firstRow="1" firstCol="1" bandRow="1">
                <a:tableStyleId>{3C6E406F-EFE4-4B3C-B440-79EE84DB2B15}</a:tableStyleId>
              </a:tblPr>
              <a:tblGrid>
                <a:gridCol w="174973">
                  <a:extLst>
                    <a:ext uri="{9D8B030D-6E8A-4147-A177-3AD203B41FA5}">
                      <a16:colId xmlns:a16="http://schemas.microsoft.com/office/drawing/2014/main" xmlns="" val="732024858"/>
                    </a:ext>
                  </a:extLst>
                </a:gridCol>
                <a:gridCol w="8573656">
                  <a:extLst>
                    <a:ext uri="{9D8B030D-6E8A-4147-A177-3AD203B41FA5}">
                      <a16:colId xmlns:a16="http://schemas.microsoft.com/office/drawing/2014/main" xmlns="" val="2014074685"/>
                    </a:ext>
                  </a:extLst>
                </a:gridCol>
              </a:tblGrid>
              <a:tr h="0">
                <a:tc>
                  <a:txBody>
                    <a:bodyPr/>
                    <a:lstStyle/>
                    <a:p>
                      <a:pPr>
                        <a:lnSpc>
                          <a:spcPct val="115000"/>
                        </a:lnSpc>
                        <a:spcAft>
                          <a:spcPts val="1000"/>
                        </a:spcAft>
                      </a:pPr>
                      <a:r>
                        <a:rPr lang="en-US" sz="1400" u="none" strike="noStrike">
                          <a:effectLst/>
                          <a:latin typeface="Sylfaen" panose="010A0502050306030303" pitchFamily="18" charset="0"/>
                        </a:rPr>
                        <a:t>A.</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Only I follows</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3732570177"/>
                  </a:ext>
                </a:extLst>
              </a:tr>
              <a:tr h="0">
                <a:tc>
                  <a:txBody>
                    <a:bodyPr/>
                    <a:lstStyle/>
                    <a:p>
                      <a:pPr>
                        <a:lnSpc>
                          <a:spcPct val="115000"/>
                        </a:lnSpc>
                        <a:spcAft>
                          <a:spcPts val="1000"/>
                        </a:spcAft>
                      </a:pPr>
                      <a:r>
                        <a:rPr lang="en-US" sz="1400" u="none" strike="noStrike">
                          <a:effectLst/>
                          <a:latin typeface="Sylfaen" panose="010A0502050306030303" pitchFamily="18" charset="0"/>
                        </a:rPr>
                        <a:t>B.</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Only II follows</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3191041893"/>
                  </a:ext>
                </a:extLst>
              </a:tr>
              <a:tr h="0">
                <a:tc>
                  <a:txBody>
                    <a:bodyPr/>
                    <a:lstStyle/>
                    <a:p>
                      <a:pPr>
                        <a:lnSpc>
                          <a:spcPct val="115000"/>
                        </a:lnSpc>
                        <a:spcAft>
                          <a:spcPts val="1000"/>
                        </a:spcAft>
                      </a:pPr>
                      <a:r>
                        <a:rPr lang="en-US" sz="1400" u="none" strike="noStrike">
                          <a:effectLst/>
                          <a:latin typeface="Sylfaen" panose="010A0502050306030303" pitchFamily="18" charset="0"/>
                        </a:rPr>
                        <a:t>C.</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Either I or II follows</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3284524788"/>
                  </a:ext>
                </a:extLst>
              </a:tr>
              <a:tr h="0">
                <a:tc>
                  <a:txBody>
                    <a:bodyPr/>
                    <a:lstStyle/>
                    <a:p>
                      <a:pPr>
                        <a:lnSpc>
                          <a:spcPct val="115000"/>
                        </a:lnSpc>
                        <a:spcAft>
                          <a:spcPts val="1000"/>
                        </a:spcAft>
                      </a:pPr>
                      <a:r>
                        <a:rPr lang="en-US" sz="1400" u="none" strike="noStrike">
                          <a:effectLst/>
                          <a:latin typeface="Sylfaen" panose="010A0502050306030303" pitchFamily="18" charset="0"/>
                        </a:rPr>
                        <a:t>D.</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Neither I nor II follows</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3405554500"/>
                  </a:ext>
                </a:extLst>
              </a:tr>
              <a:tr h="0">
                <a:tc>
                  <a:txBody>
                    <a:bodyPr/>
                    <a:lstStyle/>
                    <a:p>
                      <a:pPr>
                        <a:lnSpc>
                          <a:spcPct val="115000"/>
                        </a:lnSpc>
                        <a:spcAft>
                          <a:spcPts val="1000"/>
                        </a:spcAft>
                      </a:pPr>
                      <a:r>
                        <a:rPr lang="en-US" sz="1400" u="none" strike="noStrike">
                          <a:effectLst/>
                          <a:latin typeface="Sylfaen" panose="010A0502050306030303" pitchFamily="18" charset="0"/>
                        </a:rPr>
                        <a:t>E.</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dirty="0">
                          <a:effectLst/>
                          <a:latin typeface="Sylfaen" panose="010A0502050306030303" pitchFamily="18" charset="0"/>
                        </a:rPr>
                        <a:t>Both I and II follow</a:t>
                      </a:r>
                      <a:endParaRPr lang="en-US" sz="1400" dirty="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736860544"/>
                  </a:ext>
                </a:extLst>
              </a:tr>
            </a:tbl>
          </a:graphicData>
        </a:graphic>
      </p:graphicFrame>
      <p:sp>
        <p:nvSpPr>
          <p:cNvPr id="6" name="Google Shape;132;p8">
            <a:extLst>
              <a:ext uri="{FF2B5EF4-FFF2-40B4-BE49-F238E27FC236}">
                <a16:creationId xmlns:a16="http://schemas.microsoft.com/office/drawing/2014/main" xmlns="" id="{6C2CE1B7-9059-FB0D-8CD9-FE8BB78CF676}"/>
              </a:ext>
            </a:extLst>
          </p:cNvPr>
          <p:cNvSpPr txBox="1"/>
          <p:nvPr/>
        </p:nvSpPr>
        <p:spPr>
          <a:xfrm>
            <a:off x="3845683" y="5487145"/>
            <a:ext cx="812363" cy="338514"/>
          </a:xfrm>
          <a:prstGeom prst="rect">
            <a:avLst/>
          </a:prstGeom>
          <a:solidFill>
            <a:srgbClr val="FF0000"/>
          </a:solidFill>
          <a:ln w="28575">
            <a:solidFill>
              <a:schemeClr val="bg1"/>
            </a:solidFill>
          </a:ln>
          <a:effectLst>
            <a:outerShdw blurRad="50800" dist="38100" dir="2700000" algn="tl" rotWithShape="0">
              <a:prstClr val="black">
                <a:alpha val="40000"/>
              </a:prst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dirty="0">
                <a:solidFill>
                  <a:schemeClr val="bg1"/>
                </a:solidFill>
                <a:latin typeface="Stencil" panose="040409050D0802020404" pitchFamily="82" charset="0"/>
                <a:cs typeface="Times New Roman"/>
                <a:sym typeface="Times New Roman"/>
              </a:rPr>
              <a:t>A</a:t>
            </a:r>
            <a:r>
              <a:rPr lang="en-US" sz="1600" dirty="0">
                <a:solidFill>
                  <a:schemeClr val="bg1"/>
                </a:solidFill>
                <a:latin typeface="Stencil" panose="040409050D0802020404" pitchFamily="82" charset="0"/>
                <a:cs typeface="Times New Roman"/>
                <a:sym typeface="Times New Roman"/>
              </a:rPr>
              <a:t>NS b</a:t>
            </a:r>
            <a:endParaRPr sz="1600" dirty="0">
              <a:solidFill>
                <a:schemeClr val="bg1"/>
              </a:solidFill>
              <a:latin typeface="Stencil" panose="040409050D0802020404" pitchFamily="82" charset="0"/>
            </a:endParaRPr>
          </a:p>
        </p:txBody>
      </p:sp>
    </p:spTree>
    <p:extLst>
      <p:ext uri="{BB962C8B-B14F-4D97-AF65-F5344CB8AC3E}">
        <p14:creationId xmlns:p14="http://schemas.microsoft.com/office/powerpoint/2010/main" xmlns="" val="488887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17"/>
          <p:cNvPicPr preferRelativeResize="0"/>
          <p:nvPr/>
        </p:nvPicPr>
        <p:blipFill rotWithShape="1">
          <a:blip r:embed="rId3">
            <a:alphaModFix/>
          </a:blip>
          <a:srcRect/>
          <a:stretch/>
        </p:blipFill>
        <p:spPr>
          <a:xfrm>
            <a:off x="-1" y="5078"/>
            <a:ext cx="995075" cy="591269"/>
          </a:xfrm>
          <a:prstGeom prst="rect">
            <a:avLst/>
          </a:prstGeom>
          <a:noFill/>
          <a:ln>
            <a:noFill/>
          </a:ln>
        </p:spPr>
      </p:pic>
      <p:pic>
        <p:nvPicPr>
          <p:cNvPr id="201" name="Google Shape;201;p17"/>
          <p:cNvPicPr preferRelativeResize="0"/>
          <p:nvPr/>
        </p:nvPicPr>
        <p:blipFill rotWithShape="1">
          <a:blip r:embed="rId4">
            <a:alphaModFix/>
          </a:blip>
          <a:srcRect/>
          <a:stretch/>
        </p:blipFill>
        <p:spPr>
          <a:xfrm>
            <a:off x="0" y="6227384"/>
            <a:ext cx="998332" cy="630616"/>
          </a:xfrm>
          <a:prstGeom prst="rect">
            <a:avLst/>
          </a:prstGeom>
          <a:noFill/>
          <a:ln>
            <a:noFill/>
          </a:ln>
        </p:spPr>
      </p:pic>
      <p:sp>
        <p:nvSpPr>
          <p:cNvPr id="7" name="TextBox 6"/>
          <p:cNvSpPr txBox="1"/>
          <p:nvPr/>
        </p:nvSpPr>
        <p:spPr>
          <a:xfrm>
            <a:off x="2661859" y="531692"/>
            <a:ext cx="2776722" cy="400110"/>
          </a:xfrm>
          <a:prstGeom prst="rect">
            <a:avLst/>
          </a:prstGeom>
          <a:solidFill>
            <a:srgbClr val="FFFF00"/>
          </a:solidFill>
          <a:ln w="28575">
            <a:solidFill>
              <a:schemeClr val="tx1"/>
            </a:solidFill>
          </a:ln>
          <a:effectLst>
            <a:outerShdw blurRad="50800" dist="38100" dir="2700000" algn="tl" rotWithShape="0">
              <a:prstClr val="black">
                <a:alpha val="40000"/>
              </a:prstClr>
            </a:outerShdw>
          </a:effectLst>
        </p:spPr>
        <p:txBody>
          <a:bodyPr wrap="none" rtlCol="0">
            <a:spAutoFit/>
          </a:bodyPr>
          <a:lstStyle/>
          <a:p>
            <a:r>
              <a:rPr lang="en-US" sz="2000" dirty="0">
                <a:latin typeface="Stencil" panose="040409050D0802020404" pitchFamily="82" charset="0"/>
              </a:rPr>
              <a:t>CRITICAL REASONING</a:t>
            </a:r>
            <a:endParaRPr lang="en-IN" sz="2000" dirty="0">
              <a:latin typeface="Stencil" panose="040409050D0802020404" pitchFamily="82" charset="0"/>
            </a:endParaRPr>
          </a:p>
        </p:txBody>
      </p:sp>
      <p:sp>
        <p:nvSpPr>
          <p:cNvPr id="14" name="Google Shape;132;p8"/>
          <p:cNvSpPr txBox="1"/>
          <p:nvPr/>
        </p:nvSpPr>
        <p:spPr>
          <a:xfrm>
            <a:off x="2861280" y="1177561"/>
            <a:ext cx="2377879" cy="338514"/>
          </a:xfrm>
          <a:prstGeom prst="rect">
            <a:avLst/>
          </a:prstGeom>
          <a:solidFill>
            <a:schemeClr val="bg1"/>
          </a:solidFill>
          <a:ln w="28575">
            <a:solidFill>
              <a:schemeClr val="bg1"/>
            </a:solidFill>
          </a:ln>
          <a:effectLst>
            <a:outerShdw blurRad="50800" dist="38100" dir="2700000" algn="tl" rotWithShape="0">
              <a:prstClr val="black">
                <a:alpha val="40000"/>
              </a:prst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dirty="0">
                <a:solidFill>
                  <a:schemeClr val="tx1"/>
                </a:solidFill>
                <a:latin typeface="Stencil" panose="040409050D0802020404" pitchFamily="82" charset="0"/>
                <a:cs typeface="Times New Roman"/>
                <a:sym typeface="Times New Roman"/>
              </a:rPr>
              <a:t>PRACTICE QUESTIONS</a:t>
            </a:r>
            <a:endParaRPr sz="1600" dirty="0">
              <a:solidFill>
                <a:schemeClr val="tx1"/>
              </a:solidFill>
              <a:latin typeface="Stencil" panose="040409050D0802020404" pitchFamily="82" charset="0"/>
            </a:endParaRPr>
          </a:p>
        </p:txBody>
      </p:sp>
      <p:graphicFrame>
        <p:nvGraphicFramePr>
          <p:cNvPr id="3" name="Table 2">
            <a:extLst>
              <a:ext uri="{FF2B5EF4-FFF2-40B4-BE49-F238E27FC236}">
                <a16:creationId xmlns:a16="http://schemas.microsoft.com/office/drawing/2014/main" xmlns="" id="{A1225CD0-4FB6-B128-8543-10E82DE796F6}"/>
              </a:ext>
            </a:extLst>
          </p:cNvPr>
          <p:cNvGraphicFramePr>
            <a:graphicFrameLocks noGrp="1"/>
          </p:cNvGraphicFramePr>
          <p:nvPr>
            <p:extLst>
              <p:ext uri="{D42A27DB-BD31-4B8C-83A1-F6EECF244321}">
                <p14:modId xmlns:p14="http://schemas.microsoft.com/office/powerpoint/2010/main" xmlns="" val="1854044530"/>
              </p:ext>
            </p:extLst>
          </p:nvPr>
        </p:nvGraphicFramePr>
        <p:xfrm>
          <a:off x="233499" y="4272180"/>
          <a:ext cx="8677004" cy="1226820"/>
        </p:xfrm>
        <a:graphic>
          <a:graphicData uri="http://schemas.openxmlformats.org/drawingml/2006/table">
            <a:tbl>
              <a:tblPr firstRow="1" firstCol="1" bandRow="1">
                <a:tableStyleId>{3C6E406F-EFE4-4B3C-B440-79EE84DB2B15}</a:tableStyleId>
              </a:tblPr>
              <a:tblGrid>
                <a:gridCol w="173540">
                  <a:extLst>
                    <a:ext uri="{9D8B030D-6E8A-4147-A177-3AD203B41FA5}">
                      <a16:colId xmlns:a16="http://schemas.microsoft.com/office/drawing/2014/main" xmlns="" val="1870690556"/>
                    </a:ext>
                  </a:extLst>
                </a:gridCol>
                <a:gridCol w="8503464">
                  <a:extLst>
                    <a:ext uri="{9D8B030D-6E8A-4147-A177-3AD203B41FA5}">
                      <a16:colId xmlns:a16="http://schemas.microsoft.com/office/drawing/2014/main" xmlns="" val="2804828373"/>
                    </a:ext>
                  </a:extLst>
                </a:gridCol>
              </a:tblGrid>
              <a:tr h="0">
                <a:tc>
                  <a:txBody>
                    <a:bodyPr/>
                    <a:lstStyle/>
                    <a:p>
                      <a:pPr>
                        <a:lnSpc>
                          <a:spcPct val="115000"/>
                        </a:lnSpc>
                        <a:spcAft>
                          <a:spcPts val="1000"/>
                        </a:spcAft>
                      </a:pPr>
                      <a:r>
                        <a:rPr lang="en-US" sz="1400" u="none" strike="noStrike">
                          <a:effectLst/>
                          <a:latin typeface="Sylfaen" panose="010A0502050306030303" pitchFamily="18" charset="0"/>
                        </a:rPr>
                        <a:t>A.</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Only conclusion I follows</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725891854"/>
                  </a:ext>
                </a:extLst>
              </a:tr>
              <a:tr h="0">
                <a:tc>
                  <a:txBody>
                    <a:bodyPr/>
                    <a:lstStyle/>
                    <a:p>
                      <a:pPr>
                        <a:lnSpc>
                          <a:spcPct val="115000"/>
                        </a:lnSpc>
                        <a:spcAft>
                          <a:spcPts val="1000"/>
                        </a:spcAft>
                      </a:pPr>
                      <a:r>
                        <a:rPr lang="en-US" sz="1400" u="none" strike="noStrike">
                          <a:effectLst/>
                          <a:latin typeface="Sylfaen" panose="010A0502050306030303" pitchFamily="18" charset="0"/>
                        </a:rPr>
                        <a:t>B.</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dirty="0">
                          <a:effectLst/>
                          <a:latin typeface="Sylfaen" panose="010A0502050306030303" pitchFamily="18" charset="0"/>
                        </a:rPr>
                        <a:t>Only conclusion II follows</a:t>
                      </a:r>
                      <a:endParaRPr lang="en-US" sz="1400" dirty="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17771286"/>
                  </a:ext>
                </a:extLst>
              </a:tr>
              <a:tr h="0">
                <a:tc>
                  <a:txBody>
                    <a:bodyPr/>
                    <a:lstStyle/>
                    <a:p>
                      <a:pPr>
                        <a:lnSpc>
                          <a:spcPct val="115000"/>
                        </a:lnSpc>
                        <a:spcAft>
                          <a:spcPts val="1000"/>
                        </a:spcAft>
                      </a:pPr>
                      <a:r>
                        <a:rPr lang="en-US" sz="1400" u="none" strike="noStrike">
                          <a:effectLst/>
                          <a:latin typeface="Sylfaen" panose="010A0502050306030303" pitchFamily="18" charset="0"/>
                        </a:rPr>
                        <a:t>C.</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Either I or II follows</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096382354"/>
                  </a:ext>
                </a:extLst>
              </a:tr>
              <a:tr h="0">
                <a:tc>
                  <a:txBody>
                    <a:bodyPr/>
                    <a:lstStyle/>
                    <a:p>
                      <a:pPr>
                        <a:lnSpc>
                          <a:spcPct val="115000"/>
                        </a:lnSpc>
                        <a:spcAft>
                          <a:spcPts val="1000"/>
                        </a:spcAft>
                      </a:pPr>
                      <a:r>
                        <a:rPr lang="en-US" sz="1400" u="none" strike="noStrike">
                          <a:effectLst/>
                          <a:latin typeface="Sylfaen" panose="010A0502050306030303" pitchFamily="18" charset="0"/>
                        </a:rPr>
                        <a:t>D.</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Neither I nor II follows</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3764753098"/>
                  </a:ext>
                </a:extLst>
              </a:tr>
              <a:tr h="0">
                <a:tc>
                  <a:txBody>
                    <a:bodyPr/>
                    <a:lstStyle/>
                    <a:p>
                      <a:pPr>
                        <a:lnSpc>
                          <a:spcPct val="115000"/>
                        </a:lnSpc>
                        <a:spcAft>
                          <a:spcPts val="1000"/>
                        </a:spcAft>
                      </a:pPr>
                      <a:r>
                        <a:rPr lang="en-US" sz="1400" u="none" strike="noStrike">
                          <a:effectLst/>
                          <a:latin typeface="Sylfaen" panose="010A0502050306030303" pitchFamily="18" charset="0"/>
                        </a:rPr>
                        <a:t>E.</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dirty="0">
                          <a:effectLst/>
                          <a:latin typeface="Sylfaen" panose="010A0502050306030303" pitchFamily="18" charset="0"/>
                        </a:rPr>
                        <a:t>Both I and II follow</a:t>
                      </a:r>
                      <a:endParaRPr lang="en-US" sz="1400" dirty="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3910409808"/>
                  </a:ext>
                </a:extLst>
              </a:tr>
            </a:tbl>
          </a:graphicData>
        </a:graphic>
      </p:graphicFrame>
      <p:sp>
        <p:nvSpPr>
          <p:cNvPr id="4" name="Google Shape;132;p8">
            <a:extLst>
              <a:ext uri="{FF2B5EF4-FFF2-40B4-BE49-F238E27FC236}">
                <a16:creationId xmlns:a16="http://schemas.microsoft.com/office/drawing/2014/main" xmlns="" id="{8E341D1F-7BDF-07A1-AB91-90ACDBEE1FE6}"/>
              </a:ext>
            </a:extLst>
          </p:cNvPr>
          <p:cNvSpPr txBox="1"/>
          <p:nvPr/>
        </p:nvSpPr>
        <p:spPr>
          <a:xfrm>
            <a:off x="3677878" y="6058127"/>
            <a:ext cx="812363" cy="338514"/>
          </a:xfrm>
          <a:prstGeom prst="rect">
            <a:avLst/>
          </a:prstGeom>
          <a:solidFill>
            <a:srgbClr val="FF0000"/>
          </a:solidFill>
          <a:ln w="28575">
            <a:solidFill>
              <a:schemeClr val="bg1"/>
            </a:solidFill>
          </a:ln>
          <a:effectLst>
            <a:outerShdw blurRad="50800" dist="38100" dir="2700000" algn="tl" rotWithShape="0">
              <a:prstClr val="black">
                <a:alpha val="40000"/>
              </a:prst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dirty="0">
                <a:solidFill>
                  <a:schemeClr val="bg1"/>
                </a:solidFill>
                <a:latin typeface="Stencil" panose="040409050D0802020404" pitchFamily="82" charset="0"/>
                <a:cs typeface="Times New Roman"/>
                <a:sym typeface="Times New Roman"/>
              </a:rPr>
              <a:t>A</a:t>
            </a:r>
            <a:r>
              <a:rPr lang="en-US" sz="1600" dirty="0">
                <a:solidFill>
                  <a:schemeClr val="bg1"/>
                </a:solidFill>
                <a:latin typeface="Stencil" panose="040409050D0802020404" pitchFamily="82" charset="0"/>
                <a:cs typeface="Times New Roman"/>
                <a:sym typeface="Times New Roman"/>
              </a:rPr>
              <a:t>NS a</a:t>
            </a:r>
            <a:endParaRPr sz="1600" dirty="0">
              <a:solidFill>
                <a:schemeClr val="bg1"/>
              </a:solidFill>
              <a:latin typeface="Stencil" panose="040409050D0802020404" pitchFamily="82" charset="0"/>
            </a:endParaRPr>
          </a:p>
        </p:txBody>
      </p:sp>
      <p:sp>
        <p:nvSpPr>
          <p:cNvPr id="5" name="Rectangle 4"/>
          <p:cNvSpPr/>
          <p:nvPr/>
        </p:nvSpPr>
        <p:spPr>
          <a:xfrm>
            <a:off x="233499" y="1580033"/>
            <a:ext cx="8430210" cy="2459135"/>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pPr>
              <a:lnSpc>
                <a:spcPct val="115000"/>
              </a:lnSpc>
              <a:spcAft>
                <a:spcPts val="1000"/>
              </a:spcAft>
            </a:pPr>
            <a:r>
              <a:rPr lang="en-US" b="1" dirty="0">
                <a:latin typeface="Sylfaen" panose="010A0502050306030303" pitchFamily="18" charset="0"/>
              </a:rPr>
              <a:t>7) Statements: </a:t>
            </a:r>
            <a:r>
              <a:rPr lang="en-US" dirty="0">
                <a:latin typeface="Sylfaen" panose="010A0502050306030303" pitchFamily="18" charset="0"/>
              </a:rPr>
              <a:t>In a highly </a:t>
            </a:r>
            <a:r>
              <a:rPr lang="en-US" dirty="0" err="1">
                <a:latin typeface="Sylfaen" panose="010A0502050306030303" pitchFamily="18" charset="0"/>
              </a:rPr>
              <a:t>centralised</a:t>
            </a:r>
            <a:r>
              <a:rPr lang="en-US" dirty="0">
                <a:latin typeface="Sylfaen" panose="010A0502050306030303" pitchFamily="18" charset="0"/>
              </a:rPr>
              <a:t> power structure, in which even senior cabinet ministers are prepared to reduce themselves to pathetic countries or </a:t>
            </a:r>
            <a:r>
              <a:rPr lang="en-US" dirty="0" smtClean="0">
                <a:latin typeface="Sylfaen" panose="010A0502050306030303" pitchFamily="18" charset="0"/>
              </a:rPr>
              <a:t>yes men </a:t>
            </a:r>
            <a:r>
              <a:rPr lang="en-US" dirty="0">
                <a:latin typeface="Sylfaen" panose="010A0502050306030303" pitchFamily="18" charset="0"/>
              </a:rPr>
              <a:t>airing views that are primarily intended to anticipate or reflect the Prime Minister's own performances, there can be no place for any consensus that is quite different from real or contrived unanimity of opinion, expressed through a well orchestrated endorsement of the leader's actions.</a:t>
            </a:r>
          </a:p>
          <a:p>
            <a:pPr>
              <a:lnSpc>
                <a:spcPct val="115000"/>
              </a:lnSpc>
              <a:spcAft>
                <a:spcPts val="1000"/>
              </a:spcAft>
            </a:pPr>
            <a:r>
              <a:rPr lang="en-US" b="1" dirty="0">
                <a:latin typeface="Sylfaen" panose="010A0502050306030303" pitchFamily="18" charset="0"/>
              </a:rPr>
              <a:t>Conclusions:</a:t>
            </a:r>
          </a:p>
          <a:p>
            <a:pPr marL="342900" lvl="0" indent="-342900">
              <a:lnSpc>
                <a:spcPct val="115000"/>
              </a:lnSpc>
              <a:spcAft>
                <a:spcPts val="1000"/>
              </a:spcAft>
              <a:tabLst>
                <a:tab pos="457200" algn="l"/>
              </a:tabLst>
            </a:pPr>
            <a:r>
              <a:rPr lang="en-US" dirty="0">
                <a:latin typeface="Sylfaen" panose="010A0502050306030303" pitchFamily="18" charset="0"/>
              </a:rPr>
              <a:t>1. The Ministers play safe by not giving anti-government views.</a:t>
            </a:r>
          </a:p>
          <a:p>
            <a:pPr marL="342900" lvl="0" indent="-342900">
              <a:lnSpc>
                <a:spcPct val="115000"/>
              </a:lnSpc>
              <a:spcAft>
                <a:spcPts val="1000"/>
              </a:spcAft>
              <a:tabLst>
                <a:tab pos="457200" algn="l"/>
              </a:tabLst>
            </a:pPr>
            <a:r>
              <a:rPr lang="en-US" dirty="0">
                <a:latin typeface="Sylfaen" panose="010A0502050306030303" pitchFamily="18" charset="0"/>
              </a:rPr>
              <a:t>2. The Prime Minister does not encourage his colleagues to render their own views.</a:t>
            </a:r>
            <a:endParaRPr lang="en-US" dirty="0">
              <a:latin typeface="Sylfaen" panose="010A050205030603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330140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17"/>
          <p:cNvPicPr preferRelativeResize="0"/>
          <p:nvPr/>
        </p:nvPicPr>
        <p:blipFill rotWithShape="1">
          <a:blip r:embed="rId3">
            <a:alphaModFix/>
          </a:blip>
          <a:srcRect/>
          <a:stretch/>
        </p:blipFill>
        <p:spPr>
          <a:xfrm>
            <a:off x="-1" y="5078"/>
            <a:ext cx="995075" cy="591269"/>
          </a:xfrm>
          <a:prstGeom prst="rect">
            <a:avLst/>
          </a:prstGeom>
          <a:noFill/>
          <a:ln>
            <a:noFill/>
          </a:ln>
        </p:spPr>
      </p:pic>
      <p:pic>
        <p:nvPicPr>
          <p:cNvPr id="201" name="Google Shape;201;p17"/>
          <p:cNvPicPr preferRelativeResize="0"/>
          <p:nvPr/>
        </p:nvPicPr>
        <p:blipFill rotWithShape="1">
          <a:blip r:embed="rId4">
            <a:alphaModFix/>
          </a:blip>
          <a:srcRect/>
          <a:stretch/>
        </p:blipFill>
        <p:spPr>
          <a:xfrm>
            <a:off x="0" y="6227384"/>
            <a:ext cx="998332" cy="630616"/>
          </a:xfrm>
          <a:prstGeom prst="rect">
            <a:avLst/>
          </a:prstGeom>
          <a:noFill/>
          <a:ln>
            <a:noFill/>
          </a:ln>
        </p:spPr>
      </p:pic>
      <p:sp>
        <p:nvSpPr>
          <p:cNvPr id="7" name="TextBox 6"/>
          <p:cNvSpPr txBox="1"/>
          <p:nvPr/>
        </p:nvSpPr>
        <p:spPr>
          <a:xfrm>
            <a:off x="2661859" y="531692"/>
            <a:ext cx="2776722" cy="400110"/>
          </a:xfrm>
          <a:prstGeom prst="rect">
            <a:avLst/>
          </a:prstGeom>
          <a:solidFill>
            <a:srgbClr val="FFFF00"/>
          </a:solidFill>
          <a:ln w="28575">
            <a:solidFill>
              <a:schemeClr val="tx1"/>
            </a:solidFill>
          </a:ln>
          <a:effectLst>
            <a:outerShdw blurRad="50800" dist="38100" dir="2700000" algn="tl" rotWithShape="0">
              <a:prstClr val="black">
                <a:alpha val="40000"/>
              </a:prstClr>
            </a:outerShdw>
          </a:effectLst>
        </p:spPr>
        <p:txBody>
          <a:bodyPr wrap="none" rtlCol="0">
            <a:spAutoFit/>
          </a:bodyPr>
          <a:lstStyle/>
          <a:p>
            <a:r>
              <a:rPr lang="en-US" sz="2000" dirty="0">
                <a:latin typeface="Stencil" panose="040409050D0802020404" pitchFamily="82" charset="0"/>
              </a:rPr>
              <a:t>CRITICAL REASONING</a:t>
            </a:r>
            <a:endParaRPr lang="en-IN" sz="2000" dirty="0">
              <a:latin typeface="Stencil" panose="040409050D0802020404" pitchFamily="82" charset="0"/>
            </a:endParaRPr>
          </a:p>
        </p:txBody>
      </p:sp>
      <p:sp>
        <p:nvSpPr>
          <p:cNvPr id="14" name="Google Shape;132;p8"/>
          <p:cNvSpPr txBox="1"/>
          <p:nvPr/>
        </p:nvSpPr>
        <p:spPr>
          <a:xfrm>
            <a:off x="2861280" y="1177561"/>
            <a:ext cx="2377879" cy="338514"/>
          </a:xfrm>
          <a:prstGeom prst="rect">
            <a:avLst/>
          </a:prstGeom>
          <a:solidFill>
            <a:schemeClr val="bg1"/>
          </a:solidFill>
          <a:ln w="28575">
            <a:solidFill>
              <a:schemeClr val="bg1"/>
            </a:solidFill>
          </a:ln>
          <a:effectLst>
            <a:outerShdw blurRad="50800" dist="38100" dir="2700000" algn="tl" rotWithShape="0">
              <a:prstClr val="black">
                <a:alpha val="40000"/>
              </a:prst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dirty="0">
                <a:solidFill>
                  <a:schemeClr val="tx1"/>
                </a:solidFill>
                <a:latin typeface="Stencil" panose="040409050D0802020404" pitchFamily="82" charset="0"/>
                <a:cs typeface="Times New Roman"/>
                <a:sym typeface="Times New Roman"/>
              </a:rPr>
              <a:t>PRACTICE QUESTIONS</a:t>
            </a:r>
            <a:endParaRPr sz="1600" dirty="0">
              <a:solidFill>
                <a:schemeClr val="tx1"/>
              </a:solidFill>
              <a:latin typeface="Stencil" panose="040409050D0802020404" pitchFamily="82" charset="0"/>
            </a:endParaRPr>
          </a:p>
        </p:txBody>
      </p:sp>
      <p:sp>
        <p:nvSpPr>
          <p:cNvPr id="3" name="TextBox 2">
            <a:extLst>
              <a:ext uri="{FF2B5EF4-FFF2-40B4-BE49-F238E27FC236}">
                <a16:creationId xmlns:a16="http://schemas.microsoft.com/office/drawing/2014/main" xmlns="" id="{464FE64E-4FF8-D20B-00FD-E9D71638CF49}"/>
              </a:ext>
            </a:extLst>
          </p:cNvPr>
          <p:cNvSpPr txBox="1"/>
          <p:nvPr/>
        </p:nvSpPr>
        <p:spPr>
          <a:xfrm>
            <a:off x="806115" y="1761834"/>
            <a:ext cx="7531769" cy="1435778"/>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pPr>
              <a:lnSpc>
                <a:spcPct val="115000"/>
              </a:lnSpc>
              <a:spcAft>
                <a:spcPts val="1000"/>
              </a:spcAft>
            </a:pPr>
            <a:r>
              <a:rPr lang="en-US" sz="1400" b="1" dirty="0">
                <a:effectLst/>
                <a:latin typeface="Sylfaen" panose="010A0502050306030303" pitchFamily="18" charset="0"/>
                <a:ea typeface="Times New Roman" panose="02020603050405020304" pitchFamily="18" charset="0"/>
                <a:cs typeface="Times New Roman" panose="02020603050405020304" pitchFamily="18" charset="0"/>
              </a:rPr>
              <a:t>8) Statements: </a:t>
            </a:r>
            <a:r>
              <a:rPr lang="en-US" sz="1400" dirty="0">
                <a:effectLst/>
                <a:latin typeface="Sylfaen" panose="010A0502050306030303" pitchFamily="18" charset="0"/>
                <a:ea typeface="Times New Roman" panose="02020603050405020304" pitchFamily="18" charset="0"/>
                <a:cs typeface="Times New Roman" panose="02020603050405020304" pitchFamily="18" charset="0"/>
              </a:rPr>
              <a:t>Jade plant has thick leaves and it requires little water.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400" b="1" dirty="0">
                <a:effectLst/>
                <a:latin typeface="Sylfaen" panose="010A0502050306030303" pitchFamily="18" charset="0"/>
                <a:ea typeface="Times New Roman" panose="02020603050405020304" pitchFamily="18" charset="0"/>
                <a:cs typeface="Times New Roman" panose="02020603050405020304" pitchFamily="18" charset="0"/>
              </a:rPr>
              <a:t>Conclusions: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tabLst>
                <a:tab pos="457200" algn="l"/>
              </a:tabLst>
            </a:pPr>
            <a:r>
              <a:rPr lang="en-US" sz="1400" dirty="0">
                <a:effectLst/>
                <a:latin typeface="Sylfaen" panose="010A0502050306030303" pitchFamily="18" charset="0"/>
                <a:ea typeface="Times New Roman" panose="02020603050405020304" pitchFamily="18" charset="0"/>
                <a:cs typeface="Times New Roman" panose="02020603050405020304" pitchFamily="18" charset="0"/>
              </a:rPr>
              <a:t>1. All plants with thick leaves require little water.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latin typeface="Sylfaen" panose="010A0502050306030303" pitchFamily="18" charset="0"/>
                <a:ea typeface="Times New Roman" panose="02020603050405020304" pitchFamily="18" charset="0"/>
                <a:cs typeface="Times New Roman" panose="02020603050405020304" pitchFamily="18" charset="0"/>
              </a:rPr>
              <a:t>2. </a:t>
            </a:r>
            <a:r>
              <a:rPr lang="en-US" sz="1400" dirty="0">
                <a:effectLst/>
                <a:latin typeface="Sylfaen" panose="010A0502050306030303" pitchFamily="18" charset="0"/>
                <a:ea typeface="Times New Roman" panose="02020603050405020304" pitchFamily="18" charset="0"/>
                <a:cs typeface="Times New Roman" panose="02020603050405020304" pitchFamily="18" charset="0"/>
              </a:rPr>
              <a:t>Jade plants may be grown in places where water is not in abundance.</a:t>
            </a:r>
            <a:endParaRPr lang="en-US" dirty="0"/>
          </a:p>
        </p:txBody>
      </p:sp>
      <p:graphicFrame>
        <p:nvGraphicFramePr>
          <p:cNvPr id="4" name="Table 3">
            <a:extLst>
              <a:ext uri="{FF2B5EF4-FFF2-40B4-BE49-F238E27FC236}">
                <a16:creationId xmlns:a16="http://schemas.microsoft.com/office/drawing/2014/main" xmlns="" id="{AA1BCE1B-C2BB-20FD-AF4D-F14E8AE5AB26}"/>
              </a:ext>
            </a:extLst>
          </p:cNvPr>
          <p:cNvGraphicFramePr>
            <a:graphicFrameLocks noGrp="1"/>
          </p:cNvGraphicFramePr>
          <p:nvPr>
            <p:extLst>
              <p:ext uri="{D42A27DB-BD31-4B8C-83A1-F6EECF244321}">
                <p14:modId xmlns:p14="http://schemas.microsoft.com/office/powerpoint/2010/main" xmlns="" val="2821644043"/>
              </p:ext>
            </p:extLst>
          </p:nvPr>
        </p:nvGraphicFramePr>
        <p:xfrm>
          <a:off x="311149" y="3438684"/>
          <a:ext cx="8676439" cy="1226820"/>
        </p:xfrm>
        <a:graphic>
          <a:graphicData uri="http://schemas.openxmlformats.org/drawingml/2006/table">
            <a:tbl>
              <a:tblPr firstRow="1" firstCol="1" bandRow="1">
                <a:tableStyleId>{3C6E406F-EFE4-4B3C-B440-79EE84DB2B15}</a:tableStyleId>
              </a:tblPr>
              <a:tblGrid>
                <a:gridCol w="173529">
                  <a:extLst>
                    <a:ext uri="{9D8B030D-6E8A-4147-A177-3AD203B41FA5}">
                      <a16:colId xmlns:a16="http://schemas.microsoft.com/office/drawing/2014/main" xmlns="" val="2428944077"/>
                    </a:ext>
                  </a:extLst>
                </a:gridCol>
                <a:gridCol w="8502910">
                  <a:extLst>
                    <a:ext uri="{9D8B030D-6E8A-4147-A177-3AD203B41FA5}">
                      <a16:colId xmlns:a16="http://schemas.microsoft.com/office/drawing/2014/main" xmlns="" val="2551473483"/>
                    </a:ext>
                  </a:extLst>
                </a:gridCol>
              </a:tblGrid>
              <a:tr h="0">
                <a:tc>
                  <a:txBody>
                    <a:bodyPr/>
                    <a:lstStyle/>
                    <a:p>
                      <a:pPr>
                        <a:lnSpc>
                          <a:spcPct val="115000"/>
                        </a:lnSpc>
                        <a:spcAft>
                          <a:spcPts val="1000"/>
                        </a:spcAft>
                      </a:pPr>
                      <a:r>
                        <a:rPr lang="en-US" sz="1400" u="none" strike="noStrike">
                          <a:effectLst/>
                          <a:latin typeface="Sylfaen" panose="010A0502050306030303" pitchFamily="18" charset="0"/>
                        </a:rPr>
                        <a:t>A.</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Only conclusion I follows</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2952189553"/>
                  </a:ext>
                </a:extLst>
              </a:tr>
              <a:tr h="0">
                <a:tc>
                  <a:txBody>
                    <a:bodyPr/>
                    <a:lstStyle/>
                    <a:p>
                      <a:pPr>
                        <a:lnSpc>
                          <a:spcPct val="115000"/>
                        </a:lnSpc>
                        <a:spcAft>
                          <a:spcPts val="1000"/>
                        </a:spcAft>
                      </a:pPr>
                      <a:r>
                        <a:rPr lang="en-US" sz="1400" u="none" strike="noStrike">
                          <a:effectLst/>
                          <a:latin typeface="Sylfaen" panose="010A0502050306030303" pitchFamily="18" charset="0"/>
                        </a:rPr>
                        <a:t>B.</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Only conclusion II follows</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57493932"/>
                  </a:ext>
                </a:extLst>
              </a:tr>
              <a:tr h="0">
                <a:tc>
                  <a:txBody>
                    <a:bodyPr/>
                    <a:lstStyle/>
                    <a:p>
                      <a:pPr>
                        <a:lnSpc>
                          <a:spcPct val="115000"/>
                        </a:lnSpc>
                        <a:spcAft>
                          <a:spcPts val="1000"/>
                        </a:spcAft>
                      </a:pPr>
                      <a:r>
                        <a:rPr lang="en-US" sz="1400" u="none" strike="noStrike">
                          <a:effectLst/>
                          <a:latin typeface="Sylfaen" panose="010A0502050306030303" pitchFamily="18" charset="0"/>
                        </a:rPr>
                        <a:t>C.</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Either I or II follows</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2555406433"/>
                  </a:ext>
                </a:extLst>
              </a:tr>
              <a:tr h="0">
                <a:tc>
                  <a:txBody>
                    <a:bodyPr/>
                    <a:lstStyle/>
                    <a:p>
                      <a:pPr>
                        <a:lnSpc>
                          <a:spcPct val="115000"/>
                        </a:lnSpc>
                        <a:spcAft>
                          <a:spcPts val="1000"/>
                        </a:spcAft>
                      </a:pPr>
                      <a:r>
                        <a:rPr lang="en-US" sz="1400" u="none" strike="noStrike">
                          <a:effectLst/>
                          <a:latin typeface="Sylfaen" panose="010A0502050306030303" pitchFamily="18" charset="0"/>
                        </a:rPr>
                        <a:t>D.</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Neither I nor II follows</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08423215"/>
                  </a:ext>
                </a:extLst>
              </a:tr>
              <a:tr h="0">
                <a:tc>
                  <a:txBody>
                    <a:bodyPr/>
                    <a:lstStyle/>
                    <a:p>
                      <a:pPr>
                        <a:lnSpc>
                          <a:spcPct val="115000"/>
                        </a:lnSpc>
                        <a:spcAft>
                          <a:spcPts val="1000"/>
                        </a:spcAft>
                      </a:pPr>
                      <a:r>
                        <a:rPr lang="en-US" sz="1400" u="none" strike="noStrike">
                          <a:effectLst/>
                          <a:latin typeface="Sylfaen" panose="010A0502050306030303" pitchFamily="18" charset="0"/>
                        </a:rPr>
                        <a:t>E.</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dirty="0">
                          <a:effectLst/>
                          <a:latin typeface="Sylfaen" panose="010A0502050306030303" pitchFamily="18" charset="0"/>
                        </a:rPr>
                        <a:t>Both I and II follow</a:t>
                      </a:r>
                      <a:endParaRPr lang="en-US" sz="1400" dirty="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3195763210"/>
                  </a:ext>
                </a:extLst>
              </a:tr>
            </a:tbl>
          </a:graphicData>
        </a:graphic>
      </p:graphicFrame>
      <p:sp>
        <p:nvSpPr>
          <p:cNvPr id="5" name="Google Shape;132;p8">
            <a:extLst>
              <a:ext uri="{FF2B5EF4-FFF2-40B4-BE49-F238E27FC236}">
                <a16:creationId xmlns:a16="http://schemas.microsoft.com/office/drawing/2014/main" xmlns="" id="{99F75D97-0980-D120-E2F5-E4A1469719CD}"/>
              </a:ext>
            </a:extLst>
          </p:cNvPr>
          <p:cNvSpPr txBox="1"/>
          <p:nvPr/>
        </p:nvSpPr>
        <p:spPr>
          <a:xfrm>
            <a:off x="3845683" y="5487145"/>
            <a:ext cx="812363" cy="338514"/>
          </a:xfrm>
          <a:prstGeom prst="rect">
            <a:avLst/>
          </a:prstGeom>
          <a:solidFill>
            <a:srgbClr val="FF0000"/>
          </a:solidFill>
          <a:ln w="28575">
            <a:solidFill>
              <a:schemeClr val="bg1"/>
            </a:solidFill>
          </a:ln>
          <a:effectLst>
            <a:outerShdw blurRad="50800" dist="38100" dir="2700000" algn="tl" rotWithShape="0">
              <a:prstClr val="black">
                <a:alpha val="40000"/>
              </a:prst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dirty="0">
                <a:solidFill>
                  <a:schemeClr val="bg1"/>
                </a:solidFill>
                <a:latin typeface="Stencil" panose="040409050D0802020404" pitchFamily="82" charset="0"/>
                <a:cs typeface="Times New Roman"/>
                <a:sym typeface="Times New Roman"/>
              </a:rPr>
              <a:t>A</a:t>
            </a:r>
            <a:r>
              <a:rPr lang="en-US" sz="1600" dirty="0">
                <a:solidFill>
                  <a:schemeClr val="bg1"/>
                </a:solidFill>
                <a:latin typeface="Stencil" panose="040409050D0802020404" pitchFamily="82" charset="0"/>
                <a:cs typeface="Times New Roman"/>
                <a:sym typeface="Times New Roman"/>
              </a:rPr>
              <a:t>NS b</a:t>
            </a:r>
            <a:endParaRPr sz="1600" dirty="0">
              <a:solidFill>
                <a:schemeClr val="bg1"/>
              </a:solidFill>
              <a:latin typeface="Stencil" panose="040409050D0802020404" pitchFamily="82" charset="0"/>
            </a:endParaRPr>
          </a:p>
        </p:txBody>
      </p:sp>
    </p:spTree>
    <p:extLst>
      <p:ext uri="{BB962C8B-B14F-4D97-AF65-F5344CB8AC3E}">
        <p14:creationId xmlns:p14="http://schemas.microsoft.com/office/powerpoint/2010/main" xmlns="" val="3629364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17"/>
          <p:cNvPicPr preferRelativeResize="0"/>
          <p:nvPr/>
        </p:nvPicPr>
        <p:blipFill rotWithShape="1">
          <a:blip r:embed="rId3">
            <a:alphaModFix/>
          </a:blip>
          <a:srcRect/>
          <a:stretch/>
        </p:blipFill>
        <p:spPr>
          <a:xfrm>
            <a:off x="-1" y="5078"/>
            <a:ext cx="995075" cy="591269"/>
          </a:xfrm>
          <a:prstGeom prst="rect">
            <a:avLst/>
          </a:prstGeom>
          <a:noFill/>
          <a:ln>
            <a:noFill/>
          </a:ln>
        </p:spPr>
      </p:pic>
      <p:pic>
        <p:nvPicPr>
          <p:cNvPr id="201" name="Google Shape;201;p17"/>
          <p:cNvPicPr preferRelativeResize="0"/>
          <p:nvPr/>
        </p:nvPicPr>
        <p:blipFill rotWithShape="1">
          <a:blip r:embed="rId4">
            <a:alphaModFix/>
          </a:blip>
          <a:srcRect/>
          <a:stretch/>
        </p:blipFill>
        <p:spPr>
          <a:xfrm>
            <a:off x="0" y="6227384"/>
            <a:ext cx="998332" cy="630616"/>
          </a:xfrm>
          <a:prstGeom prst="rect">
            <a:avLst/>
          </a:prstGeom>
          <a:noFill/>
          <a:ln>
            <a:noFill/>
          </a:ln>
        </p:spPr>
      </p:pic>
      <p:sp>
        <p:nvSpPr>
          <p:cNvPr id="7" name="TextBox 6"/>
          <p:cNvSpPr txBox="1"/>
          <p:nvPr/>
        </p:nvSpPr>
        <p:spPr>
          <a:xfrm>
            <a:off x="2661859" y="531692"/>
            <a:ext cx="2776722" cy="400110"/>
          </a:xfrm>
          <a:prstGeom prst="rect">
            <a:avLst/>
          </a:prstGeom>
          <a:solidFill>
            <a:srgbClr val="FFFF00"/>
          </a:solidFill>
          <a:ln w="28575">
            <a:solidFill>
              <a:schemeClr val="tx1"/>
            </a:solidFill>
          </a:ln>
          <a:effectLst>
            <a:outerShdw blurRad="50800" dist="38100" dir="2700000" algn="tl" rotWithShape="0">
              <a:prstClr val="black">
                <a:alpha val="40000"/>
              </a:prstClr>
            </a:outerShdw>
          </a:effectLst>
        </p:spPr>
        <p:txBody>
          <a:bodyPr wrap="none" rtlCol="0">
            <a:spAutoFit/>
          </a:bodyPr>
          <a:lstStyle/>
          <a:p>
            <a:r>
              <a:rPr lang="en-US" sz="2000" dirty="0">
                <a:latin typeface="Stencil" panose="040409050D0802020404" pitchFamily="82" charset="0"/>
              </a:rPr>
              <a:t>CRITICAL REASONING</a:t>
            </a:r>
            <a:endParaRPr lang="en-IN" sz="2000" dirty="0">
              <a:latin typeface="Stencil" panose="040409050D0802020404" pitchFamily="82" charset="0"/>
            </a:endParaRPr>
          </a:p>
        </p:txBody>
      </p:sp>
      <p:sp>
        <p:nvSpPr>
          <p:cNvPr id="14" name="Google Shape;132;p8"/>
          <p:cNvSpPr txBox="1"/>
          <p:nvPr/>
        </p:nvSpPr>
        <p:spPr>
          <a:xfrm>
            <a:off x="2861280" y="1177561"/>
            <a:ext cx="2377879" cy="338514"/>
          </a:xfrm>
          <a:prstGeom prst="rect">
            <a:avLst/>
          </a:prstGeom>
          <a:solidFill>
            <a:schemeClr val="bg1"/>
          </a:solidFill>
          <a:ln w="28575">
            <a:solidFill>
              <a:schemeClr val="bg1"/>
            </a:solidFill>
          </a:ln>
          <a:effectLst>
            <a:outerShdw blurRad="50800" dist="38100" dir="2700000" algn="tl" rotWithShape="0">
              <a:prstClr val="black">
                <a:alpha val="40000"/>
              </a:prst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dirty="0">
                <a:solidFill>
                  <a:schemeClr val="tx1"/>
                </a:solidFill>
                <a:latin typeface="Stencil" panose="040409050D0802020404" pitchFamily="82" charset="0"/>
                <a:cs typeface="Times New Roman"/>
                <a:sym typeface="Times New Roman"/>
              </a:rPr>
              <a:t>PRACTICE QUESTIONS</a:t>
            </a:r>
            <a:endParaRPr sz="1600" dirty="0">
              <a:solidFill>
                <a:schemeClr val="tx1"/>
              </a:solidFill>
              <a:latin typeface="Stencil" panose="040409050D0802020404" pitchFamily="82" charset="0"/>
            </a:endParaRPr>
          </a:p>
        </p:txBody>
      </p:sp>
      <p:sp>
        <p:nvSpPr>
          <p:cNvPr id="3" name="TextBox 2">
            <a:extLst>
              <a:ext uri="{FF2B5EF4-FFF2-40B4-BE49-F238E27FC236}">
                <a16:creationId xmlns:a16="http://schemas.microsoft.com/office/drawing/2014/main" xmlns="" id="{0F1956A9-8D86-7F93-47A6-DAC6F9A1EE98}"/>
              </a:ext>
            </a:extLst>
          </p:cNvPr>
          <p:cNvSpPr txBox="1"/>
          <p:nvPr/>
        </p:nvSpPr>
        <p:spPr>
          <a:xfrm>
            <a:off x="932447" y="1761834"/>
            <a:ext cx="7279106" cy="1435778"/>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pPr>
              <a:lnSpc>
                <a:spcPct val="115000"/>
              </a:lnSpc>
              <a:spcAft>
                <a:spcPts val="1000"/>
              </a:spcAft>
            </a:pPr>
            <a:r>
              <a:rPr lang="en-US" sz="1400" b="1" dirty="0">
                <a:effectLst/>
                <a:latin typeface="Sylfaen" panose="010A0502050306030303" pitchFamily="18" charset="0"/>
                <a:ea typeface="Times New Roman" panose="02020603050405020304" pitchFamily="18" charset="0"/>
                <a:cs typeface="Times New Roman" panose="02020603050405020304" pitchFamily="18" charset="0"/>
              </a:rPr>
              <a:t>9) Statement: </a:t>
            </a:r>
            <a:r>
              <a:rPr lang="en-US" sz="1400" dirty="0">
                <a:effectLst/>
                <a:latin typeface="Sylfaen" panose="010A0502050306030303" pitchFamily="18" charset="0"/>
                <a:ea typeface="Times New Roman" panose="02020603050405020304" pitchFamily="18" charset="0"/>
                <a:cs typeface="Times New Roman" panose="02020603050405020304" pitchFamily="18" charset="0"/>
              </a:rPr>
              <a:t>Should new big industries be started in Mumbai?</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400" b="1" dirty="0">
                <a:effectLst/>
                <a:latin typeface="Sylfaen" panose="010A0502050306030303" pitchFamily="18" charset="0"/>
                <a:ea typeface="Times New Roman" panose="02020603050405020304" pitchFamily="18" charset="0"/>
                <a:cs typeface="Times New Roman" panose="02020603050405020304" pitchFamily="18" charset="0"/>
              </a:rPr>
              <a:t>Arguments: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tabLst>
                <a:tab pos="457200" algn="l"/>
              </a:tabLst>
            </a:pPr>
            <a:r>
              <a:rPr lang="en-US" sz="1400" dirty="0">
                <a:effectLst/>
                <a:latin typeface="Sylfaen" panose="010A0502050306030303" pitchFamily="18" charset="0"/>
                <a:ea typeface="Times New Roman" panose="02020603050405020304" pitchFamily="18" charset="0"/>
                <a:cs typeface="Times New Roman" panose="02020603050405020304" pitchFamily="18" charset="0"/>
              </a:rPr>
              <a:t>1. Yes. It will create job opportunities.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Sylfaen" panose="010A0502050306030303" pitchFamily="18" charset="0"/>
                <a:ea typeface="Times New Roman" panose="02020603050405020304" pitchFamily="18" charset="0"/>
                <a:cs typeface="Times New Roman" panose="02020603050405020304" pitchFamily="18" charset="0"/>
              </a:rPr>
              <a:t>2. No. It will further add to the pollution of the city.</a:t>
            </a:r>
            <a:endParaRPr lang="en-US" dirty="0"/>
          </a:p>
        </p:txBody>
      </p:sp>
      <p:graphicFrame>
        <p:nvGraphicFramePr>
          <p:cNvPr id="4" name="Table 3">
            <a:extLst>
              <a:ext uri="{FF2B5EF4-FFF2-40B4-BE49-F238E27FC236}">
                <a16:creationId xmlns:a16="http://schemas.microsoft.com/office/drawing/2014/main" xmlns="" id="{0D0264EA-E3E1-05B9-9F35-96A34231CCFC}"/>
              </a:ext>
            </a:extLst>
          </p:cNvPr>
          <p:cNvGraphicFramePr>
            <a:graphicFrameLocks noGrp="1"/>
          </p:cNvGraphicFramePr>
          <p:nvPr>
            <p:extLst>
              <p:ext uri="{D42A27DB-BD31-4B8C-83A1-F6EECF244321}">
                <p14:modId xmlns:p14="http://schemas.microsoft.com/office/powerpoint/2010/main" xmlns="" val="3973769621"/>
              </p:ext>
            </p:extLst>
          </p:nvPr>
        </p:nvGraphicFramePr>
        <p:xfrm>
          <a:off x="311149" y="3438684"/>
          <a:ext cx="8688471" cy="1226820"/>
        </p:xfrm>
        <a:graphic>
          <a:graphicData uri="http://schemas.openxmlformats.org/drawingml/2006/table">
            <a:tbl>
              <a:tblPr firstRow="1" firstCol="1" bandRow="1">
                <a:tableStyleId>{3C6E406F-EFE4-4B3C-B440-79EE84DB2B15}</a:tableStyleId>
              </a:tblPr>
              <a:tblGrid>
                <a:gridCol w="173769">
                  <a:extLst>
                    <a:ext uri="{9D8B030D-6E8A-4147-A177-3AD203B41FA5}">
                      <a16:colId xmlns:a16="http://schemas.microsoft.com/office/drawing/2014/main" xmlns="" val="2214975015"/>
                    </a:ext>
                  </a:extLst>
                </a:gridCol>
                <a:gridCol w="8514702">
                  <a:extLst>
                    <a:ext uri="{9D8B030D-6E8A-4147-A177-3AD203B41FA5}">
                      <a16:colId xmlns:a16="http://schemas.microsoft.com/office/drawing/2014/main" xmlns="" val="2825287090"/>
                    </a:ext>
                  </a:extLst>
                </a:gridCol>
              </a:tblGrid>
              <a:tr h="0">
                <a:tc>
                  <a:txBody>
                    <a:bodyPr/>
                    <a:lstStyle/>
                    <a:p>
                      <a:pPr>
                        <a:lnSpc>
                          <a:spcPct val="115000"/>
                        </a:lnSpc>
                        <a:spcAft>
                          <a:spcPts val="1000"/>
                        </a:spcAft>
                      </a:pPr>
                      <a:r>
                        <a:rPr lang="en-US" sz="1400" u="none" strike="noStrike">
                          <a:effectLst/>
                          <a:latin typeface="Sylfaen" panose="010A0502050306030303" pitchFamily="18" charset="0"/>
                        </a:rPr>
                        <a:t>A.</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Only argument I is strong</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060806253"/>
                  </a:ext>
                </a:extLst>
              </a:tr>
              <a:tr h="0">
                <a:tc>
                  <a:txBody>
                    <a:bodyPr/>
                    <a:lstStyle/>
                    <a:p>
                      <a:pPr>
                        <a:lnSpc>
                          <a:spcPct val="115000"/>
                        </a:lnSpc>
                        <a:spcAft>
                          <a:spcPts val="1000"/>
                        </a:spcAft>
                      </a:pPr>
                      <a:r>
                        <a:rPr lang="en-US" sz="1400" u="none" strike="noStrike">
                          <a:effectLst/>
                          <a:latin typeface="Sylfaen" panose="010A0502050306030303" pitchFamily="18" charset="0"/>
                        </a:rPr>
                        <a:t>B.</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Only argument II is strong</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2868545159"/>
                  </a:ext>
                </a:extLst>
              </a:tr>
              <a:tr h="0">
                <a:tc>
                  <a:txBody>
                    <a:bodyPr/>
                    <a:lstStyle/>
                    <a:p>
                      <a:pPr>
                        <a:lnSpc>
                          <a:spcPct val="115000"/>
                        </a:lnSpc>
                        <a:spcAft>
                          <a:spcPts val="1000"/>
                        </a:spcAft>
                      </a:pPr>
                      <a:r>
                        <a:rPr lang="en-US" sz="1400" u="none" strike="noStrike">
                          <a:effectLst/>
                          <a:latin typeface="Sylfaen" panose="010A0502050306030303" pitchFamily="18" charset="0"/>
                        </a:rPr>
                        <a:t>C.</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Either I or II is strong</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242043565"/>
                  </a:ext>
                </a:extLst>
              </a:tr>
              <a:tr h="0">
                <a:tc>
                  <a:txBody>
                    <a:bodyPr/>
                    <a:lstStyle/>
                    <a:p>
                      <a:pPr>
                        <a:lnSpc>
                          <a:spcPct val="115000"/>
                        </a:lnSpc>
                        <a:spcAft>
                          <a:spcPts val="1000"/>
                        </a:spcAft>
                      </a:pPr>
                      <a:r>
                        <a:rPr lang="en-US" sz="1400" u="none" strike="noStrike">
                          <a:effectLst/>
                          <a:latin typeface="Sylfaen" panose="010A0502050306030303" pitchFamily="18" charset="0"/>
                        </a:rPr>
                        <a:t>D.</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Neither I nor II is strong</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2287751707"/>
                  </a:ext>
                </a:extLst>
              </a:tr>
              <a:tr h="0">
                <a:tc>
                  <a:txBody>
                    <a:bodyPr/>
                    <a:lstStyle/>
                    <a:p>
                      <a:pPr>
                        <a:lnSpc>
                          <a:spcPct val="115000"/>
                        </a:lnSpc>
                        <a:spcAft>
                          <a:spcPts val="1000"/>
                        </a:spcAft>
                      </a:pPr>
                      <a:r>
                        <a:rPr lang="en-US" sz="1400" u="none" strike="noStrike">
                          <a:effectLst/>
                          <a:latin typeface="Sylfaen" panose="010A0502050306030303" pitchFamily="18" charset="0"/>
                        </a:rPr>
                        <a:t>E.</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dirty="0">
                          <a:effectLst/>
                          <a:latin typeface="Sylfaen" panose="010A0502050306030303" pitchFamily="18" charset="0"/>
                        </a:rPr>
                        <a:t>Both I and II are strong</a:t>
                      </a:r>
                      <a:endParaRPr lang="en-US" sz="1400" dirty="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856781563"/>
                  </a:ext>
                </a:extLst>
              </a:tr>
            </a:tbl>
          </a:graphicData>
        </a:graphic>
      </p:graphicFrame>
      <p:sp>
        <p:nvSpPr>
          <p:cNvPr id="5" name="Google Shape;132;p8">
            <a:extLst>
              <a:ext uri="{FF2B5EF4-FFF2-40B4-BE49-F238E27FC236}">
                <a16:creationId xmlns:a16="http://schemas.microsoft.com/office/drawing/2014/main" xmlns="" id="{4694EFF3-7D92-85A0-996B-2CEC42665400}"/>
              </a:ext>
            </a:extLst>
          </p:cNvPr>
          <p:cNvSpPr txBox="1"/>
          <p:nvPr/>
        </p:nvSpPr>
        <p:spPr>
          <a:xfrm>
            <a:off x="3843021" y="5080150"/>
            <a:ext cx="812363" cy="338514"/>
          </a:xfrm>
          <a:prstGeom prst="rect">
            <a:avLst/>
          </a:prstGeom>
          <a:solidFill>
            <a:srgbClr val="FF0000"/>
          </a:solidFill>
          <a:ln w="28575">
            <a:solidFill>
              <a:schemeClr val="bg1"/>
            </a:solidFill>
          </a:ln>
          <a:effectLst>
            <a:outerShdw blurRad="50800" dist="38100" dir="2700000" algn="tl" rotWithShape="0">
              <a:prstClr val="black">
                <a:alpha val="40000"/>
              </a:prst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dirty="0">
                <a:solidFill>
                  <a:schemeClr val="bg1"/>
                </a:solidFill>
                <a:latin typeface="Stencil" panose="040409050D0802020404" pitchFamily="82" charset="0"/>
                <a:cs typeface="Times New Roman"/>
                <a:sym typeface="Times New Roman"/>
              </a:rPr>
              <a:t>A</a:t>
            </a:r>
            <a:r>
              <a:rPr lang="en-US" sz="1600" dirty="0">
                <a:solidFill>
                  <a:schemeClr val="bg1"/>
                </a:solidFill>
                <a:latin typeface="Stencil" panose="040409050D0802020404" pitchFamily="82" charset="0"/>
                <a:cs typeface="Times New Roman"/>
                <a:sym typeface="Times New Roman"/>
              </a:rPr>
              <a:t>NS c</a:t>
            </a:r>
            <a:endParaRPr sz="1600" dirty="0">
              <a:solidFill>
                <a:schemeClr val="bg1"/>
              </a:solidFill>
              <a:latin typeface="Stencil" panose="040409050D0802020404" pitchFamily="82" charset="0"/>
            </a:endParaRPr>
          </a:p>
        </p:txBody>
      </p:sp>
    </p:spTree>
    <p:extLst>
      <p:ext uri="{BB962C8B-B14F-4D97-AF65-F5344CB8AC3E}">
        <p14:creationId xmlns:p14="http://schemas.microsoft.com/office/powerpoint/2010/main" xmlns="" val="2665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17"/>
          <p:cNvPicPr preferRelativeResize="0"/>
          <p:nvPr/>
        </p:nvPicPr>
        <p:blipFill rotWithShape="1">
          <a:blip r:embed="rId3">
            <a:alphaModFix/>
          </a:blip>
          <a:srcRect/>
          <a:stretch/>
        </p:blipFill>
        <p:spPr>
          <a:xfrm>
            <a:off x="-1" y="5078"/>
            <a:ext cx="995075" cy="591269"/>
          </a:xfrm>
          <a:prstGeom prst="rect">
            <a:avLst/>
          </a:prstGeom>
          <a:noFill/>
          <a:ln>
            <a:noFill/>
          </a:ln>
        </p:spPr>
      </p:pic>
      <p:pic>
        <p:nvPicPr>
          <p:cNvPr id="201" name="Google Shape;201;p17"/>
          <p:cNvPicPr preferRelativeResize="0"/>
          <p:nvPr/>
        </p:nvPicPr>
        <p:blipFill rotWithShape="1">
          <a:blip r:embed="rId4">
            <a:alphaModFix/>
          </a:blip>
          <a:srcRect/>
          <a:stretch/>
        </p:blipFill>
        <p:spPr>
          <a:xfrm>
            <a:off x="0" y="6227384"/>
            <a:ext cx="998332" cy="630616"/>
          </a:xfrm>
          <a:prstGeom prst="rect">
            <a:avLst/>
          </a:prstGeom>
          <a:noFill/>
          <a:ln>
            <a:noFill/>
          </a:ln>
        </p:spPr>
      </p:pic>
      <p:sp>
        <p:nvSpPr>
          <p:cNvPr id="7" name="TextBox 6"/>
          <p:cNvSpPr txBox="1"/>
          <p:nvPr/>
        </p:nvSpPr>
        <p:spPr>
          <a:xfrm>
            <a:off x="2661859" y="531692"/>
            <a:ext cx="2776722" cy="400110"/>
          </a:xfrm>
          <a:prstGeom prst="rect">
            <a:avLst/>
          </a:prstGeom>
          <a:solidFill>
            <a:srgbClr val="FFFF00"/>
          </a:solidFill>
          <a:ln w="28575">
            <a:solidFill>
              <a:schemeClr val="tx1"/>
            </a:solidFill>
          </a:ln>
          <a:effectLst>
            <a:outerShdw blurRad="50800" dist="38100" dir="2700000" algn="tl" rotWithShape="0">
              <a:prstClr val="black">
                <a:alpha val="40000"/>
              </a:prstClr>
            </a:outerShdw>
          </a:effectLst>
        </p:spPr>
        <p:txBody>
          <a:bodyPr wrap="none" rtlCol="0">
            <a:spAutoFit/>
          </a:bodyPr>
          <a:lstStyle/>
          <a:p>
            <a:r>
              <a:rPr lang="en-US" sz="2000" dirty="0">
                <a:latin typeface="Stencil" panose="040409050D0802020404" pitchFamily="82" charset="0"/>
              </a:rPr>
              <a:t>CRITICAL REASONING</a:t>
            </a:r>
            <a:endParaRPr lang="en-IN" sz="2000" dirty="0">
              <a:latin typeface="Stencil" panose="040409050D0802020404" pitchFamily="82" charset="0"/>
            </a:endParaRPr>
          </a:p>
        </p:txBody>
      </p:sp>
      <p:sp>
        <p:nvSpPr>
          <p:cNvPr id="14" name="Google Shape;132;p8"/>
          <p:cNvSpPr txBox="1"/>
          <p:nvPr/>
        </p:nvSpPr>
        <p:spPr>
          <a:xfrm>
            <a:off x="2861280" y="1177561"/>
            <a:ext cx="2377879" cy="338514"/>
          </a:xfrm>
          <a:prstGeom prst="rect">
            <a:avLst/>
          </a:prstGeom>
          <a:solidFill>
            <a:schemeClr val="bg1"/>
          </a:solidFill>
          <a:ln w="28575">
            <a:solidFill>
              <a:schemeClr val="bg1"/>
            </a:solidFill>
          </a:ln>
          <a:effectLst>
            <a:outerShdw blurRad="50800" dist="38100" dir="2700000" algn="tl" rotWithShape="0">
              <a:prstClr val="black">
                <a:alpha val="40000"/>
              </a:prst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dirty="0">
                <a:solidFill>
                  <a:schemeClr val="tx1"/>
                </a:solidFill>
                <a:latin typeface="Stencil" panose="040409050D0802020404" pitchFamily="82" charset="0"/>
                <a:cs typeface="Times New Roman"/>
                <a:sym typeface="Times New Roman"/>
              </a:rPr>
              <a:t>PRACTICE QUESTIONS</a:t>
            </a:r>
            <a:endParaRPr sz="1600" dirty="0">
              <a:solidFill>
                <a:schemeClr val="tx1"/>
              </a:solidFill>
              <a:latin typeface="Stencil" panose="040409050D0802020404" pitchFamily="82" charset="0"/>
            </a:endParaRPr>
          </a:p>
        </p:txBody>
      </p:sp>
      <p:sp>
        <p:nvSpPr>
          <p:cNvPr id="3" name="TextBox 2">
            <a:extLst>
              <a:ext uri="{FF2B5EF4-FFF2-40B4-BE49-F238E27FC236}">
                <a16:creationId xmlns:a16="http://schemas.microsoft.com/office/drawing/2014/main" xmlns="" id="{2F5EFE94-41EB-6EFA-00F8-13D3C43B0940}"/>
              </a:ext>
            </a:extLst>
          </p:cNvPr>
          <p:cNvSpPr txBox="1"/>
          <p:nvPr/>
        </p:nvSpPr>
        <p:spPr>
          <a:xfrm>
            <a:off x="649704" y="1853868"/>
            <a:ext cx="7615989" cy="1435778"/>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pPr>
              <a:lnSpc>
                <a:spcPct val="115000"/>
              </a:lnSpc>
              <a:spcAft>
                <a:spcPts val="1000"/>
              </a:spcAft>
            </a:pPr>
            <a:r>
              <a:rPr lang="en-US" sz="1400" b="1" dirty="0">
                <a:effectLst/>
                <a:latin typeface="Sylfaen" panose="010A0502050306030303" pitchFamily="18" charset="0"/>
                <a:ea typeface="Times New Roman" panose="02020603050405020304" pitchFamily="18" charset="0"/>
                <a:cs typeface="Times New Roman" panose="02020603050405020304" pitchFamily="18" charset="0"/>
              </a:rPr>
              <a:t>10) Statement: </a:t>
            </a:r>
            <a:r>
              <a:rPr lang="en-US" sz="1400" dirty="0">
                <a:effectLst/>
                <a:latin typeface="Sylfaen" panose="010A0502050306030303" pitchFamily="18" charset="0"/>
                <a:ea typeface="Times New Roman" panose="02020603050405020304" pitchFamily="18" charset="0"/>
                <a:cs typeface="Times New Roman" panose="02020603050405020304" pitchFamily="18" charset="0"/>
              </a:rPr>
              <a:t>Does India need so many plans for development?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400" b="1" dirty="0">
                <a:effectLst/>
                <a:latin typeface="Sylfaen" panose="010A0502050306030303" pitchFamily="18" charset="0"/>
                <a:ea typeface="Times New Roman" panose="02020603050405020304" pitchFamily="18" charset="0"/>
                <a:cs typeface="Times New Roman" panose="02020603050405020304" pitchFamily="18" charset="0"/>
              </a:rPr>
              <a:t>Arguments: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tabLst>
                <a:tab pos="457200" algn="l"/>
              </a:tabLst>
            </a:pPr>
            <a:r>
              <a:rPr lang="en-US" sz="1400" dirty="0">
                <a:effectLst/>
                <a:latin typeface="Sylfaen" panose="010A0502050306030303" pitchFamily="18" charset="0"/>
                <a:ea typeface="Times New Roman" panose="02020603050405020304" pitchFamily="18" charset="0"/>
                <a:cs typeface="Times New Roman" panose="02020603050405020304" pitchFamily="18" charset="0"/>
              </a:rPr>
              <a:t>1. Yes. Nothing can be achieved without proper planning.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Sylfaen" panose="010A0502050306030303" pitchFamily="18" charset="0"/>
                <a:ea typeface="Times New Roman" panose="02020603050405020304" pitchFamily="18" charset="0"/>
                <a:cs typeface="Times New Roman" panose="02020603050405020304" pitchFamily="18" charset="0"/>
              </a:rPr>
              <a:t>2. No. Too much time, money and energy is wasted on planning.</a:t>
            </a:r>
            <a:endParaRPr lang="en-US" dirty="0"/>
          </a:p>
        </p:txBody>
      </p:sp>
      <p:graphicFrame>
        <p:nvGraphicFramePr>
          <p:cNvPr id="4" name="Table 3">
            <a:extLst>
              <a:ext uri="{FF2B5EF4-FFF2-40B4-BE49-F238E27FC236}">
                <a16:creationId xmlns:a16="http://schemas.microsoft.com/office/drawing/2014/main" xmlns="" id="{932F1227-A18E-A61C-0112-2CB83A341E80}"/>
              </a:ext>
            </a:extLst>
          </p:cNvPr>
          <p:cNvGraphicFramePr>
            <a:graphicFrameLocks noGrp="1"/>
          </p:cNvGraphicFramePr>
          <p:nvPr>
            <p:extLst>
              <p:ext uri="{D42A27DB-BD31-4B8C-83A1-F6EECF244321}">
                <p14:modId xmlns:p14="http://schemas.microsoft.com/office/powerpoint/2010/main" xmlns="" val="3175547275"/>
              </p:ext>
            </p:extLst>
          </p:nvPr>
        </p:nvGraphicFramePr>
        <p:xfrm>
          <a:off x="311150" y="3438684"/>
          <a:ext cx="8832850" cy="1226820"/>
        </p:xfrm>
        <a:graphic>
          <a:graphicData uri="http://schemas.openxmlformats.org/drawingml/2006/table">
            <a:tbl>
              <a:tblPr firstRow="1" firstCol="1" bandRow="1">
                <a:tableStyleId>{3C6E406F-EFE4-4B3C-B440-79EE84DB2B15}</a:tableStyleId>
              </a:tblPr>
              <a:tblGrid>
                <a:gridCol w="176657">
                  <a:extLst>
                    <a:ext uri="{9D8B030D-6E8A-4147-A177-3AD203B41FA5}">
                      <a16:colId xmlns:a16="http://schemas.microsoft.com/office/drawing/2014/main" xmlns="" val="2755332870"/>
                    </a:ext>
                  </a:extLst>
                </a:gridCol>
                <a:gridCol w="8656193">
                  <a:extLst>
                    <a:ext uri="{9D8B030D-6E8A-4147-A177-3AD203B41FA5}">
                      <a16:colId xmlns:a16="http://schemas.microsoft.com/office/drawing/2014/main" xmlns="" val="2036735169"/>
                    </a:ext>
                  </a:extLst>
                </a:gridCol>
              </a:tblGrid>
              <a:tr h="0">
                <a:tc>
                  <a:txBody>
                    <a:bodyPr/>
                    <a:lstStyle/>
                    <a:p>
                      <a:pPr>
                        <a:lnSpc>
                          <a:spcPct val="115000"/>
                        </a:lnSpc>
                        <a:spcAft>
                          <a:spcPts val="1000"/>
                        </a:spcAft>
                      </a:pPr>
                      <a:r>
                        <a:rPr lang="en-US" sz="1400" u="none" strike="noStrike">
                          <a:effectLst/>
                          <a:latin typeface="Sylfaen" panose="010A0502050306030303" pitchFamily="18" charset="0"/>
                        </a:rPr>
                        <a:t>A.</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Only argument I is strong</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190536073"/>
                  </a:ext>
                </a:extLst>
              </a:tr>
              <a:tr h="0">
                <a:tc>
                  <a:txBody>
                    <a:bodyPr/>
                    <a:lstStyle/>
                    <a:p>
                      <a:pPr>
                        <a:lnSpc>
                          <a:spcPct val="115000"/>
                        </a:lnSpc>
                        <a:spcAft>
                          <a:spcPts val="1000"/>
                        </a:spcAft>
                      </a:pPr>
                      <a:r>
                        <a:rPr lang="en-US" sz="1400" u="none" strike="noStrike">
                          <a:effectLst/>
                          <a:latin typeface="Sylfaen" panose="010A0502050306030303" pitchFamily="18" charset="0"/>
                        </a:rPr>
                        <a:t>B.</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Only argument II is strong</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525838643"/>
                  </a:ext>
                </a:extLst>
              </a:tr>
              <a:tr h="0">
                <a:tc>
                  <a:txBody>
                    <a:bodyPr/>
                    <a:lstStyle/>
                    <a:p>
                      <a:pPr>
                        <a:lnSpc>
                          <a:spcPct val="115000"/>
                        </a:lnSpc>
                        <a:spcAft>
                          <a:spcPts val="1000"/>
                        </a:spcAft>
                      </a:pPr>
                      <a:r>
                        <a:rPr lang="en-US" sz="1400" u="none" strike="noStrike">
                          <a:effectLst/>
                          <a:latin typeface="Sylfaen" panose="010A0502050306030303" pitchFamily="18" charset="0"/>
                        </a:rPr>
                        <a:t>C.</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Either I or II is strong</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2063527545"/>
                  </a:ext>
                </a:extLst>
              </a:tr>
              <a:tr h="0">
                <a:tc>
                  <a:txBody>
                    <a:bodyPr/>
                    <a:lstStyle/>
                    <a:p>
                      <a:pPr>
                        <a:lnSpc>
                          <a:spcPct val="115000"/>
                        </a:lnSpc>
                        <a:spcAft>
                          <a:spcPts val="1000"/>
                        </a:spcAft>
                      </a:pPr>
                      <a:r>
                        <a:rPr lang="en-US" sz="1400" u="none" strike="noStrike">
                          <a:effectLst/>
                          <a:latin typeface="Sylfaen" panose="010A0502050306030303" pitchFamily="18" charset="0"/>
                        </a:rPr>
                        <a:t>D.</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a:effectLst/>
                          <a:latin typeface="Sylfaen" panose="010A0502050306030303" pitchFamily="18" charset="0"/>
                        </a:rPr>
                        <a:t>Neither I nor II is strong</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458053781"/>
                  </a:ext>
                </a:extLst>
              </a:tr>
              <a:tr h="0">
                <a:tc>
                  <a:txBody>
                    <a:bodyPr/>
                    <a:lstStyle/>
                    <a:p>
                      <a:pPr>
                        <a:lnSpc>
                          <a:spcPct val="115000"/>
                        </a:lnSpc>
                        <a:spcAft>
                          <a:spcPts val="1000"/>
                        </a:spcAft>
                      </a:pPr>
                      <a:r>
                        <a:rPr lang="en-US" sz="1400" u="none" strike="noStrike">
                          <a:effectLst/>
                          <a:latin typeface="Sylfaen" panose="010A0502050306030303" pitchFamily="18" charset="0"/>
                        </a:rPr>
                        <a:t>E.</a:t>
                      </a:r>
                      <a:endParaRPr lang="en-US" sz="140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15000"/>
                        </a:lnSpc>
                        <a:spcAft>
                          <a:spcPts val="1000"/>
                        </a:spcAft>
                      </a:pPr>
                      <a:r>
                        <a:rPr lang="en-US" sz="1400" dirty="0">
                          <a:effectLst/>
                          <a:latin typeface="Sylfaen" panose="010A0502050306030303" pitchFamily="18" charset="0"/>
                        </a:rPr>
                        <a:t>Both I and II are strong</a:t>
                      </a:r>
                      <a:endParaRPr lang="en-US" sz="1400" dirty="0">
                        <a:effectLst/>
                        <a:latin typeface="Sylfaen" panose="010A0502050306030303"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4030972539"/>
                  </a:ext>
                </a:extLst>
              </a:tr>
            </a:tbl>
          </a:graphicData>
        </a:graphic>
      </p:graphicFrame>
      <p:sp>
        <p:nvSpPr>
          <p:cNvPr id="5" name="Google Shape;132;p8">
            <a:extLst>
              <a:ext uri="{FF2B5EF4-FFF2-40B4-BE49-F238E27FC236}">
                <a16:creationId xmlns:a16="http://schemas.microsoft.com/office/drawing/2014/main" xmlns="" id="{75FFB1C7-458F-7B87-2FEB-86C1DF7ACD4A}"/>
              </a:ext>
            </a:extLst>
          </p:cNvPr>
          <p:cNvSpPr txBox="1"/>
          <p:nvPr/>
        </p:nvSpPr>
        <p:spPr>
          <a:xfrm>
            <a:off x="3843021" y="5080150"/>
            <a:ext cx="812363" cy="338514"/>
          </a:xfrm>
          <a:prstGeom prst="rect">
            <a:avLst/>
          </a:prstGeom>
          <a:solidFill>
            <a:srgbClr val="FF0000"/>
          </a:solidFill>
          <a:ln w="28575">
            <a:solidFill>
              <a:schemeClr val="bg1"/>
            </a:solidFill>
          </a:ln>
          <a:effectLst>
            <a:outerShdw blurRad="50800" dist="38100" dir="2700000" algn="tl" rotWithShape="0">
              <a:prstClr val="black">
                <a:alpha val="40000"/>
              </a:prst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dirty="0">
                <a:solidFill>
                  <a:schemeClr val="bg1"/>
                </a:solidFill>
                <a:latin typeface="Stencil" panose="040409050D0802020404" pitchFamily="82" charset="0"/>
                <a:cs typeface="Times New Roman"/>
                <a:sym typeface="Times New Roman"/>
              </a:rPr>
              <a:t>A</a:t>
            </a:r>
            <a:r>
              <a:rPr lang="en-US" sz="1600" dirty="0">
                <a:solidFill>
                  <a:schemeClr val="bg1"/>
                </a:solidFill>
                <a:latin typeface="Stencil" panose="040409050D0802020404" pitchFamily="82" charset="0"/>
                <a:cs typeface="Times New Roman"/>
                <a:sym typeface="Times New Roman"/>
              </a:rPr>
              <a:t>NS a</a:t>
            </a:r>
            <a:endParaRPr sz="1600" dirty="0">
              <a:solidFill>
                <a:schemeClr val="bg1"/>
              </a:solidFill>
              <a:latin typeface="Stencil" panose="040409050D0802020404" pitchFamily="82" charset="0"/>
            </a:endParaRPr>
          </a:p>
        </p:txBody>
      </p:sp>
    </p:spTree>
    <p:extLst>
      <p:ext uri="{BB962C8B-B14F-4D97-AF65-F5344CB8AC3E}">
        <p14:creationId xmlns:p14="http://schemas.microsoft.com/office/powerpoint/2010/main" xmlns="" val="251627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5" name="Google Shape;65;g247d2c589eb_0_60"/>
          <p:cNvSpPr/>
          <p:nvPr/>
        </p:nvSpPr>
        <p:spPr>
          <a:xfrm>
            <a:off x="644880" y="0"/>
            <a:ext cx="7302" cy="6866573"/>
          </a:xfrm>
          <a:custGeom>
            <a:avLst/>
            <a:gdLst/>
            <a:ahLst/>
            <a:cxnLst/>
            <a:rect l="l" t="t" r="r" b="b"/>
            <a:pathLst>
              <a:path w="14605" h="10287000" extrusionOk="0">
                <a:moveTo>
                  <a:pt x="14605" y="0"/>
                </a:moveTo>
                <a:lnTo>
                  <a:pt x="0" y="0"/>
                </a:lnTo>
                <a:lnTo>
                  <a:pt x="0" y="10286997"/>
                </a:lnTo>
                <a:lnTo>
                  <a:pt x="14605" y="10286997"/>
                </a:lnTo>
                <a:lnTo>
                  <a:pt x="14605" y="0"/>
                </a:lnTo>
                <a:close/>
              </a:path>
            </a:pathLst>
          </a:custGeom>
          <a:ln w="38100">
            <a:solidFill>
              <a:schemeClr val="tx1"/>
            </a:solidFill>
          </a:ln>
        </p:spPr>
        <p:style>
          <a:lnRef idx="2">
            <a:schemeClr val="dk1"/>
          </a:lnRef>
          <a:fillRef idx="1">
            <a:schemeClr val="lt1"/>
          </a:fillRef>
          <a:effectRef idx="0">
            <a:schemeClr val="dk1"/>
          </a:effectRef>
          <a:fontRef idx="minor">
            <a:schemeClr val="dk1"/>
          </a:fontRef>
        </p:style>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66" name="Google Shape;66;g247d2c589eb_0_60"/>
          <p:cNvSpPr txBox="1">
            <a:spLocks noGrp="1"/>
          </p:cNvSpPr>
          <p:nvPr>
            <p:ph type="title"/>
          </p:nvPr>
        </p:nvSpPr>
        <p:spPr>
          <a:xfrm>
            <a:off x="2810164" y="3077340"/>
            <a:ext cx="3525981" cy="851052"/>
          </a:xfrm>
          <a:prstGeom prst="rect">
            <a:avLst/>
          </a:prstGeom>
          <a:noFill/>
          <a:ln>
            <a:noFill/>
          </a:ln>
        </p:spPr>
        <p:txBody>
          <a:bodyPr spcFirstLastPara="1" wrap="square" lIns="0" tIns="8875" rIns="0" bIns="0" anchor="ctr" anchorCtr="0">
            <a:spAutoFit/>
          </a:bodyPr>
          <a:lstStyle/>
          <a:p>
            <a:pPr marL="8467" lvl="0" indent="0" algn="l" rtl="0">
              <a:lnSpc>
                <a:spcPct val="114281"/>
              </a:lnSpc>
              <a:spcBef>
                <a:spcPts val="0"/>
              </a:spcBef>
              <a:spcAft>
                <a:spcPts val="0"/>
              </a:spcAft>
              <a:buClr>
                <a:srgbClr val="0C1512"/>
              </a:buClr>
              <a:buSzPts val="6400"/>
              <a:buFont typeface="Arial"/>
              <a:buNone/>
            </a:pPr>
            <a:r>
              <a:rPr lang="en-IN" sz="4800" dirty="0" smtClean="0">
                <a:latin typeface="Stencil" panose="040409050D0802020404" pitchFamily="82" charset="0"/>
                <a:ea typeface="Times New Roman"/>
                <a:cs typeface="Times New Roman"/>
                <a:sym typeface="Times New Roman"/>
              </a:rPr>
              <a:t>THANK YOU</a:t>
            </a:r>
            <a:endParaRPr sz="4800" dirty="0">
              <a:latin typeface="Stencil" panose="040409050D0802020404" pitchFamily="82" charset="0"/>
              <a:ea typeface="Times New Roman"/>
              <a:cs typeface="Times New Roman"/>
              <a:sym typeface="Times New Roman"/>
            </a:endParaRPr>
          </a:p>
        </p:txBody>
      </p:sp>
      <p:grpSp>
        <p:nvGrpSpPr>
          <p:cNvPr id="67" name="Google Shape;67;g247d2c589eb_0_60"/>
          <p:cNvGrpSpPr/>
          <p:nvPr/>
        </p:nvGrpSpPr>
        <p:grpSpPr>
          <a:xfrm>
            <a:off x="5728271" y="1777"/>
            <a:ext cx="3401822" cy="1008316"/>
            <a:chOff x="11456543" y="2666"/>
            <a:chExt cx="6803643" cy="2016632"/>
          </a:xfrm>
        </p:grpSpPr>
        <p:pic>
          <p:nvPicPr>
            <p:cNvPr id="68" name="Google Shape;68;g247d2c589eb_0_60"/>
            <p:cNvPicPr preferRelativeResize="0"/>
            <p:nvPr/>
          </p:nvPicPr>
          <p:blipFill rotWithShape="1">
            <a:blip r:embed="rId3">
              <a:alphaModFix/>
            </a:blip>
            <a:srcRect/>
            <a:stretch/>
          </p:blipFill>
          <p:spPr>
            <a:xfrm>
              <a:off x="11456543" y="343280"/>
              <a:ext cx="3097656" cy="1447419"/>
            </a:xfrm>
            <a:prstGeom prst="rect">
              <a:avLst/>
            </a:prstGeom>
            <a:noFill/>
            <a:ln>
              <a:noFill/>
            </a:ln>
          </p:spPr>
        </p:pic>
        <p:pic>
          <p:nvPicPr>
            <p:cNvPr id="69" name="Google Shape;69;g247d2c589eb_0_60"/>
            <p:cNvPicPr preferRelativeResize="0"/>
            <p:nvPr/>
          </p:nvPicPr>
          <p:blipFill rotWithShape="1">
            <a:blip r:embed="rId4">
              <a:alphaModFix/>
            </a:blip>
            <a:srcRect/>
            <a:stretch/>
          </p:blipFill>
          <p:spPr>
            <a:xfrm>
              <a:off x="14249400" y="2666"/>
              <a:ext cx="4010786" cy="2016632"/>
            </a:xfrm>
            <a:prstGeom prst="rect">
              <a:avLst/>
            </a:prstGeom>
            <a:noFill/>
            <a:ln>
              <a:noFill/>
            </a:ln>
          </p:spPr>
        </p:pic>
      </p:grpSp>
    </p:spTree>
    <p:extLst>
      <p:ext uri="{BB962C8B-B14F-4D97-AF65-F5344CB8AC3E}">
        <p14:creationId xmlns:p14="http://schemas.microsoft.com/office/powerpoint/2010/main" xmlns="" val="37201298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4"/>
          <p:cNvPicPr preferRelativeResize="0"/>
          <p:nvPr/>
        </p:nvPicPr>
        <p:blipFill rotWithShape="1">
          <a:blip r:embed="rId3">
            <a:alphaModFix/>
          </a:blip>
          <a:srcRect/>
          <a:stretch/>
        </p:blipFill>
        <p:spPr>
          <a:xfrm>
            <a:off x="-1" y="5078"/>
            <a:ext cx="995075" cy="591269"/>
          </a:xfrm>
          <a:prstGeom prst="rect">
            <a:avLst/>
          </a:prstGeom>
          <a:noFill/>
          <a:ln>
            <a:noFill/>
          </a:ln>
        </p:spPr>
      </p:pic>
      <p:pic>
        <p:nvPicPr>
          <p:cNvPr id="91" name="Google Shape;91;p4"/>
          <p:cNvPicPr preferRelativeResize="0"/>
          <p:nvPr/>
        </p:nvPicPr>
        <p:blipFill rotWithShape="1">
          <a:blip r:embed="rId4">
            <a:alphaModFix/>
          </a:blip>
          <a:srcRect/>
          <a:stretch/>
        </p:blipFill>
        <p:spPr>
          <a:xfrm>
            <a:off x="0" y="6227384"/>
            <a:ext cx="998332" cy="630616"/>
          </a:xfrm>
          <a:prstGeom prst="rect">
            <a:avLst/>
          </a:prstGeom>
          <a:noFill/>
          <a:ln>
            <a:noFill/>
          </a:ln>
        </p:spPr>
      </p:pic>
      <p:sp>
        <p:nvSpPr>
          <p:cNvPr id="7" name="TextBox 6"/>
          <p:cNvSpPr txBox="1"/>
          <p:nvPr/>
        </p:nvSpPr>
        <p:spPr>
          <a:xfrm>
            <a:off x="2948186" y="323243"/>
            <a:ext cx="2776722" cy="400110"/>
          </a:xfrm>
          <a:prstGeom prst="rect">
            <a:avLst/>
          </a:prstGeom>
          <a:solidFill>
            <a:srgbClr val="FFFF00"/>
          </a:solidFill>
          <a:ln w="28575">
            <a:solidFill>
              <a:schemeClr val="tx1"/>
            </a:solidFill>
          </a:ln>
          <a:effectLst>
            <a:outerShdw blurRad="50800" dist="38100" dir="2700000" algn="tl" rotWithShape="0">
              <a:prstClr val="black">
                <a:alpha val="40000"/>
              </a:prstClr>
            </a:outerShdw>
          </a:effectLst>
        </p:spPr>
        <p:txBody>
          <a:bodyPr wrap="none" rtlCol="0">
            <a:spAutoFit/>
          </a:bodyPr>
          <a:lstStyle/>
          <a:p>
            <a:r>
              <a:rPr lang="en-US" sz="2000" dirty="0">
                <a:latin typeface="Stencil" panose="040409050D0802020404" pitchFamily="82" charset="0"/>
              </a:rPr>
              <a:t>CRITICAL REASONING</a:t>
            </a:r>
            <a:endParaRPr lang="en-IN" sz="2000" dirty="0">
              <a:latin typeface="Stencil" panose="040409050D0802020404" pitchFamily="82" charset="0"/>
            </a:endParaRPr>
          </a:p>
        </p:txBody>
      </p:sp>
      <p:sp>
        <p:nvSpPr>
          <p:cNvPr id="2" name="Rectangle 1"/>
          <p:cNvSpPr/>
          <p:nvPr/>
        </p:nvSpPr>
        <p:spPr>
          <a:xfrm>
            <a:off x="2745269" y="1988444"/>
            <a:ext cx="2186817" cy="338554"/>
          </a:xfrm>
          <a:prstGeom prst="rect">
            <a:avLst/>
          </a:prstGeom>
          <a:solidFill>
            <a:schemeClr val="bg1"/>
          </a:solidFill>
          <a:effectLst>
            <a:outerShdw blurRad="50800" dist="38100" dir="2700000" algn="tl" rotWithShape="0">
              <a:prstClr val="black">
                <a:alpha val="40000"/>
              </a:prstClr>
            </a:outerShdw>
          </a:effectLst>
        </p:spPr>
        <p:txBody>
          <a:bodyPr wrap="none">
            <a:spAutoFit/>
          </a:bodyPr>
          <a:lstStyle/>
          <a:p>
            <a:r>
              <a:rPr lang="en-US" sz="1600" dirty="0">
                <a:latin typeface="Stencil" panose="040409050D0802020404" pitchFamily="82" charset="0"/>
                <a:ea typeface="Times New Roman"/>
                <a:cs typeface="Times New Roman"/>
                <a:sym typeface="Times New Roman"/>
              </a:rPr>
              <a:t>Critical thinking </a:t>
            </a:r>
            <a:endParaRPr lang="en-IN" sz="1600" dirty="0">
              <a:latin typeface="Stencil" panose="040409050D0802020404" pitchFamily="82" charset="0"/>
            </a:endParaRPr>
          </a:p>
        </p:txBody>
      </p:sp>
      <p:sp>
        <p:nvSpPr>
          <p:cNvPr id="3" name="Rectangle 2"/>
          <p:cNvSpPr/>
          <p:nvPr/>
        </p:nvSpPr>
        <p:spPr>
          <a:xfrm>
            <a:off x="2813573" y="5458966"/>
            <a:ext cx="2188420" cy="307777"/>
          </a:xfrm>
          <a:prstGeom prst="rect">
            <a:avLst/>
          </a:prstGeom>
          <a:solidFill>
            <a:schemeClr val="bg1"/>
          </a:solidFill>
          <a:effectLst>
            <a:outerShdw blurRad="50800" dist="38100" dir="2700000" algn="tl" rotWithShape="0">
              <a:prstClr val="black">
                <a:alpha val="40000"/>
              </a:prstClr>
            </a:outerShdw>
          </a:effectLst>
        </p:spPr>
        <p:txBody>
          <a:bodyPr wrap="none">
            <a:spAutoFit/>
          </a:bodyPr>
          <a:lstStyle/>
          <a:p>
            <a:r>
              <a:rPr lang="en-US" dirty="0">
                <a:latin typeface="Stencil" panose="040409050D0802020404" pitchFamily="82" charset="0"/>
                <a:ea typeface="Times New Roman"/>
                <a:cs typeface="Times New Roman"/>
                <a:sym typeface="Times New Roman"/>
              </a:rPr>
              <a:t>skillfully analyzing</a:t>
            </a:r>
            <a:endParaRPr lang="en-IN" dirty="0">
              <a:latin typeface="Stencil" panose="040409050D0802020404" pitchFamily="82" charset="0"/>
            </a:endParaRPr>
          </a:p>
        </p:txBody>
      </p:sp>
      <p:sp>
        <p:nvSpPr>
          <p:cNvPr id="4" name="Rectangle 3"/>
          <p:cNvSpPr/>
          <p:nvPr/>
        </p:nvSpPr>
        <p:spPr>
          <a:xfrm>
            <a:off x="3230155" y="3023403"/>
            <a:ext cx="1106393" cy="307777"/>
          </a:xfrm>
          <a:prstGeom prst="rect">
            <a:avLst/>
          </a:prstGeom>
          <a:solidFill>
            <a:schemeClr val="bg1"/>
          </a:solidFill>
          <a:effectLst>
            <a:outerShdw blurRad="50800" dist="38100" dir="2700000" algn="tl" rotWithShape="0">
              <a:prstClr val="black">
                <a:alpha val="40000"/>
              </a:prstClr>
            </a:outerShdw>
          </a:effectLst>
        </p:spPr>
        <p:txBody>
          <a:bodyPr wrap="none">
            <a:spAutoFit/>
          </a:bodyPr>
          <a:lstStyle/>
          <a:p>
            <a:r>
              <a:rPr lang="en-US" dirty="0">
                <a:latin typeface="Stencil" panose="040409050D0802020404" pitchFamily="82" charset="0"/>
                <a:ea typeface="Times New Roman"/>
                <a:cs typeface="Times New Roman"/>
                <a:sym typeface="Times New Roman"/>
              </a:rPr>
              <a:t>assessing</a:t>
            </a:r>
            <a:endParaRPr lang="en-IN" dirty="0">
              <a:latin typeface="Stencil" panose="040409050D0802020404" pitchFamily="82" charset="0"/>
            </a:endParaRPr>
          </a:p>
        </p:txBody>
      </p:sp>
      <p:sp>
        <p:nvSpPr>
          <p:cNvPr id="5" name="Rectangle 4"/>
          <p:cNvSpPr/>
          <p:nvPr/>
        </p:nvSpPr>
        <p:spPr>
          <a:xfrm>
            <a:off x="3046810" y="4248830"/>
            <a:ext cx="1721946" cy="307777"/>
          </a:xfrm>
          <a:prstGeom prst="rect">
            <a:avLst/>
          </a:prstGeom>
          <a:solidFill>
            <a:schemeClr val="bg1"/>
          </a:solidFill>
          <a:effectLst>
            <a:outerShdw blurRad="50800" dist="38100" dir="2700000" algn="tl" rotWithShape="0">
              <a:prstClr val="black">
                <a:alpha val="40000"/>
              </a:prstClr>
            </a:outerShdw>
          </a:effectLst>
        </p:spPr>
        <p:txBody>
          <a:bodyPr wrap="none">
            <a:spAutoFit/>
          </a:bodyPr>
          <a:lstStyle/>
          <a:p>
            <a:r>
              <a:rPr lang="en-US" dirty="0">
                <a:latin typeface="Stencil" panose="040409050D0802020404" pitchFamily="82" charset="0"/>
                <a:ea typeface="Times New Roman"/>
                <a:cs typeface="Times New Roman"/>
                <a:sym typeface="Times New Roman"/>
              </a:rPr>
              <a:t>reconstructing</a:t>
            </a:r>
            <a:endParaRPr lang="en-IN" dirty="0">
              <a:latin typeface="Stencil" panose="040409050D0802020404" pitchFamily="82" charset="0"/>
            </a:endParaRPr>
          </a:p>
        </p:txBody>
      </p:sp>
      <p:cxnSp>
        <p:nvCxnSpPr>
          <p:cNvPr id="10" name="Straight Arrow Connector 9"/>
          <p:cNvCxnSpPr>
            <a:stCxn id="2" idx="2"/>
          </p:cNvCxnSpPr>
          <p:nvPr/>
        </p:nvCxnSpPr>
        <p:spPr>
          <a:xfrm flipH="1">
            <a:off x="3838677" y="2326998"/>
            <a:ext cx="1" cy="6194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838677" y="3475730"/>
            <a:ext cx="1" cy="6194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838677" y="4687790"/>
            <a:ext cx="1" cy="6194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Google Shape;74;p2"/>
          <p:cNvSpPr txBox="1"/>
          <p:nvPr/>
        </p:nvSpPr>
        <p:spPr>
          <a:xfrm>
            <a:off x="1111642" y="1377130"/>
            <a:ext cx="1701931" cy="400069"/>
          </a:xfrm>
          <a:prstGeom prst="rect">
            <a:avLst/>
          </a:prstGeom>
          <a:solidFill>
            <a:schemeClr val="lt1"/>
          </a:solidFill>
          <a:ln w="19050" cap="flat" cmpd="sng">
            <a:solidFill>
              <a:schemeClr val="bg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000" i="0" u="none" strike="noStrike" cap="none" dirty="0">
                <a:solidFill>
                  <a:schemeClr val="dk1"/>
                </a:solidFill>
                <a:latin typeface="Stencil" panose="040409050D0802020404" pitchFamily="82" charset="0"/>
                <a:ea typeface="Times New Roman"/>
                <a:cs typeface="Times New Roman"/>
                <a:sym typeface="Times New Roman"/>
              </a:rPr>
              <a:t>DEFINITION</a:t>
            </a:r>
            <a:endParaRPr sz="2000" i="0" u="none" strike="noStrike" cap="none" dirty="0">
              <a:solidFill>
                <a:schemeClr val="dk1"/>
              </a:solidFill>
              <a:latin typeface="Stencil" panose="040409050D0802020404" pitchFamily="82" charset="0"/>
              <a:ea typeface="Times New Roman"/>
              <a:cs typeface="Times New Roman"/>
              <a:sym typeface="Times New Roman"/>
            </a:endParaRPr>
          </a:p>
        </p:txBody>
      </p:sp>
      <p:sp>
        <p:nvSpPr>
          <p:cNvPr id="19" name="Google Shape;74;p2"/>
          <p:cNvSpPr txBox="1"/>
          <p:nvPr/>
        </p:nvSpPr>
        <p:spPr>
          <a:xfrm>
            <a:off x="3230155" y="854536"/>
            <a:ext cx="2040267" cy="400069"/>
          </a:xfrm>
          <a:prstGeom prst="rect">
            <a:avLst/>
          </a:prstGeom>
          <a:solidFill>
            <a:schemeClr val="lt1"/>
          </a:solidFill>
          <a:ln w="19050" cap="flat" cmpd="sng">
            <a:solidFill>
              <a:schemeClr val="bg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000" i="0" u="none" strike="noStrike" cap="none" dirty="0">
                <a:solidFill>
                  <a:schemeClr val="dk1"/>
                </a:solidFill>
                <a:latin typeface="Stencil" panose="040409050D0802020404" pitchFamily="82" charset="0"/>
                <a:ea typeface="Times New Roman"/>
                <a:cs typeface="Times New Roman"/>
                <a:sym typeface="Times New Roman"/>
              </a:rPr>
              <a:t>INTRODUCTION</a:t>
            </a:r>
            <a:endParaRPr sz="2000" i="0" u="none" strike="noStrike" cap="none" dirty="0">
              <a:solidFill>
                <a:schemeClr val="dk1"/>
              </a:solidFill>
              <a:latin typeface="Stencil" panose="040409050D0802020404" pitchFamily="82" charset="0"/>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500" fill="hold"/>
                                        <p:tgtEl>
                                          <p:spTgt spid="4"/>
                                        </p:tgtEl>
                                        <p:attrNameLst>
                                          <p:attrName>ppt_w</p:attrName>
                                        </p:attrNameLst>
                                      </p:cBhvr>
                                      <p:tavLst>
                                        <p:tav tm="0">
                                          <p:val>
                                            <p:fltVal val="0"/>
                                          </p:val>
                                        </p:tav>
                                        <p:tav tm="100000">
                                          <p:val>
                                            <p:strVal val="#ppt_w"/>
                                          </p:val>
                                        </p:tav>
                                      </p:tavLst>
                                    </p:anim>
                                    <p:anim calcmode="lin" valueType="num">
                                      <p:cBhvr>
                                        <p:cTn id="29" dur="500" fill="hold"/>
                                        <p:tgtEl>
                                          <p:spTgt spid="4"/>
                                        </p:tgtEl>
                                        <p:attrNameLst>
                                          <p:attrName>ppt_h</p:attrName>
                                        </p:attrNameLst>
                                      </p:cBhvr>
                                      <p:tavLst>
                                        <p:tav tm="0">
                                          <p:val>
                                            <p:fltVal val="0"/>
                                          </p:val>
                                        </p:tav>
                                        <p:tav tm="100000">
                                          <p:val>
                                            <p:strVal val="#ppt_h"/>
                                          </p:val>
                                        </p:tav>
                                      </p:tavLst>
                                    </p:anim>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p:cTn id="35" dur="500" fill="hold"/>
                                        <p:tgtEl>
                                          <p:spTgt spid="16"/>
                                        </p:tgtEl>
                                        <p:attrNameLst>
                                          <p:attrName>ppt_w</p:attrName>
                                        </p:attrNameLst>
                                      </p:cBhvr>
                                      <p:tavLst>
                                        <p:tav tm="0">
                                          <p:val>
                                            <p:fltVal val="0"/>
                                          </p:val>
                                        </p:tav>
                                        <p:tav tm="100000">
                                          <p:val>
                                            <p:strVal val="#ppt_w"/>
                                          </p:val>
                                        </p:tav>
                                      </p:tavLst>
                                    </p:anim>
                                    <p:anim calcmode="lin" valueType="num">
                                      <p:cBhvr>
                                        <p:cTn id="36" dur="500" fill="hold"/>
                                        <p:tgtEl>
                                          <p:spTgt spid="16"/>
                                        </p:tgtEl>
                                        <p:attrNameLst>
                                          <p:attrName>ppt_h</p:attrName>
                                        </p:attrNameLst>
                                      </p:cBhvr>
                                      <p:tavLst>
                                        <p:tav tm="0">
                                          <p:val>
                                            <p:fltVal val="0"/>
                                          </p:val>
                                        </p:tav>
                                        <p:tav tm="100000">
                                          <p:val>
                                            <p:strVal val="#ppt_h"/>
                                          </p:val>
                                        </p:tav>
                                      </p:tavLst>
                                    </p:anim>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p:cTn id="42" dur="500" fill="hold"/>
                                        <p:tgtEl>
                                          <p:spTgt spid="5"/>
                                        </p:tgtEl>
                                        <p:attrNameLst>
                                          <p:attrName>ppt_w</p:attrName>
                                        </p:attrNameLst>
                                      </p:cBhvr>
                                      <p:tavLst>
                                        <p:tav tm="0">
                                          <p:val>
                                            <p:fltVal val="0"/>
                                          </p:val>
                                        </p:tav>
                                        <p:tav tm="100000">
                                          <p:val>
                                            <p:strVal val="#ppt_w"/>
                                          </p:val>
                                        </p:tav>
                                      </p:tavLst>
                                    </p:anim>
                                    <p:anim calcmode="lin" valueType="num">
                                      <p:cBhvr>
                                        <p:cTn id="43" dur="500" fill="hold"/>
                                        <p:tgtEl>
                                          <p:spTgt spid="5"/>
                                        </p:tgtEl>
                                        <p:attrNameLst>
                                          <p:attrName>ppt_h</p:attrName>
                                        </p:attrNameLst>
                                      </p:cBhvr>
                                      <p:tavLst>
                                        <p:tav tm="0">
                                          <p:val>
                                            <p:fltVal val="0"/>
                                          </p:val>
                                        </p:tav>
                                        <p:tav tm="100000">
                                          <p:val>
                                            <p:strVal val="#ppt_h"/>
                                          </p:val>
                                        </p:tav>
                                      </p:tavLst>
                                    </p:anim>
                                    <p:animEffect transition="in" filter="fade">
                                      <p:cBhvr>
                                        <p:cTn id="44" dur="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3"/>
                                        </p:tgtEl>
                                        <p:attrNameLst>
                                          <p:attrName>style.visibility</p:attrName>
                                        </p:attrNameLst>
                                      </p:cBhvr>
                                      <p:to>
                                        <p:strVal val="visible"/>
                                      </p:to>
                                    </p:set>
                                    <p:anim calcmode="lin" valueType="num">
                                      <p:cBhvr>
                                        <p:cTn id="56" dur="500" fill="hold"/>
                                        <p:tgtEl>
                                          <p:spTgt spid="3"/>
                                        </p:tgtEl>
                                        <p:attrNameLst>
                                          <p:attrName>ppt_w</p:attrName>
                                        </p:attrNameLst>
                                      </p:cBhvr>
                                      <p:tavLst>
                                        <p:tav tm="0">
                                          <p:val>
                                            <p:fltVal val="0"/>
                                          </p:val>
                                        </p:tav>
                                        <p:tav tm="100000">
                                          <p:val>
                                            <p:strVal val="#ppt_w"/>
                                          </p:val>
                                        </p:tav>
                                      </p:tavLst>
                                    </p:anim>
                                    <p:anim calcmode="lin" valueType="num">
                                      <p:cBhvr>
                                        <p:cTn id="57" dur="500" fill="hold"/>
                                        <p:tgtEl>
                                          <p:spTgt spid="3"/>
                                        </p:tgtEl>
                                        <p:attrNameLst>
                                          <p:attrName>ppt_h</p:attrName>
                                        </p:attrNameLst>
                                      </p:cBhvr>
                                      <p:tavLst>
                                        <p:tav tm="0">
                                          <p:val>
                                            <p:fltVal val="0"/>
                                          </p:val>
                                        </p:tav>
                                        <p:tav tm="100000">
                                          <p:val>
                                            <p:strVal val="#ppt_h"/>
                                          </p:val>
                                        </p:tav>
                                      </p:tavLst>
                                    </p:anim>
                                    <p:animEffect transition="in" filter="fade">
                                      <p:cBhvr>
                                        <p:cTn id="5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5"/>
          <p:cNvPicPr preferRelativeResize="0"/>
          <p:nvPr/>
        </p:nvPicPr>
        <p:blipFill rotWithShape="1">
          <a:blip r:embed="rId3">
            <a:alphaModFix/>
          </a:blip>
          <a:srcRect/>
          <a:stretch/>
        </p:blipFill>
        <p:spPr>
          <a:xfrm>
            <a:off x="-1" y="5078"/>
            <a:ext cx="995075" cy="591269"/>
          </a:xfrm>
          <a:prstGeom prst="rect">
            <a:avLst/>
          </a:prstGeom>
          <a:noFill/>
          <a:ln>
            <a:noFill/>
          </a:ln>
        </p:spPr>
      </p:pic>
      <p:pic>
        <p:nvPicPr>
          <p:cNvPr id="100" name="Google Shape;100;p5"/>
          <p:cNvPicPr preferRelativeResize="0"/>
          <p:nvPr/>
        </p:nvPicPr>
        <p:blipFill rotWithShape="1">
          <a:blip r:embed="rId4">
            <a:alphaModFix/>
          </a:blip>
          <a:srcRect/>
          <a:stretch/>
        </p:blipFill>
        <p:spPr>
          <a:xfrm>
            <a:off x="0" y="6227384"/>
            <a:ext cx="998332" cy="630616"/>
          </a:xfrm>
          <a:prstGeom prst="rect">
            <a:avLst/>
          </a:prstGeom>
          <a:noFill/>
          <a:ln>
            <a:noFill/>
          </a:ln>
        </p:spPr>
      </p:pic>
      <p:sp>
        <p:nvSpPr>
          <p:cNvPr id="101" name="Google Shape;101;p5"/>
          <p:cNvSpPr txBox="1"/>
          <p:nvPr/>
        </p:nvSpPr>
        <p:spPr>
          <a:xfrm>
            <a:off x="1120780" y="1062655"/>
            <a:ext cx="1650130" cy="369291"/>
          </a:xfrm>
          <a:prstGeom prst="rect">
            <a:avLst/>
          </a:prstGeom>
          <a:solidFill>
            <a:schemeClr val="bg1"/>
          </a:solidFill>
          <a:ln>
            <a:noFill/>
          </a:ln>
          <a:effectLst>
            <a:outerShdw blurRad="50800" dist="38100" dir="2700000" algn="tl" rotWithShape="0">
              <a:prstClr val="black">
                <a:alpha val="40000"/>
              </a:prst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000000"/>
                </a:solidFill>
                <a:latin typeface="Stencil" panose="040409050D0802020404" pitchFamily="82" charset="0"/>
                <a:ea typeface="Times New Roman"/>
                <a:cs typeface="Times New Roman"/>
                <a:sym typeface="Times New Roman"/>
              </a:rPr>
              <a:t>Continue...</a:t>
            </a:r>
            <a:endParaRPr sz="1800">
              <a:latin typeface="Stencil" panose="040409050D0802020404" pitchFamily="82" charset="0"/>
            </a:endParaRPr>
          </a:p>
        </p:txBody>
      </p:sp>
      <p:sp>
        <p:nvSpPr>
          <p:cNvPr id="102" name="Google Shape;102;p5"/>
          <p:cNvSpPr txBox="1"/>
          <p:nvPr/>
        </p:nvSpPr>
        <p:spPr>
          <a:xfrm>
            <a:off x="1428608" y="4555883"/>
            <a:ext cx="708900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dirty="0">
                <a:solidFill>
                  <a:srgbClr val="FF0000"/>
                </a:solidFill>
                <a:latin typeface="Sylfaen" panose="010A0502050306030303" pitchFamily="18" charset="0"/>
                <a:ea typeface="Times New Roman"/>
                <a:cs typeface="Times New Roman"/>
                <a:sym typeface="Times New Roman"/>
              </a:rPr>
              <a:t>Critical thinking is self-directed, self - disciplined, self - monitored, and self - corrective thinking.</a:t>
            </a:r>
            <a:endParaRPr sz="1600" b="1" i="0" u="none" strike="noStrike" cap="none" dirty="0">
              <a:solidFill>
                <a:srgbClr val="FF0000"/>
              </a:solidFill>
              <a:latin typeface="Sylfaen" panose="010A0502050306030303" pitchFamily="18" charset="0"/>
              <a:ea typeface="Times New Roman"/>
              <a:cs typeface="Times New Roman"/>
              <a:sym typeface="Times New Roman"/>
            </a:endParaRPr>
          </a:p>
        </p:txBody>
      </p:sp>
      <p:pic>
        <p:nvPicPr>
          <p:cNvPr id="103" name="Google Shape;103;p5"/>
          <p:cNvPicPr preferRelativeResize="0"/>
          <p:nvPr/>
        </p:nvPicPr>
        <p:blipFill rotWithShape="1">
          <a:blip r:embed="rId5">
            <a:alphaModFix/>
          </a:blip>
          <a:srcRect/>
          <a:stretch/>
        </p:blipFill>
        <p:spPr>
          <a:xfrm>
            <a:off x="2689225" y="1719870"/>
            <a:ext cx="3421380" cy="2268855"/>
          </a:xfrm>
          <a:prstGeom prst="roundRect">
            <a:avLst>
              <a:gd name="adj" fmla="val 16667"/>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 calcmode="lin" valueType="num">
                                      <p:cBhvr>
                                        <p:cTn id="7" dur="500" fill="hold"/>
                                        <p:tgtEl>
                                          <p:spTgt spid="101"/>
                                        </p:tgtEl>
                                        <p:attrNameLst>
                                          <p:attrName>ppt_w</p:attrName>
                                        </p:attrNameLst>
                                      </p:cBhvr>
                                      <p:tavLst>
                                        <p:tav tm="0">
                                          <p:val>
                                            <p:fltVal val="0"/>
                                          </p:val>
                                        </p:tav>
                                        <p:tav tm="100000">
                                          <p:val>
                                            <p:strVal val="#ppt_w"/>
                                          </p:val>
                                        </p:tav>
                                      </p:tavLst>
                                    </p:anim>
                                    <p:anim calcmode="lin" valueType="num">
                                      <p:cBhvr>
                                        <p:cTn id="8" dur="500" fill="hold"/>
                                        <p:tgtEl>
                                          <p:spTgt spid="101"/>
                                        </p:tgtEl>
                                        <p:attrNameLst>
                                          <p:attrName>ppt_h</p:attrName>
                                        </p:attrNameLst>
                                      </p:cBhvr>
                                      <p:tavLst>
                                        <p:tav tm="0">
                                          <p:val>
                                            <p:fltVal val="0"/>
                                          </p:val>
                                        </p:tav>
                                        <p:tav tm="100000">
                                          <p:val>
                                            <p:strVal val="#ppt_h"/>
                                          </p:val>
                                        </p:tav>
                                      </p:tavLst>
                                    </p:anim>
                                    <p:animEffect transition="in" filter="fade">
                                      <p:cBhvr>
                                        <p:cTn id="9" dur="500"/>
                                        <p:tgtEl>
                                          <p:spTgt spid="10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03"/>
                                        </p:tgtEl>
                                        <p:attrNameLst>
                                          <p:attrName>style.visibility</p:attrName>
                                        </p:attrNameLst>
                                      </p:cBhvr>
                                      <p:to>
                                        <p:strVal val="visible"/>
                                      </p:to>
                                    </p:set>
                                    <p:anim calcmode="lin" valueType="num">
                                      <p:cBhvr>
                                        <p:cTn id="14" dur="500" fill="hold"/>
                                        <p:tgtEl>
                                          <p:spTgt spid="103"/>
                                        </p:tgtEl>
                                        <p:attrNameLst>
                                          <p:attrName>ppt_w</p:attrName>
                                        </p:attrNameLst>
                                      </p:cBhvr>
                                      <p:tavLst>
                                        <p:tav tm="0">
                                          <p:val>
                                            <p:fltVal val="0"/>
                                          </p:val>
                                        </p:tav>
                                        <p:tav tm="100000">
                                          <p:val>
                                            <p:strVal val="#ppt_w"/>
                                          </p:val>
                                        </p:tav>
                                      </p:tavLst>
                                    </p:anim>
                                    <p:anim calcmode="lin" valueType="num">
                                      <p:cBhvr>
                                        <p:cTn id="15" dur="500" fill="hold"/>
                                        <p:tgtEl>
                                          <p:spTgt spid="103"/>
                                        </p:tgtEl>
                                        <p:attrNameLst>
                                          <p:attrName>ppt_h</p:attrName>
                                        </p:attrNameLst>
                                      </p:cBhvr>
                                      <p:tavLst>
                                        <p:tav tm="0">
                                          <p:val>
                                            <p:fltVal val="0"/>
                                          </p:val>
                                        </p:tav>
                                        <p:tav tm="100000">
                                          <p:val>
                                            <p:strVal val="#ppt_h"/>
                                          </p:val>
                                        </p:tav>
                                      </p:tavLst>
                                    </p:anim>
                                    <p:animEffect transition="in" filter="fade">
                                      <p:cBhvr>
                                        <p:cTn id="16" dur="500"/>
                                        <p:tgtEl>
                                          <p:spTgt spid="10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02"/>
                                        </p:tgtEl>
                                        <p:attrNameLst>
                                          <p:attrName>style.visibility</p:attrName>
                                        </p:attrNameLst>
                                      </p:cBhvr>
                                      <p:to>
                                        <p:strVal val="visible"/>
                                      </p:to>
                                    </p:set>
                                    <p:anim calcmode="lin" valueType="num">
                                      <p:cBhvr>
                                        <p:cTn id="21" dur="500" fill="hold"/>
                                        <p:tgtEl>
                                          <p:spTgt spid="102"/>
                                        </p:tgtEl>
                                        <p:attrNameLst>
                                          <p:attrName>ppt_w</p:attrName>
                                        </p:attrNameLst>
                                      </p:cBhvr>
                                      <p:tavLst>
                                        <p:tav tm="0">
                                          <p:val>
                                            <p:fltVal val="0"/>
                                          </p:val>
                                        </p:tav>
                                        <p:tav tm="100000">
                                          <p:val>
                                            <p:strVal val="#ppt_w"/>
                                          </p:val>
                                        </p:tav>
                                      </p:tavLst>
                                    </p:anim>
                                    <p:anim calcmode="lin" valueType="num">
                                      <p:cBhvr>
                                        <p:cTn id="22" dur="500" fill="hold"/>
                                        <p:tgtEl>
                                          <p:spTgt spid="102"/>
                                        </p:tgtEl>
                                        <p:attrNameLst>
                                          <p:attrName>ppt_h</p:attrName>
                                        </p:attrNameLst>
                                      </p:cBhvr>
                                      <p:tavLst>
                                        <p:tav tm="0">
                                          <p:val>
                                            <p:fltVal val="0"/>
                                          </p:val>
                                        </p:tav>
                                        <p:tav tm="100000">
                                          <p:val>
                                            <p:strVal val="#ppt_h"/>
                                          </p:val>
                                        </p:tav>
                                      </p:tavLst>
                                    </p:anim>
                                    <p:animEffect transition="in" filter="fade">
                                      <p:cBhvr>
                                        <p:cTn id="23"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3"/>
          <p:cNvPicPr preferRelativeResize="0"/>
          <p:nvPr/>
        </p:nvPicPr>
        <p:blipFill rotWithShape="1">
          <a:blip r:embed="rId3">
            <a:alphaModFix/>
          </a:blip>
          <a:srcRect/>
          <a:stretch/>
        </p:blipFill>
        <p:spPr>
          <a:xfrm>
            <a:off x="-1" y="5078"/>
            <a:ext cx="995075" cy="591269"/>
          </a:xfrm>
          <a:prstGeom prst="rect">
            <a:avLst/>
          </a:prstGeom>
          <a:noFill/>
          <a:ln>
            <a:noFill/>
          </a:ln>
        </p:spPr>
      </p:pic>
      <p:pic>
        <p:nvPicPr>
          <p:cNvPr id="83" name="Google Shape;83;p3"/>
          <p:cNvPicPr preferRelativeResize="0"/>
          <p:nvPr/>
        </p:nvPicPr>
        <p:blipFill rotWithShape="1">
          <a:blip r:embed="rId4">
            <a:alphaModFix/>
          </a:blip>
          <a:srcRect/>
          <a:stretch/>
        </p:blipFill>
        <p:spPr>
          <a:xfrm>
            <a:off x="0" y="6227384"/>
            <a:ext cx="998332" cy="630616"/>
          </a:xfrm>
          <a:prstGeom prst="rect">
            <a:avLst/>
          </a:prstGeom>
          <a:noFill/>
          <a:ln>
            <a:noFill/>
          </a:ln>
        </p:spPr>
      </p:pic>
      <p:sp>
        <p:nvSpPr>
          <p:cNvPr id="6" name="TextBox 5"/>
          <p:cNvSpPr txBox="1"/>
          <p:nvPr/>
        </p:nvSpPr>
        <p:spPr>
          <a:xfrm>
            <a:off x="2948187" y="596347"/>
            <a:ext cx="2776722" cy="400110"/>
          </a:xfrm>
          <a:prstGeom prst="rect">
            <a:avLst/>
          </a:prstGeom>
          <a:solidFill>
            <a:srgbClr val="FFFF00"/>
          </a:solidFill>
          <a:ln w="28575">
            <a:solidFill>
              <a:schemeClr val="tx1"/>
            </a:solidFill>
          </a:ln>
          <a:effectLst>
            <a:outerShdw blurRad="50800" dist="38100" dir="2700000" algn="tl" rotWithShape="0">
              <a:prstClr val="black">
                <a:alpha val="40000"/>
              </a:prstClr>
            </a:outerShdw>
          </a:effectLst>
        </p:spPr>
        <p:txBody>
          <a:bodyPr wrap="none" rtlCol="0">
            <a:spAutoFit/>
          </a:bodyPr>
          <a:lstStyle/>
          <a:p>
            <a:r>
              <a:rPr lang="en-US" sz="2000" dirty="0">
                <a:latin typeface="Stencil" panose="040409050D0802020404" pitchFamily="82" charset="0"/>
              </a:rPr>
              <a:t>CRITICAL REASONING</a:t>
            </a:r>
            <a:endParaRPr lang="en-IN" sz="2000" dirty="0">
              <a:latin typeface="Stencil" panose="040409050D0802020404" pitchFamily="82" charset="0"/>
            </a:endParaRPr>
          </a:p>
        </p:txBody>
      </p:sp>
      <p:sp>
        <p:nvSpPr>
          <p:cNvPr id="2" name="TextBox 1"/>
          <p:cNvSpPr txBox="1"/>
          <p:nvPr/>
        </p:nvSpPr>
        <p:spPr>
          <a:xfrm>
            <a:off x="1330035" y="2403093"/>
            <a:ext cx="6030818" cy="338554"/>
          </a:xfrm>
          <a:prstGeom prst="rect">
            <a:avLst/>
          </a:prstGeom>
          <a:noFill/>
        </p:spPr>
        <p:txBody>
          <a:bodyPr wrap="none" rtlCol="0">
            <a:spAutoFit/>
          </a:bodyPr>
          <a:lstStyle/>
          <a:p>
            <a:r>
              <a:rPr lang="en-US" sz="1600" b="1" dirty="0">
                <a:solidFill>
                  <a:srgbClr val="FF0000"/>
                </a:solidFill>
                <a:latin typeface="Sylfaen" panose="010A0502050306030303" pitchFamily="18" charset="0"/>
              </a:rPr>
              <a:t>A Reasoning scheme where premises are taken to be the gospel truth.</a:t>
            </a:r>
            <a:endParaRPr lang="en-IN" sz="1600" b="1" dirty="0">
              <a:solidFill>
                <a:srgbClr val="FF0000"/>
              </a:solidFill>
              <a:latin typeface="Sylfaen" panose="010A0502050306030303" pitchFamily="18" charset="0"/>
            </a:endParaRPr>
          </a:p>
        </p:txBody>
      </p:sp>
      <p:sp>
        <p:nvSpPr>
          <p:cNvPr id="9" name="Google Shape;74;p2"/>
          <p:cNvSpPr txBox="1"/>
          <p:nvPr/>
        </p:nvSpPr>
        <p:spPr>
          <a:xfrm>
            <a:off x="709446" y="1579443"/>
            <a:ext cx="3288146" cy="338514"/>
          </a:xfrm>
          <a:prstGeom prst="rect">
            <a:avLst/>
          </a:prstGeom>
          <a:solidFill>
            <a:schemeClr val="lt1"/>
          </a:solidFill>
          <a:ln w="19050" cap="flat" cmpd="sng">
            <a:solidFill>
              <a:schemeClr val="bg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1600" i="0" u="none" strike="noStrike" cap="none" dirty="0">
                <a:solidFill>
                  <a:schemeClr val="dk1"/>
                </a:solidFill>
                <a:latin typeface="Stencil" panose="040409050D0802020404" pitchFamily="82" charset="0"/>
                <a:ea typeface="Times New Roman"/>
                <a:cs typeface="Times New Roman"/>
                <a:sym typeface="Times New Roman"/>
              </a:rPr>
              <a:t>WHAT IS CRITICAL REASONING?</a:t>
            </a:r>
            <a:endParaRPr sz="1600" i="0" u="none" strike="noStrike" cap="none" dirty="0">
              <a:solidFill>
                <a:schemeClr val="dk1"/>
              </a:solidFill>
              <a:latin typeface="Stencil" panose="040409050D0802020404" pitchFamily="82" charset="0"/>
              <a:ea typeface="Times New Roman"/>
              <a:cs typeface="Times New Roman"/>
              <a:sym typeface="Times New Roman"/>
            </a:endParaRPr>
          </a:p>
        </p:txBody>
      </p:sp>
      <p:sp>
        <p:nvSpPr>
          <p:cNvPr id="5" name="Rectangle 4"/>
          <p:cNvSpPr/>
          <p:nvPr/>
        </p:nvSpPr>
        <p:spPr>
          <a:xfrm>
            <a:off x="1871795" y="3209664"/>
            <a:ext cx="4572000" cy="584775"/>
          </a:xfrm>
          <a:prstGeom prst="rect">
            <a:avLst/>
          </a:prstGeom>
        </p:spPr>
        <p:txBody>
          <a:bodyPr>
            <a:spAutoFit/>
          </a:bodyPr>
          <a:lstStyle/>
          <a:p>
            <a:pPr lvl="0">
              <a:buSzPts val="2600"/>
            </a:pPr>
            <a:r>
              <a:rPr lang="en-US" sz="1600" dirty="0">
                <a:latin typeface="Sylfaen" panose="010A0502050306030303" pitchFamily="18" charset="0"/>
                <a:ea typeface="Times New Roman"/>
                <a:cs typeface="Times New Roman"/>
                <a:sym typeface="Times New Roman"/>
              </a:rPr>
              <a:t>A</a:t>
            </a:r>
            <a:r>
              <a:rPr lang="en-US" sz="1600" b="1" dirty="0">
                <a:latin typeface="Sylfaen" panose="010A0502050306030303" pitchFamily="18" charset="0"/>
                <a:ea typeface="Times New Roman"/>
                <a:cs typeface="Times New Roman"/>
                <a:sym typeface="Times New Roman"/>
              </a:rPr>
              <a:t> </a:t>
            </a:r>
            <a:r>
              <a:rPr lang="en-US" sz="1600" b="1" dirty="0">
                <a:solidFill>
                  <a:srgbClr val="FF0000"/>
                </a:solidFill>
                <a:latin typeface="Sylfaen" panose="010A0502050306030303" pitchFamily="18" charset="0"/>
                <a:ea typeface="Times New Roman"/>
                <a:cs typeface="Times New Roman"/>
                <a:sym typeface="Times New Roman"/>
              </a:rPr>
              <a:t>premise</a:t>
            </a:r>
            <a:r>
              <a:rPr lang="en-US" sz="1600" b="1" dirty="0">
                <a:latin typeface="Sylfaen" panose="010A0502050306030303" pitchFamily="18" charset="0"/>
                <a:ea typeface="Times New Roman"/>
                <a:cs typeface="Times New Roman"/>
                <a:sym typeface="Times New Roman"/>
              </a:rPr>
              <a:t> </a:t>
            </a:r>
            <a:r>
              <a:rPr lang="en-US" sz="1600" dirty="0">
                <a:latin typeface="Sylfaen" panose="010A0502050306030303" pitchFamily="18" charset="0"/>
                <a:ea typeface="Times New Roman"/>
                <a:cs typeface="Times New Roman"/>
                <a:sym typeface="Times New Roman"/>
              </a:rPr>
              <a:t>is a sentence offered as a reason for reaching the conclusion</a:t>
            </a:r>
            <a:endParaRPr lang="en-US" sz="1600" dirty="0">
              <a:latin typeface="Sylfaen" panose="010A0502050306030303" pitchFamily="18" charset="0"/>
            </a:endParaRPr>
          </a:p>
        </p:txBody>
      </p:sp>
      <p:sp>
        <p:nvSpPr>
          <p:cNvPr id="8" name="Rectangle 7"/>
          <p:cNvSpPr/>
          <p:nvPr/>
        </p:nvSpPr>
        <p:spPr>
          <a:xfrm>
            <a:off x="1711592" y="4534372"/>
            <a:ext cx="4572000" cy="584775"/>
          </a:xfrm>
          <a:prstGeom prst="rect">
            <a:avLst/>
          </a:prstGeom>
        </p:spPr>
        <p:txBody>
          <a:bodyPr>
            <a:spAutoFit/>
          </a:bodyPr>
          <a:lstStyle/>
          <a:p>
            <a:pPr lvl="0">
              <a:buSzPts val="2800"/>
            </a:pPr>
            <a:r>
              <a:rPr lang="en-US" sz="1600" b="1" dirty="0">
                <a:solidFill>
                  <a:srgbClr val="FF0000"/>
                </a:solidFill>
                <a:latin typeface="Sylfaen" panose="010A0502050306030303" pitchFamily="18" charset="0"/>
                <a:ea typeface="Times New Roman"/>
                <a:cs typeface="Times New Roman"/>
                <a:sym typeface="Times New Roman"/>
              </a:rPr>
              <a:t>It is Friday</a:t>
            </a:r>
            <a:r>
              <a:rPr lang="en-US" sz="1600" dirty="0">
                <a:solidFill>
                  <a:srgbClr val="FF0000"/>
                </a:solidFill>
                <a:latin typeface="Sylfaen" panose="010A0502050306030303" pitchFamily="18" charset="0"/>
                <a:ea typeface="Times New Roman"/>
                <a:cs typeface="Times New Roman"/>
                <a:sym typeface="Times New Roman"/>
              </a:rPr>
              <a:t>. </a:t>
            </a:r>
            <a:r>
              <a:rPr lang="en-US" sz="1600" b="1" dirty="0">
                <a:solidFill>
                  <a:srgbClr val="FF0000"/>
                </a:solidFill>
                <a:latin typeface="Sylfaen" panose="010A0502050306030303" pitchFamily="18" charset="0"/>
                <a:ea typeface="Times New Roman"/>
                <a:cs typeface="Times New Roman"/>
                <a:sym typeface="Times New Roman"/>
              </a:rPr>
              <a:t>Wioletta always wears jeans on Friday </a:t>
            </a:r>
            <a:r>
              <a:rPr lang="en-US" sz="1600" dirty="0">
                <a:latin typeface="Sylfaen" panose="010A0502050306030303" pitchFamily="18" charset="0"/>
                <a:ea typeface="Times New Roman"/>
                <a:cs typeface="Times New Roman"/>
                <a:sym typeface="Times New Roman"/>
              </a:rPr>
              <a:t>, So Wioletta will be wearing jeans today </a:t>
            </a:r>
            <a:endParaRPr lang="en-US" sz="1600" dirty="0">
              <a:latin typeface="Sylfaen" panose="010A0502050306030303" pitchFamily="18" charset="0"/>
            </a:endParaRPr>
          </a:p>
        </p:txBody>
      </p:sp>
      <p:sp>
        <p:nvSpPr>
          <p:cNvPr id="14" name="Google Shape;74;p2"/>
          <p:cNvSpPr txBox="1"/>
          <p:nvPr/>
        </p:nvSpPr>
        <p:spPr>
          <a:xfrm>
            <a:off x="995074" y="3858789"/>
            <a:ext cx="1083521" cy="338514"/>
          </a:xfrm>
          <a:prstGeom prst="rect">
            <a:avLst/>
          </a:prstGeom>
          <a:solidFill>
            <a:schemeClr val="lt1"/>
          </a:solidFill>
          <a:ln w="19050" cap="flat" cmpd="sng">
            <a:solidFill>
              <a:schemeClr val="bg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1600" i="0" u="none" strike="noStrike" cap="none" dirty="0">
                <a:solidFill>
                  <a:schemeClr val="dk1"/>
                </a:solidFill>
                <a:latin typeface="Stencil" panose="040409050D0802020404" pitchFamily="82" charset="0"/>
                <a:ea typeface="Times New Roman"/>
                <a:cs typeface="Times New Roman"/>
                <a:sym typeface="Times New Roman"/>
              </a:rPr>
              <a:t>EXAMPLE</a:t>
            </a:r>
            <a:endParaRPr sz="1600" i="0" u="none" strike="noStrike" cap="none" dirty="0">
              <a:solidFill>
                <a:schemeClr val="dk1"/>
              </a:solidFill>
              <a:latin typeface="Stencil" panose="040409050D0802020404" pitchFamily="82" charset="0"/>
              <a:ea typeface="Times New Roman"/>
              <a:cs typeface="Times New Roman"/>
              <a:sym typeface="Times New Roman"/>
            </a:endParaRPr>
          </a:p>
        </p:txBody>
      </p:sp>
      <p:sp>
        <p:nvSpPr>
          <p:cNvPr id="15" name="Google Shape;74;p2"/>
          <p:cNvSpPr txBox="1"/>
          <p:nvPr/>
        </p:nvSpPr>
        <p:spPr>
          <a:xfrm>
            <a:off x="995073" y="2771508"/>
            <a:ext cx="1083521" cy="338514"/>
          </a:xfrm>
          <a:prstGeom prst="rect">
            <a:avLst/>
          </a:prstGeom>
          <a:solidFill>
            <a:schemeClr val="lt1"/>
          </a:solidFill>
          <a:ln w="19050" cap="flat" cmpd="sng">
            <a:solidFill>
              <a:schemeClr val="bg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1600" i="0" u="none" strike="noStrike" cap="none" dirty="0">
                <a:solidFill>
                  <a:schemeClr val="dk1"/>
                </a:solidFill>
                <a:latin typeface="Stencil" panose="040409050D0802020404" pitchFamily="82" charset="0"/>
                <a:ea typeface="Times New Roman"/>
                <a:cs typeface="Times New Roman"/>
                <a:sym typeface="Times New Roman"/>
              </a:rPr>
              <a:t>PREMISE</a:t>
            </a:r>
            <a:endParaRPr sz="1600" i="0" u="none" strike="noStrike" cap="none" dirty="0">
              <a:solidFill>
                <a:schemeClr val="dk1"/>
              </a:solidFill>
              <a:latin typeface="Stencil" panose="040409050D0802020404" pitchFamily="82" charset="0"/>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ppt_w</p:attrName>
                                        </p:attrNameLst>
                                      </p:cBhvr>
                                      <p:tavLst>
                                        <p:tav tm="0">
                                          <p:val>
                                            <p:fltVal val="0"/>
                                          </p:val>
                                        </p:tav>
                                        <p:tav tm="100000">
                                          <p:val>
                                            <p:strVal val="#ppt_w"/>
                                          </p:val>
                                        </p:tav>
                                      </p:tavLst>
                                    </p:anim>
                                    <p:anim calcmode="lin" valueType="num">
                                      <p:cBhvr>
                                        <p:cTn id="36" dur="500" fill="hold"/>
                                        <p:tgtEl>
                                          <p:spTgt spid="14"/>
                                        </p:tgtEl>
                                        <p:attrNameLst>
                                          <p:attrName>ppt_h</p:attrName>
                                        </p:attrNameLst>
                                      </p:cBhvr>
                                      <p:tavLst>
                                        <p:tav tm="0">
                                          <p:val>
                                            <p:fltVal val="0"/>
                                          </p:val>
                                        </p:tav>
                                        <p:tav tm="100000">
                                          <p:val>
                                            <p:strVal val="#ppt_h"/>
                                          </p:val>
                                        </p:tav>
                                      </p:tavLst>
                                    </p:anim>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500" fill="hold"/>
                                        <p:tgtEl>
                                          <p:spTgt spid="8"/>
                                        </p:tgtEl>
                                        <p:attrNameLst>
                                          <p:attrName>ppt_w</p:attrName>
                                        </p:attrNameLst>
                                      </p:cBhvr>
                                      <p:tavLst>
                                        <p:tav tm="0">
                                          <p:val>
                                            <p:fltVal val="0"/>
                                          </p:val>
                                        </p:tav>
                                        <p:tav tm="100000">
                                          <p:val>
                                            <p:strVal val="#ppt_w"/>
                                          </p:val>
                                        </p:tav>
                                      </p:tavLst>
                                    </p:anim>
                                    <p:anim calcmode="lin" valueType="num">
                                      <p:cBhvr>
                                        <p:cTn id="43" dur="500" fill="hold"/>
                                        <p:tgtEl>
                                          <p:spTgt spid="8"/>
                                        </p:tgtEl>
                                        <p:attrNameLst>
                                          <p:attrName>ppt_h</p:attrName>
                                        </p:attrNameLst>
                                      </p:cBhvr>
                                      <p:tavLst>
                                        <p:tav tm="0">
                                          <p:val>
                                            <p:fltVal val="0"/>
                                          </p:val>
                                        </p:tav>
                                        <p:tav tm="100000">
                                          <p:val>
                                            <p:strVal val="#ppt_h"/>
                                          </p:val>
                                        </p:tav>
                                      </p:tavLst>
                                    </p:anim>
                                    <p:animEffect transition="in" filter="fade">
                                      <p:cBhvr>
                                        <p:cTn id="4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5" grpId="0"/>
      <p:bldP spid="8" grpId="0"/>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3"/>
          <p:cNvPicPr preferRelativeResize="0"/>
          <p:nvPr/>
        </p:nvPicPr>
        <p:blipFill rotWithShape="1">
          <a:blip r:embed="rId3">
            <a:alphaModFix/>
          </a:blip>
          <a:srcRect/>
          <a:stretch/>
        </p:blipFill>
        <p:spPr>
          <a:xfrm>
            <a:off x="-1" y="5078"/>
            <a:ext cx="995075" cy="591269"/>
          </a:xfrm>
          <a:prstGeom prst="rect">
            <a:avLst/>
          </a:prstGeom>
          <a:noFill/>
          <a:ln>
            <a:noFill/>
          </a:ln>
        </p:spPr>
      </p:pic>
      <p:pic>
        <p:nvPicPr>
          <p:cNvPr id="83" name="Google Shape;83;p3"/>
          <p:cNvPicPr preferRelativeResize="0"/>
          <p:nvPr/>
        </p:nvPicPr>
        <p:blipFill rotWithShape="1">
          <a:blip r:embed="rId4">
            <a:alphaModFix/>
          </a:blip>
          <a:srcRect/>
          <a:stretch/>
        </p:blipFill>
        <p:spPr>
          <a:xfrm>
            <a:off x="0" y="6227384"/>
            <a:ext cx="998332" cy="630616"/>
          </a:xfrm>
          <a:prstGeom prst="rect">
            <a:avLst/>
          </a:prstGeom>
          <a:noFill/>
          <a:ln>
            <a:noFill/>
          </a:ln>
        </p:spPr>
      </p:pic>
      <p:sp>
        <p:nvSpPr>
          <p:cNvPr id="6" name="TextBox 5"/>
          <p:cNvSpPr txBox="1"/>
          <p:nvPr/>
        </p:nvSpPr>
        <p:spPr>
          <a:xfrm>
            <a:off x="2948187" y="596347"/>
            <a:ext cx="2776722" cy="400110"/>
          </a:xfrm>
          <a:prstGeom prst="rect">
            <a:avLst/>
          </a:prstGeom>
          <a:solidFill>
            <a:srgbClr val="FFFF00"/>
          </a:solidFill>
          <a:ln w="28575">
            <a:solidFill>
              <a:schemeClr val="tx1"/>
            </a:solidFill>
          </a:ln>
          <a:effectLst>
            <a:outerShdw blurRad="50800" dist="38100" dir="2700000" algn="tl" rotWithShape="0">
              <a:prstClr val="black">
                <a:alpha val="40000"/>
              </a:prstClr>
            </a:outerShdw>
          </a:effectLst>
        </p:spPr>
        <p:txBody>
          <a:bodyPr wrap="none" rtlCol="0">
            <a:spAutoFit/>
          </a:bodyPr>
          <a:lstStyle/>
          <a:p>
            <a:r>
              <a:rPr lang="en-US" sz="2000" dirty="0">
                <a:latin typeface="Stencil" panose="040409050D0802020404" pitchFamily="82" charset="0"/>
              </a:rPr>
              <a:t>CRITICAL REASONING</a:t>
            </a:r>
            <a:endParaRPr lang="en-IN" sz="2000" dirty="0">
              <a:latin typeface="Stencil" panose="040409050D0802020404" pitchFamily="82" charset="0"/>
            </a:endParaRPr>
          </a:p>
        </p:txBody>
      </p:sp>
      <p:sp>
        <p:nvSpPr>
          <p:cNvPr id="9" name="Google Shape;74;p2"/>
          <p:cNvSpPr txBox="1"/>
          <p:nvPr/>
        </p:nvSpPr>
        <p:spPr>
          <a:xfrm>
            <a:off x="2692475" y="1295217"/>
            <a:ext cx="3412762" cy="338514"/>
          </a:xfrm>
          <a:prstGeom prst="rect">
            <a:avLst/>
          </a:prstGeom>
          <a:solidFill>
            <a:schemeClr val="lt1"/>
          </a:solidFill>
          <a:ln w="19050" cap="flat" cmpd="sng">
            <a:solidFill>
              <a:schemeClr val="bg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1600" i="0" u="none" strike="noStrike" cap="none" dirty="0">
                <a:solidFill>
                  <a:schemeClr val="dk1"/>
                </a:solidFill>
                <a:latin typeface="Stencil" panose="040409050D0802020404" pitchFamily="82" charset="0"/>
                <a:ea typeface="Times New Roman"/>
                <a:cs typeface="Times New Roman"/>
                <a:sym typeface="Times New Roman"/>
              </a:rPr>
              <a:t>TERMS IN CRITICAL REASONING?</a:t>
            </a:r>
            <a:endParaRPr sz="1600" i="0" u="none" strike="noStrike" cap="none" dirty="0">
              <a:solidFill>
                <a:schemeClr val="dk1"/>
              </a:solidFill>
              <a:latin typeface="Stencil" panose="040409050D0802020404" pitchFamily="82" charset="0"/>
              <a:ea typeface="Times New Roman"/>
              <a:cs typeface="Times New Roman"/>
              <a:sym typeface="Times New Roman"/>
            </a:endParaRPr>
          </a:p>
        </p:txBody>
      </p:sp>
      <p:sp>
        <p:nvSpPr>
          <p:cNvPr id="14" name="Google Shape;74;p2"/>
          <p:cNvSpPr txBox="1"/>
          <p:nvPr/>
        </p:nvSpPr>
        <p:spPr>
          <a:xfrm>
            <a:off x="995074" y="2943090"/>
            <a:ext cx="1083521" cy="338514"/>
          </a:xfrm>
          <a:prstGeom prst="rect">
            <a:avLst/>
          </a:prstGeom>
          <a:solidFill>
            <a:schemeClr val="lt1"/>
          </a:solidFill>
          <a:ln w="19050" cap="flat" cmpd="sng">
            <a:solidFill>
              <a:schemeClr val="bg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1600" i="0" u="none" strike="noStrike" cap="none" dirty="0">
                <a:solidFill>
                  <a:schemeClr val="dk1"/>
                </a:solidFill>
                <a:latin typeface="Stencil" panose="040409050D0802020404" pitchFamily="82" charset="0"/>
                <a:ea typeface="Times New Roman"/>
                <a:cs typeface="Times New Roman"/>
                <a:sym typeface="Times New Roman"/>
              </a:rPr>
              <a:t>EXAMPLE</a:t>
            </a:r>
            <a:endParaRPr sz="1600" i="0" u="none" strike="noStrike" cap="none" dirty="0">
              <a:solidFill>
                <a:schemeClr val="dk1"/>
              </a:solidFill>
              <a:latin typeface="Stencil" panose="040409050D0802020404" pitchFamily="82" charset="0"/>
              <a:ea typeface="Times New Roman"/>
              <a:cs typeface="Times New Roman"/>
              <a:sym typeface="Times New Roman"/>
            </a:endParaRPr>
          </a:p>
        </p:txBody>
      </p:sp>
      <p:sp>
        <p:nvSpPr>
          <p:cNvPr id="11" name="Google Shape;74;p2"/>
          <p:cNvSpPr txBox="1"/>
          <p:nvPr/>
        </p:nvSpPr>
        <p:spPr>
          <a:xfrm>
            <a:off x="954953" y="1849155"/>
            <a:ext cx="1513277" cy="338514"/>
          </a:xfrm>
          <a:prstGeom prst="rect">
            <a:avLst/>
          </a:prstGeom>
          <a:solidFill>
            <a:schemeClr val="lt1"/>
          </a:solidFill>
          <a:ln w="19050" cap="flat" cmpd="sng">
            <a:solidFill>
              <a:schemeClr val="bg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1600" i="0" u="none" strike="noStrike" cap="none" dirty="0">
                <a:solidFill>
                  <a:schemeClr val="dk1"/>
                </a:solidFill>
                <a:latin typeface="Stencil" panose="040409050D0802020404" pitchFamily="82" charset="0"/>
                <a:ea typeface="Times New Roman"/>
                <a:cs typeface="Times New Roman"/>
                <a:sym typeface="Times New Roman"/>
              </a:rPr>
              <a:t>CONCLUSION</a:t>
            </a:r>
            <a:endParaRPr sz="1600" i="0" u="none" strike="noStrike" cap="none" dirty="0">
              <a:solidFill>
                <a:schemeClr val="dk1"/>
              </a:solidFill>
              <a:latin typeface="Stencil" panose="040409050D0802020404" pitchFamily="82" charset="0"/>
              <a:ea typeface="Times New Roman"/>
              <a:cs typeface="Times New Roman"/>
              <a:sym typeface="Times New Roman"/>
            </a:endParaRPr>
          </a:p>
        </p:txBody>
      </p:sp>
      <p:sp>
        <p:nvSpPr>
          <p:cNvPr id="3" name="Rectangle 2"/>
          <p:cNvSpPr/>
          <p:nvPr/>
        </p:nvSpPr>
        <p:spPr>
          <a:xfrm>
            <a:off x="1871795" y="2459585"/>
            <a:ext cx="4567276" cy="338554"/>
          </a:xfrm>
          <a:prstGeom prst="rect">
            <a:avLst/>
          </a:prstGeom>
        </p:spPr>
        <p:txBody>
          <a:bodyPr wrap="none">
            <a:spAutoFit/>
          </a:bodyPr>
          <a:lstStyle/>
          <a:p>
            <a:pPr lvl="0">
              <a:buSzPts val="2800"/>
            </a:pPr>
            <a:r>
              <a:rPr lang="en-US" sz="1600" b="1" dirty="0">
                <a:solidFill>
                  <a:srgbClr val="FF0000"/>
                </a:solidFill>
                <a:latin typeface="Sylfaen" panose="010A0502050306030303" pitchFamily="18" charset="0"/>
                <a:ea typeface="Times New Roman"/>
                <a:cs typeface="Times New Roman"/>
                <a:sym typeface="Times New Roman"/>
              </a:rPr>
              <a:t>Conclusion</a:t>
            </a:r>
            <a:r>
              <a:rPr lang="en-US" sz="1600" dirty="0">
                <a:latin typeface="Sylfaen" panose="010A0502050306030303" pitchFamily="18" charset="0"/>
                <a:ea typeface="Times New Roman"/>
                <a:cs typeface="Times New Roman"/>
                <a:sym typeface="Times New Roman"/>
              </a:rPr>
              <a:t> is based on premises (and assumptions).</a:t>
            </a:r>
            <a:endParaRPr lang="en-US" sz="1600" dirty="0">
              <a:latin typeface="Sylfaen" panose="010A0502050306030303" pitchFamily="18" charset="0"/>
            </a:endParaRPr>
          </a:p>
        </p:txBody>
      </p:sp>
      <p:sp>
        <p:nvSpPr>
          <p:cNvPr id="4" name="Rectangle 3"/>
          <p:cNvSpPr/>
          <p:nvPr/>
        </p:nvSpPr>
        <p:spPr>
          <a:xfrm>
            <a:off x="1844055" y="3553560"/>
            <a:ext cx="4572000" cy="584775"/>
          </a:xfrm>
          <a:prstGeom prst="rect">
            <a:avLst/>
          </a:prstGeom>
        </p:spPr>
        <p:txBody>
          <a:bodyPr>
            <a:spAutoFit/>
          </a:bodyPr>
          <a:lstStyle/>
          <a:p>
            <a:pPr lvl="0">
              <a:buSzPts val="2800"/>
            </a:pPr>
            <a:r>
              <a:rPr lang="en-US" sz="1600" dirty="0">
                <a:latin typeface="Sylfaen" panose="010A0502050306030303" pitchFamily="18" charset="0"/>
                <a:ea typeface="Times New Roman"/>
                <a:cs typeface="Times New Roman"/>
                <a:sym typeface="Times New Roman"/>
              </a:rPr>
              <a:t>It is Friday. Wioletta always wears jeans on Friday , </a:t>
            </a:r>
            <a:r>
              <a:rPr lang="en-US" sz="1600" b="1" dirty="0">
                <a:solidFill>
                  <a:srgbClr val="FF0000"/>
                </a:solidFill>
                <a:latin typeface="Sylfaen" panose="010A0502050306030303" pitchFamily="18" charset="0"/>
                <a:ea typeface="Times New Roman"/>
                <a:cs typeface="Times New Roman"/>
                <a:sym typeface="Times New Roman"/>
              </a:rPr>
              <a:t>so Wioletta will be wearing jeans today </a:t>
            </a:r>
            <a:endParaRPr lang="en-US" sz="1600" b="1" dirty="0">
              <a:latin typeface="Sylfaen" panose="010A0502050306030303" pitchFamily="18" charset="0"/>
            </a:endParaRPr>
          </a:p>
        </p:txBody>
      </p:sp>
    </p:spTree>
    <p:extLst>
      <p:ext uri="{BB962C8B-B14F-4D97-AF65-F5344CB8AC3E}">
        <p14:creationId xmlns:p14="http://schemas.microsoft.com/office/powerpoint/2010/main" xmlns="" val="2971042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ppt_w</p:attrName>
                                        </p:attrNameLst>
                                      </p:cBhvr>
                                      <p:tavLst>
                                        <p:tav tm="0">
                                          <p:val>
                                            <p:fltVal val="0"/>
                                          </p:val>
                                        </p:tav>
                                        <p:tav tm="100000">
                                          <p:val>
                                            <p:strVal val="#ppt_w"/>
                                          </p:val>
                                        </p:tav>
                                      </p:tavLst>
                                    </p:anim>
                                    <p:anim calcmode="lin" valueType="num">
                                      <p:cBhvr>
                                        <p:cTn id="36" dur="500" fill="hold"/>
                                        <p:tgtEl>
                                          <p:spTgt spid="4"/>
                                        </p:tgtEl>
                                        <p:attrNameLst>
                                          <p:attrName>ppt_h</p:attrName>
                                        </p:attrNameLst>
                                      </p:cBhvr>
                                      <p:tavLst>
                                        <p:tav tm="0">
                                          <p:val>
                                            <p:fltVal val="0"/>
                                          </p:val>
                                        </p:tav>
                                        <p:tav tm="100000">
                                          <p:val>
                                            <p:strVal val="#ppt_h"/>
                                          </p:val>
                                        </p:tav>
                                      </p:tavLst>
                                    </p:anim>
                                    <p:animEffect transition="in" filter="fad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1" grpId="0" animBg="1"/>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3"/>
          <p:cNvPicPr preferRelativeResize="0"/>
          <p:nvPr/>
        </p:nvPicPr>
        <p:blipFill rotWithShape="1">
          <a:blip r:embed="rId3">
            <a:alphaModFix/>
          </a:blip>
          <a:srcRect/>
          <a:stretch/>
        </p:blipFill>
        <p:spPr>
          <a:xfrm>
            <a:off x="-1" y="5078"/>
            <a:ext cx="995075" cy="591269"/>
          </a:xfrm>
          <a:prstGeom prst="rect">
            <a:avLst/>
          </a:prstGeom>
          <a:noFill/>
          <a:ln>
            <a:noFill/>
          </a:ln>
        </p:spPr>
      </p:pic>
      <p:pic>
        <p:nvPicPr>
          <p:cNvPr id="83" name="Google Shape;83;p3"/>
          <p:cNvPicPr preferRelativeResize="0"/>
          <p:nvPr/>
        </p:nvPicPr>
        <p:blipFill rotWithShape="1">
          <a:blip r:embed="rId4">
            <a:alphaModFix/>
          </a:blip>
          <a:srcRect/>
          <a:stretch/>
        </p:blipFill>
        <p:spPr>
          <a:xfrm>
            <a:off x="0" y="6227384"/>
            <a:ext cx="998332" cy="630616"/>
          </a:xfrm>
          <a:prstGeom prst="rect">
            <a:avLst/>
          </a:prstGeom>
          <a:noFill/>
          <a:ln>
            <a:noFill/>
          </a:ln>
        </p:spPr>
      </p:pic>
      <p:sp>
        <p:nvSpPr>
          <p:cNvPr id="6" name="TextBox 5"/>
          <p:cNvSpPr txBox="1"/>
          <p:nvPr/>
        </p:nvSpPr>
        <p:spPr>
          <a:xfrm>
            <a:off x="2948187" y="596347"/>
            <a:ext cx="2776722" cy="400110"/>
          </a:xfrm>
          <a:prstGeom prst="rect">
            <a:avLst/>
          </a:prstGeom>
          <a:solidFill>
            <a:srgbClr val="FFFF00"/>
          </a:solidFill>
          <a:ln w="28575">
            <a:solidFill>
              <a:schemeClr val="tx1"/>
            </a:solidFill>
          </a:ln>
          <a:effectLst>
            <a:outerShdw blurRad="50800" dist="38100" dir="2700000" algn="tl" rotWithShape="0">
              <a:prstClr val="black">
                <a:alpha val="40000"/>
              </a:prstClr>
            </a:outerShdw>
          </a:effectLst>
        </p:spPr>
        <p:txBody>
          <a:bodyPr wrap="none" rtlCol="0">
            <a:spAutoFit/>
          </a:bodyPr>
          <a:lstStyle/>
          <a:p>
            <a:r>
              <a:rPr lang="en-US" sz="2000" dirty="0">
                <a:latin typeface="Stencil" panose="040409050D0802020404" pitchFamily="82" charset="0"/>
              </a:rPr>
              <a:t>CRITICAL REASONING</a:t>
            </a:r>
            <a:endParaRPr lang="en-IN" sz="2000" dirty="0">
              <a:latin typeface="Stencil" panose="040409050D0802020404" pitchFamily="82" charset="0"/>
            </a:endParaRPr>
          </a:p>
        </p:txBody>
      </p:sp>
      <p:sp>
        <p:nvSpPr>
          <p:cNvPr id="9" name="Google Shape;74;p2"/>
          <p:cNvSpPr txBox="1"/>
          <p:nvPr/>
        </p:nvSpPr>
        <p:spPr>
          <a:xfrm>
            <a:off x="2692475" y="1295217"/>
            <a:ext cx="3412762" cy="338514"/>
          </a:xfrm>
          <a:prstGeom prst="rect">
            <a:avLst/>
          </a:prstGeom>
          <a:solidFill>
            <a:schemeClr val="lt1"/>
          </a:solidFill>
          <a:ln w="19050" cap="flat" cmpd="sng">
            <a:solidFill>
              <a:schemeClr val="bg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1600" i="0" u="none" strike="noStrike" cap="none" dirty="0">
                <a:solidFill>
                  <a:schemeClr val="dk1"/>
                </a:solidFill>
                <a:latin typeface="Stencil" panose="040409050D0802020404" pitchFamily="82" charset="0"/>
                <a:ea typeface="Times New Roman"/>
                <a:cs typeface="Times New Roman"/>
                <a:sym typeface="Times New Roman"/>
              </a:rPr>
              <a:t>TERMS IN CRITICAL REASONING?</a:t>
            </a:r>
            <a:endParaRPr sz="1600" i="0" u="none" strike="noStrike" cap="none" dirty="0">
              <a:solidFill>
                <a:schemeClr val="dk1"/>
              </a:solidFill>
              <a:latin typeface="Stencil" panose="040409050D0802020404" pitchFamily="82" charset="0"/>
              <a:ea typeface="Times New Roman"/>
              <a:cs typeface="Times New Roman"/>
              <a:sym typeface="Times New Roman"/>
            </a:endParaRPr>
          </a:p>
        </p:txBody>
      </p:sp>
      <p:sp>
        <p:nvSpPr>
          <p:cNvPr id="15" name="Google Shape;74;p2"/>
          <p:cNvSpPr txBox="1"/>
          <p:nvPr/>
        </p:nvSpPr>
        <p:spPr>
          <a:xfrm>
            <a:off x="1187766" y="3357346"/>
            <a:ext cx="1312575" cy="338514"/>
          </a:xfrm>
          <a:prstGeom prst="rect">
            <a:avLst/>
          </a:prstGeom>
          <a:solidFill>
            <a:schemeClr val="lt1"/>
          </a:solidFill>
          <a:ln w="19050" cap="flat" cmpd="sng">
            <a:solidFill>
              <a:schemeClr val="bg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1600" i="0" u="none" strike="noStrike" cap="none" dirty="0">
                <a:solidFill>
                  <a:schemeClr val="dk1"/>
                </a:solidFill>
                <a:latin typeface="Stencil" panose="040409050D0802020404" pitchFamily="82" charset="0"/>
                <a:ea typeface="Times New Roman"/>
                <a:cs typeface="Times New Roman"/>
                <a:sym typeface="Times New Roman"/>
              </a:rPr>
              <a:t>ARGUMENT</a:t>
            </a:r>
            <a:endParaRPr sz="1600" i="0" u="none" strike="noStrike" cap="none" dirty="0">
              <a:solidFill>
                <a:schemeClr val="dk1"/>
              </a:solidFill>
              <a:latin typeface="Stencil" panose="040409050D0802020404" pitchFamily="82" charset="0"/>
              <a:ea typeface="Times New Roman"/>
              <a:cs typeface="Times New Roman"/>
              <a:sym typeface="Times New Roman"/>
            </a:endParaRPr>
          </a:p>
        </p:txBody>
      </p:sp>
      <p:sp>
        <p:nvSpPr>
          <p:cNvPr id="16" name="Google Shape;74;p2"/>
          <p:cNvSpPr txBox="1"/>
          <p:nvPr/>
        </p:nvSpPr>
        <p:spPr>
          <a:xfrm>
            <a:off x="1110657" y="1905724"/>
            <a:ext cx="1466795" cy="338514"/>
          </a:xfrm>
          <a:prstGeom prst="rect">
            <a:avLst/>
          </a:prstGeom>
          <a:solidFill>
            <a:schemeClr val="lt1"/>
          </a:solidFill>
          <a:ln w="19050" cap="flat" cmpd="sng">
            <a:solidFill>
              <a:schemeClr val="bg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1600" i="0" u="none" strike="noStrike" cap="none" dirty="0">
                <a:solidFill>
                  <a:schemeClr val="dk1"/>
                </a:solidFill>
                <a:latin typeface="Stencil" panose="040409050D0802020404" pitchFamily="82" charset="0"/>
                <a:ea typeface="Times New Roman"/>
                <a:cs typeface="Times New Roman"/>
                <a:sym typeface="Times New Roman"/>
              </a:rPr>
              <a:t>ASSUMPTION</a:t>
            </a:r>
            <a:endParaRPr sz="1600" i="0" u="none" strike="noStrike" cap="none" dirty="0">
              <a:solidFill>
                <a:schemeClr val="dk1"/>
              </a:solidFill>
              <a:latin typeface="Stencil" panose="040409050D0802020404" pitchFamily="82" charset="0"/>
              <a:ea typeface="Times New Roman"/>
              <a:cs typeface="Times New Roman"/>
              <a:sym typeface="Times New Roman"/>
            </a:endParaRPr>
          </a:p>
        </p:txBody>
      </p:sp>
      <p:sp>
        <p:nvSpPr>
          <p:cNvPr id="7" name="Rectangle 6"/>
          <p:cNvSpPr/>
          <p:nvPr/>
        </p:nvSpPr>
        <p:spPr>
          <a:xfrm>
            <a:off x="2179782" y="2470030"/>
            <a:ext cx="4572000" cy="584775"/>
          </a:xfrm>
          <a:prstGeom prst="rect">
            <a:avLst/>
          </a:prstGeom>
        </p:spPr>
        <p:txBody>
          <a:bodyPr>
            <a:spAutoFit/>
          </a:bodyPr>
          <a:lstStyle/>
          <a:p>
            <a:pPr lvl="0">
              <a:buSzPts val="3600"/>
            </a:pPr>
            <a:r>
              <a:rPr lang="en-US" sz="1600" b="1" dirty="0">
                <a:solidFill>
                  <a:srgbClr val="FF0000"/>
                </a:solidFill>
                <a:latin typeface="Sylfaen" panose="010A0502050306030303" pitchFamily="18" charset="0"/>
                <a:ea typeface="Times New Roman"/>
                <a:cs typeface="Times New Roman"/>
                <a:sym typeface="Times New Roman"/>
              </a:rPr>
              <a:t>Assumption</a:t>
            </a:r>
            <a:r>
              <a:rPr lang="en-US" sz="1600" b="1" dirty="0">
                <a:latin typeface="Sylfaen" panose="010A0502050306030303" pitchFamily="18" charset="0"/>
                <a:ea typeface="Times New Roman"/>
                <a:cs typeface="Times New Roman"/>
                <a:sym typeface="Times New Roman"/>
              </a:rPr>
              <a:t> </a:t>
            </a:r>
            <a:r>
              <a:rPr lang="en-US" sz="1600" dirty="0">
                <a:latin typeface="Sylfaen" panose="010A0502050306030303" pitchFamily="18" charset="0"/>
                <a:ea typeface="Times New Roman"/>
                <a:cs typeface="Times New Roman"/>
                <a:sym typeface="Times New Roman"/>
              </a:rPr>
              <a:t>is something that is accepted as true or certain to happen , but it has no proof.</a:t>
            </a:r>
            <a:endParaRPr lang="en-US" sz="1600" dirty="0">
              <a:latin typeface="Sylfaen" panose="010A0502050306030303" pitchFamily="18" charset="0"/>
            </a:endParaRPr>
          </a:p>
        </p:txBody>
      </p:sp>
      <p:sp>
        <p:nvSpPr>
          <p:cNvPr id="12" name="Rectangle 11"/>
          <p:cNvSpPr/>
          <p:nvPr/>
        </p:nvSpPr>
        <p:spPr>
          <a:xfrm>
            <a:off x="2112856" y="3998401"/>
            <a:ext cx="4572000" cy="1077218"/>
          </a:xfrm>
          <a:prstGeom prst="rect">
            <a:avLst/>
          </a:prstGeom>
        </p:spPr>
        <p:txBody>
          <a:bodyPr>
            <a:spAutoFit/>
          </a:bodyPr>
          <a:lstStyle/>
          <a:p>
            <a:pPr lvl="0">
              <a:buSzPts val="2400"/>
            </a:pPr>
            <a:r>
              <a:rPr lang="en-US" sz="1600" b="1" dirty="0">
                <a:solidFill>
                  <a:srgbClr val="FF0000"/>
                </a:solidFill>
                <a:latin typeface="Sylfaen" panose="010A0502050306030303" pitchFamily="18" charset="0"/>
                <a:ea typeface="Times New Roman"/>
                <a:cs typeface="Times New Roman"/>
                <a:sym typeface="Times New Roman"/>
              </a:rPr>
              <a:t>A set of sentences.</a:t>
            </a:r>
            <a:endParaRPr lang="en-US" sz="1600" b="1" dirty="0">
              <a:solidFill>
                <a:srgbClr val="FF0000"/>
              </a:solidFill>
              <a:latin typeface="Sylfaen" panose="010A0502050306030303" pitchFamily="18" charset="0"/>
            </a:endParaRPr>
          </a:p>
          <a:p>
            <a:pPr lvl="0">
              <a:buSzPts val="2400"/>
            </a:pPr>
            <a:r>
              <a:rPr lang="en-US" sz="1600" dirty="0">
                <a:latin typeface="Sylfaen" panose="010A0502050306030303" pitchFamily="18" charset="0"/>
                <a:ea typeface="Times New Roman"/>
                <a:cs typeface="Times New Roman"/>
                <a:sym typeface="Times New Roman"/>
              </a:rPr>
              <a:t>…one of them is being said to be true , and the others are being offered as reasons for believing the truth of the one.</a:t>
            </a:r>
            <a:endParaRPr lang="en-US" sz="1600" dirty="0">
              <a:latin typeface="Sylfaen" panose="010A0502050306030303" pitchFamily="18" charset="0"/>
            </a:endParaRPr>
          </a:p>
        </p:txBody>
      </p:sp>
    </p:spTree>
    <p:extLst>
      <p:ext uri="{BB962C8B-B14F-4D97-AF65-F5344CB8AC3E}">
        <p14:creationId xmlns:p14="http://schemas.microsoft.com/office/powerpoint/2010/main" xmlns="" val="813586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500" fill="hold"/>
                                        <p:tgtEl>
                                          <p:spTgt spid="16"/>
                                        </p:tgtEl>
                                        <p:attrNameLst>
                                          <p:attrName>ppt_w</p:attrName>
                                        </p:attrNameLst>
                                      </p:cBhvr>
                                      <p:tavLst>
                                        <p:tav tm="0">
                                          <p:val>
                                            <p:fltVal val="0"/>
                                          </p:val>
                                        </p:tav>
                                        <p:tav tm="100000">
                                          <p:val>
                                            <p:strVal val="#ppt_w"/>
                                          </p:val>
                                        </p:tav>
                                      </p:tavLst>
                                    </p:anim>
                                    <p:anim calcmode="lin" valueType="num">
                                      <p:cBhvr>
                                        <p:cTn id="15" dur="500" fill="hold"/>
                                        <p:tgtEl>
                                          <p:spTgt spid="16"/>
                                        </p:tgtEl>
                                        <p:attrNameLst>
                                          <p:attrName>ppt_h</p:attrName>
                                        </p:attrNameLst>
                                      </p:cBhvr>
                                      <p:tavLst>
                                        <p:tav tm="0">
                                          <p:val>
                                            <p:fltVal val="0"/>
                                          </p:val>
                                        </p:tav>
                                        <p:tav tm="100000">
                                          <p:val>
                                            <p:strVal val="#ppt_h"/>
                                          </p:val>
                                        </p:tav>
                                      </p:tavLst>
                                    </p:anim>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P spid="16" grpId="0" animBg="1"/>
      <p:bldP spid="7"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3"/>
          <p:cNvPicPr preferRelativeResize="0"/>
          <p:nvPr/>
        </p:nvPicPr>
        <p:blipFill rotWithShape="1">
          <a:blip r:embed="rId3">
            <a:alphaModFix/>
          </a:blip>
          <a:srcRect/>
          <a:stretch/>
        </p:blipFill>
        <p:spPr>
          <a:xfrm>
            <a:off x="-1" y="5078"/>
            <a:ext cx="995075" cy="591269"/>
          </a:xfrm>
          <a:prstGeom prst="rect">
            <a:avLst/>
          </a:prstGeom>
          <a:noFill/>
          <a:ln>
            <a:noFill/>
          </a:ln>
        </p:spPr>
      </p:pic>
      <p:pic>
        <p:nvPicPr>
          <p:cNvPr id="83" name="Google Shape;83;p3"/>
          <p:cNvPicPr preferRelativeResize="0"/>
          <p:nvPr/>
        </p:nvPicPr>
        <p:blipFill rotWithShape="1">
          <a:blip r:embed="rId4">
            <a:alphaModFix/>
          </a:blip>
          <a:srcRect/>
          <a:stretch/>
        </p:blipFill>
        <p:spPr>
          <a:xfrm>
            <a:off x="0" y="6227384"/>
            <a:ext cx="998332" cy="630616"/>
          </a:xfrm>
          <a:prstGeom prst="rect">
            <a:avLst/>
          </a:prstGeom>
          <a:noFill/>
          <a:ln>
            <a:noFill/>
          </a:ln>
        </p:spPr>
      </p:pic>
      <p:sp>
        <p:nvSpPr>
          <p:cNvPr id="6" name="TextBox 5"/>
          <p:cNvSpPr txBox="1"/>
          <p:nvPr/>
        </p:nvSpPr>
        <p:spPr>
          <a:xfrm>
            <a:off x="2948187" y="596347"/>
            <a:ext cx="2776722" cy="400110"/>
          </a:xfrm>
          <a:prstGeom prst="rect">
            <a:avLst/>
          </a:prstGeom>
          <a:solidFill>
            <a:srgbClr val="FFFF00"/>
          </a:solidFill>
          <a:ln w="28575">
            <a:solidFill>
              <a:schemeClr val="tx1"/>
            </a:solidFill>
          </a:ln>
          <a:effectLst>
            <a:outerShdw blurRad="50800" dist="38100" dir="2700000" algn="tl" rotWithShape="0">
              <a:prstClr val="black">
                <a:alpha val="40000"/>
              </a:prstClr>
            </a:outerShdw>
          </a:effectLst>
        </p:spPr>
        <p:txBody>
          <a:bodyPr wrap="none" rtlCol="0">
            <a:spAutoFit/>
          </a:bodyPr>
          <a:lstStyle/>
          <a:p>
            <a:r>
              <a:rPr lang="en-US" sz="2000" dirty="0">
                <a:latin typeface="Stencil" panose="040409050D0802020404" pitchFamily="82" charset="0"/>
              </a:rPr>
              <a:t>CRITICAL REASONING</a:t>
            </a:r>
            <a:endParaRPr lang="en-IN" sz="2000" dirty="0">
              <a:latin typeface="Stencil" panose="040409050D0802020404" pitchFamily="82" charset="0"/>
            </a:endParaRPr>
          </a:p>
        </p:txBody>
      </p:sp>
      <p:sp>
        <p:nvSpPr>
          <p:cNvPr id="9" name="Google Shape;74;p2"/>
          <p:cNvSpPr txBox="1"/>
          <p:nvPr/>
        </p:nvSpPr>
        <p:spPr>
          <a:xfrm>
            <a:off x="2692475" y="1295217"/>
            <a:ext cx="3412762" cy="338514"/>
          </a:xfrm>
          <a:prstGeom prst="rect">
            <a:avLst/>
          </a:prstGeom>
          <a:solidFill>
            <a:schemeClr val="lt1"/>
          </a:solidFill>
          <a:ln w="19050" cap="flat" cmpd="sng">
            <a:solidFill>
              <a:schemeClr val="bg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1600" i="0" u="none" strike="noStrike" cap="none" dirty="0">
                <a:solidFill>
                  <a:schemeClr val="dk1"/>
                </a:solidFill>
                <a:latin typeface="Stencil" panose="040409050D0802020404" pitchFamily="82" charset="0"/>
                <a:ea typeface="Times New Roman"/>
                <a:cs typeface="Times New Roman"/>
                <a:sym typeface="Times New Roman"/>
              </a:rPr>
              <a:t>TERMS IN CRITICAL REASONING?</a:t>
            </a:r>
            <a:endParaRPr sz="1600" i="0" u="none" strike="noStrike" cap="none" dirty="0">
              <a:solidFill>
                <a:schemeClr val="dk1"/>
              </a:solidFill>
              <a:latin typeface="Stencil" panose="040409050D0802020404" pitchFamily="82" charset="0"/>
              <a:ea typeface="Times New Roman"/>
              <a:cs typeface="Times New Roman"/>
              <a:sym typeface="Times New Roman"/>
            </a:endParaRPr>
          </a:p>
        </p:txBody>
      </p:sp>
      <p:sp>
        <p:nvSpPr>
          <p:cNvPr id="2" name="Rectangle 1"/>
          <p:cNvSpPr/>
          <p:nvPr/>
        </p:nvSpPr>
        <p:spPr>
          <a:xfrm>
            <a:off x="3536656" y="5423678"/>
            <a:ext cx="4572000" cy="584775"/>
          </a:xfrm>
          <a:prstGeom prst="rect">
            <a:avLst/>
          </a:prstGeom>
          <a:solidFill>
            <a:srgbClr val="FF0000"/>
          </a:solidFill>
          <a:ln w="28575">
            <a:solidFill>
              <a:schemeClr val="bg1"/>
            </a:solidFill>
          </a:ln>
          <a:effectLst>
            <a:outerShdw blurRad="50800" dist="38100" dir="2700000" algn="tl" rotWithShape="0">
              <a:prstClr val="black">
                <a:alpha val="40000"/>
              </a:prstClr>
            </a:outerShdw>
          </a:effectLst>
        </p:spPr>
        <p:txBody>
          <a:bodyPr>
            <a:spAutoFit/>
          </a:bodyPr>
          <a:lstStyle/>
          <a:p>
            <a:pPr lvl="0">
              <a:buSzPts val="2800"/>
            </a:pPr>
            <a:r>
              <a:rPr lang="en-US" sz="1600" b="1" dirty="0">
                <a:solidFill>
                  <a:schemeClr val="bg1"/>
                </a:solidFill>
                <a:latin typeface="Sylfaen" panose="010A0502050306030303" pitchFamily="18" charset="0"/>
                <a:ea typeface="Times New Roman"/>
                <a:cs typeface="Times New Roman"/>
                <a:sym typeface="Times New Roman"/>
              </a:rPr>
              <a:t>People wear particular dresses on particular days/occasions.</a:t>
            </a:r>
            <a:endParaRPr lang="en-US" sz="1600" b="1" dirty="0">
              <a:solidFill>
                <a:schemeClr val="bg1"/>
              </a:solidFill>
              <a:latin typeface="Sylfaen" panose="010A0502050306030303" pitchFamily="18" charset="0"/>
            </a:endParaRPr>
          </a:p>
        </p:txBody>
      </p:sp>
      <p:sp>
        <p:nvSpPr>
          <p:cNvPr id="14" name="Google Shape;74;p2"/>
          <p:cNvSpPr txBox="1"/>
          <p:nvPr/>
        </p:nvSpPr>
        <p:spPr>
          <a:xfrm>
            <a:off x="1154510" y="1988166"/>
            <a:ext cx="1083521" cy="338514"/>
          </a:xfrm>
          <a:prstGeom prst="rect">
            <a:avLst/>
          </a:prstGeom>
          <a:solidFill>
            <a:schemeClr val="lt1"/>
          </a:solidFill>
          <a:ln w="19050" cap="flat" cmpd="sng">
            <a:solidFill>
              <a:schemeClr val="bg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1600" i="0" u="none" strike="noStrike" cap="none" dirty="0">
                <a:solidFill>
                  <a:schemeClr val="dk1"/>
                </a:solidFill>
                <a:latin typeface="Stencil" panose="040409050D0802020404" pitchFamily="82" charset="0"/>
                <a:ea typeface="Times New Roman"/>
                <a:cs typeface="Times New Roman"/>
                <a:sym typeface="Times New Roman"/>
              </a:rPr>
              <a:t>EXAMPLE</a:t>
            </a:r>
            <a:endParaRPr sz="1600" i="0" u="none" strike="noStrike" cap="none" dirty="0">
              <a:solidFill>
                <a:schemeClr val="dk1"/>
              </a:solidFill>
              <a:latin typeface="Stencil" panose="040409050D0802020404" pitchFamily="82" charset="0"/>
              <a:ea typeface="Times New Roman"/>
              <a:cs typeface="Times New Roman"/>
              <a:sym typeface="Times New Roman"/>
            </a:endParaRPr>
          </a:p>
        </p:txBody>
      </p:sp>
      <p:sp>
        <p:nvSpPr>
          <p:cNvPr id="3" name="Rectangle 2"/>
          <p:cNvSpPr/>
          <p:nvPr/>
        </p:nvSpPr>
        <p:spPr>
          <a:xfrm>
            <a:off x="1907385" y="3098642"/>
            <a:ext cx="4572000" cy="584775"/>
          </a:xfrm>
          <a:prstGeom prst="rect">
            <a:avLst/>
          </a:prstGeom>
        </p:spPr>
        <p:txBody>
          <a:bodyPr>
            <a:spAutoFit/>
          </a:bodyPr>
          <a:lstStyle/>
          <a:p>
            <a:pPr lvl="0">
              <a:buSzPts val="3200"/>
            </a:pPr>
            <a:r>
              <a:rPr lang="en-US" sz="1600" dirty="0">
                <a:latin typeface="Sylfaen" panose="010A0502050306030303" pitchFamily="18" charset="0"/>
                <a:ea typeface="Times New Roman"/>
                <a:cs typeface="Times New Roman"/>
                <a:sym typeface="Times New Roman"/>
              </a:rPr>
              <a:t>“It is Friday. Wioletta always wears jeans on Friday , so Wioletta will be wearing jeans today ”</a:t>
            </a:r>
            <a:endParaRPr lang="en-US" sz="1600" dirty="0">
              <a:latin typeface="Sylfaen" panose="010A0502050306030303" pitchFamily="18" charset="0"/>
            </a:endParaRPr>
          </a:p>
        </p:txBody>
      </p:sp>
      <p:sp>
        <p:nvSpPr>
          <p:cNvPr id="4" name="Rectangle 3"/>
          <p:cNvSpPr/>
          <p:nvPr/>
        </p:nvSpPr>
        <p:spPr>
          <a:xfrm>
            <a:off x="1953669" y="2558772"/>
            <a:ext cx="2534668" cy="338554"/>
          </a:xfrm>
          <a:prstGeom prst="rect">
            <a:avLst/>
          </a:prstGeom>
        </p:spPr>
        <p:txBody>
          <a:bodyPr wrap="none">
            <a:spAutoFit/>
          </a:bodyPr>
          <a:lstStyle/>
          <a:p>
            <a:pPr lvl="0">
              <a:buSzPts val="3200"/>
            </a:pPr>
            <a:r>
              <a:rPr lang="en-US" sz="1600" b="1" dirty="0">
                <a:solidFill>
                  <a:srgbClr val="FF0000"/>
                </a:solidFill>
                <a:latin typeface="Sylfaen" panose="010A0502050306030303" pitchFamily="18" charset="0"/>
                <a:ea typeface="Times New Roman"/>
                <a:cs typeface="Times New Roman"/>
                <a:sym typeface="Times New Roman"/>
              </a:rPr>
              <a:t>In the following arguments:</a:t>
            </a:r>
            <a:endParaRPr lang="en-US" sz="1600" dirty="0">
              <a:solidFill>
                <a:srgbClr val="FF0000"/>
              </a:solidFill>
              <a:latin typeface="Sylfaen" panose="010A0502050306030303" pitchFamily="18" charset="0"/>
            </a:endParaRPr>
          </a:p>
        </p:txBody>
      </p:sp>
      <p:sp>
        <p:nvSpPr>
          <p:cNvPr id="5" name="Rectangle 4"/>
          <p:cNvSpPr/>
          <p:nvPr/>
        </p:nvSpPr>
        <p:spPr>
          <a:xfrm>
            <a:off x="1907385" y="3884733"/>
            <a:ext cx="2321469" cy="338554"/>
          </a:xfrm>
          <a:prstGeom prst="rect">
            <a:avLst/>
          </a:prstGeom>
        </p:spPr>
        <p:txBody>
          <a:bodyPr wrap="none">
            <a:spAutoFit/>
          </a:bodyPr>
          <a:lstStyle/>
          <a:p>
            <a:pPr lvl="0">
              <a:buSzPts val="3200"/>
            </a:pPr>
            <a:r>
              <a:rPr lang="en-US" sz="1600" b="1" dirty="0">
                <a:solidFill>
                  <a:srgbClr val="FF0000"/>
                </a:solidFill>
                <a:latin typeface="Sylfaen" panose="010A0502050306030303" pitchFamily="18" charset="0"/>
                <a:ea typeface="Times New Roman"/>
                <a:cs typeface="Times New Roman"/>
                <a:sym typeface="Times New Roman"/>
              </a:rPr>
              <a:t>It could be assumed that:</a:t>
            </a:r>
            <a:endParaRPr lang="en-US" sz="1600" b="1" dirty="0">
              <a:solidFill>
                <a:srgbClr val="FF0000"/>
              </a:solidFill>
              <a:latin typeface="Sylfaen" panose="010A0502050306030303" pitchFamily="18" charset="0"/>
            </a:endParaRPr>
          </a:p>
        </p:txBody>
      </p:sp>
      <p:sp>
        <p:nvSpPr>
          <p:cNvPr id="8" name="Rectangle 7"/>
          <p:cNvSpPr/>
          <p:nvPr/>
        </p:nvSpPr>
        <p:spPr>
          <a:xfrm>
            <a:off x="296451" y="4651716"/>
            <a:ext cx="4102405" cy="338554"/>
          </a:xfrm>
          <a:prstGeom prst="rect">
            <a:avLst/>
          </a:prstGeom>
          <a:solidFill>
            <a:srgbClr val="FF0000"/>
          </a:solidFill>
          <a:ln w="28575">
            <a:solidFill>
              <a:schemeClr val="bg1"/>
            </a:solidFill>
          </a:ln>
          <a:effectLst>
            <a:outerShdw blurRad="50800" dist="38100" dir="2700000" algn="tl" rotWithShape="0">
              <a:prstClr val="black">
                <a:alpha val="40000"/>
              </a:prstClr>
            </a:outerShdw>
          </a:effectLst>
        </p:spPr>
        <p:txBody>
          <a:bodyPr wrap="none">
            <a:spAutoFit/>
          </a:bodyPr>
          <a:lstStyle/>
          <a:p>
            <a:r>
              <a:rPr lang="en-US" sz="1600" b="1" dirty="0">
                <a:solidFill>
                  <a:schemeClr val="bg1"/>
                </a:solidFill>
                <a:latin typeface="Sylfaen" panose="010A0502050306030303" pitchFamily="18" charset="0"/>
                <a:ea typeface="Times New Roman"/>
                <a:cs typeface="Times New Roman"/>
                <a:sym typeface="Times New Roman"/>
              </a:rPr>
              <a:t>Wioletta doesn’t wear jeans on the other days</a:t>
            </a:r>
            <a:endParaRPr lang="en-IN" sz="1600" b="1" dirty="0">
              <a:solidFill>
                <a:schemeClr val="bg1"/>
              </a:solidFill>
            </a:endParaRPr>
          </a:p>
        </p:txBody>
      </p:sp>
    </p:spTree>
    <p:extLst>
      <p:ext uri="{BB962C8B-B14F-4D97-AF65-F5344CB8AC3E}">
        <p14:creationId xmlns:p14="http://schemas.microsoft.com/office/powerpoint/2010/main" xmlns="" val="78560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ppt_w</p:attrName>
                                        </p:attrNameLst>
                                      </p:cBhvr>
                                      <p:tavLst>
                                        <p:tav tm="0">
                                          <p:val>
                                            <p:fltVal val="0"/>
                                          </p:val>
                                        </p:tav>
                                        <p:tav tm="100000">
                                          <p:val>
                                            <p:strVal val="#ppt_w"/>
                                          </p:val>
                                        </p:tav>
                                      </p:tavLst>
                                    </p:anim>
                                    <p:anim calcmode="lin" valueType="num">
                                      <p:cBhvr>
                                        <p:cTn id="29" dur="500" fill="hold"/>
                                        <p:tgtEl>
                                          <p:spTgt spid="3"/>
                                        </p:tgtEl>
                                        <p:attrNameLst>
                                          <p:attrName>ppt_h</p:attrName>
                                        </p:attrNameLst>
                                      </p:cBhvr>
                                      <p:tavLst>
                                        <p:tav tm="0">
                                          <p:val>
                                            <p:fltVal val="0"/>
                                          </p:val>
                                        </p:tav>
                                        <p:tav tm="100000">
                                          <p:val>
                                            <p:strVal val="#ppt_h"/>
                                          </p:val>
                                        </p:tav>
                                      </p:tavLst>
                                    </p:anim>
                                    <p:animEffect transition="in" filter="fade">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500" fill="hold"/>
                                        <p:tgtEl>
                                          <p:spTgt spid="8"/>
                                        </p:tgtEl>
                                        <p:attrNameLst>
                                          <p:attrName>ppt_w</p:attrName>
                                        </p:attrNameLst>
                                      </p:cBhvr>
                                      <p:tavLst>
                                        <p:tav tm="0">
                                          <p:val>
                                            <p:fltVal val="0"/>
                                          </p:val>
                                        </p:tav>
                                        <p:tav tm="100000">
                                          <p:val>
                                            <p:strVal val="#ppt_w"/>
                                          </p:val>
                                        </p:tav>
                                      </p:tavLst>
                                    </p:anim>
                                    <p:anim calcmode="lin" valueType="num">
                                      <p:cBhvr>
                                        <p:cTn id="43" dur="500" fill="hold"/>
                                        <p:tgtEl>
                                          <p:spTgt spid="8"/>
                                        </p:tgtEl>
                                        <p:attrNameLst>
                                          <p:attrName>ppt_h</p:attrName>
                                        </p:attrNameLst>
                                      </p:cBhvr>
                                      <p:tavLst>
                                        <p:tav tm="0">
                                          <p:val>
                                            <p:fltVal val="0"/>
                                          </p:val>
                                        </p:tav>
                                        <p:tav tm="100000">
                                          <p:val>
                                            <p:strVal val="#ppt_h"/>
                                          </p:val>
                                        </p:tav>
                                      </p:tavLst>
                                    </p:anim>
                                    <p:animEffect transition="in" filter="fade">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p:cTn id="49" dur="500" fill="hold"/>
                                        <p:tgtEl>
                                          <p:spTgt spid="2"/>
                                        </p:tgtEl>
                                        <p:attrNameLst>
                                          <p:attrName>ppt_w</p:attrName>
                                        </p:attrNameLst>
                                      </p:cBhvr>
                                      <p:tavLst>
                                        <p:tav tm="0">
                                          <p:val>
                                            <p:fltVal val="0"/>
                                          </p:val>
                                        </p:tav>
                                        <p:tav tm="100000">
                                          <p:val>
                                            <p:strVal val="#ppt_w"/>
                                          </p:val>
                                        </p:tav>
                                      </p:tavLst>
                                    </p:anim>
                                    <p:anim calcmode="lin" valueType="num">
                                      <p:cBhvr>
                                        <p:cTn id="50" dur="500" fill="hold"/>
                                        <p:tgtEl>
                                          <p:spTgt spid="2"/>
                                        </p:tgtEl>
                                        <p:attrNameLst>
                                          <p:attrName>ppt_h</p:attrName>
                                        </p:attrNameLst>
                                      </p:cBhvr>
                                      <p:tavLst>
                                        <p:tav tm="0">
                                          <p:val>
                                            <p:fltVal val="0"/>
                                          </p:val>
                                        </p:tav>
                                        <p:tav tm="100000">
                                          <p:val>
                                            <p:strVal val="#ppt_h"/>
                                          </p:val>
                                        </p:tav>
                                      </p:tavLst>
                                    </p:anim>
                                    <p:animEffect transition="in" filter="fade">
                                      <p:cBhvr>
                                        <p:cTn id="5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animBg="1"/>
      <p:bldP spid="14" grpId="0" animBg="1"/>
      <p:bldP spid="3" grpId="0"/>
      <p:bldP spid="4" grpId="0"/>
      <p:bldP spid="5" grpId="0"/>
      <p:bldP spid="8" grpId="0" animBg="1"/>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960</TotalTime>
  <Words>3097</Words>
  <Application>Microsoft Office PowerPoint</Application>
  <PresentationFormat>On-screen Show (4:3)</PresentationFormat>
  <Paragraphs>450</Paragraphs>
  <Slides>36</Slides>
  <Notes>33</Notes>
  <HiddenSlides>0</HiddenSlides>
  <MMClips>0</MMClips>
  <ScaleCrop>false</ScaleCrop>
  <HeadingPairs>
    <vt:vector size="4" baseType="variant">
      <vt:variant>
        <vt:lpstr>Theme</vt:lpstr>
      </vt:variant>
      <vt:variant>
        <vt:i4>2</vt:i4>
      </vt:variant>
      <vt:variant>
        <vt:lpstr>Slide Titles</vt:lpstr>
      </vt:variant>
      <vt:variant>
        <vt:i4>36</vt:i4>
      </vt:variant>
    </vt:vector>
  </HeadingPairs>
  <TitlesOfParts>
    <vt:vector size="38" baseType="lpstr">
      <vt:lpstr>Simple Light</vt:lpstr>
      <vt:lpstr>Office Theme</vt:lpstr>
      <vt:lpstr>CRITICAL REASONING</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SIX PHRASE –  Critical Reasoning</dc:title>
  <dc:creator>saravana</dc:creator>
  <cp:lastModifiedBy>Zechariah</cp:lastModifiedBy>
  <cp:revision>56</cp:revision>
  <dcterms:created xsi:type="dcterms:W3CDTF">2013-02-10T07:59:00Z</dcterms:created>
  <dcterms:modified xsi:type="dcterms:W3CDTF">2024-11-14T19:15:47Z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1E1A5F20BD084CCDBA28F86EAAF64101</vt:lpwstr>
  </property>
  <property fmtid="{D5CDD505-2E9C-101B-9397-08002B2CF9AE}" pid="3" name="KSOProductBuildVer">
    <vt:lpwstr>1033-11.2.0.11537</vt:lpwstr>
  </property>
</Properties>
</file>