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Lst>
  <p:sldSz cy="5143500" cx="9144000"/>
  <p:notesSz cx="6858000" cy="9144000"/>
  <p:embeddedFontLst>
    <p:embeddedFont>
      <p:font typeface="Roboto Black"/>
      <p:bold r:id="rId40"/>
      <p:boldItalic r:id="rId41"/>
    </p:embeddedFont>
    <p:embeddedFont>
      <p:font typeface="Roboto"/>
      <p:regular r:id="rId42"/>
      <p:bold r:id="rId43"/>
      <p:italic r:id="rId44"/>
      <p:boldItalic r:id="rId45"/>
    </p:embeddedFont>
    <p:embeddedFont>
      <p:font typeface="Roboto Medium"/>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40">
          <p15:clr>
            <a:srgbClr val="747775"/>
          </p15:clr>
        </p15:guide>
        <p15:guide id="2" pos="454">
          <p15:clr>
            <a:srgbClr val="747775"/>
          </p15:clr>
        </p15:guide>
        <p15:guide id="3" pos="5216">
          <p15:clr>
            <a:srgbClr val="747775"/>
          </p15:clr>
        </p15:guide>
        <p15:guide id="4" orient="horz" pos="567">
          <p15:clr>
            <a:srgbClr val="747775"/>
          </p15:clr>
        </p15:guide>
        <p15:guide id="5" orient="horz" pos="794">
          <p15:clr>
            <a:srgbClr val="747775"/>
          </p15:clr>
        </p15:guide>
        <p15:guide id="6" orient="horz" pos="2948">
          <p15:clr>
            <a:srgbClr val="747775"/>
          </p15:clr>
        </p15:guide>
      </p15:sldGuideLst>
    </p:ext>
    <p:ext uri="GoogleSlidesCustomDataVersion2">
      <go:slidesCustomData xmlns:go="http://customooxmlschemas.google.com/" r:id="rId50" roundtripDataSignature="AMtx7mg02bCdFhhoy3QRfV8Ko8U/7uPY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40" orient="horz"/>
        <p:guide pos="454"/>
        <p:guide pos="5216"/>
        <p:guide pos="567" orient="horz"/>
        <p:guide pos="794" orient="horz"/>
        <p:guide pos="2948"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Black-bold.fntdata"/><Relationship Id="rId42" Type="http://schemas.openxmlformats.org/officeDocument/2006/relationships/font" Target="fonts/Roboto-regular.fntdata"/><Relationship Id="rId41" Type="http://schemas.openxmlformats.org/officeDocument/2006/relationships/font" Target="fonts/RobotoBlack-boldItalic.fntdata"/><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RobotoMedium-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Medium-italic.fntdata"/><Relationship Id="rId47" Type="http://schemas.openxmlformats.org/officeDocument/2006/relationships/font" Target="fonts/RobotoMedium-bold.fntdata"/><Relationship Id="rId49" Type="http://schemas.openxmlformats.org/officeDocument/2006/relationships/font" Target="fonts/RobotoMedium-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5" name="Google Shape;15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4" name="Google Shape;164;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3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2" name="Google Shape;202;p3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3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9" name="Google Shape;209;p3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3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3" name="Google Shape;223;p3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3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0" name="Google Shape;230;p3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3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7" name="Google Shape;237;p3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3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4" name="Google Shape;244;p3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38: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1" name="Google Shape;251;p3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p39: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3" name="Google Shape;273;p3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5" name="Google Shape;295;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41: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5" name="Google Shape;305;p41: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42: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p42: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4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p4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4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9" name="Google Shape;329;p4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45: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7" name="Google Shape;337;p45: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2" name="Google Shape;72;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6: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5" name="Google Shape;345;p46: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47: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3" name="Google Shape;353;p47: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48: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1" name="Google Shape;361;p48: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9: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9" name="Google Shape;369;p49: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Clr>
                <a:schemeClr val="dk1"/>
              </a:buClr>
              <a:buSzPts val="1200"/>
              <a:buFont typeface="Calibri"/>
              <a:buNone/>
            </a:pPr>
            <a:r>
              <a:t/>
            </a:r>
            <a:endParaRPr b="0" sz="1200" strike="noStrike">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7" name="Google Shape;37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3" name="Google Shape;9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4" name="Google Shape;104;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1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1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20"/>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20"/>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
        <p:nvSpPr>
          <p:cNvPr id="52" name="Google Shape;52;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 name="Google Shape;1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
        <p:nvSpPr>
          <p:cNvPr id="18" name="Google Shape;18;p12"/>
          <p:cNvSpPr txBox="1"/>
          <p:nvPr/>
        </p:nvSpPr>
        <p:spPr>
          <a:xfrm>
            <a:off x="6096000" y="0"/>
            <a:ext cx="2376458" cy="21544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Tahoma"/>
              <a:buNone/>
            </a:pPr>
            <a:r>
              <a:rPr b="1" i="1" lang="en-IN" sz="800" u="none" cap="none" strike="noStrike">
                <a:solidFill>
                  <a:srgbClr val="FF0000"/>
                </a:solidFill>
                <a:latin typeface="Roboto"/>
                <a:ea typeface="Roboto"/>
                <a:cs typeface="Roboto"/>
                <a:sym typeface="Roboto"/>
              </a:rPr>
              <a:t>Java introduction, Features, Structure, Data type</a:t>
            </a:r>
            <a:endParaRPr b="0" i="0" sz="2400" u="none" cap="none" strike="noStrike">
              <a:solidFill>
                <a:srgbClr val="000000"/>
              </a:solidFill>
              <a:latin typeface="Consolas"/>
              <a:ea typeface="Consolas"/>
              <a:cs typeface="Consolas"/>
              <a:sym typeface="Consola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1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p14"/>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2" name="Google Shape;22;p14"/>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13"/>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6" name="Google Shape;26;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1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9" name="Google Shape;29;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30" name="Google Shape;30;p15"/>
          <p:cNvPicPr preferRelativeResize="0"/>
          <p:nvPr/>
        </p:nvPicPr>
        <p:blipFill rotWithShape="1">
          <a:blip r:embed="rId2">
            <a:alphaModFix/>
          </a:blip>
          <a:srcRect b="0" l="0" r="0" t="0"/>
          <a:stretch/>
        </p:blipFill>
        <p:spPr>
          <a:xfrm>
            <a:off x="0" y="0"/>
            <a:ext cx="9144003" cy="51435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16"/>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16"/>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17"/>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9"/>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6" name="Google Shape;46;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p10"/>
          <p:cNvPicPr preferRelativeResize="0"/>
          <p:nvPr/>
        </p:nvPicPr>
        <p:blipFill rotWithShape="1">
          <a:blip r:embed="rId1">
            <a:alphaModFix/>
          </a:blip>
          <a:srcRect b="0" l="0" r="0" t="0"/>
          <a:stretch/>
        </p:blipFill>
        <p:spPr>
          <a:xfrm>
            <a:off x="0" y="0"/>
            <a:ext cx="9144003"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3.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5.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jp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jp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jp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5.jpg"/><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7.jpg"/><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jp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22.jpg"/><Relationship Id="rId4" Type="http://schemas.openxmlformats.org/officeDocument/2006/relationships/image" Target="../media/image16.png"/><Relationship Id="rId5" Type="http://schemas.openxmlformats.org/officeDocument/2006/relationships/image" Target="../media/image19.png"/><Relationship Id="rId6"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jp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jp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jpg"/><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8" name="Google Shape;58;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59" name="Google Shape;59;p1"/>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60" name="Google Shape;60;p1"/>
          <p:cNvPicPr preferRelativeResize="0"/>
          <p:nvPr/>
        </p:nvPicPr>
        <p:blipFill rotWithShape="1">
          <a:blip r:embed="rId4">
            <a:alphaModFix/>
          </a:blip>
          <a:srcRect b="0" l="0" r="0" t="0"/>
          <a:stretch/>
        </p:blipFill>
        <p:spPr>
          <a:xfrm>
            <a:off x="2504600" y="600288"/>
            <a:ext cx="4134799" cy="2923400"/>
          </a:xfrm>
          <a:prstGeom prst="rect">
            <a:avLst/>
          </a:prstGeom>
          <a:noFill/>
          <a:ln>
            <a:noFill/>
          </a:ln>
        </p:spPr>
      </p:pic>
      <p:pic>
        <p:nvPicPr>
          <p:cNvPr id="61" name="Google Shape;61;p1"/>
          <p:cNvPicPr preferRelativeResize="0"/>
          <p:nvPr/>
        </p:nvPicPr>
        <p:blipFill rotWithShape="1">
          <a:blip r:embed="rId5">
            <a:alphaModFix/>
          </a:blip>
          <a:srcRect b="0" l="0" r="0" t="0"/>
          <a:stretch/>
        </p:blipFill>
        <p:spPr>
          <a:xfrm>
            <a:off x="2200050" y="3386138"/>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9" name="Google Shape;149;p2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0" name="Google Shape;150;p27"/>
          <p:cNvPicPr preferRelativeResize="0"/>
          <p:nvPr/>
        </p:nvPicPr>
        <p:blipFill rotWithShape="1">
          <a:blip r:embed="rId3">
            <a:alphaModFix/>
          </a:blip>
          <a:srcRect b="0" l="0" r="0" t="0"/>
          <a:stretch/>
        </p:blipFill>
        <p:spPr>
          <a:xfrm>
            <a:off x="52039" y="0"/>
            <a:ext cx="9144003" cy="5143501"/>
          </a:xfrm>
          <a:prstGeom prst="rect">
            <a:avLst/>
          </a:prstGeom>
          <a:noFill/>
          <a:ln>
            <a:noFill/>
          </a:ln>
        </p:spPr>
      </p:pic>
      <p:sp>
        <p:nvSpPr>
          <p:cNvPr id="151" name="Google Shape;151;p27"/>
          <p:cNvSpPr txBox="1"/>
          <p:nvPr/>
        </p:nvSpPr>
        <p:spPr>
          <a:xfrm>
            <a:off x="720012" y="1259995"/>
            <a:ext cx="5941800" cy="160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There are three main components of Java language: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285750" lvl="6" marL="285750" marR="0" rtl="0" algn="l">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JVM(java Virtual Machine)</a:t>
            </a:r>
            <a:endParaRPr b="0" i="0" sz="1400" u="none" cap="none" strike="noStrike">
              <a:solidFill>
                <a:srgbClr val="000000"/>
              </a:solidFill>
              <a:latin typeface="Arial"/>
              <a:ea typeface="Arial"/>
              <a:cs typeface="Arial"/>
              <a:sym typeface="Arial"/>
            </a:endParaRPr>
          </a:p>
          <a:p>
            <a:pPr indent="-196850" lvl="6"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a:p>
            <a:pPr indent="-285750" lvl="6" marL="285750" marR="0" rtl="0" algn="l">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JRE(Java Runtime Environment)</a:t>
            </a:r>
            <a:endParaRPr b="0" i="0" sz="1400" u="none" cap="none" strike="noStrike">
              <a:solidFill>
                <a:srgbClr val="000000"/>
              </a:solidFill>
              <a:latin typeface="Arial"/>
              <a:ea typeface="Arial"/>
              <a:cs typeface="Arial"/>
              <a:sym typeface="Arial"/>
            </a:endParaRPr>
          </a:p>
          <a:p>
            <a:pPr indent="-196850" lvl="6"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a:p>
            <a:pPr indent="-285750" lvl="6" marL="285750" marR="0" rtl="0" algn="l">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JDK(Java Development Kit)</a:t>
            </a:r>
            <a:endParaRPr b="0" i="0" sz="1400" u="none" cap="none" strike="noStrike">
              <a:solidFill>
                <a:srgbClr val="000000"/>
              </a:solidFill>
              <a:latin typeface="Arial"/>
              <a:ea typeface="Arial"/>
              <a:cs typeface="Arial"/>
              <a:sym typeface="Arial"/>
            </a:endParaRPr>
          </a:p>
        </p:txBody>
      </p:sp>
      <p:sp>
        <p:nvSpPr>
          <p:cNvPr id="152" name="Google Shape;152;p27"/>
          <p:cNvSpPr txBox="1"/>
          <p:nvPr/>
        </p:nvSpPr>
        <p:spPr>
          <a:xfrm>
            <a:off x="720001" y="418000"/>
            <a:ext cx="5766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lang="en-IN" sz="2000">
                <a:solidFill>
                  <a:srgbClr val="8181EF"/>
                </a:solidFill>
                <a:latin typeface="Roboto Black"/>
                <a:ea typeface="Roboto Black"/>
                <a:cs typeface="Roboto Black"/>
                <a:sym typeface="Roboto Black"/>
              </a:rPr>
              <a:t>Components</a:t>
            </a:r>
            <a:endParaRPr b="0" i="0" sz="2000" u="none" cap="none" strike="noStrike">
              <a:solidFill>
                <a:srgbClr val="8181E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58" name="Google Shape;158;p2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9" name="Google Shape;159;p28"/>
          <p:cNvPicPr preferRelativeResize="0"/>
          <p:nvPr/>
        </p:nvPicPr>
        <p:blipFill rotWithShape="1">
          <a:blip r:embed="rId3">
            <a:alphaModFix/>
          </a:blip>
          <a:srcRect b="0" l="0" r="0" t="0"/>
          <a:stretch/>
        </p:blipFill>
        <p:spPr>
          <a:xfrm>
            <a:off x="52039" y="0"/>
            <a:ext cx="9144003" cy="5143501"/>
          </a:xfrm>
          <a:prstGeom prst="rect">
            <a:avLst/>
          </a:prstGeom>
          <a:noFill/>
          <a:ln>
            <a:noFill/>
          </a:ln>
        </p:spPr>
      </p:pic>
      <p:sp>
        <p:nvSpPr>
          <p:cNvPr id="160" name="Google Shape;160;p28"/>
          <p:cNvSpPr txBox="1"/>
          <p:nvPr/>
        </p:nvSpPr>
        <p:spPr>
          <a:xfrm>
            <a:off x="720001" y="418000"/>
            <a:ext cx="5766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i="0" lang="en-IN" sz="3000" u="none" cap="none" strike="noStrike">
                <a:solidFill>
                  <a:srgbClr val="8182EF"/>
                </a:solidFill>
                <a:latin typeface="Roboto Black"/>
                <a:ea typeface="Roboto Black"/>
                <a:cs typeface="Roboto Black"/>
                <a:sym typeface="Roboto Black"/>
              </a:rPr>
              <a:t>JVM,JRE,JDK</a:t>
            </a:r>
            <a:endParaRPr i="0" sz="3000" u="none" cap="none" strike="noStrike">
              <a:solidFill>
                <a:srgbClr val="8182EF"/>
              </a:solidFill>
              <a:latin typeface="Roboto"/>
              <a:ea typeface="Roboto"/>
              <a:cs typeface="Roboto"/>
              <a:sym typeface="Roboto"/>
            </a:endParaRPr>
          </a:p>
        </p:txBody>
      </p:sp>
      <p:pic>
        <p:nvPicPr>
          <p:cNvPr id="161" name="Google Shape;161;p28"/>
          <p:cNvPicPr preferRelativeResize="0"/>
          <p:nvPr/>
        </p:nvPicPr>
        <p:blipFill rotWithShape="1">
          <a:blip r:embed="rId4">
            <a:alphaModFix/>
          </a:blip>
          <a:srcRect b="0" l="0" r="0" t="0"/>
          <a:stretch/>
        </p:blipFill>
        <p:spPr>
          <a:xfrm>
            <a:off x="1828802" y="1353533"/>
            <a:ext cx="5307980" cy="301428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67" name="Google Shape;167;p2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68" name="Google Shape;168;p29"/>
          <p:cNvPicPr preferRelativeResize="0"/>
          <p:nvPr/>
        </p:nvPicPr>
        <p:blipFill rotWithShape="1">
          <a:blip r:embed="rId3">
            <a:alphaModFix/>
          </a:blip>
          <a:srcRect b="0" l="0" r="0" t="0"/>
          <a:stretch/>
        </p:blipFill>
        <p:spPr>
          <a:xfrm>
            <a:off x="52039" y="0"/>
            <a:ext cx="9144003" cy="5143501"/>
          </a:xfrm>
          <a:prstGeom prst="rect">
            <a:avLst/>
          </a:prstGeom>
          <a:noFill/>
          <a:ln>
            <a:noFill/>
          </a:ln>
        </p:spPr>
      </p:pic>
      <p:sp>
        <p:nvSpPr>
          <p:cNvPr id="169" name="Google Shape;169;p29"/>
          <p:cNvSpPr txBox="1"/>
          <p:nvPr/>
        </p:nvSpPr>
        <p:spPr>
          <a:xfrm>
            <a:off x="720000" y="418000"/>
            <a:ext cx="5766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8182EF"/>
                </a:solidFill>
                <a:latin typeface="Roboto Black"/>
                <a:ea typeface="Roboto Black"/>
                <a:cs typeface="Roboto Black"/>
                <a:sym typeface="Roboto Black"/>
              </a:rPr>
              <a:t>JVM</a:t>
            </a:r>
            <a:endParaRPr b="0" i="0" sz="3000" u="none" cap="none" strike="noStrike">
              <a:solidFill>
                <a:srgbClr val="8182EF"/>
              </a:solidFill>
              <a:latin typeface="Arial"/>
              <a:ea typeface="Arial"/>
              <a:cs typeface="Arial"/>
              <a:sym typeface="Arial"/>
            </a:endParaRPr>
          </a:p>
        </p:txBody>
      </p:sp>
      <p:sp>
        <p:nvSpPr>
          <p:cNvPr id="170" name="Google Shape;170;p29"/>
          <p:cNvSpPr txBox="1"/>
          <p:nvPr/>
        </p:nvSpPr>
        <p:spPr>
          <a:xfrm>
            <a:off x="1205951" y="1198681"/>
            <a:ext cx="7484566" cy="332398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JVM interprets the byte code into machine code which is executed</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in the machine in which the Java program runs. Virtual manner.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Platform independent.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The JVM performs following main tasks: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         ⮚Loads code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         ⮚Verifies code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         ⮚Executes code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         ⮚Provides runtime environment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76" name="Google Shape;176;p3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77" name="Google Shape;177;p30"/>
          <p:cNvPicPr preferRelativeResize="0"/>
          <p:nvPr/>
        </p:nvPicPr>
        <p:blipFill rotWithShape="1">
          <a:blip r:embed="rId3">
            <a:alphaModFix/>
          </a:blip>
          <a:srcRect b="0" l="0" r="0" t="0"/>
          <a:stretch/>
        </p:blipFill>
        <p:spPr>
          <a:xfrm>
            <a:off x="52039" y="0"/>
            <a:ext cx="9144003" cy="5143501"/>
          </a:xfrm>
          <a:prstGeom prst="rect">
            <a:avLst/>
          </a:prstGeom>
          <a:noFill/>
          <a:ln>
            <a:noFill/>
          </a:ln>
        </p:spPr>
      </p:pic>
      <p:sp>
        <p:nvSpPr>
          <p:cNvPr id="178" name="Google Shape;178;p30"/>
          <p:cNvSpPr txBox="1"/>
          <p:nvPr/>
        </p:nvSpPr>
        <p:spPr>
          <a:xfrm>
            <a:off x="720007" y="445015"/>
            <a:ext cx="63417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8182EF"/>
                </a:solidFill>
                <a:latin typeface="Roboto Black"/>
                <a:ea typeface="Roboto Black"/>
                <a:cs typeface="Roboto Black"/>
                <a:sym typeface="Roboto Black"/>
              </a:rPr>
              <a:t>JRE</a:t>
            </a:r>
            <a:endParaRPr b="0" i="0" sz="3000" u="none" cap="none" strike="noStrike">
              <a:solidFill>
                <a:srgbClr val="8182EF"/>
              </a:solidFill>
              <a:latin typeface="Arial"/>
              <a:ea typeface="Arial"/>
              <a:cs typeface="Arial"/>
              <a:sym typeface="Arial"/>
            </a:endParaRPr>
          </a:p>
        </p:txBody>
      </p:sp>
      <p:sp>
        <p:nvSpPr>
          <p:cNvPr id="179" name="Google Shape;179;p30"/>
          <p:cNvSpPr txBox="1"/>
          <p:nvPr/>
        </p:nvSpPr>
        <p:spPr>
          <a:xfrm>
            <a:off x="2470650" y="2060275"/>
            <a:ext cx="6725400" cy="160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         ⮚It is used to provide runtime environment. It is the implementation of JVM.</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         ⮚It physically exists.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         ⮚It contains set of libraries + other files that JVM  uses at runtime.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         ⮚Must need to run a program</a:t>
            </a:r>
            <a:endParaRPr b="0" i="0" sz="1400" u="none" cap="none" strike="noStrike">
              <a:solidFill>
                <a:srgbClr val="000000"/>
              </a:solidFill>
              <a:latin typeface="Roboto"/>
              <a:ea typeface="Roboto"/>
              <a:cs typeface="Roboto"/>
              <a:sym typeface="Roboto"/>
            </a:endParaRPr>
          </a:p>
        </p:txBody>
      </p:sp>
      <p:pic>
        <p:nvPicPr>
          <p:cNvPr id="180" name="Google Shape;180;p30"/>
          <p:cNvPicPr preferRelativeResize="0"/>
          <p:nvPr/>
        </p:nvPicPr>
        <p:blipFill rotWithShape="1">
          <a:blip r:embed="rId4">
            <a:alphaModFix/>
          </a:blip>
          <a:srcRect b="0" l="0" r="0" t="0"/>
          <a:stretch/>
        </p:blipFill>
        <p:spPr>
          <a:xfrm>
            <a:off x="720007" y="1743323"/>
            <a:ext cx="2011471" cy="23426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86" name="Google Shape;186;p3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87" name="Google Shape;187;p31"/>
          <p:cNvPicPr preferRelativeResize="0"/>
          <p:nvPr/>
        </p:nvPicPr>
        <p:blipFill rotWithShape="1">
          <a:blip r:embed="rId3">
            <a:alphaModFix/>
          </a:blip>
          <a:srcRect b="0" l="0" r="0" t="0"/>
          <a:stretch/>
        </p:blipFill>
        <p:spPr>
          <a:xfrm>
            <a:off x="52039" y="0"/>
            <a:ext cx="9144003" cy="5143501"/>
          </a:xfrm>
          <a:prstGeom prst="rect">
            <a:avLst/>
          </a:prstGeom>
          <a:noFill/>
          <a:ln>
            <a:noFill/>
          </a:ln>
        </p:spPr>
      </p:pic>
      <p:sp>
        <p:nvSpPr>
          <p:cNvPr id="188" name="Google Shape;188;p31"/>
          <p:cNvSpPr txBox="1"/>
          <p:nvPr/>
        </p:nvSpPr>
        <p:spPr>
          <a:xfrm>
            <a:off x="720001" y="418000"/>
            <a:ext cx="57660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8182EF"/>
                </a:solidFill>
                <a:latin typeface="Roboto Black"/>
                <a:ea typeface="Roboto Black"/>
                <a:cs typeface="Roboto Black"/>
                <a:sym typeface="Roboto Black"/>
              </a:rPr>
              <a:t>JDK</a:t>
            </a:r>
            <a:endParaRPr b="0" i="0" sz="800" u="none" cap="none" strike="noStrike">
              <a:solidFill>
                <a:srgbClr val="8182EF"/>
              </a:solidFill>
              <a:latin typeface="Arial"/>
              <a:ea typeface="Arial"/>
              <a:cs typeface="Arial"/>
              <a:sym typeface="Arial"/>
            </a:endParaRPr>
          </a:p>
        </p:txBody>
      </p:sp>
      <p:sp>
        <p:nvSpPr>
          <p:cNvPr id="189" name="Google Shape;189;p31"/>
          <p:cNvSpPr txBox="1"/>
          <p:nvPr/>
        </p:nvSpPr>
        <p:spPr>
          <a:xfrm>
            <a:off x="3137210" y="1771531"/>
            <a:ext cx="5954751" cy="2317750"/>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400"/>
              <a:buFont typeface="Arial"/>
              <a:buChar char="•"/>
            </a:pPr>
            <a:r>
              <a:rPr b="0" i="0" lang="en-IN" sz="1400" u="none" cap="none" strike="noStrike">
                <a:solidFill>
                  <a:srgbClr val="000000"/>
                </a:solidFill>
                <a:latin typeface="Roboto"/>
                <a:ea typeface="Roboto"/>
                <a:cs typeface="Roboto"/>
                <a:sym typeface="Roboto"/>
              </a:rPr>
              <a:t>The Java Development Kit (JDK) is physically exists.</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en-IN" sz="1400" u="none" cap="none" strike="noStrike">
                <a:solidFill>
                  <a:srgbClr val="000000"/>
                </a:solidFill>
                <a:latin typeface="Roboto"/>
                <a:ea typeface="Roboto"/>
                <a:cs typeface="Roboto"/>
                <a:sym typeface="Roboto"/>
              </a:rPr>
              <a:t>It contains JRE and several development tools, accompanied with another tool.</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Arial"/>
              <a:buChar char="•"/>
            </a:pPr>
            <a:r>
              <a:rPr b="0" i="0" lang="en-IN" sz="1400" u="none" cap="none" strike="noStrike">
                <a:solidFill>
                  <a:srgbClr val="000000"/>
                </a:solidFill>
                <a:latin typeface="Roboto"/>
                <a:ea typeface="Roboto"/>
                <a:cs typeface="Roboto"/>
                <a:sym typeface="Roboto"/>
              </a:rPr>
              <a:t>Tools examples</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             ⮚Java compiler</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             ⮚Java doc</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             ⮚Applet viewer</a:t>
            </a:r>
            <a:endParaRPr b="0" i="0" sz="1400" u="none" cap="none" strike="noStrike">
              <a:solidFill>
                <a:srgbClr val="000000"/>
              </a:solidFill>
              <a:latin typeface="Roboto"/>
              <a:ea typeface="Roboto"/>
              <a:cs typeface="Roboto"/>
              <a:sym typeface="Roboto"/>
            </a:endParaRPr>
          </a:p>
        </p:txBody>
      </p:sp>
      <p:pic>
        <p:nvPicPr>
          <p:cNvPr id="190" name="Google Shape;190;p31"/>
          <p:cNvPicPr preferRelativeResize="0"/>
          <p:nvPr/>
        </p:nvPicPr>
        <p:blipFill rotWithShape="1">
          <a:blip r:embed="rId4">
            <a:alphaModFix/>
          </a:blip>
          <a:srcRect b="0" l="0" r="0" t="0"/>
          <a:stretch/>
        </p:blipFill>
        <p:spPr>
          <a:xfrm>
            <a:off x="850875" y="1324711"/>
            <a:ext cx="2286319" cy="321136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96" name="Google Shape;196;p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97" name="Google Shape;197;p6"/>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198" name="Google Shape;198;p6"/>
          <p:cNvPicPr preferRelativeResize="0"/>
          <p:nvPr/>
        </p:nvPicPr>
        <p:blipFill rotWithShape="1">
          <a:blip r:embed="rId4">
            <a:alphaModFix/>
          </a:blip>
          <a:srcRect b="0" l="0" r="0" t="0"/>
          <a:stretch/>
        </p:blipFill>
        <p:spPr>
          <a:xfrm>
            <a:off x="1915997" y="1690684"/>
            <a:ext cx="4782169" cy="2530825"/>
          </a:xfrm>
          <a:prstGeom prst="rect">
            <a:avLst/>
          </a:prstGeom>
          <a:noFill/>
          <a:ln>
            <a:noFill/>
          </a:ln>
        </p:spPr>
      </p:pic>
      <p:sp>
        <p:nvSpPr>
          <p:cNvPr id="199" name="Google Shape;199;p6"/>
          <p:cNvSpPr txBox="1"/>
          <p:nvPr/>
        </p:nvSpPr>
        <p:spPr>
          <a:xfrm>
            <a:off x="720000" y="4081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8182EF"/>
                </a:solidFill>
                <a:latin typeface="Roboto Black"/>
                <a:ea typeface="Roboto Black"/>
                <a:cs typeface="Roboto Black"/>
                <a:sym typeface="Roboto Black"/>
              </a:rPr>
              <a:t>Pros and Cons</a:t>
            </a:r>
            <a:endParaRPr b="0" i="0" sz="3000" u="none" cap="none" strike="noStrike">
              <a:solidFill>
                <a:srgbClr val="8182EF"/>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2"/>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05" name="Google Shape;205;p32"/>
          <p:cNvSpPr txBox="1"/>
          <p:nvPr/>
        </p:nvSpPr>
        <p:spPr>
          <a:xfrm>
            <a:off x="720000" y="1260011"/>
            <a:ext cx="7126500" cy="3339900"/>
          </a:xfrm>
          <a:prstGeom prst="rect">
            <a:avLst/>
          </a:prstGeom>
          <a:noFill/>
          <a:ln>
            <a:noFill/>
          </a:ln>
        </p:spPr>
        <p:txBody>
          <a:bodyPr anchorCtr="0" anchor="t" bIns="68550" lIns="68550" spcFirstLastPara="1" rIns="68550" wrap="square" tIns="68550">
            <a:noAutofit/>
          </a:bodyPr>
          <a:lstStyle/>
          <a:p>
            <a:pPr indent="-317492" lvl="0" marL="457189" marR="0" rtl="0" algn="l">
              <a:lnSpc>
                <a:spcPct val="200000"/>
              </a:lnSpc>
              <a:spcBef>
                <a:spcPts val="0"/>
              </a:spcBef>
              <a:spcAft>
                <a:spcPts val="0"/>
              </a:spcAft>
              <a:buClr>
                <a:schemeClr val="dk1"/>
              </a:buClr>
              <a:buSzPts val="1400"/>
              <a:buFont typeface="Arial"/>
              <a:buChar char="●"/>
            </a:pPr>
            <a:r>
              <a:rPr b="0" i="0" lang="en-IN" u="none" cap="none" strike="noStrike">
                <a:solidFill>
                  <a:schemeClr val="dk1"/>
                </a:solidFill>
                <a:latin typeface="Roboto"/>
                <a:ea typeface="Roboto"/>
                <a:cs typeface="Roboto"/>
                <a:sym typeface="Roboto"/>
              </a:rPr>
              <a:t>Data is the information that a program has to work with.</a:t>
            </a:r>
            <a:endParaRPr b="0" i="0" u="none" cap="none" strike="noStrike">
              <a:solidFill>
                <a:srgbClr val="000000"/>
              </a:solidFill>
              <a:latin typeface="Roboto"/>
              <a:ea typeface="Roboto"/>
              <a:cs typeface="Roboto"/>
              <a:sym typeface="Roboto"/>
            </a:endParaRPr>
          </a:p>
          <a:p>
            <a:pPr indent="-317491" lvl="0" marL="457188" marR="0" rtl="0" algn="l">
              <a:lnSpc>
                <a:spcPct val="200000"/>
              </a:lnSpc>
              <a:spcBef>
                <a:spcPts val="0"/>
              </a:spcBef>
              <a:spcAft>
                <a:spcPts val="0"/>
              </a:spcAft>
              <a:buClr>
                <a:schemeClr val="dk1"/>
              </a:buClr>
              <a:buSzPts val="1400"/>
              <a:buFont typeface="Arial"/>
              <a:buChar char="●"/>
            </a:pPr>
            <a:r>
              <a:rPr b="0" i="0" lang="en-IN" u="none" cap="none" strike="noStrike">
                <a:solidFill>
                  <a:schemeClr val="dk1"/>
                </a:solidFill>
                <a:latin typeface="Roboto"/>
                <a:ea typeface="Roboto"/>
                <a:cs typeface="Roboto"/>
                <a:sym typeface="Roboto"/>
              </a:rPr>
              <a:t>Data is of different types. The type of a piece of data tells Java what can be done with it, and how much memory needs to be put aside for it.</a:t>
            </a:r>
            <a:endParaRPr b="0" i="0" u="none" cap="none" strike="noStrike">
              <a:solidFill>
                <a:schemeClr val="dk1"/>
              </a:solidFill>
              <a:latin typeface="Roboto"/>
              <a:ea typeface="Roboto"/>
              <a:cs typeface="Roboto"/>
              <a:sym typeface="Roboto"/>
            </a:endParaRPr>
          </a:p>
          <a:p>
            <a:pPr indent="-317492" lvl="0" marL="457189" marR="0" rtl="0" algn="l">
              <a:lnSpc>
                <a:spcPct val="200000"/>
              </a:lnSpc>
              <a:spcBef>
                <a:spcPts val="0"/>
              </a:spcBef>
              <a:spcAft>
                <a:spcPts val="0"/>
              </a:spcAft>
              <a:buClr>
                <a:schemeClr val="dk1"/>
              </a:buClr>
              <a:buSzPts val="1400"/>
              <a:buFont typeface="Arial"/>
              <a:buChar char="●"/>
            </a:pPr>
            <a:r>
              <a:rPr b="0" i="0" lang="en-IN" u="none" cap="none" strike="noStrike">
                <a:solidFill>
                  <a:schemeClr val="dk1"/>
                </a:solidFill>
                <a:latin typeface="Roboto"/>
                <a:ea typeface="Roboto"/>
                <a:cs typeface="Roboto"/>
                <a:sym typeface="Roboto"/>
              </a:rPr>
              <a:t>When we create a variable in Java, we need to specify:</a:t>
            </a:r>
            <a:endParaRPr b="0" i="0" u="none" cap="none" strike="noStrike">
              <a:solidFill>
                <a:srgbClr val="000000"/>
              </a:solidFill>
              <a:latin typeface="Roboto"/>
              <a:ea typeface="Roboto"/>
              <a:cs typeface="Roboto"/>
              <a:sym typeface="Roboto"/>
            </a:endParaRPr>
          </a:p>
          <a:p>
            <a:pPr indent="-317492" lvl="1" marL="914378" marR="0" rtl="0" algn="l">
              <a:lnSpc>
                <a:spcPct val="200000"/>
              </a:lnSpc>
              <a:spcBef>
                <a:spcPts val="0"/>
              </a:spcBef>
              <a:spcAft>
                <a:spcPts val="0"/>
              </a:spcAft>
              <a:buClr>
                <a:schemeClr val="dk1"/>
              </a:buClr>
              <a:buSzPts val="1400"/>
              <a:buFont typeface="Noto Sans Symbols"/>
              <a:buChar char="▪"/>
            </a:pPr>
            <a:r>
              <a:rPr b="0" i="0" lang="en-IN" u="none" cap="none" strike="noStrike">
                <a:solidFill>
                  <a:schemeClr val="dk1"/>
                </a:solidFill>
                <a:latin typeface="Roboto"/>
                <a:ea typeface="Roboto"/>
                <a:cs typeface="Roboto"/>
                <a:sym typeface="Roboto"/>
              </a:rPr>
              <a:t>the type of the value we want to put in there</a:t>
            </a:r>
            <a:endParaRPr b="0" i="0" u="none" cap="none" strike="noStrike">
              <a:solidFill>
                <a:schemeClr val="dk1"/>
              </a:solidFill>
              <a:latin typeface="Roboto"/>
              <a:ea typeface="Roboto"/>
              <a:cs typeface="Roboto"/>
              <a:sym typeface="Roboto"/>
            </a:endParaRPr>
          </a:p>
          <a:p>
            <a:pPr indent="-317492" lvl="1" marL="914378" marR="0" rtl="0" algn="l">
              <a:lnSpc>
                <a:spcPct val="200000"/>
              </a:lnSpc>
              <a:spcBef>
                <a:spcPts val="0"/>
              </a:spcBef>
              <a:spcAft>
                <a:spcPts val="0"/>
              </a:spcAft>
              <a:buClr>
                <a:schemeClr val="dk1"/>
              </a:buClr>
              <a:buSzPts val="1400"/>
              <a:buFont typeface="Noto Sans Symbols"/>
              <a:buChar char="▪"/>
            </a:pPr>
            <a:r>
              <a:rPr b="0" i="0" lang="en-IN" u="none" cap="none" strike="noStrike">
                <a:solidFill>
                  <a:schemeClr val="dk1"/>
                </a:solidFill>
                <a:latin typeface="Roboto"/>
                <a:ea typeface="Roboto"/>
                <a:cs typeface="Roboto"/>
                <a:sym typeface="Roboto"/>
              </a:rPr>
              <a:t>the name we will use for that variable.</a:t>
            </a:r>
            <a:endParaRPr b="0" i="0" u="none" cap="none" strike="noStrike">
              <a:solidFill>
                <a:schemeClr val="dk1"/>
              </a:solidFill>
              <a:latin typeface="Roboto"/>
              <a:ea typeface="Roboto"/>
              <a:cs typeface="Roboto"/>
              <a:sym typeface="Roboto"/>
            </a:endParaRPr>
          </a:p>
        </p:txBody>
      </p:sp>
      <p:sp>
        <p:nvSpPr>
          <p:cNvPr id="206" name="Google Shape;206;p32"/>
          <p:cNvSpPr txBox="1"/>
          <p:nvPr/>
        </p:nvSpPr>
        <p:spPr>
          <a:xfrm>
            <a:off x="720000"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8182EF"/>
                </a:solidFill>
                <a:latin typeface="Roboto Black"/>
                <a:ea typeface="Roboto Black"/>
                <a:cs typeface="Roboto Black"/>
                <a:sym typeface="Roboto Black"/>
              </a:rPr>
              <a:t>Data types</a:t>
            </a:r>
            <a:endParaRPr b="0" i="0" sz="3000" u="none" cap="none" strike="noStrike">
              <a:solidFill>
                <a:srgbClr val="8182EF"/>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12" name="Google Shape;212;p33"/>
          <p:cNvSpPr txBox="1"/>
          <p:nvPr/>
        </p:nvSpPr>
        <p:spPr>
          <a:xfrm>
            <a:off x="720000" y="1260000"/>
            <a:ext cx="7671900" cy="3527700"/>
          </a:xfrm>
          <a:prstGeom prst="rect">
            <a:avLst/>
          </a:prstGeom>
          <a:noFill/>
          <a:ln>
            <a:noFill/>
          </a:ln>
        </p:spPr>
        <p:txBody>
          <a:bodyPr anchorCtr="0" anchor="t" bIns="68550" lIns="68550" spcFirstLastPara="1" rIns="68550" wrap="square" tIns="68550">
            <a:noAutofit/>
          </a:bodyPr>
          <a:lstStyle/>
          <a:p>
            <a:pPr indent="-317492" lvl="0" marL="457189" marR="0" rtl="0" algn="l">
              <a:lnSpc>
                <a:spcPct val="200000"/>
              </a:lnSpc>
              <a:spcBef>
                <a:spcPts val="0"/>
              </a:spcBef>
              <a:spcAft>
                <a:spcPts val="0"/>
              </a:spcAft>
              <a:buClr>
                <a:schemeClr val="dk1"/>
              </a:buClr>
              <a:buSzPts val="1400"/>
              <a:buFont typeface="Arial"/>
              <a:buChar char="●"/>
            </a:pPr>
            <a:r>
              <a:rPr b="0" i="0" lang="en-IN" sz="1400" u="none" cap="none" strike="noStrike">
                <a:solidFill>
                  <a:schemeClr val="dk1"/>
                </a:solidFill>
                <a:latin typeface="Roboto"/>
                <a:ea typeface="Roboto"/>
                <a:cs typeface="Roboto"/>
                <a:sym typeface="Roboto"/>
              </a:rPr>
              <a:t>A variable must be declared, specifying the variable's name and the type of information that will be held in it</a:t>
            </a:r>
            <a:endParaRPr b="0" i="0" sz="1400" u="none" cap="none" strike="noStrike">
              <a:solidFill>
                <a:srgbClr val="000000"/>
              </a:solidFill>
              <a:latin typeface="Roboto"/>
              <a:ea typeface="Roboto"/>
              <a:cs typeface="Roboto"/>
              <a:sym typeface="Roboto"/>
            </a:endParaRPr>
          </a:p>
        </p:txBody>
      </p:sp>
      <p:sp>
        <p:nvSpPr>
          <p:cNvPr id="213" name="Google Shape;213;p33"/>
          <p:cNvSpPr txBox="1"/>
          <p:nvPr/>
        </p:nvSpPr>
        <p:spPr>
          <a:xfrm>
            <a:off x="3878826" y="2662011"/>
            <a:ext cx="1194620" cy="300052"/>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500"/>
              <a:buFont typeface="Arial"/>
              <a:buNone/>
            </a:pPr>
            <a:r>
              <a:rPr b="0" i="0" lang="en-IN" sz="1500" u="none" cap="none" strike="noStrike">
                <a:solidFill>
                  <a:schemeClr val="dk1"/>
                </a:solidFill>
                <a:latin typeface="Consolas"/>
                <a:ea typeface="Consolas"/>
                <a:cs typeface="Consolas"/>
                <a:sym typeface="Consolas"/>
              </a:rPr>
              <a:t>int total;</a:t>
            </a:r>
            <a:endParaRPr b="0" i="0" sz="1050" u="none" cap="none" strike="noStrike">
              <a:solidFill>
                <a:srgbClr val="000000"/>
              </a:solidFill>
              <a:latin typeface="Arial"/>
              <a:ea typeface="Arial"/>
              <a:cs typeface="Arial"/>
              <a:sym typeface="Arial"/>
            </a:endParaRPr>
          </a:p>
        </p:txBody>
      </p:sp>
      <p:sp>
        <p:nvSpPr>
          <p:cNvPr id="214" name="Google Shape;214;p33"/>
          <p:cNvSpPr txBox="1"/>
          <p:nvPr/>
        </p:nvSpPr>
        <p:spPr>
          <a:xfrm>
            <a:off x="2233339" y="2073412"/>
            <a:ext cx="1705523" cy="276969"/>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350"/>
              <a:buFont typeface="Arial"/>
              <a:buNone/>
            </a:pPr>
            <a:r>
              <a:rPr b="0" i="0" lang="en-IN" sz="1350" u="none" cap="none" strike="noStrike">
                <a:solidFill>
                  <a:schemeClr val="dk1"/>
                </a:solidFill>
                <a:latin typeface="Consolas"/>
                <a:ea typeface="Consolas"/>
                <a:cs typeface="Consolas"/>
                <a:sym typeface="Consolas"/>
              </a:rPr>
              <a:t>data type</a:t>
            </a:r>
            <a:endParaRPr b="0" i="0" sz="1050" u="none" cap="none" strike="noStrike">
              <a:solidFill>
                <a:srgbClr val="000000"/>
              </a:solidFill>
              <a:latin typeface="Arial"/>
              <a:ea typeface="Arial"/>
              <a:cs typeface="Arial"/>
              <a:sym typeface="Arial"/>
            </a:endParaRPr>
          </a:p>
        </p:txBody>
      </p:sp>
      <p:sp>
        <p:nvSpPr>
          <p:cNvPr id="215" name="Google Shape;215;p33"/>
          <p:cNvSpPr txBox="1"/>
          <p:nvPr/>
        </p:nvSpPr>
        <p:spPr>
          <a:xfrm>
            <a:off x="5604388" y="2067302"/>
            <a:ext cx="1705523" cy="276969"/>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350"/>
              <a:buFont typeface="Arial"/>
              <a:buNone/>
            </a:pPr>
            <a:r>
              <a:rPr b="0" i="0" lang="en-IN" sz="1350" u="none" cap="none" strike="noStrike">
                <a:solidFill>
                  <a:schemeClr val="dk1"/>
                </a:solidFill>
                <a:latin typeface="Consolas"/>
                <a:ea typeface="Consolas"/>
                <a:cs typeface="Consolas"/>
                <a:sym typeface="Consolas"/>
              </a:rPr>
              <a:t>variable name</a:t>
            </a:r>
            <a:endParaRPr b="0" i="0" sz="1050" u="none" cap="none" strike="noStrike">
              <a:solidFill>
                <a:srgbClr val="000000"/>
              </a:solidFill>
              <a:latin typeface="Arial"/>
              <a:ea typeface="Arial"/>
              <a:cs typeface="Arial"/>
              <a:sym typeface="Arial"/>
            </a:endParaRPr>
          </a:p>
        </p:txBody>
      </p:sp>
      <p:cxnSp>
        <p:nvCxnSpPr>
          <p:cNvPr id="216" name="Google Shape;216;p33"/>
          <p:cNvCxnSpPr>
            <a:stCxn id="213" idx="1"/>
            <a:endCxn id="214" idx="2"/>
          </p:cNvCxnSpPr>
          <p:nvPr/>
        </p:nvCxnSpPr>
        <p:spPr>
          <a:xfrm rot="10800000">
            <a:off x="3086226" y="2350337"/>
            <a:ext cx="792600" cy="461700"/>
          </a:xfrm>
          <a:prstGeom prst="straightConnector1">
            <a:avLst/>
          </a:prstGeom>
          <a:noFill/>
          <a:ln cap="flat" cmpd="sng" w="19050">
            <a:solidFill>
              <a:schemeClr val="dk1"/>
            </a:solidFill>
            <a:prstDash val="solid"/>
            <a:miter lim="800000"/>
            <a:headEnd len="sm" w="sm" type="none"/>
            <a:tailEnd len="med" w="med" type="triangle"/>
          </a:ln>
        </p:spPr>
      </p:cxnSp>
      <p:cxnSp>
        <p:nvCxnSpPr>
          <p:cNvPr id="217" name="Google Shape;217;p33"/>
          <p:cNvCxnSpPr>
            <a:stCxn id="213" idx="3"/>
          </p:cNvCxnSpPr>
          <p:nvPr/>
        </p:nvCxnSpPr>
        <p:spPr>
          <a:xfrm flipH="1" rot="10800000">
            <a:off x="5073446" y="2350337"/>
            <a:ext cx="656400" cy="461700"/>
          </a:xfrm>
          <a:prstGeom prst="straightConnector1">
            <a:avLst/>
          </a:prstGeom>
          <a:noFill/>
          <a:ln cap="flat" cmpd="sng" w="19050">
            <a:solidFill>
              <a:schemeClr val="dk1"/>
            </a:solidFill>
            <a:prstDash val="solid"/>
            <a:miter lim="800000"/>
            <a:headEnd len="sm" w="sm" type="none"/>
            <a:tailEnd len="med" w="med" type="triangle"/>
          </a:ln>
        </p:spPr>
      </p:cxnSp>
      <p:cxnSp>
        <p:nvCxnSpPr>
          <p:cNvPr id="218" name="Google Shape;218;p33"/>
          <p:cNvCxnSpPr/>
          <p:nvPr/>
        </p:nvCxnSpPr>
        <p:spPr>
          <a:xfrm>
            <a:off x="4321279" y="2571750"/>
            <a:ext cx="0" cy="547534"/>
          </a:xfrm>
          <a:prstGeom prst="straightConnector1">
            <a:avLst/>
          </a:prstGeom>
          <a:noFill/>
          <a:ln cap="flat" cmpd="sng" w="28575">
            <a:solidFill>
              <a:schemeClr val="accent2"/>
            </a:solidFill>
            <a:prstDash val="solid"/>
            <a:miter lim="800000"/>
            <a:headEnd len="sm" w="sm" type="none"/>
            <a:tailEnd len="sm" w="sm" type="none"/>
          </a:ln>
        </p:spPr>
      </p:cxnSp>
      <p:sp>
        <p:nvSpPr>
          <p:cNvPr id="219" name="Google Shape;219;p33"/>
          <p:cNvSpPr txBox="1"/>
          <p:nvPr/>
        </p:nvSpPr>
        <p:spPr>
          <a:xfrm>
            <a:off x="522001" y="3166934"/>
            <a:ext cx="8100000" cy="1792800"/>
          </a:xfrm>
          <a:prstGeom prst="rect">
            <a:avLst/>
          </a:prstGeom>
          <a:noFill/>
          <a:ln>
            <a:noFill/>
          </a:ln>
        </p:spPr>
        <p:txBody>
          <a:bodyPr anchorCtr="0" anchor="t" bIns="34275" lIns="68550" spcFirstLastPara="1" rIns="68550" wrap="square" tIns="34275">
            <a:spAutoFit/>
          </a:bodyPr>
          <a:lstStyle/>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Roboto"/>
                <a:ea typeface="Roboto"/>
                <a:cs typeface="Roboto"/>
                <a:sym typeface="Roboto"/>
              </a:rPr>
              <a:t>int count, temp, result;</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833C0B"/>
                </a:solidFill>
                <a:latin typeface="Roboto"/>
                <a:ea typeface="Roboto"/>
                <a:cs typeface="Roboto"/>
                <a:sym typeface="Roboto"/>
              </a:rPr>
              <a:t>Multiple variables can be created in one declaration</a:t>
            </a:r>
            <a:endParaRPr b="0" i="0" sz="14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chemeClr val="dk1"/>
                </a:solidFill>
                <a:latin typeface="Roboto"/>
                <a:ea typeface="Roboto"/>
                <a:cs typeface="Roboto"/>
                <a:sym typeface="Roboto"/>
              </a:rPr>
              <a:t>int count=1, temp=0;</a:t>
            </a:r>
            <a:endParaRPr b="0" i="0" sz="14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400"/>
              <a:buFont typeface="Arial"/>
              <a:buNone/>
            </a:pPr>
            <a:r>
              <a:rPr b="0" i="0" lang="en-IN" sz="1400" u="none" cap="none" strike="noStrike">
                <a:solidFill>
                  <a:srgbClr val="0070C0"/>
                </a:solidFill>
                <a:latin typeface="Roboto"/>
                <a:ea typeface="Roboto"/>
                <a:cs typeface="Roboto"/>
                <a:sym typeface="Roboto"/>
              </a:rPr>
              <a:t>Variables can also be given initial values</a:t>
            </a:r>
            <a:endParaRPr b="0" i="0" sz="1400" u="none" cap="none" strike="noStrike">
              <a:solidFill>
                <a:srgbClr val="000000"/>
              </a:solidFill>
              <a:latin typeface="Roboto"/>
              <a:ea typeface="Roboto"/>
              <a:cs typeface="Roboto"/>
              <a:sym typeface="Roboto"/>
            </a:endParaRPr>
          </a:p>
        </p:txBody>
      </p:sp>
      <p:sp>
        <p:nvSpPr>
          <p:cNvPr id="220" name="Google Shape;220;p33"/>
          <p:cNvSpPr txBox="1"/>
          <p:nvPr/>
        </p:nvSpPr>
        <p:spPr>
          <a:xfrm>
            <a:off x="720000"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8182EF"/>
                </a:solidFill>
                <a:latin typeface="Roboto Black"/>
                <a:ea typeface="Roboto Black"/>
                <a:cs typeface="Roboto Black"/>
                <a:sym typeface="Roboto Black"/>
              </a:rPr>
              <a:t>Data types</a:t>
            </a:r>
            <a:endParaRPr b="0" i="0" sz="3000" u="none" cap="none" strike="noStrike">
              <a:solidFill>
                <a:srgbClr val="8182EF"/>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4"/>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26" name="Google Shape;226;p34"/>
          <p:cNvSpPr txBox="1"/>
          <p:nvPr/>
        </p:nvSpPr>
        <p:spPr>
          <a:xfrm>
            <a:off x="1556603" y="1627456"/>
            <a:ext cx="6746739" cy="1612963"/>
          </a:xfrm>
          <a:prstGeom prst="rect">
            <a:avLst/>
          </a:prstGeom>
          <a:noFill/>
          <a:ln>
            <a:noFill/>
          </a:ln>
        </p:spPr>
        <p:txBody>
          <a:bodyPr anchorCtr="0" anchor="t" bIns="68550" lIns="68550" spcFirstLastPara="1" rIns="68550" wrap="square" tIns="68550">
            <a:noAutofit/>
          </a:bodyPr>
          <a:lstStyle/>
          <a:p>
            <a:pPr indent="0" lvl="0" marL="139697" marR="0" rtl="0" algn="l">
              <a:lnSpc>
                <a:spcPct val="200000"/>
              </a:lnSpc>
              <a:spcBef>
                <a:spcPts val="0"/>
              </a:spcBef>
              <a:spcAft>
                <a:spcPts val="0"/>
              </a:spcAft>
              <a:buClr>
                <a:srgbClr val="000000"/>
              </a:buClr>
              <a:buSzPts val="1400"/>
              <a:buFont typeface="Arial"/>
              <a:buNone/>
            </a:pPr>
            <a:r>
              <a:rPr b="0" i="0" lang="en-IN" sz="1400" u="none" cap="none" strike="noStrike">
                <a:solidFill>
                  <a:schemeClr val="dk1"/>
                </a:solidFill>
                <a:latin typeface="Roboto"/>
                <a:ea typeface="Roboto"/>
                <a:cs typeface="Roboto"/>
                <a:sym typeface="Roboto"/>
              </a:rPr>
              <a:t>data types are classified into two types and they are as follows.</a:t>
            </a:r>
            <a:endParaRPr b="0" i="0" sz="1400" u="none" cap="none" strike="noStrike">
              <a:solidFill>
                <a:srgbClr val="000000"/>
              </a:solidFill>
              <a:latin typeface="Roboto"/>
              <a:ea typeface="Roboto"/>
              <a:cs typeface="Roboto"/>
              <a:sym typeface="Roboto"/>
            </a:endParaRPr>
          </a:p>
          <a:p>
            <a:pPr indent="-304792" lvl="1" marL="914378" marR="0" rtl="0" algn="l">
              <a:lnSpc>
                <a:spcPct val="200000"/>
              </a:lnSpc>
              <a:spcBef>
                <a:spcPts val="0"/>
              </a:spcBef>
              <a:spcAft>
                <a:spcPts val="0"/>
              </a:spcAft>
              <a:buClr>
                <a:schemeClr val="dk1"/>
              </a:buClr>
              <a:buSzPts val="1200"/>
              <a:buFont typeface="Noto Sans Symbols"/>
              <a:buChar char="⮚"/>
            </a:pPr>
            <a:r>
              <a:rPr b="0" i="0" lang="en-IN" sz="1400" u="none" cap="none" strike="noStrike">
                <a:solidFill>
                  <a:schemeClr val="dk1"/>
                </a:solidFill>
                <a:latin typeface="Roboto"/>
                <a:ea typeface="Roboto"/>
                <a:cs typeface="Roboto"/>
                <a:sym typeface="Roboto"/>
              </a:rPr>
              <a:t>Primitive Data Types </a:t>
            </a:r>
            <a:endParaRPr b="0" i="0" sz="1400" u="none" cap="none" strike="noStrike">
              <a:solidFill>
                <a:srgbClr val="000000"/>
              </a:solidFill>
              <a:latin typeface="Roboto"/>
              <a:ea typeface="Roboto"/>
              <a:cs typeface="Roboto"/>
              <a:sym typeface="Roboto"/>
            </a:endParaRPr>
          </a:p>
          <a:p>
            <a:pPr indent="-304792" lvl="1" marL="914378" marR="0" rtl="0" algn="l">
              <a:lnSpc>
                <a:spcPct val="200000"/>
              </a:lnSpc>
              <a:spcBef>
                <a:spcPts val="0"/>
              </a:spcBef>
              <a:spcAft>
                <a:spcPts val="0"/>
              </a:spcAft>
              <a:buClr>
                <a:schemeClr val="dk1"/>
              </a:buClr>
              <a:buSzPts val="1200"/>
              <a:buFont typeface="Noto Sans Symbols"/>
              <a:buChar char="⮚"/>
            </a:pPr>
            <a:r>
              <a:rPr b="0" i="0" lang="en-IN" sz="1400" u="none" cap="none" strike="noStrike">
                <a:solidFill>
                  <a:schemeClr val="dk1"/>
                </a:solidFill>
                <a:latin typeface="Roboto"/>
                <a:ea typeface="Roboto"/>
                <a:cs typeface="Roboto"/>
                <a:sym typeface="Roboto"/>
              </a:rPr>
              <a:t>Non-primitive Data Types</a:t>
            </a:r>
            <a:endParaRPr b="0" i="0" sz="1400" u="none" cap="none" strike="noStrike">
              <a:solidFill>
                <a:srgbClr val="000000"/>
              </a:solidFill>
              <a:latin typeface="Roboto"/>
              <a:ea typeface="Roboto"/>
              <a:cs typeface="Roboto"/>
              <a:sym typeface="Roboto"/>
            </a:endParaRPr>
          </a:p>
          <a:p>
            <a:pPr indent="-250817" lvl="0" marL="457189" marR="0" rtl="0" algn="l">
              <a:lnSpc>
                <a:spcPct val="200000"/>
              </a:lnSpc>
              <a:spcBef>
                <a:spcPts val="0"/>
              </a:spcBef>
              <a:spcAft>
                <a:spcPts val="0"/>
              </a:spcAft>
              <a:buClr>
                <a:srgbClr val="000000"/>
              </a:buClr>
              <a:buSzPts val="1400"/>
              <a:buFont typeface="Arial"/>
              <a:buNone/>
            </a:pPr>
            <a:r>
              <a:t/>
            </a:r>
            <a:endParaRPr b="0" i="0" sz="1400" u="none" cap="none" strike="noStrike">
              <a:solidFill>
                <a:schemeClr val="dk1"/>
              </a:solidFill>
              <a:latin typeface="Consolas"/>
              <a:ea typeface="Consolas"/>
              <a:cs typeface="Consolas"/>
              <a:sym typeface="Consolas"/>
            </a:endParaRPr>
          </a:p>
        </p:txBody>
      </p:sp>
      <p:sp>
        <p:nvSpPr>
          <p:cNvPr id="227" name="Google Shape;227;p34"/>
          <p:cNvSpPr txBox="1"/>
          <p:nvPr/>
        </p:nvSpPr>
        <p:spPr>
          <a:xfrm>
            <a:off x="720000"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8182EF"/>
                </a:solidFill>
                <a:latin typeface="Roboto Black"/>
                <a:ea typeface="Roboto Black"/>
                <a:cs typeface="Roboto Black"/>
                <a:sym typeface="Roboto Black"/>
              </a:rPr>
              <a:t>Data types</a:t>
            </a:r>
            <a:endParaRPr b="0" i="0" sz="3000" u="none" cap="none" strike="noStrike">
              <a:solidFill>
                <a:srgbClr val="8182EF"/>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5"/>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233" name="Google Shape;233;p35"/>
          <p:cNvPicPr preferRelativeResize="0"/>
          <p:nvPr/>
        </p:nvPicPr>
        <p:blipFill rotWithShape="1">
          <a:blip r:embed="rId3">
            <a:alphaModFix/>
          </a:blip>
          <a:srcRect b="0" l="0" r="0" t="0"/>
          <a:stretch/>
        </p:blipFill>
        <p:spPr>
          <a:xfrm>
            <a:off x="1301546" y="1434144"/>
            <a:ext cx="6912755" cy="3245867"/>
          </a:xfrm>
          <a:prstGeom prst="rect">
            <a:avLst/>
          </a:prstGeom>
          <a:noFill/>
          <a:ln>
            <a:noFill/>
          </a:ln>
        </p:spPr>
      </p:pic>
      <p:sp>
        <p:nvSpPr>
          <p:cNvPr id="234" name="Google Shape;234;p35"/>
          <p:cNvSpPr txBox="1"/>
          <p:nvPr/>
        </p:nvSpPr>
        <p:spPr>
          <a:xfrm>
            <a:off x="720000"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8182EF"/>
                </a:solidFill>
                <a:latin typeface="Roboto Black"/>
                <a:ea typeface="Roboto Black"/>
                <a:cs typeface="Roboto Black"/>
                <a:sym typeface="Roboto Black"/>
              </a:rPr>
              <a:t>Data types</a:t>
            </a:r>
            <a:endParaRPr b="0" i="0" sz="3000" u="none" cap="none" strike="noStrike">
              <a:solidFill>
                <a:srgbClr val="8182EF"/>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7" name="Google Shape;67;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8" name="Google Shape;68;p2"/>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69" name="Google Shape;69;p2"/>
          <p:cNvSpPr txBox="1"/>
          <p:nvPr/>
        </p:nvSpPr>
        <p:spPr>
          <a:xfrm>
            <a:off x="126380" y="1594922"/>
            <a:ext cx="4690948" cy="2449871"/>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3200"/>
              <a:buFont typeface="Arial"/>
              <a:buNone/>
            </a:pPr>
            <a:r>
              <a:rPr b="1" i="0" lang="en-IN" sz="3200" u="none" cap="none" strike="noStrike">
                <a:solidFill>
                  <a:schemeClr val="lt1"/>
                </a:solidFill>
                <a:latin typeface="Roboto Black"/>
                <a:ea typeface="Roboto Black"/>
                <a:cs typeface="Roboto Black"/>
                <a:sym typeface="Roboto Black"/>
              </a:rPr>
              <a:t>JAVA INTRODUCTION, FEATURES, STRUCTURE, DATA TYPE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6"/>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40" name="Google Shape;240;p36"/>
          <p:cNvSpPr txBox="1"/>
          <p:nvPr/>
        </p:nvSpPr>
        <p:spPr>
          <a:xfrm>
            <a:off x="720000" y="1260000"/>
            <a:ext cx="7366500" cy="3301500"/>
          </a:xfrm>
          <a:prstGeom prst="rect">
            <a:avLst/>
          </a:prstGeom>
          <a:noFill/>
          <a:ln>
            <a:noFill/>
          </a:ln>
        </p:spPr>
        <p:txBody>
          <a:bodyPr anchorCtr="0" anchor="t" bIns="34275" lIns="68550" spcFirstLastPara="1" rIns="68550" wrap="square" tIns="34275">
            <a:spAutoFit/>
          </a:bodyPr>
          <a:lstStyle/>
          <a:p>
            <a:pPr indent="0" lvl="0" marL="0" marR="0" rtl="0" algn="l">
              <a:lnSpc>
                <a:spcPct val="150000"/>
              </a:lnSpc>
              <a:spcBef>
                <a:spcPts val="0"/>
              </a:spcBef>
              <a:spcAft>
                <a:spcPts val="0"/>
              </a:spcAft>
              <a:buClr>
                <a:srgbClr val="000000"/>
              </a:buClr>
              <a:buSzPts val="1200"/>
              <a:buFont typeface="Arial"/>
              <a:buNone/>
            </a:pPr>
            <a:r>
              <a:rPr b="0" i="0" lang="en-IN" sz="1200" u="none" cap="none" strike="noStrike">
                <a:solidFill>
                  <a:schemeClr val="dk1"/>
                </a:solidFill>
                <a:latin typeface="Roboto"/>
                <a:ea typeface="Roboto"/>
                <a:cs typeface="Roboto"/>
                <a:sym typeface="Roboto"/>
              </a:rPr>
              <a:t>The primitive data types are built-in data types and they specify the type of value stored in a variable and the memory size.</a:t>
            </a:r>
            <a:endParaRPr b="0" i="0" sz="1200" u="none" cap="none" strike="noStrike">
              <a:solidFill>
                <a:srgbClr val="000000"/>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rPr b="0" i="0" lang="en-IN" sz="1200" u="none" cap="none" strike="noStrike">
                <a:solidFill>
                  <a:schemeClr val="dk1"/>
                </a:solidFill>
                <a:latin typeface="Roboto"/>
                <a:ea typeface="Roboto"/>
                <a:cs typeface="Roboto"/>
                <a:sym typeface="Roboto"/>
              </a:rPr>
              <a:t>The primitive data types do not have any additional methods.</a:t>
            </a:r>
            <a:endParaRPr b="0" i="0" sz="12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200"/>
              <a:buFont typeface="Arial"/>
              <a:buNone/>
            </a:pPr>
            <a:r>
              <a:rPr b="0" i="0" lang="en-IN" sz="1200" u="none" cap="none" strike="noStrike">
                <a:solidFill>
                  <a:schemeClr val="dk1"/>
                </a:solidFill>
                <a:latin typeface="Roboto"/>
                <a:ea typeface="Roboto"/>
                <a:cs typeface="Roboto"/>
                <a:sym typeface="Roboto"/>
              </a:rPr>
              <a:t>In Java, primitive data types include </a:t>
            </a:r>
            <a:endParaRPr b="0" i="0" sz="1200" u="none" cap="none" strike="noStrike">
              <a:solidFill>
                <a:srgbClr val="000000"/>
              </a:solidFill>
              <a:latin typeface="Roboto"/>
              <a:ea typeface="Roboto"/>
              <a:cs typeface="Roboto"/>
              <a:sym typeface="Roboto"/>
            </a:endParaRPr>
          </a:p>
          <a:p>
            <a:pPr indent="-228600" lvl="1" marL="228600" marR="0" rtl="0" algn="l">
              <a:lnSpc>
                <a:spcPct val="150000"/>
              </a:lnSpc>
              <a:spcBef>
                <a:spcPts val="0"/>
              </a:spcBef>
              <a:spcAft>
                <a:spcPts val="0"/>
              </a:spcAft>
              <a:buClr>
                <a:srgbClr val="000000"/>
              </a:buClr>
              <a:buSzPts val="1200"/>
              <a:buFont typeface="Arial"/>
              <a:buAutoNum type="arabicPeriod"/>
            </a:pPr>
            <a:r>
              <a:rPr b="0" i="0" lang="en-IN" sz="1200" u="none" cap="none" strike="noStrike">
                <a:solidFill>
                  <a:schemeClr val="dk1"/>
                </a:solidFill>
                <a:latin typeface="Roboto"/>
                <a:ea typeface="Roboto"/>
                <a:cs typeface="Roboto"/>
                <a:sym typeface="Roboto"/>
              </a:rPr>
              <a:t>Byte</a:t>
            </a:r>
            <a:endParaRPr b="0" i="0" sz="1200" u="none" cap="none" strike="noStrike">
              <a:solidFill>
                <a:srgbClr val="000000"/>
              </a:solidFill>
              <a:latin typeface="Roboto"/>
              <a:ea typeface="Roboto"/>
              <a:cs typeface="Roboto"/>
              <a:sym typeface="Roboto"/>
            </a:endParaRPr>
          </a:p>
          <a:p>
            <a:pPr indent="-228600" lvl="1" marL="228600" marR="0" rtl="0" algn="l">
              <a:lnSpc>
                <a:spcPct val="150000"/>
              </a:lnSpc>
              <a:spcBef>
                <a:spcPts val="0"/>
              </a:spcBef>
              <a:spcAft>
                <a:spcPts val="0"/>
              </a:spcAft>
              <a:buClr>
                <a:srgbClr val="000000"/>
              </a:buClr>
              <a:buSzPts val="1200"/>
              <a:buFont typeface="Arial"/>
              <a:buAutoNum type="arabicPeriod"/>
            </a:pPr>
            <a:r>
              <a:rPr b="0" i="0" lang="en-IN" sz="1200" u="none" cap="none" strike="noStrike">
                <a:solidFill>
                  <a:schemeClr val="dk1"/>
                </a:solidFill>
                <a:latin typeface="Roboto"/>
                <a:ea typeface="Roboto"/>
                <a:cs typeface="Roboto"/>
                <a:sym typeface="Roboto"/>
              </a:rPr>
              <a:t>Short</a:t>
            </a:r>
            <a:endParaRPr b="0" i="0" sz="1200" u="none" cap="none" strike="noStrike">
              <a:solidFill>
                <a:srgbClr val="000000"/>
              </a:solidFill>
              <a:latin typeface="Roboto"/>
              <a:ea typeface="Roboto"/>
              <a:cs typeface="Roboto"/>
              <a:sym typeface="Roboto"/>
            </a:endParaRPr>
          </a:p>
          <a:p>
            <a:pPr indent="-228600" lvl="1" marL="228600" marR="0" rtl="0" algn="l">
              <a:lnSpc>
                <a:spcPct val="150000"/>
              </a:lnSpc>
              <a:spcBef>
                <a:spcPts val="0"/>
              </a:spcBef>
              <a:spcAft>
                <a:spcPts val="0"/>
              </a:spcAft>
              <a:buClr>
                <a:srgbClr val="000000"/>
              </a:buClr>
              <a:buSzPts val="1200"/>
              <a:buFont typeface="Arial"/>
              <a:buAutoNum type="arabicPeriod"/>
            </a:pPr>
            <a:r>
              <a:rPr b="0" i="0" lang="en-IN" sz="1200" u="none" cap="none" strike="noStrike">
                <a:solidFill>
                  <a:schemeClr val="dk1"/>
                </a:solidFill>
                <a:latin typeface="Roboto"/>
                <a:ea typeface="Roboto"/>
                <a:cs typeface="Roboto"/>
                <a:sym typeface="Roboto"/>
              </a:rPr>
              <a:t>Int</a:t>
            </a:r>
            <a:endParaRPr b="0" i="0" sz="1200" u="none" cap="none" strike="noStrike">
              <a:solidFill>
                <a:srgbClr val="000000"/>
              </a:solidFill>
              <a:latin typeface="Roboto"/>
              <a:ea typeface="Roboto"/>
              <a:cs typeface="Roboto"/>
              <a:sym typeface="Roboto"/>
            </a:endParaRPr>
          </a:p>
          <a:p>
            <a:pPr indent="-228600" lvl="1" marL="228600" marR="0" rtl="0" algn="l">
              <a:lnSpc>
                <a:spcPct val="150000"/>
              </a:lnSpc>
              <a:spcBef>
                <a:spcPts val="0"/>
              </a:spcBef>
              <a:spcAft>
                <a:spcPts val="0"/>
              </a:spcAft>
              <a:buClr>
                <a:srgbClr val="000000"/>
              </a:buClr>
              <a:buSzPts val="1200"/>
              <a:buFont typeface="Arial"/>
              <a:buAutoNum type="arabicPeriod"/>
            </a:pPr>
            <a:r>
              <a:rPr b="0" i="0" lang="en-IN" sz="1200" u="none" cap="none" strike="noStrike">
                <a:solidFill>
                  <a:schemeClr val="dk1"/>
                </a:solidFill>
                <a:latin typeface="Roboto"/>
                <a:ea typeface="Roboto"/>
                <a:cs typeface="Roboto"/>
                <a:sym typeface="Roboto"/>
              </a:rPr>
              <a:t>Long</a:t>
            </a:r>
            <a:endParaRPr b="0" i="0" sz="1200" u="none" cap="none" strike="noStrike">
              <a:solidFill>
                <a:srgbClr val="000000"/>
              </a:solidFill>
              <a:latin typeface="Roboto"/>
              <a:ea typeface="Roboto"/>
              <a:cs typeface="Roboto"/>
              <a:sym typeface="Roboto"/>
            </a:endParaRPr>
          </a:p>
          <a:p>
            <a:pPr indent="-228600" lvl="1" marL="228600" marR="0" rtl="0" algn="l">
              <a:lnSpc>
                <a:spcPct val="150000"/>
              </a:lnSpc>
              <a:spcBef>
                <a:spcPts val="0"/>
              </a:spcBef>
              <a:spcAft>
                <a:spcPts val="0"/>
              </a:spcAft>
              <a:buClr>
                <a:srgbClr val="000000"/>
              </a:buClr>
              <a:buSzPts val="1200"/>
              <a:buFont typeface="Arial"/>
              <a:buAutoNum type="arabicPeriod"/>
            </a:pPr>
            <a:r>
              <a:rPr b="0" i="0" lang="en-IN" sz="1200" u="none" cap="none" strike="noStrike">
                <a:solidFill>
                  <a:schemeClr val="dk1"/>
                </a:solidFill>
                <a:latin typeface="Roboto"/>
                <a:ea typeface="Roboto"/>
                <a:cs typeface="Roboto"/>
                <a:sym typeface="Roboto"/>
              </a:rPr>
              <a:t>Float</a:t>
            </a:r>
            <a:endParaRPr b="0" i="0" sz="1200" u="none" cap="none" strike="noStrike">
              <a:solidFill>
                <a:srgbClr val="000000"/>
              </a:solidFill>
              <a:latin typeface="Roboto"/>
              <a:ea typeface="Roboto"/>
              <a:cs typeface="Roboto"/>
              <a:sym typeface="Roboto"/>
            </a:endParaRPr>
          </a:p>
          <a:p>
            <a:pPr indent="-228600" lvl="1" marL="228600" marR="0" rtl="0" algn="l">
              <a:lnSpc>
                <a:spcPct val="150000"/>
              </a:lnSpc>
              <a:spcBef>
                <a:spcPts val="0"/>
              </a:spcBef>
              <a:spcAft>
                <a:spcPts val="0"/>
              </a:spcAft>
              <a:buClr>
                <a:srgbClr val="000000"/>
              </a:buClr>
              <a:buSzPts val="1200"/>
              <a:buFont typeface="Arial"/>
              <a:buAutoNum type="arabicPeriod"/>
            </a:pPr>
            <a:r>
              <a:rPr b="0" i="0" lang="en-IN" sz="1200" u="none" cap="none" strike="noStrike">
                <a:solidFill>
                  <a:schemeClr val="dk1"/>
                </a:solidFill>
                <a:latin typeface="Roboto"/>
                <a:ea typeface="Roboto"/>
                <a:cs typeface="Roboto"/>
                <a:sym typeface="Roboto"/>
              </a:rPr>
              <a:t>Double</a:t>
            </a:r>
            <a:endParaRPr b="0" i="0" sz="1200" u="none" cap="none" strike="noStrike">
              <a:solidFill>
                <a:srgbClr val="000000"/>
              </a:solidFill>
              <a:latin typeface="Roboto"/>
              <a:ea typeface="Roboto"/>
              <a:cs typeface="Roboto"/>
              <a:sym typeface="Roboto"/>
            </a:endParaRPr>
          </a:p>
          <a:p>
            <a:pPr indent="-228600" lvl="1" marL="228600" marR="0" rtl="0" algn="l">
              <a:lnSpc>
                <a:spcPct val="150000"/>
              </a:lnSpc>
              <a:spcBef>
                <a:spcPts val="0"/>
              </a:spcBef>
              <a:spcAft>
                <a:spcPts val="0"/>
              </a:spcAft>
              <a:buClr>
                <a:srgbClr val="000000"/>
              </a:buClr>
              <a:buSzPts val="1200"/>
              <a:buFont typeface="Arial"/>
              <a:buAutoNum type="arabicPeriod"/>
            </a:pPr>
            <a:r>
              <a:rPr b="0" i="0" lang="en-IN" sz="1200" u="none" cap="none" strike="noStrike">
                <a:solidFill>
                  <a:schemeClr val="dk1"/>
                </a:solidFill>
                <a:latin typeface="Roboto"/>
                <a:ea typeface="Roboto"/>
                <a:cs typeface="Roboto"/>
                <a:sym typeface="Roboto"/>
              </a:rPr>
              <a:t>Char</a:t>
            </a:r>
            <a:endParaRPr b="0" i="0" sz="1200" u="none" cap="none" strike="noStrike">
              <a:solidFill>
                <a:srgbClr val="000000"/>
              </a:solidFill>
              <a:latin typeface="Roboto"/>
              <a:ea typeface="Roboto"/>
              <a:cs typeface="Roboto"/>
              <a:sym typeface="Roboto"/>
            </a:endParaRPr>
          </a:p>
          <a:p>
            <a:pPr indent="-228600" lvl="1" marL="228600" marR="0" rtl="0" algn="l">
              <a:lnSpc>
                <a:spcPct val="150000"/>
              </a:lnSpc>
              <a:spcBef>
                <a:spcPts val="0"/>
              </a:spcBef>
              <a:spcAft>
                <a:spcPts val="0"/>
              </a:spcAft>
              <a:buClr>
                <a:srgbClr val="000000"/>
              </a:buClr>
              <a:buSzPts val="1200"/>
              <a:buFont typeface="Arial"/>
              <a:buAutoNum type="arabicPeriod"/>
            </a:pPr>
            <a:r>
              <a:rPr b="0" i="0" lang="en-IN" sz="1200" u="none" cap="none" strike="noStrike">
                <a:solidFill>
                  <a:schemeClr val="dk1"/>
                </a:solidFill>
                <a:latin typeface="Roboto"/>
                <a:ea typeface="Roboto"/>
                <a:cs typeface="Roboto"/>
                <a:sym typeface="Roboto"/>
              </a:rPr>
              <a:t>boolean</a:t>
            </a:r>
            <a:endParaRPr b="0" i="0" sz="1200" u="none" cap="none" strike="noStrike">
              <a:solidFill>
                <a:schemeClr val="dk1"/>
              </a:solidFill>
              <a:latin typeface="Roboto"/>
              <a:ea typeface="Roboto"/>
              <a:cs typeface="Roboto"/>
              <a:sym typeface="Roboto"/>
            </a:endParaRPr>
          </a:p>
        </p:txBody>
      </p:sp>
      <p:sp>
        <p:nvSpPr>
          <p:cNvPr id="241" name="Google Shape;241;p36"/>
          <p:cNvSpPr txBox="1"/>
          <p:nvPr/>
        </p:nvSpPr>
        <p:spPr>
          <a:xfrm>
            <a:off x="720000"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8182EF"/>
                </a:solidFill>
                <a:latin typeface="Roboto Black"/>
                <a:ea typeface="Roboto Black"/>
                <a:cs typeface="Roboto Black"/>
                <a:sym typeface="Roboto Black"/>
              </a:rPr>
              <a:t>Data types</a:t>
            </a:r>
            <a:endParaRPr b="0" i="0" sz="3000" u="none" cap="none" strike="noStrike">
              <a:solidFill>
                <a:srgbClr val="8182EF"/>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7"/>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pic>
        <p:nvPicPr>
          <p:cNvPr id="247" name="Google Shape;247;p37"/>
          <p:cNvPicPr preferRelativeResize="0"/>
          <p:nvPr/>
        </p:nvPicPr>
        <p:blipFill rotWithShape="1">
          <a:blip r:embed="rId3">
            <a:alphaModFix/>
          </a:blip>
          <a:srcRect b="0" l="0" r="0" t="0"/>
          <a:stretch/>
        </p:blipFill>
        <p:spPr>
          <a:xfrm>
            <a:off x="1130776" y="1324475"/>
            <a:ext cx="7068601" cy="3138825"/>
          </a:xfrm>
          <a:prstGeom prst="rect">
            <a:avLst/>
          </a:prstGeom>
          <a:noFill/>
          <a:ln cap="flat" cmpd="sng" w="9525">
            <a:solidFill>
              <a:srgbClr val="2E75B5"/>
            </a:solidFill>
            <a:prstDash val="solid"/>
            <a:round/>
            <a:headEnd len="sm" w="sm" type="none"/>
            <a:tailEnd len="sm" w="sm" type="none"/>
          </a:ln>
        </p:spPr>
      </p:pic>
      <p:sp>
        <p:nvSpPr>
          <p:cNvPr id="248" name="Google Shape;248;p37"/>
          <p:cNvSpPr txBox="1"/>
          <p:nvPr/>
        </p:nvSpPr>
        <p:spPr>
          <a:xfrm>
            <a:off x="720000"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8182EF"/>
                </a:solidFill>
                <a:latin typeface="Roboto Black"/>
                <a:ea typeface="Roboto Black"/>
                <a:cs typeface="Roboto Black"/>
                <a:sym typeface="Roboto Black"/>
              </a:rPr>
              <a:t>Data types</a:t>
            </a:r>
            <a:endParaRPr b="0" i="0" sz="3000" u="none" cap="none" strike="noStrike">
              <a:solidFill>
                <a:srgbClr val="8182EF"/>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8"/>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54" name="Google Shape;254;p38"/>
          <p:cNvSpPr txBox="1"/>
          <p:nvPr/>
        </p:nvSpPr>
        <p:spPr>
          <a:xfrm>
            <a:off x="720000" y="1262150"/>
            <a:ext cx="7560000" cy="20088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Roboto"/>
                <a:ea typeface="Roboto"/>
                <a:cs typeface="Roboto"/>
                <a:sym typeface="Roboto"/>
              </a:rPr>
              <a:t>Non-Primitive Data Type</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128111" lvl="0" marL="128588" marR="0" rtl="0" algn="l">
              <a:lnSpc>
                <a:spcPct val="100000"/>
              </a:lnSpc>
              <a:spcBef>
                <a:spcPts val="0"/>
              </a:spcBef>
              <a:spcAft>
                <a:spcPts val="0"/>
              </a:spcAft>
              <a:buClr>
                <a:srgbClr val="000000"/>
              </a:buClr>
              <a:buSzPts val="1200"/>
              <a:buFont typeface="Arial"/>
              <a:buChar char="•"/>
            </a:pPr>
            <a:r>
              <a:rPr b="0" i="0" lang="en-IN" sz="1400" u="none" cap="none" strike="noStrike">
                <a:solidFill>
                  <a:srgbClr val="000000"/>
                </a:solidFill>
                <a:latin typeface="Roboto"/>
                <a:ea typeface="Roboto"/>
                <a:cs typeface="Roboto"/>
                <a:sym typeface="Roboto"/>
              </a:rPr>
              <a:t>Strings: String is a sequence of characters. But in Java, a string is an object that represents a sequence of characters. The java.lang.String class is used to create a string object.</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128111" lvl="0" marL="128588" marR="0" rtl="0" algn="l">
              <a:lnSpc>
                <a:spcPct val="100000"/>
              </a:lnSpc>
              <a:spcBef>
                <a:spcPts val="0"/>
              </a:spcBef>
              <a:spcAft>
                <a:spcPts val="0"/>
              </a:spcAft>
              <a:buClr>
                <a:srgbClr val="000000"/>
              </a:buClr>
              <a:buSzPts val="1200"/>
              <a:buFont typeface="Arial"/>
              <a:buChar char="•"/>
            </a:pPr>
            <a:r>
              <a:rPr b="0" i="0" lang="en-IN" sz="1400" u="none" cap="none" strike="noStrike">
                <a:solidFill>
                  <a:srgbClr val="000000"/>
                </a:solidFill>
                <a:latin typeface="Roboto"/>
                <a:ea typeface="Roboto"/>
                <a:cs typeface="Roboto"/>
                <a:sym typeface="Roboto"/>
              </a:rPr>
              <a:t>Arrays: Arrays in Java are homogeneous data structures implemented in Java as objects. Arrays store one or more values of a specific data type and provide indexed access to store the same. A specific element in an array is accessed by its index.</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grpSp>
        <p:nvGrpSpPr>
          <p:cNvPr id="255" name="Google Shape;255;p38"/>
          <p:cNvGrpSpPr/>
          <p:nvPr/>
        </p:nvGrpSpPr>
        <p:grpSpPr>
          <a:xfrm>
            <a:off x="2321142" y="3202726"/>
            <a:ext cx="4501726" cy="1477279"/>
            <a:chOff x="1060784" y="188"/>
            <a:chExt cx="5980770" cy="1569903"/>
          </a:xfrm>
        </p:grpSpPr>
        <p:sp>
          <p:nvSpPr>
            <p:cNvPr id="256" name="Google Shape;256;p38"/>
            <p:cNvSpPr/>
            <p:nvPr/>
          </p:nvSpPr>
          <p:spPr>
            <a:xfrm>
              <a:off x="4064000" y="648831"/>
              <a:ext cx="2328912" cy="272618"/>
            </a:xfrm>
            <a:custGeom>
              <a:rect b="b" l="l" r="r" t="t"/>
              <a:pathLst>
                <a:path extrusionOk="0" h="120000" w="120000">
                  <a:moveTo>
                    <a:pt x="0" y="0"/>
                  </a:moveTo>
                  <a:lnTo>
                    <a:pt x="0" y="60041"/>
                  </a:lnTo>
                  <a:lnTo>
                    <a:pt x="120000" y="60041"/>
                  </a:lnTo>
                  <a:lnTo>
                    <a:pt x="120000" y="120000"/>
                  </a:lnTo>
                </a:path>
              </a:pathLst>
            </a:custGeom>
            <a:noFill/>
            <a:ln cap="flat" cmpd="sng" w="12700">
              <a:solidFill>
                <a:srgbClr val="345A99"/>
              </a:solidFill>
              <a:prstDash val="solid"/>
              <a:miter lim="800000"/>
              <a:headEnd len="sm" w="sm" type="none"/>
              <a:tailEnd len="sm" w="sm" type="none"/>
            </a:ln>
          </p:spPr>
        </p:sp>
        <p:sp>
          <p:nvSpPr>
            <p:cNvPr id="257" name="Google Shape;257;p38"/>
            <p:cNvSpPr/>
            <p:nvPr/>
          </p:nvSpPr>
          <p:spPr>
            <a:xfrm>
              <a:off x="4064000" y="648831"/>
              <a:ext cx="784857" cy="272429"/>
            </a:xfrm>
            <a:custGeom>
              <a:rect b="b" l="l" r="r" t="t"/>
              <a:pathLst>
                <a:path extrusionOk="0" h="120000" w="120000">
                  <a:moveTo>
                    <a:pt x="0" y="0"/>
                  </a:moveTo>
                  <a:lnTo>
                    <a:pt x="0" y="60000"/>
                  </a:lnTo>
                  <a:lnTo>
                    <a:pt x="120000" y="60000"/>
                  </a:lnTo>
                  <a:lnTo>
                    <a:pt x="120000" y="120000"/>
                  </a:lnTo>
                </a:path>
              </a:pathLst>
            </a:custGeom>
            <a:noFill/>
            <a:ln cap="flat" cmpd="sng" w="12700">
              <a:solidFill>
                <a:srgbClr val="345A99"/>
              </a:solidFill>
              <a:prstDash val="solid"/>
              <a:miter lim="800000"/>
              <a:headEnd len="sm" w="sm" type="none"/>
              <a:tailEnd len="sm" w="sm" type="none"/>
            </a:ln>
          </p:spPr>
        </p:sp>
        <p:sp>
          <p:nvSpPr>
            <p:cNvPr id="258" name="Google Shape;258;p38"/>
            <p:cNvSpPr/>
            <p:nvPr/>
          </p:nvSpPr>
          <p:spPr>
            <a:xfrm>
              <a:off x="3279142" y="648831"/>
              <a:ext cx="784857" cy="272429"/>
            </a:xfrm>
            <a:custGeom>
              <a:rect b="b" l="l" r="r" t="t"/>
              <a:pathLst>
                <a:path extrusionOk="0" h="120000" w="120000">
                  <a:moveTo>
                    <a:pt x="120000" y="0"/>
                  </a:moveTo>
                  <a:lnTo>
                    <a:pt x="120000" y="60000"/>
                  </a:lnTo>
                  <a:lnTo>
                    <a:pt x="0" y="60000"/>
                  </a:lnTo>
                  <a:lnTo>
                    <a:pt x="0" y="120000"/>
                  </a:lnTo>
                </a:path>
              </a:pathLst>
            </a:custGeom>
            <a:noFill/>
            <a:ln cap="flat" cmpd="sng" w="12700">
              <a:solidFill>
                <a:srgbClr val="345A99"/>
              </a:solidFill>
              <a:prstDash val="solid"/>
              <a:miter lim="800000"/>
              <a:headEnd len="sm" w="sm" type="none"/>
              <a:tailEnd len="sm" w="sm" type="none"/>
            </a:ln>
          </p:spPr>
        </p:sp>
        <p:sp>
          <p:nvSpPr>
            <p:cNvPr id="259" name="Google Shape;259;p38"/>
            <p:cNvSpPr/>
            <p:nvPr/>
          </p:nvSpPr>
          <p:spPr>
            <a:xfrm>
              <a:off x="1709427" y="648831"/>
              <a:ext cx="2354572" cy="272429"/>
            </a:xfrm>
            <a:custGeom>
              <a:rect b="b" l="l" r="r" t="t"/>
              <a:pathLst>
                <a:path extrusionOk="0" h="120000" w="120000">
                  <a:moveTo>
                    <a:pt x="120000" y="0"/>
                  </a:moveTo>
                  <a:lnTo>
                    <a:pt x="120000" y="60000"/>
                  </a:lnTo>
                  <a:lnTo>
                    <a:pt x="0" y="60000"/>
                  </a:lnTo>
                  <a:lnTo>
                    <a:pt x="0" y="120000"/>
                  </a:lnTo>
                </a:path>
              </a:pathLst>
            </a:custGeom>
            <a:noFill/>
            <a:ln cap="flat" cmpd="sng" w="12700">
              <a:solidFill>
                <a:srgbClr val="345A99"/>
              </a:solidFill>
              <a:prstDash val="solid"/>
              <a:miter lim="800000"/>
              <a:headEnd len="sm" w="sm" type="none"/>
              <a:tailEnd len="sm" w="sm" type="none"/>
            </a:ln>
          </p:spPr>
        </p:sp>
        <p:sp>
          <p:nvSpPr>
            <p:cNvPr id="260" name="Google Shape;260;p38"/>
            <p:cNvSpPr/>
            <p:nvPr/>
          </p:nvSpPr>
          <p:spPr>
            <a:xfrm>
              <a:off x="3129935" y="188"/>
              <a:ext cx="1868129" cy="648642"/>
            </a:xfrm>
            <a:prstGeom prst="rect">
              <a:avLst/>
            </a:prstGeom>
            <a:solidFill>
              <a:srgbClr val="92D050"/>
            </a:solidFill>
            <a:ln cap="flat" cmpd="sng" w="12700">
              <a:solidFill>
                <a:schemeClr val="lt1"/>
              </a:solidFill>
              <a:prstDash val="solid"/>
              <a:miter lim="800000"/>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261" name="Google Shape;261;p38"/>
            <p:cNvSpPr txBox="1"/>
            <p:nvPr/>
          </p:nvSpPr>
          <p:spPr>
            <a:xfrm>
              <a:off x="3129935" y="188"/>
              <a:ext cx="1868129" cy="648642"/>
            </a:xfrm>
            <a:prstGeom prst="rect">
              <a:avLst/>
            </a:prstGeom>
            <a:noFill/>
            <a:ln>
              <a:noFill/>
            </a:ln>
          </p:spPr>
          <p:txBody>
            <a:bodyPr anchorCtr="0" anchor="ctr" bIns="8550" lIns="8550" spcFirstLastPara="1" rIns="8550" wrap="square" tIns="8550">
              <a:noAutofit/>
            </a:bodyPr>
            <a:lstStyle/>
            <a:p>
              <a:pPr indent="0" lvl="0" marL="0" marR="0" rtl="0" algn="ctr">
                <a:lnSpc>
                  <a:spcPct val="90000"/>
                </a:lnSpc>
                <a:spcBef>
                  <a:spcPts val="0"/>
                </a:spcBef>
                <a:spcAft>
                  <a:spcPts val="0"/>
                </a:spcAft>
                <a:buClr>
                  <a:srgbClr val="000000"/>
                </a:buClr>
                <a:buSzPts val="1350"/>
                <a:buFont typeface="Arial"/>
                <a:buNone/>
              </a:pPr>
              <a:r>
                <a:rPr b="1" i="0" lang="en-IN" sz="1350" u="none" cap="none" strike="noStrike">
                  <a:solidFill>
                    <a:schemeClr val="dk1"/>
                  </a:solidFill>
                  <a:latin typeface="Consolas"/>
                  <a:ea typeface="Consolas"/>
                  <a:cs typeface="Consolas"/>
                  <a:sym typeface="Consolas"/>
                </a:rPr>
                <a:t>Non-Primitive</a:t>
              </a:r>
              <a:endParaRPr b="0" i="0" sz="1050" u="none" cap="none" strike="noStrike">
                <a:solidFill>
                  <a:srgbClr val="000000"/>
                </a:solidFill>
                <a:latin typeface="Arial"/>
                <a:ea typeface="Arial"/>
                <a:cs typeface="Arial"/>
                <a:sym typeface="Arial"/>
              </a:endParaRPr>
            </a:p>
          </p:txBody>
        </p:sp>
        <p:sp>
          <p:nvSpPr>
            <p:cNvPr id="262" name="Google Shape;262;p38"/>
            <p:cNvSpPr/>
            <p:nvPr/>
          </p:nvSpPr>
          <p:spPr>
            <a:xfrm>
              <a:off x="1060784" y="921260"/>
              <a:ext cx="1297285" cy="648642"/>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263" name="Google Shape;263;p38"/>
            <p:cNvSpPr txBox="1"/>
            <p:nvPr/>
          </p:nvSpPr>
          <p:spPr>
            <a:xfrm>
              <a:off x="1060784" y="921260"/>
              <a:ext cx="1297285" cy="648642"/>
            </a:xfrm>
            <a:prstGeom prst="rect">
              <a:avLst/>
            </a:prstGeom>
            <a:noFill/>
            <a:ln>
              <a:noFill/>
            </a:ln>
          </p:spPr>
          <p:txBody>
            <a:bodyPr anchorCtr="0" anchor="ctr" bIns="8550" lIns="8550" spcFirstLastPara="1" rIns="8550" wrap="square" tIns="8550">
              <a:noAutofit/>
            </a:bodyPr>
            <a:lstStyle/>
            <a:p>
              <a:pPr indent="0" lvl="0" marL="0" marR="0" rtl="0" algn="ctr">
                <a:lnSpc>
                  <a:spcPct val="90000"/>
                </a:lnSpc>
                <a:spcBef>
                  <a:spcPts val="0"/>
                </a:spcBef>
                <a:spcAft>
                  <a:spcPts val="0"/>
                </a:spcAft>
                <a:buClr>
                  <a:srgbClr val="000000"/>
                </a:buClr>
                <a:buSzPts val="1350"/>
                <a:buFont typeface="Arial"/>
                <a:buNone/>
              </a:pPr>
              <a:r>
                <a:rPr b="0" i="0" lang="en-IN" sz="1350" u="none" cap="none" strike="noStrike">
                  <a:solidFill>
                    <a:schemeClr val="lt1"/>
                  </a:solidFill>
                  <a:latin typeface="Times New Roman"/>
                  <a:ea typeface="Times New Roman"/>
                  <a:cs typeface="Times New Roman"/>
                  <a:sym typeface="Times New Roman"/>
                </a:rPr>
                <a:t>strings</a:t>
              </a:r>
              <a:endParaRPr b="0" i="0" sz="1050" u="none" cap="none" strike="noStrike">
                <a:solidFill>
                  <a:srgbClr val="000000"/>
                </a:solidFill>
                <a:latin typeface="Arial"/>
                <a:ea typeface="Arial"/>
                <a:cs typeface="Arial"/>
                <a:sym typeface="Arial"/>
              </a:endParaRPr>
            </a:p>
          </p:txBody>
        </p:sp>
        <p:sp>
          <p:nvSpPr>
            <p:cNvPr id="264" name="Google Shape;264;p38"/>
            <p:cNvSpPr/>
            <p:nvPr/>
          </p:nvSpPr>
          <p:spPr>
            <a:xfrm>
              <a:off x="2630499" y="921260"/>
              <a:ext cx="1297285" cy="648642"/>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265" name="Google Shape;265;p38"/>
            <p:cNvSpPr txBox="1"/>
            <p:nvPr/>
          </p:nvSpPr>
          <p:spPr>
            <a:xfrm>
              <a:off x="2630499" y="921260"/>
              <a:ext cx="1297285" cy="648642"/>
            </a:xfrm>
            <a:prstGeom prst="rect">
              <a:avLst/>
            </a:prstGeom>
            <a:noFill/>
            <a:ln>
              <a:noFill/>
            </a:ln>
          </p:spPr>
          <p:txBody>
            <a:bodyPr anchorCtr="0" anchor="ctr" bIns="8550" lIns="8550" spcFirstLastPara="1" rIns="8550" wrap="square" tIns="8550">
              <a:noAutofit/>
            </a:bodyPr>
            <a:lstStyle/>
            <a:p>
              <a:pPr indent="0" lvl="0" marL="0" marR="0" rtl="0" algn="ctr">
                <a:lnSpc>
                  <a:spcPct val="90000"/>
                </a:lnSpc>
                <a:spcBef>
                  <a:spcPts val="0"/>
                </a:spcBef>
                <a:spcAft>
                  <a:spcPts val="0"/>
                </a:spcAft>
                <a:buClr>
                  <a:srgbClr val="000000"/>
                </a:buClr>
                <a:buSzPts val="1350"/>
                <a:buFont typeface="Arial"/>
                <a:buNone/>
              </a:pPr>
              <a:r>
                <a:rPr b="0" i="0" lang="en-IN" sz="1350" u="none" cap="none" strike="noStrike">
                  <a:solidFill>
                    <a:schemeClr val="lt1"/>
                  </a:solidFill>
                  <a:latin typeface="Times New Roman"/>
                  <a:ea typeface="Times New Roman"/>
                  <a:cs typeface="Times New Roman"/>
                  <a:sym typeface="Times New Roman"/>
                </a:rPr>
                <a:t>arrays</a:t>
              </a:r>
              <a:endParaRPr b="0" i="0" sz="1200" u="none" cap="none" strike="noStrike">
                <a:solidFill>
                  <a:schemeClr val="lt1"/>
                </a:solidFill>
                <a:latin typeface="Times New Roman"/>
                <a:ea typeface="Times New Roman"/>
                <a:cs typeface="Times New Roman"/>
                <a:sym typeface="Times New Roman"/>
              </a:endParaRPr>
            </a:p>
          </p:txBody>
        </p:sp>
        <p:sp>
          <p:nvSpPr>
            <p:cNvPr id="266" name="Google Shape;266;p38"/>
            <p:cNvSpPr/>
            <p:nvPr/>
          </p:nvSpPr>
          <p:spPr>
            <a:xfrm>
              <a:off x="4200214" y="921260"/>
              <a:ext cx="1297285" cy="648642"/>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267" name="Google Shape;267;p38"/>
            <p:cNvSpPr txBox="1"/>
            <p:nvPr/>
          </p:nvSpPr>
          <p:spPr>
            <a:xfrm>
              <a:off x="4200214" y="921260"/>
              <a:ext cx="1297285" cy="648642"/>
            </a:xfrm>
            <a:prstGeom prst="rect">
              <a:avLst/>
            </a:prstGeom>
            <a:noFill/>
            <a:ln>
              <a:noFill/>
            </a:ln>
          </p:spPr>
          <p:txBody>
            <a:bodyPr anchorCtr="0" anchor="ctr" bIns="8550" lIns="8550" spcFirstLastPara="1" rIns="8550" wrap="square" tIns="8550">
              <a:noAutofit/>
            </a:bodyPr>
            <a:lstStyle/>
            <a:p>
              <a:pPr indent="0" lvl="0" marL="0" marR="0" rtl="0" algn="ctr">
                <a:lnSpc>
                  <a:spcPct val="90000"/>
                </a:lnSpc>
                <a:spcBef>
                  <a:spcPts val="0"/>
                </a:spcBef>
                <a:spcAft>
                  <a:spcPts val="0"/>
                </a:spcAft>
                <a:buClr>
                  <a:srgbClr val="000000"/>
                </a:buClr>
                <a:buSzPts val="1350"/>
                <a:buFont typeface="Arial"/>
                <a:buNone/>
              </a:pPr>
              <a:r>
                <a:rPr b="0" i="0" lang="en-IN" sz="1350" u="none" cap="none" strike="noStrike">
                  <a:solidFill>
                    <a:schemeClr val="lt1"/>
                  </a:solidFill>
                  <a:latin typeface="Times New Roman"/>
                  <a:ea typeface="Times New Roman"/>
                  <a:cs typeface="Times New Roman"/>
                  <a:sym typeface="Times New Roman"/>
                </a:rPr>
                <a:t>classes</a:t>
              </a:r>
              <a:endParaRPr b="0" i="0" sz="1050" u="none" cap="none" strike="noStrike">
                <a:solidFill>
                  <a:srgbClr val="000000"/>
                </a:solidFill>
                <a:latin typeface="Arial"/>
                <a:ea typeface="Arial"/>
                <a:cs typeface="Arial"/>
                <a:sym typeface="Arial"/>
              </a:endParaRPr>
            </a:p>
          </p:txBody>
        </p:sp>
        <p:sp>
          <p:nvSpPr>
            <p:cNvPr id="268" name="Google Shape;268;p38"/>
            <p:cNvSpPr/>
            <p:nvPr/>
          </p:nvSpPr>
          <p:spPr>
            <a:xfrm>
              <a:off x="5744269" y="921449"/>
              <a:ext cx="1297285" cy="648642"/>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269" name="Google Shape;269;p38"/>
            <p:cNvSpPr txBox="1"/>
            <p:nvPr/>
          </p:nvSpPr>
          <p:spPr>
            <a:xfrm>
              <a:off x="5744269" y="921449"/>
              <a:ext cx="1297285" cy="648642"/>
            </a:xfrm>
            <a:prstGeom prst="rect">
              <a:avLst/>
            </a:prstGeom>
            <a:noFill/>
            <a:ln>
              <a:noFill/>
            </a:ln>
          </p:spPr>
          <p:txBody>
            <a:bodyPr anchorCtr="0" anchor="ctr" bIns="8550" lIns="8550" spcFirstLastPara="1" rIns="8550" wrap="square" tIns="8550">
              <a:noAutofit/>
            </a:bodyPr>
            <a:lstStyle/>
            <a:p>
              <a:pPr indent="0" lvl="0" marL="0" marR="0" rtl="0" algn="ctr">
                <a:lnSpc>
                  <a:spcPct val="90000"/>
                </a:lnSpc>
                <a:spcBef>
                  <a:spcPts val="0"/>
                </a:spcBef>
                <a:spcAft>
                  <a:spcPts val="0"/>
                </a:spcAft>
                <a:buClr>
                  <a:srgbClr val="000000"/>
                </a:buClr>
                <a:buSzPts val="1350"/>
                <a:buFont typeface="Arial"/>
                <a:buNone/>
              </a:pPr>
              <a:r>
                <a:rPr b="0" i="0" lang="en-IN" sz="1350" u="none" cap="none" strike="noStrike">
                  <a:solidFill>
                    <a:schemeClr val="lt1"/>
                  </a:solidFill>
                  <a:latin typeface="Times New Roman"/>
                  <a:ea typeface="Times New Roman"/>
                  <a:cs typeface="Times New Roman"/>
                  <a:sym typeface="Times New Roman"/>
                </a:rPr>
                <a:t>interface</a:t>
              </a:r>
              <a:endParaRPr b="0" i="0" sz="1050" u="none" cap="none" strike="noStrike">
                <a:solidFill>
                  <a:srgbClr val="000000"/>
                </a:solidFill>
                <a:latin typeface="Arial"/>
                <a:ea typeface="Arial"/>
                <a:cs typeface="Arial"/>
                <a:sym typeface="Arial"/>
              </a:endParaRPr>
            </a:p>
          </p:txBody>
        </p:sp>
      </p:grpSp>
      <p:sp>
        <p:nvSpPr>
          <p:cNvPr id="270" name="Google Shape;270;p38"/>
          <p:cNvSpPr txBox="1"/>
          <p:nvPr/>
        </p:nvSpPr>
        <p:spPr>
          <a:xfrm>
            <a:off x="720000"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8182EF"/>
                </a:solidFill>
                <a:latin typeface="Roboto Black"/>
                <a:ea typeface="Roboto Black"/>
                <a:cs typeface="Roboto Black"/>
                <a:sym typeface="Roboto Black"/>
              </a:rPr>
              <a:t>Data types</a:t>
            </a:r>
            <a:endParaRPr b="0" i="0" sz="3000" u="none" cap="none" strike="noStrike">
              <a:solidFill>
                <a:srgbClr val="8182EF"/>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9"/>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276" name="Google Shape;276;p39"/>
          <p:cNvSpPr txBox="1"/>
          <p:nvPr/>
        </p:nvSpPr>
        <p:spPr>
          <a:xfrm>
            <a:off x="720000" y="1266750"/>
            <a:ext cx="7560000" cy="1362300"/>
          </a:xfrm>
          <a:prstGeom prst="rect">
            <a:avLst/>
          </a:prstGeom>
          <a:noFill/>
          <a:ln>
            <a:noFill/>
          </a:ln>
        </p:spPr>
        <p:txBody>
          <a:bodyPr anchorCtr="0" anchor="t" bIns="34275" lIns="68550" spcFirstLastPara="1" rIns="68550" wrap="square" tIns="34275">
            <a:spAutoFit/>
          </a:bodyPr>
          <a:lstStyle/>
          <a:p>
            <a:pPr indent="-128111" lvl="0" marL="128588" marR="0" rtl="0" algn="l">
              <a:lnSpc>
                <a:spcPct val="100000"/>
              </a:lnSpc>
              <a:spcBef>
                <a:spcPts val="0"/>
              </a:spcBef>
              <a:spcAft>
                <a:spcPts val="0"/>
              </a:spcAft>
              <a:buClr>
                <a:srgbClr val="000000"/>
              </a:buClr>
              <a:buSzPts val="1200"/>
              <a:buFont typeface="Arial"/>
              <a:buChar char="•"/>
            </a:pPr>
            <a:r>
              <a:rPr b="0" i="0" lang="en-IN" sz="1400" u="none" cap="none" strike="noStrike">
                <a:solidFill>
                  <a:srgbClr val="000000"/>
                </a:solidFill>
                <a:latin typeface="Roboto"/>
                <a:ea typeface="Roboto"/>
                <a:cs typeface="Roboto"/>
                <a:sym typeface="Roboto"/>
              </a:rPr>
              <a:t>Classes: A class in Java is a blueprint which includes all your data.  A class contains fields(variables) and methods to describe the behavior of an object.</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128111" lvl="0" marL="128588" marR="0" rtl="0" algn="l">
              <a:lnSpc>
                <a:spcPct val="100000"/>
              </a:lnSpc>
              <a:spcBef>
                <a:spcPts val="0"/>
              </a:spcBef>
              <a:spcAft>
                <a:spcPts val="0"/>
              </a:spcAft>
              <a:buClr>
                <a:srgbClr val="000000"/>
              </a:buClr>
              <a:buSzPts val="1200"/>
              <a:buFont typeface="Arial"/>
              <a:buChar char="•"/>
            </a:pPr>
            <a:r>
              <a:rPr b="0" i="0" lang="en-IN" sz="1400" u="none" cap="none" strike="noStrike">
                <a:solidFill>
                  <a:srgbClr val="000000"/>
                </a:solidFill>
                <a:latin typeface="Roboto"/>
                <a:ea typeface="Roboto"/>
                <a:cs typeface="Roboto"/>
                <a:sym typeface="Roboto"/>
              </a:rPr>
              <a:t>Interface: Like a class, an interface can have methods and variables, but the methods declared in interface are by default abstract (only method signature, no body).</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grpSp>
        <p:nvGrpSpPr>
          <p:cNvPr id="277" name="Google Shape;277;p39"/>
          <p:cNvGrpSpPr/>
          <p:nvPr/>
        </p:nvGrpSpPr>
        <p:grpSpPr>
          <a:xfrm>
            <a:off x="2208076" y="3167406"/>
            <a:ext cx="4485578" cy="1177427"/>
            <a:chOff x="1060784" y="188"/>
            <a:chExt cx="5980770" cy="1569903"/>
          </a:xfrm>
        </p:grpSpPr>
        <p:sp>
          <p:nvSpPr>
            <p:cNvPr id="278" name="Google Shape;278;p39"/>
            <p:cNvSpPr/>
            <p:nvPr/>
          </p:nvSpPr>
          <p:spPr>
            <a:xfrm>
              <a:off x="4064000" y="648831"/>
              <a:ext cx="2328912" cy="272618"/>
            </a:xfrm>
            <a:custGeom>
              <a:rect b="b" l="l" r="r" t="t"/>
              <a:pathLst>
                <a:path extrusionOk="0" h="120000" w="120000">
                  <a:moveTo>
                    <a:pt x="0" y="0"/>
                  </a:moveTo>
                  <a:lnTo>
                    <a:pt x="0" y="60041"/>
                  </a:lnTo>
                  <a:lnTo>
                    <a:pt x="120000" y="60041"/>
                  </a:lnTo>
                  <a:lnTo>
                    <a:pt x="120000" y="120000"/>
                  </a:lnTo>
                </a:path>
              </a:pathLst>
            </a:custGeom>
            <a:noFill/>
            <a:ln cap="flat" cmpd="sng" w="12700">
              <a:solidFill>
                <a:srgbClr val="345A99"/>
              </a:solidFill>
              <a:prstDash val="solid"/>
              <a:miter lim="800000"/>
              <a:headEnd len="sm" w="sm" type="none"/>
              <a:tailEnd len="sm" w="sm" type="none"/>
            </a:ln>
          </p:spPr>
        </p:sp>
        <p:sp>
          <p:nvSpPr>
            <p:cNvPr id="279" name="Google Shape;279;p39"/>
            <p:cNvSpPr/>
            <p:nvPr/>
          </p:nvSpPr>
          <p:spPr>
            <a:xfrm>
              <a:off x="4064000" y="648831"/>
              <a:ext cx="784857" cy="272429"/>
            </a:xfrm>
            <a:custGeom>
              <a:rect b="b" l="l" r="r" t="t"/>
              <a:pathLst>
                <a:path extrusionOk="0" h="120000" w="120000">
                  <a:moveTo>
                    <a:pt x="0" y="0"/>
                  </a:moveTo>
                  <a:lnTo>
                    <a:pt x="0" y="60000"/>
                  </a:lnTo>
                  <a:lnTo>
                    <a:pt x="120000" y="60000"/>
                  </a:lnTo>
                  <a:lnTo>
                    <a:pt x="120000" y="120000"/>
                  </a:lnTo>
                </a:path>
              </a:pathLst>
            </a:custGeom>
            <a:noFill/>
            <a:ln cap="flat" cmpd="sng" w="12700">
              <a:solidFill>
                <a:srgbClr val="345A99"/>
              </a:solidFill>
              <a:prstDash val="solid"/>
              <a:miter lim="800000"/>
              <a:headEnd len="sm" w="sm" type="none"/>
              <a:tailEnd len="sm" w="sm" type="none"/>
            </a:ln>
          </p:spPr>
        </p:sp>
        <p:sp>
          <p:nvSpPr>
            <p:cNvPr id="280" name="Google Shape;280;p39"/>
            <p:cNvSpPr/>
            <p:nvPr/>
          </p:nvSpPr>
          <p:spPr>
            <a:xfrm>
              <a:off x="3279142" y="648831"/>
              <a:ext cx="784857" cy="272429"/>
            </a:xfrm>
            <a:custGeom>
              <a:rect b="b" l="l" r="r" t="t"/>
              <a:pathLst>
                <a:path extrusionOk="0" h="120000" w="120000">
                  <a:moveTo>
                    <a:pt x="120000" y="0"/>
                  </a:moveTo>
                  <a:lnTo>
                    <a:pt x="120000" y="60000"/>
                  </a:lnTo>
                  <a:lnTo>
                    <a:pt x="0" y="60000"/>
                  </a:lnTo>
                  <a:lnTo>
                    <a:pt x="0" y="120000"/>
                  </a:lnTo>
                </a:path>
              </a:pathLst>
            </a:custGeom>
            <a:noFill/>
            <a:ln cap="flat" cmpd="sng" w="12700">
              <a:solidFill>
                <a:srgbClr val="345A99"/>
              </a:solidFill>
              <a:prstDash val="solid"/>
              <a:miter lim="800000"/>
              <a:headEnd len="sm" w="sm" type="none"/>
              <a:tailEnd len="sm" w="sm" type="none"/>
            </a:ln>
          </p:spPr>
        </p:sp>
        <p:sp>
          <p:nvSpPr>
            <p:cNvPr id="281" name="Google Shape;281;p39"/>
            <p:cNvSpPr/>
            <p:nvPr/>
          </p:nvSpPr>
          <p:spPr>
            <a:xfrm>
              <a:off x="1709427" y="648831"/>
              <a:ext cx="2354572" cy="272429"/>
            </a:xfrm>
            <a:custGeom>
              <a:rect b="b" l="l" r="r" t="t"/>
              <a:pathLst>
                <a:path extrusionOk="0" h="120000" w="120000">
                  <a:moveTo>
                    <a:pt x="120000" y="0"/>
                  </a:moveTo>
                  <a:lnTo>
                    <a:pt x="120000" y="60000"/>
                  </a:lnTo>
                  <a:lnTo>
                    <a:pt x="0" y="60000"/>
                  </a:lnTo>
                  <a:lnTo>
                    <a:pt x="0" y="120000"/>
                  </a:lnTo>
                </a:path>
              </a:pathLst>
            </a:custGeom>
            <a:noFill/>
            <a:ln cap="flat" cmpd="sng" w="12700">
              <a:solidFill>
                <a:srgbClr val="345A99"/>
              </a:solidFill>
              <a:prstDash val="solid"/>
              <a:miter lim="800000"/>
              <a:headEnd len="sm" w="sm" type="none"/>
              <a:tailEnd len="sm" w="sm" type="none"/>
            </a:ln>
          </p:spPr>
        </p:sp>
        <p:sp>
          <p:nvSpPr>
            <p:cNvPr id="282" name="Google Shape;282;p39"/>
            <p:cNvSpPr/>
            <p:nvPr/>
          </p:nvSpPr>
          <p:spPr>
            <a:xfrm>
              <a:off x="3129935" y="188"/>
              <a:ext cx="1868129" cy="648642"/>
            </a:xfrm>
            <a:prstGeom prst="rect">
              <a:avLst/>
            </a:prstGeom>
            <a:solidFill>
              <a:srgbClr val="92D050"/>
            </a:solidFill>
            <a:ln cap="flat" cmpd="sng" w="12700">
              <a:solidFill>
                <a:schemeClr val="lt1"/>
              </a:solidFill>
              <a:prstDash val="solid"/>
              <a:miter lim="800000"/>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283" name="Google Shape;283;p39"/>
            <p:cNvSpPr txBox="1"/>
            <p:nvPr/>
          </p:nvSpPr>
          <p:spPr>
            <a:xfrm>
              <a:off x="3129935" y="188"/>
              <a:ext cx="1868129" cy="648642"/>
            </a:xfrm>
            <a:prstGeom prst="rect">
              <a:avLst/>
            </a:prstGeom>
            <a:noFill/>
            <a:ln>
              <a:noFill/>
            </a:ln>
          </p:spPr>
          <p:txBody>
            <a:bodyPr anchorCtr="0" anchor="ctr" bIns="8550" lIns="8550" spcFirstLastPara="1" rIns="8550" wrap="square" tIns="8550">
              <a:noAutofit/>
            </a:bodyPr>
            <a:lstStyle/>
            <a:p>
              <a:pPr indent="0" lvl="0" marL="0" marR="0" rtl="0" algn="ctr">
                <a:lnSpc>
                  <a:spcPct val="90000"/>
                </a:lnSpc>
                <a:spcBef>
                  <a:spcPts val="0"/>
                </a:spcBef>
                <a:spcAft>
                  <a:spcPts val="0"/>
                </a:spcAft>
                <a:buClr>
                  <a:srgbClr val="000000"/>
                </a:buClr>
                <a:buSzPts val="1350"/>
                <a:buFont typeface="Arial"/>
                <a:buNone/>
              </a:pPr>
              <a:r>
                <a:rPr b="1" i="0" lang="en-IN" sz="1350" u="none" cap="none" strike="noStrike">
                  <a:solidFill>
                    <a:schemeClr val="dk1"/>
                  </a:solidFill>
                  <a:latin typeface="Consolas"/>
                  <a:ea typeface="Consolas"/>
                  <a:cs typeface="Consolas"/>
                  <a:sym typeface="Consolas"/>
                </a:rPr>
                <a:t>Non-Primitive</a:t>
              </a:r>
              <a:endParaRPr b="0" i="0" sz="1050" u="none" cap="none" strike="noStrike">
                <a:solidFill>
                  <a:srgbClr val="000000"/>
                </a:solidFill>
                <a:latin typeface="Arial"/>
                <a:ea typeface="Arial"/>
                <a:cs typeface="Arial"/>
                <a:sym typeface="Arial"/>
              </a:endParaRPr>
            </a:p>
          </p:txBody>
        </p:sp>
        <p:sp>
          <p:nvSpPr>
            <p:cNvPr id="284" name="Google Shape;284;p39"/>
            <p:cNvSpPr/>
            <p:nvPr/>
          </p:nvSpPr>
          <p:spPr>
            <a:xfrm>
              <a:off x="1060784" y="921260"/>
              <a:ext cx="1297285" cy="648642"/>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285" name="Google Shape;285;p39"/>
            <p:cNvSpPr txBox="1"/>
            <p:nvPr/>
          </p:nvSpPr>
          <p:spPr>
            <a:xfrm>
              <a:off x="1060784" y="921260"/>
              <a:ext cx="1297285" cy="648642"/>
            </a:xfrm>
            <a:prstGeom prst="rect">
              <a:avLst/>
            </a:prstGeom>
            <a:noFill/>
            <a:ln>
              <a:noFill/>
            </a:ln>
          </p:spPr>
          <p:txBody>
            <a:bodyPr anchorCtr="0" anchor="ctr" bIns="8550" lIns="8550" spcFirstLastPara="1" rIns="8550" wrap="square" tIns="8550">
              <a:noAutofit/>
            </a:bodyPr>
            <a:lstStyle/>
            <a:p>
              <a:pPr indent="0" lvl="0" marL="0" marR="0" rtl="0" algn="ctr">
                <a:lnSpc>
                  <a:spcPct val="90000"/>
                </a:lnSpc>
                <a:spcBef>
                  <a:spcPts val="0"/>
                </a:spcBef>
                <a:spcAft>
                  <a:spcPts val="0"/>
                </a:spcAft>
                <a:buClr>
                  <a:srgbClr val="000000"/>
                </a:buClr>
                <a:buSzPts val="1350"/>
                <a:buFont typeface="Arial"/>
                <a:buNone/>
              </a:pPr>
              <a:r>
                <a:rPr b="0" i="0" lang="en-IN" sz="1350" u="none" cap="none" strike="noStrike">
                  <a:solidFill>
                    <a:schemeClr val="lt1"/>
                  </a:solidFill>
                  <a:latin typeface="Times New Roman"/>
                  <a:ea typeface="Times New Roman"/>
                  <a:cs typeface="Times New Roman"/>
                  <a:sym typeface="Times New Roman"/>
                </a:rPr>
                <a:t>strings</a:t>
              </a:r>
              <a:endParaRPr b="0" i="0" sz="1050" u="none" cap="none" strike="noStrike">
                <a:solidFill>
                  <a:srgbClr val="000000"/>
                </a:solidFill>
                <a:latin typeface="Arial"/>
                <a:ea typeface="Arial"/>
                <a:cs typeface="Arial"/>
                <a:sym typeface="Arial"/>
              </a:endParaRPr>
            </a:p>
          </p:txBody>
        </p:sp>
        <p:sp>
          <p:nvSpPr>
            <p:cNvPr id="286" name="Google Shape;286;p39"/>
            <p:cNvSpPr/>
            <p:nvPr/>
          </p:nvSpPr>
          <p:spPr>
            <a:xfrm>
              <a:off x="2630499" y="921260"/>
              <a:ext cx="1297285" cy="648642"/>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287" name="Google Shape;287;p39"/>
            <p:cNvSpPr txBox="1"/>
            <p:nvPr/>
          </p:nvSpPr>
          <p:spPr>
            <a:xfrm>
              <a:off x="2630499" y="921260"/>
              <a:ext cx="1297285" cy="648642"/>
            </a:xfrm>
            <a:prstGeom prst="rect">
              <a:avLst/>
            </a:prstGeom>
            <a:noFill/>
            <a:ln>
              <a:noFill/>
            </a:ln>
          </p:spPr>
          <p:txBody>
            <a:bodyPr anchorCtr="0" anchor="ctr" bIns="8550" lIns="8550" spcFirstLastPara="1" rIns="8550" wrap="square" tIns="8550">
              <a:noAutofit/>
            </a:bodyPr>
            <a:lstStyle/>
            <a:p>
              <a:pPr indent="0" lvl="0" marL="0" marR="0" rtl="0" algn="ctr">
                <a:lnSpc>
                  <a:spcPct val="90000"/>
                </a:lnSpc>
                <a:spcBef>
                  <a:spcPts val="0"/>
                </a:spcBef>
                <a:spcAft>
                  <a:spcPts val="0"/>
                </a:spcAft>
                <a:buClr>
                  <a:srgbClr val="000000"/>
                </a:buClr>
                <a:buSzPts val="1350"/>
                <a:buFont typeface="Arial"/>
                <a:buNone/>
              </a:pPr>
              <a:r>
                <a:rPr b="0" i="0" lang="en-IN" sz="1350" u="none" cap="none" strike="noStrike">
                  <a:solidFill>
                    <a:schemeClr val="lt1"/>
                  </a:solidFill>
                  <a:latin typeface="Times New Roman"/>
                  <a:ea typeface="Times New Roman"/>
                  <a:cs typeface="Times New Roman"/>
                  <a:sym typeface="Times New Roman"/>
                </a:rPr>
                <a:t>arrays</a:t>
              </a:r>
              <a:endParaRPr b="0" i="0" sz="1200" u="none" cap="none" strike="noStrike">
                <a:solidFill>
                  <a:schemeClr val="lt1"/>
                </a:solidFill>
                <a:latin typeface="Times New Roman"/>
                <a:ea typeface="Times New Roman"/>
                <a:cs typeface="Times New Roman"/>
                <a:sym typeface="Times New Roman"/>
              </a:endParaRPr>
            </a:p>
          </p:txBody>
        </p:sp>
        <p:sp>
          <p:nvSpPr>
            <p:cNvPr id="288" name="Google Shape;288;p39"/>
            <p:cNvSpPr/>
            <p:nvPr/>
          </p:nvSpPr>
          <p:spPr>
            <a:xfrm>
              <a:off x="4200214" y="921260"/>
              <a:ext cx="1297285" cy="648642"/>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289" name="Google Shape;289;p39"/>
            <p:cNvSpPr txBox="1"/>
            <p:nvPr/>
          </p:nvSpPr>
          <p:spPr>
            <a:xfrm>
              <a:off x="4200214" y="921260"/>
              <a:ext cx="1297285" cy="648642"/>
            </a:xfrm>
            <a:prstGeom prst="rect">
              <a:avLst/>
            </a:prstGeom>
            <a:noFill/>
            <a:ln>
              <a:noFill/>
            </a:ln>
          </p:spPr>
          <p:txBody>
            <a:bodyPr anchorCtr="0" anchor="ctr" bIns="8550" lIns="8550" spcFirstLastPara="1" rIns="8550" wrap="square" tIns="8550">
              <a:noAutofit/>
            </a:bodyPr>
            <a:lstStyle/>
            <a:p>
              <a:pPr indent="0" lvl="0" marL="0" marR="0" rtl="0" algn="ctr">
                <a:lnSpc>
                  <a:spcPct val="90000"/>
                </a:lnSpc>
                <a:spcBef>
                  <a:spcPts val="0"/>
                </a:spcBef>
                <a:spcAft>
                  <a:spcPts val="0"/>
                </a:spcAft>
                <a:buClr>
                  <a:srgbClr val="000000"/>
                </a:buClr>
                <a:buSzPts val="1350"/>
                <a:buFont typeface="Arial"/>
                <a:buNone/>
              </a:pPr>
              <a:r>
                <a:rPr b="0" i="0" lang="en-IN" sz="1350" u="none" cap="none" strike="noStrike">
                  <a:solidFill>
                    <a:schemeClr val="lt1"/>
                  </a:solidFill>
                  <a:latin typeface="Times New Roman"/>
                  <a:ea typeface="Times New Roman"/>
                  <a:cs typeface="Times New Roman"/>
                  <a:sym typeface="Times New Roman"/>
                </a:rPr>
                <a:t>classes</a:t>
              </a:r>
              <a:endParaRPr b="0" i="0" sz="1050" u="none" cap="none" strike="noStrike">
                <a:solidFill>
                  <a:srgbClr val="000000"/>
                </a:solidFill>
                <a:latin typeface="Arial"/>
                <a:ea typeface="Arial"/>
                <a:cs typeface="Arial"/>
                <a:sym typeface="Arial"/>
              </a:endParaRPr>
            </a:p>
          </p:txBody>
        </p:sp>
        <p:sp>
          <p:nvSpPr>
            <p:cNvPr id="290" name="Google Shape;290;p39"/>
            <p:cNvSpPr/>
            <p:nvPr/>
          </p:nvSpPr>
          <p:spPr>
            <a:xfrm>
              <a:off x="5744269" y="921449"/>
              <a:ext cx="1297285" cy="648642"/>
            </a:xfrm>
            <a:prstGeom prst="rect">
              <a:avLst/>
            </a:prstGeom>
            <a:solidFill>
              <a:srgbClr val="4372C3"/>
            </a:solidFill>
            <a:ln cap="flat" cmpd="sng" w="12700">
              <a:solidFill>
                <a:schemeClr val="lt1"/>
              </a:solidFill>
              <a:prstDash val="solid"/>
              <a:miter lim="800000"/>
              <a:headEnd len="sm" w="sm" type="none"/>
              <a:tailEnd len="sm" w="sm" type="none"/>
            </a:ln>
          </p:spPr>
          <p:txBody>
            <a:bodyPr anchorCtr="0" anchor="ctr" bIns="68550" lIns="68550" spcFirstLastPara="1" rIns="68550" wrap="square" tIns="68550">
              <a:noAutofit/>
            </a:bodyPr>
            <a:lstStyle/>
            <a:p>
              <a:pPr indent="0" lvl="0" marL="0" marR="0" rtl="0" algn="l">
                <a:lnSpc>
                  <a:spcPct val="100000"/>
                </a:lnSpc>
                <a:spcBef>
                  <a:spcPts val="0"/>
                </a:spcBef>
                <a:spcAft>
                  <a:spcPts val="0"/>
                </a:spcAft>
                <a:buClr>
                  <a:srgbClr val="000000"/>
                </a:buClr>
                <a:buSzPts val="1050"/>
                <a:buFont typeface="Arial"/>
                <a:buNone/>
              </a:pPr>
              <a:r>
                <a:t/>
              </a:r>
              <a:endParaRPr b="0" i="0" sz="1050" u="none" cap="none" strike="noStrike">
                <a:solidFill>
                  <a:srgbClr val="000000"/>
                </a:solidFill>
                <a:latin typeface="Arial"/>
                <a:ea typeface="Arial"/>
                <a:cs typeface="Arial"/>
                <a:sym typeface="Arial"/>
              </a:endParaRPr>
            </a:p>
          </p:txBody>
        </p:sp>
        <p:sp>
          <p:nvSpPr>
            <p:cNvPr id="291" name="Google Shape;291;p39"/>
            <p:cNvSpPr txBox="1"/>
            <p:nvPr/>
          </p:nvSpPr>
          <p:spPr>
            <a:xfrm>
              <a:off x="5744269" y="921449"/>
              <a:ext cx="1297285" cy="648642"/>
            </a:xfrm>
            <a:prstGeom prst="rect">
              <a:avLst/>
            </a:prstGeom>
            <a:noFill/>
            <a:ln>
              <a:noFill/>
            </a:ln>
          </p:spPr>
          <p:txBody>
            <a:bodyPr anchorCtr="0" anchor="ctr" bIns="8550" lIns="8550" spcFirstLastPara="1" rIns="8550" wrap="square" tIns="8550">
              <a:noAutofit/>
            </a:bodyPr>
            <a:lstStyle/>
            <a:p>
              <a:pPr indent="0" lvl="0" marL="0" marR="0" rtl="0" algn="ctr">
                <a:lnSpc>
                  <a:spcPct val="90000"/>
                </a:lnSpc>
                <a:spcBef>
                  <a:spcPts val="0"/>
                </a:spcBef>
                <a:spcAft>
                  <a:spcPts val="0"/>
                </a:spcAft>
                <a:buClr>
                  <a:srgbClr val="000000"/>
                </a:buClr>
                <a:buSzPts val="1350"/>
                <a:buFont typeface="Arial"/>
                <a:buNone/>
              </a:pPr>
              <a:r>
                <a:rPr b="0" i="0" lang="en-IN" sz="1350" u="none" cap="none" strike="noStrike">
                  <a:solidFill>
                    <a:schemeClr val="lt1"/>
                  </a:solidFill>
                  <a:latin typeface="Times New Roman"/>
                  <a:ea typeface="Times New Roman"/>
                  <a:cs typeface="Times New Roman"/>
                  <a:sym typeface="Times New Roman"/>
                </a:rPr>
                <a:t>interface</a:t>
              </a:r>
              <a:endParaRPr b="0" i="0" sz="1050" u="none" cap="none" strike="noStrike">
                <a:solidFill>
                  <a:srgbClr val="000000"/>
                </a:solidFill>
                <a:latin typeface="Arial"/>
                <a:ea typeface="Arial"/>
                <a:cs typeface="Arial"/>
                <a:sym typeface="Arial"/>
              </a:endParaRPr>
            </a:p>
          </p:txBody>
        </p:sp>
      </p:grpSp>
      <p:sp>
        <p:nvSpPr>
          <p:cNvPr id="292" name="Google Shape;292;p39"/>
          <p:cNvSpPr txBox="1"/>
          <p:nvPr/>
        </p:nvSpPr>
        <p:spPr>
          <a:xfrm>
            <a:off x="720000"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8182EF"/>
                </a:solidFill>
                <a:latin typeface="Roboto Black"/>
                <a:ea typeface="Roboto Black"/>
                <a:cs typeface="Roboto Black"/>
                <a:sym typeface="Roboto Black"/>
              </a:rPr>
              <a:t>Data types</a:t>
            </a:r>
            <a:endParaRPr b="0" i="0" sz="3000" u="none" cap="none" strike="noStrike">
              <a:solidFill>
                <a:srgbClr val="8182EF"/>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298" name="Google Shape;298;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299" name="Google Shape;299;p40"/>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300" name="Google Shape;300;p40"/>
          <p:cNvPicPr preferRelativeResize="0"/>
          <p:nvPr/>
        </p:nvPicPr>
        <p:blipFill rotWithShape="1">
          <a:blip r:embed="rId4">
            <a:alphaModFix/>
          </a:blip>
          <a:srcRect b="0" l="0" r="0" t="0"/>
          <a:stretch/>
        </p:blipFill>
        <p:spPr>
          <a:xfrm>
            <a:off x="0" y="0"/>
            <a:ext cx="9144003" cy="5143501"/>
          </a:xfrm>
          <a:prstGeom prst="rect">
            <a:avLst/>
          </a:prstGeom>
          <a:noFill/>
          <a:ln>
            <a:noFill/>
          </a:ln>
        </p:spPr>
      </p:pic>
      <p:sp>
        <p:nvSpPr>
          <p:cNvPr id="301" name="Google Shape;301;p40"/>
          <p:cNvSpPr txBox="1"/>
          <p:nvPr/>
        </p:nvSpPr>
        <p:spPr>
          <a:xfrm>
            <a:off x="1672874" y="1738250"/>
            <a:ext cx="4439700" cy="1243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200"/>
              <a:buFont typeface="Arial"/>
              <a:buNone/>
            </a:pPr>
            <a:r>
              <a:rPr b="1" i="0" lang="en-IN" sz="3200" u="none" cap="none" strike="noStrike">
                <a:solidFill>
                  <a:srgbClr val="8182EF"/>
                </a:solidFill>
                <a:latin typeface="Roboto Black"/>
                <a:ea typeface="Roboto Black"/>
                <a:cs typeface="Roboto Black"/>
                <a:sym typeface="Roboto Black"/>
              </a:rPr>
              <a:t>INTERVIEW QUESTIONS</a:t>
            </a:r>
            <a:endParaRPr b="0" i="0" sz="1400" u="none" cap="none" strike="noStrike">
              <a:solidFill>
                <a:srgbClr val="8182EF"/>
              </a:solidFill>
              <a:latin typeface="Arial"/>
              <a:ea typeface="Arial"/>
              <a:cs typeface="Arial"/>
              <a:sym typeface="Arial"/>
            </a:endParaRPr>
          </a:p>
        </p:txBody>
      </p:sp>
      <p:sp>
        <p:nvSpPr>
          <p:cNvPr id="302" name="Google Shape;302;p40"/>
          <p:cNvSpPr txBox="1"/>
          <p:nvPr/>
        </p:nvSpPr>
        <p:spPr>
          <a:xfrm>
            <a:off x="1040780" y="1358649"/>
            <a:ext cx="3204117" cy="379591"/>
          </a:xfrm>
          <a:prstGeom prst="rect">
            <a:avLst/>
          </a:prstGeom>
          <a:noFill/>
          <a:ln>
            <a:noFill/>
          </a:ln>
        </p:spPr>
        <p:txBody>
          <a:bodyPr anchorCtr="0" anchor="t" bIns="45700" lIns="91425" spcFirstLastPara="1" rIns="91425" wrap="square" tIns="45700">
            <a:spAutoFit/>
          </a:bodyPr>
          <a:lstStyle/>
          <a:p>
            <a:pPr indent="-196850" lvl="0" marL="285750" marR="0" rtl="0" algn="l">
              <a:lnSpc>
                <a:spcPct val="15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1"/>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08" name="Google Shape;308;p41"/>
          <p:cNvSpPr txBox="1"/>
          <p:nvPr>
            <p:ph idx="1" type="body"/>
          </p:nvPr>
        </p:nvSpPr>
        <p:spPr>
          <a:xfrm>
            <a:off x="567606" y="1713181"/>
            <a:ext cx="6951000" cy="1921800"/>
          </a:xfrm>
          <a:prstGeom prst="rect">
            <a:avLst/>
          </a:prstGeom>
          <a:noFill/>
          <a:ln>
            <a:noFill/>
          </a:ln>
        </p:spPr>
        <p:txBody>
          <a:bodyPr anchorCtr="0" anchor="t" bIns="68550" lIns="68550" spcFirstLastPara="1" rIns="68550" wrap="square" tIns="68550">
            <a:noAutofit/>
          </a:bodyPr>
          <a:lstStyle/>
          <a:p>
            <a:pPr indent="0" lvl="0" marL="139697" rtl="0" algn="l">
              <a:lnSpc>
                <a:spcPct val="200000"/>
              </a:lnSpc>
              <a:spcBef>
                <a:spcPts val="0"/>
              </a:spcBef>
              <a:spcAft>
                <a:spcPts val="0"/>
              </a:spcAft>
              <a:buClr>
                <a:schemeClr val="dk1"/>
              </a:buClr>
              <a:buSzPts val="1177"/>
              <a:buNone/>
            </a:pPr>
            <a:r>
              <a:rPr lang="en-IN">
                <a:solidFill>
                  <a:schemeClr val="dk1"/>
                </a:solidFill>
                <a:latin typeface="Roboto"/>
                <a:ea typeface="Roboto"/>
                <a:cs typeface="Roboto"/>
                <a:sym typeface="Roboto"/>
              </a:rPr>
              <a:t>Java is a high-level, object-oriented programming language developed by Sun Microsystems (now owned by Oracle). Some key features of Java include platform independence (write once, run anywhere), automatic memory management (garbage collection), robustness, portability, and support for multithreading.</a:t>
            </a:r>
            <a:endParaRPr>
              <a:latin typeface="Roboto"/>
              <a:ea typeface="Roboto"/>
              <a:cs typeface="Roboto"/>
              <a:sym typeface="Roboto"/>
            </a:endParaRPr>
          </a:p>
          <a:p>
            <a:pPr indent="0" lvl="0" marL="139697" rtl="0" algn="l">
              <a:lnSpc>
                <a:spcPct val="110000"/>
              </a:lnSpc>
              <a:spcBef>
                <a:spcPts val="0"/>
              </a:spcBef>
              <a:spcAft>
                <a:spcPts val="0"/>
              </a:spcAft>
              <a:buClr>
                <a:schemeClr val="dk1"/>
              </a:buClr>
              <a:buSzPts val="1135"/>
              <a:buNone/>
            </a:pPr>
            <a:r>
              <a:t/>
            </a:r>
            <a:endParaRPr sz="1600">
              <a:latin typeface="Roboto"/>
              <a:ea typeface="Roboto"/>
              <a:cs typeface="Roboto"/>
              <a:sym typeface="Roboto"/>
            </a:endParaRPr>
          </a:p>
        </p:txBody>
      </p:sp>
      <p:sp>
        <p:nvSpPr>
          <p:cNvPr id="309" name="Google Shape;309;p41"/>
          <p:cNvSpPr txBox="1"/>
          <p:nvPr/>
        </p:nvSpPr>
        <p:spPr>
          <a:xfrm>
            <a:off x="555121" y="1260008"/>
            <a:ext cx="7759800" cy="284700"/>
          </a:xfrm>
          <a:prstGeom prst="rect">
            <a:avLst/>
          </a:prstGeom>
          <a:noFill/>
          <a:ln>
            <a:noFill/>
          </a:ln>
        </p:spPr>
        <p:txBody>
          <a:bodyPr anchorCtr="0" anchor="t" bIns="34275" lIns="68550" spcFirstLastPara="1" rIns="68550" wrap="square" tIns="34275">
            <a:spAutoFit/>
          </a:bodyPr>
          <a:lstStyle/>
          <a:p>
            <a:pPr indent="0" lvl="0" marL="139697" marR="0" rtl="0" algn="l">
              <a:lnSpc>
                <a:spcPct val="200000"/>
              </a:lnSpc>
              <a:spcBef>
                <a:spcPts val="0"/>
              </a:spcBef>
              <a:spcAft>
                <a:spcPts val="0"/>
              </a:spcAft>
              <a:buClr>
                <a:srgbClr val="000000"/>
              </a:buClr>
              <a:buSzPts val="1400"/>
              <a:buFont typeface="Arial"/>
              <a:buNone/>
            </a:pPr>
            <a:r>
              <a:rPr b="0" i="0" lang="en-IN" sz="1400" u="none" cap="none" strike="noStrike">
                <a:solidFill>
                  <a:schemeClr val="dk1"/>
                </a:solidFill>
                <a:latin typeface="Roboto"/>
                <a:ea typeface="Roboto"/>
                <a:cs typeface="Roboto"/>
                <a:sym typeface="Roboto"/>
              </a:rPr>
              <a:t>What is Java, and what are its key features?</a:t>
            </a:r>
            <a:endParaRPr b="0" i="0" sz="1100" u="none" cap="none" strike="noStrike">
              <a:solidFill>
                <a:srgbClr val="000000"/>
              </a:solidFill>
              <a:latin typeface="Roboto"/>
              <a:ea typeface="Roboto"/>
              <a:cs typeface="Roboto"/>
              <a:sym typeface="Roboto"/>
            </a:endParaRPr>
          </a:p>
        </p:txBody>
      </p:sp>
      <p:sp>
        <p:nvSpPr>
          <p:cNvPr id="310" name="Google Shape;310;p41"/>
          <p:cNvSpPr txBox="1"/>
          <p:nvPr/>
        </p:nvSpPr>
        <p:spPr>
          <a:xfrm>
            <a:off x="665625"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8182EF"/>
                </a:solidFill>
                <a:latin typeface="Roboto Black"/>
                <a:ea typeface="Roboto Black"/>
                <a:cs typeface="Roboto Black"/>
                <a:sym typeface="Roboto Black"/>
              </a:rPr>
              <a:t>Interview questions</a:t>
            </a:r>
            <a:endParaRPr b="0" i="0" sz="3000" u="none" cap="none" strike="noStrike">
              <a:solidFill>
                <a:srgbClr val="8182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animEffect filter="fade" transition="in">
                                      <p:cBhvr>
                                        <p:cTn dur="500"/>
                                        <p:tgtEl>
                                          <p:spTgt spid="30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animEffect filter="fade" transition="in">
                                      <p:cBhvr>
                                        <p:cTn dur="500"/>
                                        <p:tgtEl>
                                          <p:spTgt spid="30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2"/>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16" name="Google Shape;316;p42"/>
          <p:cNvSpPr txBox="1"/>
          <p:nvPr>
            <p:ph idx="1" type="body"/>
          </p:nvPr>
        </p:nvSpPr>
        <p:spPr>
          <a:xfrm>
            <a:off x="563106" y="2091631"/>
            <a:ext cx="6951000" cy="1921800"/>
          </a:xfrm>
          <a:prstGeom prst="rect">
            <a:avLst/>
          </a:prstGeom>
          <a:noFill/>
          <a:ln>
            <a:noFill/>
          </a:ln>
        </p:spPr>
        <p:txBody>
          <a:bodyPr anchorCtr="0" anchor="t" bIns="68550" lIns="68550" spcFirstLastPara="1" rIns="68550" wrap="square" tIns="68550">
            <a:normAutofit/>
          </a:bodyPr>
          <a:lstStyle/>
          <a:p>
            <a:pPr indent="0" lvl="0" marL="139697" rtl="0" algn="l">
              <a:lnSpc>
                <a:spcPct val="200000"/>
              </a:lnSpc>
              <a:spcBef>
                <a:spcPts val="0"/>
              </a:spcBef>
              <a:spcAft>
                <a:spcPts val="0"/>
              </a:spcAft>
              <a:buClr>
                <a:schemeClr val="dk1"/>
              </a:buClr>
              <a:buSzPts val="1400"/>
              <a:buNone/>
            </a:pPr>
            <a:r>
              <a:rPr lang="en-IN">
                <a:latin typeface="Roboto Medium"/>
                <a:ea typeface="Roboto Medium"/>
                <a:cs typeface="Roboto Medium"/>
                <a:sym typeface="Roboto Medium"/>
              </a:rPr>
              <a:t>Java has eight primitive data types byte, short, int, long, float, double, char, and boolean. These data types represent basic values and are not objects like other reference types.</a:t>
            </a:r>
            <a:endParaRPr sz="1600">
              <a:latin typeface="Roboto Medium"/>
              <a:ea typeface="Roboto Medium"/>
              <a:cs typeface="Roboto Medium"/>
              <a:sym typeface="Roboto Medium"/>
            </a:endParaRPr>
          </a:p>
        </p:txBody>
      </p:sp>
      <p:sp>
        <p:nvSpPr>
          <p:cNvPr id="317" name="Google Shape;317;p42"/>
          <p:cNvSpPr txBox="1"/>
          <p:nvPr/>
        </p:nvSpPr>
        <p:spPr>
          <a:xfrm>
            <a:off x="555121" y="1404108"/>
            <a:ext cx="7759721" cy="500107"/>
          </a:xfrm>
          <a:prstGeom prst="rect">
            <a:avLst/>
          </a:prstGeom>
          <a:noFill/>
          <a:ln>
            <a:noFill/>
          </a:ln>
        </p:spPr>
        <p:txBody>
          <a:bodyPr anchorCtr="0" anchor="t" bIns="34275" lIns="68550" spcFirstLastPara="1" rIns="68550" wrap="square" tIns="34275">
            <a:spAutoFit/>
          </a:bodyPr>
          <a:lstStyle/>
          <a:p>
            <a:pPr indent="0" lvl="0" marL="139697" marR="0" rtl="0" algn="l">
              <a:lnSpc>
                <a:spcPct val="200000"/>
              </a:lnSpc>
              <a:spcBef>
                <a:spcPts val="0"/>
              </a:spcBef>
              <a:spcAft>
                <a:spcPts val="0"/>
              </a:spcAft>
              <a:buClr>
                <a:srgbClr val="000000"/>
              </a:buClr>
              <a:buSzPts val="1400"/>
              <a:buFont typeface="Arial"/>
              <a:buNone/>
            </a:pPr>
            <a:r>
              <a:rPr b="0" i="0" lang="en-IN" sz="1400" u="none" cap="none" strike="noStrike">
                <a:solidFill>
                  <a:schemeClr val="dk1"/>
                </a:solidFill>
                <a:latin typeface="Roboto"/>
                <a:ea typeface="Roboto"/>
                <a:cs typeface="Roboto"/>
                <a:sym typeface="Roboto"/>
              </a:rPr>
              <a:t>What are the primitive data types in Java?</a:t>
            </a:r>
            <a:endParaRPr b="0" i="0" sz="1100" u="none" cap="none" strike="noStrike">
              <a:solidFill>
                <a:srgbClr val="000000"/>
              </a:solidFill>
              <a:latin typeface="Roboto"/>
              <a:ea typeface="Roboto"/>
              <a:cs typeface="Roboto"/>
              <a:sym typeface="Roboto"/>
            </a:endParaRPr>
          </a:p>
        </p:txBody>
      </p:sp>
      <p:sp>
        <p:nvSpPr>
          <p:cNvPr id="318" name="Google Shape;318;p42"/>
          <p:cNvSpPr txBox="1"/>
          <p:nvPr/>
        </p:nvSpPr>
        <p:spPr>
          <a:xfrm>
            <a:off x="665625"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8182EF"/>
                </a:solidFill>
                <a:latin typeface="Roboto Black"/>
                <a:ea typeface="Roboto Black"/>
                <a:cs typeface="Roboto Black"/>
                <a:sym typeface="Roboto Black"/>
              </a:rPr>
              <a:t>Interview questions</a:t>
            </a:r>
            <a:endParaRPr b="0" i="0" sz="3000" u="none" cap="none" strike="noStrike">
              <a:solidFill>
                <a:srgbClr val="8182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6">
                                            <p:txEl>
                                              <p:pRg end="0" st="0"/>
                                            </p:txEl>
                                          </p:spTgt>
                                        </p:tgtEl>
                                        <p:attrNameLst>
                                          <p:attrName>style.visibility</p:attrName>
                                        </p:attrNameLst>
                                      </p:cBhvr>
                                      <p:to>
                                        <p:strVal val="visible"/>
                                      </p:to>
                                    </p:set>
                                    <p:animEffect filter="fade" transition="in">
                                      <p:cBhvr>
                                        <p:cTn dur="500"/>
                                        <p:tgtEl>
                                          <p:spTgt spid="31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43"/>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24" name="Google Shape;324;p43"/>
          <p:cNvSpPr txBox="1"/>
          <p:nvPr>
            <p:ph idx="1" type="body"/>
          </p:nvPr>
        </p:nvSpPr>
        <p:spPr>
          <a:xfrm>
            <a:off x="563106" y="2091631"/>
            <a:ext cx="6951000" cy="1921800"/>
          </a:xfrm>
          <a:prstGeom prst="rect">
            <a:avLst/>
          </a:prstGeom>
          <a:noFill/>
          <a:ln>
            <a:noFill/>
          </a:ln>
        </p:spPr>
        <p:txBody>
          <a:bodyPr anchorCtr="0" anchor="t" bIns="68550" lIns="68550" spcFirstLastPara="1" rIns="68550" wrap="square" tIns="68550">
            <a:noAutofit/>
          </a:bodyPr>
          <a:lstStyle/>
          <a:p>
            <a:pPr indent="0" lvl="0" marL="139697" rtl="0" algn="l">
              <a:lnSpc>
                <a:spcPct val="200000"/>
              </a:lnSpc>
              <a:spcBef>
                <a:spcPts val="0"/>
              </a:spcBef>
              <a:spcAft>
                <a:spcPts val="0"/>
              </a:spcAft>
              <a:buClr>
                <a:schemeClr val="dk1"/>
              </a:buClr>
              <a:buSzPts val="1400"/>
              <a:buNone/>
            </a:pPr>
            <a:r>
              <a:rPr lang="en-IN">
                <a:latin typeface="Roboto"/>
                <a:ea typeface="Roboto"/>
                <a:cs typeface="Roboto"/>
                <a:sym typeface="Roboto"/>
              </a:rPr>
              <a:t>The main difference is that primitive data types store the actual value, whereas reference data types store a reference (memory address) to the object's location. Primitive data types are predefined by the language, while reference data types are created using classes.</a:t>
            </a:r>
            <a:endParaRPr>
              <a:latin typeface="Roboto"/>
              <a:ea typeface="Roboto"/>
              <a:cs typeface="Roboto"/>
              <a:sym typeface="Roboto"/>
            </a:endParaRPr>
          </a:p>
        </p:txBody>
      </p:sp>
      <p:sp>
        <p:nvSpPr>
          <p:cNvPr id="325" name="Google Shape;325;p43"/>
          <p:cNvSpPr txBox="1"/>
          <p:nvPr/>
        </p:nvSpPr>
        <p:spPr>
          <a:xfrm>
            <a:off x="555121" y="1404108"/>
            <a:ext cx="7759721" cy="930994"/>
          </a:xfrm>
          <a:prstGeom prst="rect">
            <a:avLst/>
          </a:prstGeom>
          <a:noFill/>
          <a:ln>
            <a:noFill/>
          </a:ln>
        </p:spPr>
        <p:txBody>
          <a:bodyPr anchorCtr="0" anchor="t" bIns="34275" lIns="68550" spcFirstLastPara="1" rIns="68550" wrap="square" tIns="34275">
            <a:spAutoFit/>
          </a:bodyPr>
          <a:lstStyle/>
          <a:p>
            <a:pPr indent="0" lvl="0" marL="139697" marR="0" rtl="0" algn="l">
              <a:lnSpc>
                <a:spcPct val="200000"/>
              </a:lnSpc>
              <a:spcBef>
                <a:spcPts val="0"/>
              </a:spcBef>
              <a:spcAft>
                <a:spcPts val="0"/>
              </a:spcAft>
              <a:buClr>
                <a:srgbClr val="000000"/>
              </a:buClr>
              <a:buSzPts val="1400"/>
              <a:buFont typeface="Arial"/>
              <a:buNone/>
            </a:pPr>
            <a:r>
              <a:rPr b="0" i="0" lang="en-IN" sz="1400" u="none" cap="none" strike="noStrike">
                <a:solidFill>
                  <a:schemeClr val="dk1"/>
                </a:solidFill>
                <a:latin typeface="Roboto"/>
                <a:ea typeface="Roboto"/>
                <a:cs typeface="Roboto"/>
                <a:sym typeface="Roboto"/>
              </a:rPr>
              <a:t>What is the difference between primitive data types and reference data types in Java?</a:t>
            </a:r>
            <a:endParaRPr b="0" i="0" sz="1400" u="none" cap="none" strike="noStrike">
              <a:solidFill>
                <a:srgbClr val="000000"/>
              </a:solidFill>
              <a:latin typeface="Roboto"/>
              <a:ea typeface="Roboto"/>
              <a:cs typeface="Roboto"/>
              <a:sym typeface="Roboto"/>
            </a:endParaRPr>
          </a:p>
          <a:p>
            <a:pPr indent="0" lvl="0" marL="139697" marR="0" rtl="0" algn="l">
              <a:lnSpc>
                <a:spcPct val="2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p:txBody>
      </p:sp>
      <p:sp>
        <p:nvSpPr>
          <p:cNvPr id="326" name="Google Shape;326;p43"/>
          <p:cNvSpPr txBox="1"/>
          <p:nvPr/>
        </p:nvSpPr>
        <p:spPr>
          <a:xfrm>
            <a:off x="654775"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8182EF"/>
                </a:solidFill>
                <a:latin typeface="Roboto Black"/>
                <a:ea typeface="Roboto Black"/>
                <a:cs typeface="Roboto Black"/>
                <a:sym typeface="Roboto Black"/>
              </a:rPr>
              <a:t>Interview questions</a:t>
            </a:r>
            <a:endParaRPr b="0" i="0" sz="3000" u="none" cap="none" strike="noStrike">
              <a:solidFill>
                <a:srgbClr val="8182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animEffect filter="fade" transition="in">
                                      <p:cBhvr>
                                        <p:cTn dur="500"/>
                                        <p:tgtEl>
                                          <p:spTgt spid="32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4"/>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32" name="Google Shape;332;p44"/>
          <p:cNvSpPr txBox="1"/>
          <p:nvPr>
            <p:ph idx="1" type="body"/>
          </p:nvPr>
        </p:nvSpPr>
        <p:spPr>
          <a:xfrm>
            <a:off x="563106" y="2091631"/>
            <a:ext cx="6951000" cy="1921800"/>
          </a:xfrm>
          <a:prstGeom prst="rect">
            <a:avLst/>
          </a:prstGeom>
          <a:noFill/>
          <a:ln>
            <a:noFill/>
          </a:ln>
        </p:spPr>
        <p:txBody>
          <a:bodyPr anchorCtr="0" anchor="t" bIns="68550" lIns="68550" spcFirstLastPara="1" rIns="68550" wrap="square" tIns="68550">
            <a:noAutofit/>
          </a:bodyPr>
          <a:lstStyle/>
          <a:p>
            <a:pPr indent="0" lvl="0" marL="139697" rtl="0" algn="l">
              <a:lnSpc>
                <a:spcPct val="200000"/>
              </a:lnSpc>
              <a:spcBef>
                <a:spcPts val="0"/>
              </a:spcBef>
              <a:spcAft>
                <a:spcPts val="0"/>
              </a:spcAft>
              <a:buClr>
                <a:schemeClr val="dk1"/>
              </a:buClr>
              <a:buSzPts val="1400"/>
              <a:buNone/>
            </a:pPr>
            <a:r>
              <a:rPr lang="en-IN" sz="1600">
                <a:latin typeface="Roboto"/>
                <a:ea typeface="Roboto"/>
                <a:cs typeface="Roboto"/>
                <a:sym typeface="Roboto"/>
              </a:rPr>
              <a:t>Java uses automatic memory management through a process called garbage collection. When an object is no longer referenced or reachable, the garbage collector identifies it and reclaims the memory occupied by that object, freeing developers from manual memory management.</a:t>
            </a:r>
            <a:endParaRPr sz="1600">
              <a:latin typeface="Roboto"/>
              <a:ea typeface="Roboto"/>
              <a:cs typeface="Roboto"/>
              <a:sym typeface="Roboto"/>
            </a:endParaRPr>
          </a:p>
        </p:txBody>
      </p:sp>
      <p:sp>
        <p:nvSpPr>
          <p:cNvPr id="333" name="Google Shape;333;p44"/>
          <p:cNvSpPr txBox="1"/>
          <p:nvPr/>
        </p:nvSpPr>
        <p:spPr>
          <a:xfrm>
            <a:off x="555121" y="1404108"/>
            <a:ext cx="7759800" cy="315600"/>
          </a:xfrm>
          <a:prstGeom prst="rect">
            <a:avLst/>
          </a:prstGeom>
          <a:noFill/>
          <a:ln>
            <a:noFill/>
          </a:ln>
        </p:spPr>
        <p:txBody>
          <a:bodyPr anchorCtr="0" anchor="t" bIns="34275" lIns="68550" spcFirstLastPara="1" rIns="68550" wrap="square" tIns="34275">
            <a:spAutoFit/>
          </a:bodyPr>
          <a:lstStyle/>
          <a:p>
            <a:pPr indent="0" lvl="0" marL="139697" marR="0" rtl="0" algn="l">
              <a:lnSpc>
                <a:spcPct val="200000"/>
              </a:lnSpc>
              <a:spcBef>
                <a:spcPts val="0"/>
              </a:spcBef>
              <a:spcAft>
                <a:spcPts val="0"/>
              </a:spcAft>
              <a:buClr>
                <a:srgbClr val="000000"/>
              </a:buClr>
              <a:buSzPts val="1350"/>
              <a:buFont typeface="Arial"/>
              <a:buNone/>
            </a:pPr>
            <a:r>
              <a:rPr i="0" lang="en-IN" sz="1600" u="none" cap="none" strike="noStrike">
                <a:solidFill>
                  <a:schemeClr val="dk1"/>
                </a:solidFill>
                <a:latin typeface="Roboto"/>
                <a:ea typeface="Roboto"/>
                <a:cs typeface="Roboto"/>
                <a:sym typeface="Roboto"/>
              </a:rPr>
              <a:t>How is memory managed in Java?</a:t>
            </a:r>
            <a:endParaRPr i="0" sz="1600" u="none" cap="none" strike="noStrike">
              <a:solidFill>
                <a:srgbClr val="000000"/>
              </a:solidFill>
              <a:latin typeface="Roboto"/>
              <a:ea typeface="Roboto"/>
              <a:cs typeface="Roboto"/>
              <a:sym typeface="Roboto"/>
            </a:endParaRPr>
          </a:p>
        </p:txBody>
      </p:sp>
      <p:sp>
        <p:nvSpPr>
          <p:cNvPr id="334" name="Google Shape;334;p44"/>
          <p:cNvSpPr txBox="1"/>
          <p:nvPr/>
        </p:nvSpPr>
        <p:spPr>
          <a:xfrm>
            <a:off x="665625"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8182EF"/>
                </a:solidFill>
                <a:latin typeface="Roboto Black"/>
                <a:ea typeface="Roboto Black"/>
                <a:cs typeface="Roboto Black"/>
                <a:sym typeface="Roboto Black"/>
              </a:rPr>
              <a:t>Interview questions</a:t>
            </a:r>
            <a:endParaRPr b="0" i="0" sz="3000" u="none" cap="none" strike="noStrike">
              <a:solidFill>
                <a:srgbClr val="8182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animEffect filter="fade" transition="in">
                                      <p:cBhvr>
                                        <p:cTn dur="500"/>
                                        <p:tgtEl>
                                          <p:spTgt spid="33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5"/>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40" name="Google Shape;340;p45"/>
          <p:cNvSpPr txBox="1"/>
          <p:nvPr>
            <p:ph idx="1" type="body"/>
          </p:nvPr>
        </p:nvSpPr>
        <p:spPr>
          <a:xfrm>
            <a:off x="598631" y="2091631"/>
            <a:ext cx="6951000" cy="1921800"/>
          </a:xfrm>
          <a:prstGeom prst="rect">
            <a:avLst/>
          </a:prstGeom>
          <a:noFill/>
          <a:ln>
            <a:noFill/>
          </a:ln>
        </p:spPr>
        <p:txBody>
          <a:bodyPr anchorCtr="0" anchor="t" bIns="68550" lIns="68550" spcFirstLastPara="1" rIns="68550" wrap="square" tIns="68550">
            <a:noAutofit/>
          </a:bodyPr>
          <a:lstStyle/>
          <a:p>
            <a:pPr indent="0" lvl="0" marL="139697" rtl="0" algn="l">
              <a:lnSpc>
                <a:spcPct val="200000"/>
              </a:lnSpc>
              <a:spcBef>
                <a:spcPts val="0"/>
              </a:spcBef>
              <a:spcAft>
                <a:spcPts val="0"/>
              </a:spcAft>
              <a:buClr>
                <a:schemeClr val="dk1"/>
              </a:buClr>
              <a:buSzPts val="1400"/>
              <a:buNone/>
            </a:pPr>
            <a:r>
              <a:rPr lang="en-IN" sz="1600">
                <a:latin typeface="Roboto"/>
                <a:ea typeface="Roboto"/>
                <a:cs typeface="Roboto"/>
                <a:sym typeface="Roboto"/>
              </a:rPr>
              <a:t>JVM is the cornerstone of Java's platform independence. It acts as an abstract machine that interprets Java bytecode, which is generated from the source code. JVM translates the bytecode into machine code specific to the underlying operating system and hardware, allowing Java programs to run on any platform with a compatible JVM implementation.</a:t>
            </a:r>
            <a:endParaRPr sz="1600">
              <a:latin typeface="Roboto"/>
              <a:ea typeface="Roboto"/>
              <a:cs typeface="Roboto"/>
              <a:sym typeface="Roboto"/>
            </a:endParaRPr>
          </a:p>
        </p:txBody>
      </p:sp>
      <p:sp>
        <p:nvSpPr>
          <p:cNvPr id="341" name="Google Shape;341;p45"/>
          <p:cNvSpPr txBox="1"/>
          <p:nvPr/>
        </p:nvSpPr>
        <p:spPr>
          <a:xfrm>
            <a:off x="598621" y="1404108"/>
            <a:ext cx="7759800" cy="284700"/>
          </a:xfrm>
          <a:prstGeom prst="rect">
            <a:avLst/>
          </a:prstGeom>
          <a:noFill/>
          <a:ln>
            <a:noFill/>
          </a:ln>
        </p:spPr>
        <p:txBody>
          <a:bodyPr anchorCtr="0" anchor="t" bIns="34275" lIns="68550" spcFirstLastPara="1" rIns="68550" wrap="square" tIns="34275">
            <a:spAutoFit/>
          </a:bodyPr>
          <a:lstStyle/>
          <a:p>
            <a:pPr indent="0" lvl="0" marL="139697" marR="0" rtl="0" algn="l">
              <a:lnSpc>
                <a:spcPct val="200000"/>
              </a:lnSpc>
              <a:spcBef>
                <a:spcPts val="0"/>
              </a:spcBef>
              <a:spcAft>
                <a:spcPts val="0"/>
              </a:spcAft>
              <a:buClr>
                <a:srgbClr val="000000"/>
              </a:buClr>
              <a:buSzPts val="1400"/>
              <a:buFont typeface="Arial"/>
              <a:buNone/>
            </a:pPr>
            <a:r>
              <a:rPr b="0" i="0" lang="en-IN" sz="1400" u="none" cap="none" strike="noStrike">
                <a:solidFill>
                  <a:schemeClr val="dk1"/>
                </a:solidFill>
                <a:latin typeface="Roboto"/>
                <a:ea typeface="Roboto"/>
                <a:cs typeface="Roboto"/>
                <a:sym typeface="Roboto"/>
              </a:rPr>
              <a:t>Explain the Java Virtual Machine (JVM) and its role in Java's architecture.</a:t>
            </a:r>
            <a:endParaRPr b="0" i="0" sz="1100" u="none" cap="none" strike="noStrike">
              <a:solidFill>
                <a:srgbClr val="000000"/>
              </a:solidFill>
              <a:latin typeface="Roboto"/>
              <a:ea typeface="Roboto"/>
              <a:cs typeface="Roboto"/>
              <a:sym typeface="Roboto"/>
            </a:endParaRPr>
          </a:p>
        </p:txBody>
      </p:sp>
      <p:sp>
        <p:nvSpPr>
          <p:cNvPr id="342" name="Google Shape;342;p45"/>
          <p:cNvSpPr txBox="1"/>
          <p:nvPr/>
        </p:nvSpPr>
        <p:spPr>
          <a:xfrm>
            <a:off x="676500"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8182EF"/>
                </a:solidFill>
                <a:latin typeface="Roboto Black"/>
                <a:ea typeface="Roboto Black"/>
                <a:cs typeface="Roboto Black"/>
                <a:sym typeface="Roboto Black"/>
              </a:rPr>
              <a:t>Interview questions</a:t>
            </a:r>
            <a:endParaRPr b="0" i="0" sz="3000" u="none" cap="none" strike="noStrike">
              <a:solidFill>
                <a:srgbClr val="8182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0">
                                            <p:txEl>
                                              <p:pRg end="0" st="0"/>
                                            </p:txEl>
                                          </p:spTgt>
                                        </p:tgtEl>
                                        <p:attrNameLst>
                                          <p:attrName>style.visibility</p:attrName>
                                        </p:attrNameLst>
                                      </p:cBhvr>
                                      <p:to>
                                        <p:strVal val="visible"/>
                                      </p:to>
                                    </p:set>
                                    <p:animEffect filter="fade" transition="in">
                                      <p:cBhvr>
                                        <p:cTn dur="500"/>
                                        <p:tgtEl>
                                          <p:spTgt spid="340">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75" name="Google Shape;75;p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76" name="Google Shape;76;p3"/>
          <p:cNvPicPr preferRelativeResize="0"/>
          <p:nvPr/>
        </p:nvPicPr>
        <p:blipFill rotWithShape="1">
          <a:blip r:embed="rId3">
            <a:alphaModFix/>
          </a:blip>
          <a:srcRect b="0" l="0" r="0" t="0"/>
          <a:stretch/>
        </p:blipFill>
        <p:spPr>
          <a:xfrm>
            <a:off x="0" y="0"/>
            <a:ext cx="9144003" cy="5143501"/>
          </a:xfrm>
          <a:prstGeom prst="rect">
            <a:avLst/>
          </a:prstGeom>
          <a:noFill/>
          <a:ln>
            <a:noFill/>
          </a:ln>
        </p:spPr>
      </p:pic>
      <p:pic>
        <p:nvPicPr>
          <p:cNvPr id="77" name="Google Shape;77;p3"/>
          <p:cNvPicPr preferRelativeResize="0"/>
          <p:nvPr/>
        </p:nvPicPr>
        <p:blipFill rotWithShape="1">
          <a:blip r:embed="rId4">
            <a:alphaModFix/>
          </a:blip>
          <a:srcRect b="0" l="0" r="0" t="0"/>
          <a:stretch/>
        </p:blipFill>
        <p:spPr>
          <a:xfrm>
            <a:off x="0" y="0"/>
            <a:ext cx="9144003" cy="5143501"/>
          </a:xfrm>
          <a:prstGeom prst="rect">
            <a:avLst/>
          </a:prstGeom>
          <a:noFill/>
          <a:ln>
            <a:noFill/>
          </a:ln>
        </p:spPr>
      </p:pic>
      <p:sp>
        <p:nvSpPr>
          <p:cNvPr id="78" name="Google Shape;78;p3"/>
          <p:cNvSpPr txBox="1"/>
          <p:nvPr/>
        </p:nvSpPr>
        <p:spPr>
          <a:xfrm>
            <a:off x="719999" y="778800"/>
            <a:ext cx="2684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n-IN" sz="2000" u="none" cap="none" strike="noStrike">
                <a:solidFill>
                  <a:srgbClr val="8182EF"/>
                </a:solidFill>
                <a:latin typeface="Roboto Black"/>
                <a:ea typeface="Roboto Black"/>
                <a:cs typeface="Roboto Black"/>
                <a:sym typeface="Roboto Black"/>
              </a:rPr>
              <a:t>TOPICS</a:t>
            </a:r>
            <a:endParaRPr b="0" i="0" sz="2000" u="none" cap="none" strike="noStrike">
              <a:solidFill>
                <a:srgbClr val="8182EF"/>
              </a:solidFill>
              <a:latin typeface="Roboto Black"/>
              <a:ea typeface="Roboto Black"/>
              <a:cs typeface="Roboto Black"/>
              <a:sym typeface="Roboto Black"/>
            </a:endParaRPr>
          </a:p>
        </p:txBody>
      </p:sp>
      <p:sp>
        <p:nvSpPr>
          <p:cNvPr id="79" name="Google Shape;79;p3"/>
          <p:cNvSpPr txBox="1"/>
          <p:nvPr/>
        </p:nvSpPr>
        <p:spPr>
          <a:xfrm>
            <a:off x="1040780" y="1358649"/>
            <a:ext cx="3204117" cy="2964914"/>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Introduction Of Java</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Where We Used</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History Of Java</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Latest Version</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Feature Of Java</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Java Structure</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Components Of Java</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Pros and Cons</a:t>
            </a:r>
            <a:endParaRPr b="0" i="0" sz="1400" u="none" cap="none" strike="noStrike">
              <a:solidFill>
                <a:srgbClr val="000000"/>
              </a:solidFill>
              <a:latin typeface="Arial"/>
              <a:ea typeface="Arial"/>
              <a:cs typeface="Arial"/>
              <a:sym typeface="Arial"/>
            </a:endParaRPr>
          </a:p>
          <a:p>
            <a:pPr indent="-285750" lvl="0" marL="285750" marR="0" rtl="0" algn="l">
              <a:lnSpc>
                <a:spcPct val="15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Data types</a:t>
            </a:r>
            <a:endParaRPr b="0" i="0" sz="1400" u="none" cap="none" strike="noStrike">
              <a:solidFill>
                <a:srgbClr val="000000"/>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6"/>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48" name="Google Shape;348;p46"/>
          <p:cNvSpPr txBox="1"/>
          <p:nvPr>
            <p:ph idx="1" type="body"/>
          </p:nvPr>
        </p:nvSpPr>
        <p:spPr>
          <a:xfrm>
            <a:off x="639306" y="2091631"/>
            <a:ext cx="6951000" cy="1921800"/>
          </a:xfrm>
          <a:prstGeom prst="rect">
            <a:avLst/>
          </a:prstGeom>
          <a:noFill/>
          <a:ln>
            <a:noFill/>
          </a:ln>
        </p:spPr>
        <p:txBody>
          <a:bodyPr anchorCtr="0" anchor="t" bIns="68550" lIns="68550" spcFirstLastPara="1" rIns="68550" wrap="square" tIns="68550">
            <a:noAutofit/>
          </a:bodyPr>
          <a:lstStyle/>
          <a:p>
            <a:pPr indent="0" lvl="0" marL="139697" rtl="0" algn="l">
              <a:lnSpc>
                <a:spcPct val="150000"/>
              </a:lnSpc>
              <a:spcBef>
                <a:spcPts val="0"/>
              </a:spcBef>
              <a:spcAft>
                <a:spcPts val="0"/>
              </a:spcAft>
              <a:buClr>
                <a:schemeClr val="dk1"/>
              </a:buClr>
              <a:buSzPts val="1400"/>
              <a:buNone/>
            </a:pPr>
            <a:r>
              <a:rPr lang="en-IN" sz="1600">
                <a:latin typeface="Roboto"/>
                <a:ea typeface="Roboto"/>
                <a:cs typeface="Roboto"/>
                <a:sym typeface="Roboto"/>
              </a:rPr>
              <a:t>Java achieves platform independence through the "Write Once, Run Anywhere" (WORA) concept. Java source code is compiled into platform-independent bytecode, which is executed by the JVM. Since JVM implementations are available for various platforms, Java programs can run on any system with a compatible JVM, regardless of the underlying architecture.</a:t>
            </a:r>
            <a:endParaRPr sz="1600">
              <a:latin typeface="Roboto"/>
              <a:ea typeface="Roboto"/>
              <a:cs typeface="Roboto"/>
              <a:sym typeface="Roboto"/>
            </a:endParaRPr>
          </a:p>
        </p:txBody>
      </p:sp>
      <p:sp>
        <p:nvSpPr>
          <p:cNvPr id="349" name="Google Shape;349;p46"/>
          <p:cNvSpPr txBox="1"/>
          <p:nvPr/>
        </p:nvSpPr>
        <p:spPr>
          <a:xfrm>
            <a:off x="609496" y="1414983"/>
            <a:ext cx="7759800" cy="315600"/>
          </a:xfrm>
          <a:prstGeom prst="rect">
            <a:avLst/>
          </a:prstGeom>
          <a:noFill/>
          <a:ln>
            <a:noFill/>
          </a:ln>
        </p:spPr>
        <p:txBody>
          <a:bodyPr anchorCtr="0" anchor="t" bIns="34275" lIns="68550" spcFirstLastPara="1" rIns="68550" wrap="square" tIns="34275">
            <a:spAutoFit/>
          </a:bodyPr>
          <a:lstStyle/>
          <a:p>
            <a:pPr indent="0" lvl="0" marL="139697" marR="0" rtl="0" algn="l">
              <a:lnSpc>
                <a:spcPct val="200000"/>
              </a:lnSpc>
              <a:spcBef>
                <a:spcPts val="0"/>
              </a:spcBef>
              <a:spcAft>
                <a:spcPts val="0"/>
              </a:spcAft>
              <a:buClr>
                <a:srgbClr val="000000"/>
              </a:buClr>
              <a:buSzPts val="1400"/>
              <a:buFont typeface="Arial"/>
              <a:buNone/>
            </a:pPr>
            <a:r>
              <a:rPr b="0" i="0" lang="en-IN" sz="1600" u="none" cap="none" strike="noStrike">
                <a:solidFill>
                  <a:schemeClr val="dk1"/>
                </a:solidFill>
                <a:latin typeface="Roboto"/>
                <a:ea typeface="Roboto"/>
                <a:cs typeface="Roboto"/>
                <a:sym typeface="Roboto"/>
              </a:rPr>
              <a:t>How does Java achieve platform independence?</a:t>
            </a:r>
            <a:endParaRPr b="0" i="0" sz="1600" u="none" cap="none" strike="noStrike">
              <a:solidFill>
                <a:srgbClr val="000000"/>
              </a:solidFill>
              <a:latin typeface="Roboto"/>
              <a:ea typeface="Roboto"/>
              <a:cs typeface="Roboto"/>
              <a:sym typeface="Roboto"/>
            </a:endParaRPr>
          </a:p>
        </p:txBody>
      </p:sp>
      <p:sp>
        <p:nvSpPr>
          <p:cNvPr id="350" name="Google Shape;350;p46"/>
          <p:cNvSpPr txBox="1"/>
          <p:nvPr/>
        </p:nvSpPr>
        <p:spPr>
          <a:xfrm>
            <a:off x="720000"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8182EF"/>
                </a:solidFill>
                <a:latin typeface="Roboto Black"/>
                <a:ea typeface="Roboto Black"/>
                <a:cs typeface="Roboto Black"/>
                <a:sym typeface="Roboto Black"/>
              </a:rPr>
              <a:t>Interview questions</a:t>
            </a:r>
            <a:endParaRPr b="0" i="0" sz="3000" u="none" cap="none" strike="noStrike">
              <a:solidFill>
                <a:srgbClr val="8182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xEl>
                                              <p:pRg end="0" st="0"/>
                                            </p:txEl>
                                          </p:spTgt>
                                        </p:tgtEl>
                                        <p:attrNameLst>
                                          <p:attrName>style.visibility</p:attrName>
                                        </p:attrNameLst>
                                      </p:cBhvr>
                                      <p:to>
                                        <p:strVal val="visible"/>
                                      </p:to>
                                    </p:set>
                                    <p:animEffect filter="fade" transition="in">
                                      <p:cBhvr>
                                        <p:cTn dur="500"/>
                                        <p:tgtEl>
                                          <p:spTgt spid="348">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47"/>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56" name="Google Shape;356;p47"/>
          <p:cNvSpPr txBox="1"/>
          <p:nvPr>
            <p:ph idx="1" type="body"/>
          </p:nvPr>
        </p:nvSpPr>
        <p:spPr>
          <a:xfrm>
            <a:off x="563106" y="2091631"/>
            <a:ext cx="6951000" cy="1921800"/>
          </a:xfrm>
          <a:prstGeom prst="rect">
            <a:avLst/>
          </a:prstGeom>
          <a:noFill/>
          <a:ln>
            <a:noFill/>
          </a:ln>
        </p:spPr>
        <p:txBody>
          <a:bodyPr anchorCtr="0" anchor="t" bIns="68550" lIns="68550" spcFirstLastPara="1" rIns="68550" wrap="square" tIns="68550">
            <a:noAutofit/>
          </a:bodyPr>
          <a:lstStyle/>
          <a:p>
            <a:pPr indent="0" lvl="0" marL="139697" rtl="0" algn="l">
              <a:lnSpc>
                <a:spcPct val="150000"/>
              </a:lnSpc>
              <a:spcBef>
                <a:spcPts val="0"/>
              </a:spcBef>
              <a:spcAft>
                <a:spcPts val="0"/>
              </a:spcAft>
              <a:buClr>
                <a:schemeClr val="dk1"/>
              </a:buClr>
              <a:buSzPts val="1400"/>
              <a:buNone/>
            </a:pPr>
            <a:r>
              <a:rPr lang="en-IN" sz="1600">
                <a:latin typeface="Roboto"/>
                <a:ea typeface="Roboto"/>
                <a:cs typeface="Roboto"/>
                <a:sym typeface="Roboto"/>
              </a:rPr>
              <a:t>The JDK is a software development kit provided by Oracle (previously Sun Microsystems) that includes tools, executables, and libraries necessary for developing, compiling, and running Java applications. It contains the Java Compiler (javac), Java Virtual Machine (JVM), and various utility tools.</a:t>
            </a:r>
            <a:endParaRPr sz="1600">
              <a:latin typeface="Roboto"/>
              <a:ea typeface="Roboto"/>
              <a:cs typeface="Roboto"/>
              <a:sym typeface="Roboto"/>
            </a:endParaRPr>
          </a:p>
        </p:txBody>
      </p:sp>
      <p:sp>
        <p:nvSpPr>
          <p:cNvPr id="357" name="Google Shape;357;p47"/>
          <p:cNvSpPr txBox="1"/>
          <p:nvPr/>
        </p:nvSpPr>
        <p:spPr>
          <a:xfrm>
            <a:off x="555121" y="1404108"/>
            <a:ext cx="7759800" cy="315600"/>
          </a:xfrm>
          <a:prstGeom prst="rect">
            <a:avLst/>
          </a:prstGeom>
          <a:noFill/>
          <a:ln>
            <a:noFill/>
          </a:ln>
        </p:spPr>
        <p:txBody>
          <a:bodyPr anchorCtr="0" anchor="t" bIns="34275" lIns="68550" spcFirstLastPara="1" rIns="68550" wrap="square" tIns="34275">
            <a:spAutoFit/>
          </a:bodyPr>
          <a:lstStyle/>
          <a:p>
            <a:pPr indent="0" lvl="0" marL="139697" marR="0" rtl="0" algn="l">
              <a:lnSpc>
                <a:spcPct val="200000"/>
              </a:lnSpc>
              <a:spcBef>
                <a:spcPts val="0"/>
              </a:spcBef>
              <a:spcAft>
                <a:spcPts val="0"/>
              </a:spcAft>
              <a:buClr>
                <a:srgbClr val="000000"/>
              </a:buClr>
              <a:buSzPts val="1400"/>
              <a:buFont typeface="Arial"/>
              <a:buNone/>
            </a:pPr>
            <a:r>
              <a:rPr b="0" i="0" lang="en-IN" sz="1600" u="none" cap="none" strike="noStrike">
                <a:solidFill>
                  <a:schemeClr val="dk1"/>
                </a:solidFill>
                <a:latin typeface="Roboto"/>
                <a:ea typeface="Roboto"/>
                <a:cs typeface="Roboto"/>
                <a:sym typeface="Roboto"/>
              </a:rPr>
              <a:t>What is the Java Development Kit (JDK)?</a:t>
            </a:r>
            <a:endParaRPr b="0" i="0" sz="1600" u="none" cap="none" strike="noStrike">
              <a:solidFill>
                <a:srgbClr val="000000"/>
              </a:solidFill>
              <a:latin typeface="Roboto"/>
              <a:ea typeface="Roboto"/>
              <a:cs typeface="Roboto"/>
              <a:sym typeface="Roboto"/>
            </a:endParaRPr>
          </a:p>
        </p:txBody>
      </p:sp>
      <p:sp>
        <p:nvSpPr>
          <p:cNvPr id="358" name="Google Shape;358;p47"/>
          <p:cNvSpPr txBox="1"/>
          <p:nvPr/>
        </p:nvSpPr>
        <p:spPr>
          <a:xfrm>
            <a:off x="676500" y="434150"/>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8182EF"/>
                </a:solidFill>
                <a:latin typeface="Roboto Black"/>
                <a:ea typeface="Roboto Black"/>
                <a:cs typeface="Roboto Black"/>
                <a:sym typeface="Roboto Black"/>
              </a:rPr>
              <a:t>Interview questions</a:t>
            </a:r>
            <a:endParaRPr b="0" i="0" sz="3000" u="none" cap="none" strike="noStrike">
              <a:solidFill>
                <a:srgbClr val="8182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7"/>
                                        </p:tgtEl>
                                        <p:attrNameLst>
                                          <p:attrName>style.visibility</p:attrName>
                                        </p:attrNameLst>
                                      </p:cBhvr>
                                      <p:to>
                                        <p:strVal val="visible"/>
                                      </p:to>
                                    </p:set>
                                    <p:animEffect filter="fade" transition="in">
                                      <p:cBhvr>
                                        <p:cTn dur="1000"/>
                                        <p:tgtEl>
                                          <p:spTgt spid="3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6">
                                            <p:txEl>
                                              <p:pRg end="0" st="0"/>
                                            </p:txEl>
                                          </p:spTgt>
                                        </p:tgtEl>
                                        <p:attrNameLst>
                                          <p:attrName>style.visibility</p:attrName>
                                        </p:attrNameLst>
                                      </p:cBhvr>
                                      <p:to>
                                        <p:strVal val="visible"/>
                                      </p:to>
                                    </p:set>
                                    <p:animEffect filter="fade" transition="in">
                                      <p:cBhvr>
                                        <p:cTn dur="500"/>
                                        <p:tgtEl>
                                          <p:spTgt spid="356">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48"/>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64" name="Google Shape;364;p48"/>
          <p:cNvSpPr txBox="1"/>
          <p:nvPr>
            <p:ph idx="1" type="body"/>
          </p:nvPr>
        </p:nvSpPr>
        <p:spPr>
          <a:xfrm>
            <a:off x="563106" y="2091631"/>
            <a:ext cx="6951000" cy="1921800"/>
          </a:xfrm>
          <a:prstGeom prst="rect">
            <a:avLst/>
          </a:prstGeom>
          <a:noFill/>
          <a:ln>
            <a:noFill/>
          </a:ln>
        </p:spPr>
        <p:txBody>
          <a:bodyPr anchorCtr="0" anchor="t" bIns="68550" lIns="68550" spcFirstLastPara="1" rIns="68550" wrap="square" tIns="68550">
            <a:noAutofit/>
          </a:bodyPr>
          <a:lstStyle/>
          <a:p>
            <a:pPr indent="0" lvl="0" marL="139697" rtl="0" algn="l">
              <a:lnSpc>
                <a:spcPct val="200000"/>
              </a:lnSpc>
              <a:spcBef>
                <a:spcPts val="0"/>
              </a:spcBef>
              <a:spcAft>
                <a:spcPts val="0"/>
              </a:spcAft>
              <a:buClr>
                <a:schemeClr val="dk1"/>
              </a:buClr>
              <a:buSzPts val="1400"/>
              <a:buNone/>
            </a:pPr>
            <a:r>
              <a:rPr lang="en-IN" sz="1600">
                <a:latin typeface="Roboto"/>
                <a:ea typeface="Roboto"/>
                <a:cs typeface="Roboto"/>
                <a:sym typeface="Roboto"/>
              </a:rPr>
              <a:t>Java's architecture consists of three main components the Java Development Kit (JDK) for development, the Java Runtime Environment (JRE) for executing Java applications, and the Java Application Programming Interface (API) for building Java applications using pre-defined classes and libraries.</a:t>
            </a:r>
            <a:endParaRPr sz="1600">
              <a:latin typeface="Roboto"/>
              <a:ea typeface="Roboto"/>
              <a:cs typeface="Roboto"/>
              <a:sym typeface="Roboto"/>
            </a:endParaRPr>
          </a:p>
        </p:txBody>
      </p:sp>
      <p:sp>
        <p:nvSpPr>
          <p:cNvPr id="365" name="Google Shape;365;p48"/>
          <p:cNvSpPr txBox="1"/>
          <p:nvPr/>
        </p:nvSpPr>
        <p:spPr>
          <a:xfrm>
            <a:off x="555121" y="1404108"/>
            <a:ext cx="7759800" cy="315600"/>
          </a:xfrm>
          <a:prstGeom prst="rect">
            <a:avLst/>
          </a:prstGeom>
          <a:noFill/>
          <a:ln>
            <a:noFill/>
          </a:ln>
        </p:spPr>
        <p:txBody>
          <a:bodyPr anchorCtr="0" anchor="t" bIns="34275" lIns="68550" spcFirstLastPara="1" rIns="68550" wrap="square" tIns="34275">
            <a:spAutoFit/>
          </a:bodyPr>
          <a:lstStyle/>
          <a:p>
            <a:pPr indent="0" lvl="0" marL="139697" marR="0" rtl="0" algn="l">
              <a:lnSpc>
                <a:spcPct val="200000"/>
              </a:lnSpc>
              <a:spcBef>
                <a:spcPts val="0"/>
              </a:spcBef>
              <a:spcAft>
                <a:spcPts val="0"/>
              </a:spcAft>
              <a:buClr>
                <a:srgbClr val="000000"/>
              </a:buClr>
              <a:buSzPts val="1400"/>
              <a:buFont typeface="Arial"/>
              <a:buNone/>
            </a:pPr>
            <a:r>
              <a:rPr b="0" i="0" lang="en-IN" sz="1600" u="none" cap="none" strike="noStrike">
                <a:solidFill>
                  <a:schemeClr val="dk1"/>
                </a:solidFill>
                <a:latin typeface="Roboto"/>
                <a:ea typeface="Roboto"/>
                <a:cs typeface="Roboto"/>
                <a:sym typeface="Roboto"/>
              </a:rPr>
              <a:t>Explain the main components of Java's architecture.</a:t>
            </a:r>
            <a:endParaRPr b="0" i="0" sz="1600" u="none" cap="none" strike="noStrike">
              <a:solidFill>
                <a:srgbClr val="000000"/>
              </a:solidFill>
              <a:latin typeface="Roboto"/>
              <a:ea typeface="Roboto"/>
              <a:cs typeface="Roboto"/>
              <a:sym typeface="Roboto"/>
            </a:endParaRPr>
          </a:p>
        </p:txBody>
      </p:sp>
      <p:sp>
        <p:nvSpPr>
          <p:cNvPr id="366" name="Google Shape;366;p48"/>
          <p:cNvSpPr txBox="1"/>
          <p:nvPr/>
        </p:nvSpPr>
        <p:spPr>
          <a:xfrm>
            <a:off x="676500" y="44502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8182EF"/>
                </a:solidFill>
                <a:latin typeface="Roboto Black"/>
                <a:ea typeface="Roboto Black"/>
                <a:cs typeface="Roboto Black"/>
                <a:sym typeface="Roboto Black"/>
              </a:rPr>
              <a:t>Interview questions</a:t>
            </a:r>
            <a:endParaRPr b="0" i="0" sz="3000" u="none" cap="none" strike="noStrike">
              <a:solidFill>
                <a:srgbClr val="8182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5"/>
                                        </p:tgtEl>
                                        <p:attrNameLst>
                                          <p:attrName>style.visibility</p:attrName>
                                        </p:attrNameLst>
                                      </p:cBhvr>
                                      <p:to>
                                        <p:strVal val="visible"/>
                                      </p:to>
                                    </p:set>
                                    <p:animEffect filter="fade" transition="in">
                                      <p:cBhvr>
                                        <p:cTn dur="1000"/>
                                        <p:tgtEl>
                                          <p:spTgt spid="3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4">
                                            <p:txEl>
                                              <p:pRg end="0" st="0"/>
                                            </p:txEl>
                                          </p:spTgt>
                                        </p:tgtEl>
                                        <p:attrNameLst>
                                          <p:attrName>style.visibility</p:attrName>
                                        </p:attrNameLst>
                                      </p:cBhvr>
                                      <p:to>
                                        <p:strVal val="visible"/>
                                      </p:to>
                                    </p:set>
                                    <p:animEffect filter="fade" transition="in">
                                      <p:cBhvr>
                                        <p:cTn dur="500"/>
                                        <p:tgtEl>
                                          <p:spTgt spid="36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9"/>
          <p:cNvSpPr/>
          <p:nvPr/>
        </p:nvSpPr>
        <p:spPr>
          <a:xfrm>
            <a:off x="555120" y="915840"/>
            <a:ext cx="7544880" cy="830944"/>
          </a:xfrm>
          <a:prstGeom prst="rect">
            <a:avLst/>
          </a:prstGeom>
          <a:noFill/>
          <a:ln>
            <a:noFill/>
          </a:ln>
        </p:spPr>
        <p:txBody>
          <a:bodyPr anchorCtr="0" anchor="t" bIns="45675" lIns="91425" spcFirstLastPara="1" rIns="91425" wrap="square" tIns="45675">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Arial"/>
              <a:ea typeface="Arial"/>
              <a:cs typeface="Arial"/>
              <a:sym typeface="Arial"/>
            </a:endParaRPr>
          </a:p>
        </p:txBody>
      </p:sp>
      <p:sp>
        <p:nvSpPr>
          <p:cNvPr id="372" name="Google Shape;372;p49"/>
          <p:cNvSpPr txBox="1"/>
          <p:nvPr>
            <p:ph idx="1" type="body"/>
          </p:nvPr>
        </p:nvSpPr>
        <p:spPr>
          <a:xfrm>
            <a:off x="563106" y="2091631"/>
            <a:ext cx="6951000" cy="1921800"/>
          </a:xfrm>
          <a:prstGeom prst="rect">
            <a:avLst/>
          </a:prstGeom>
          <a:noFill/>
          <a:ln>
            <a:noFill/>
          </a:ln>
        </p:spPr>
        <p:txBody>
          <a:bodyPr anchorCtr="0" anchor="t" bIns="68550" lIns="68550" spcFirstLastPara="1" rIns="68550" wrap="square" tIns="68550">
            <a:noAutofit/>
          </a:bodyPr>
          <a:lstStyle/>
          <a:p>
            <a:pPr indent="0" lvl="0" marL="139697" rtl="0" algn="l">
              <a:lnSpc>
                <a:spcPct val="150000"/>
              </a:lnSpc>
              <a:spcBef>
                <a:spcPts val="0"/>
              </a:spcBef>
              <a:spcAft>
                <a:spcPts val="0"/>
              </a:spcAft>
              <a:buClr>
                <a:schemeClr val="dk1"/>
              </a:buClr>
              <a:buSzPts val="1400"/>
              <a:buNone/>
            </a:pPr>
            <a:r>
              <a:rPr lang="en-IN" sz="1600">
                <a:latin typeface="Roboto"/>
                <a:ea typeface="Roboto"/>
                <a:cs typeface="Roboto"/>
                <a:sym typeface="Roboto"/>
              </a:rPr>
              <a:t>Java supports multithreading through its built-in Thread class and the Runnable interface. Multithreading allows concurrent execution of multiple threads within the same Java program. This is beneficial for improving performance and responsiveness in applications that involve tasks that can be executed independently and concurrently.</a:t>
            </a:r>
            <a:endParaRPr sz="1600">
              <a:latin typeface="Roboto"/>
              <a:ea typeface="Roboto"/>
              <a:cs typeface="Roboto"/>
              <a:sym typeface="Roboto"/>
            </a:endParaRPr>
          </a:p>
        </p:txBody>
      </p:sp>
      <p:sp>
        <p:nvSpPr>
          <p:cNvPr id="373" name="Google Shape;373;p49"/>
          <p:cNvSpPr txBox="1"/>
          <p:nvPr/>
        </p:nvSpPr>
        <p:spPr>
          <a:xfrm>
            <a:off x="555121" y="1426141"/>
            <a:ext cx="7759800" cy="315600"/>
          </a:xfrm>
          <a:prstGeom prst="rect">
            <a:avLst/>
          </a:prstGeom>
          <a:noFill/>
          <a:ln>
            <a:noFill/>
          </a:ln>
        </p:spPr>
        <p:txBody>
          <a:bodyPr anchorCtr="0" anchor="t" bIns="34275" lIns="68550" spcFirstLastPara="1" rIns="68550" wrap="square" tIns="34275">
            <a:spAutoFit/>
          </a:bodyPr>
          <a:lstStyle/>
          <a:p>
            <a:pPr indent="0" lvl="0" marL="139697" marR="0" rtl="0" algn="l">
              <a:lnSpc>
                <a:spcPct val="200000"/>
              </a:lnSpc>
              <a:spcBef>
                <a:spcPts val="0"/>
              </a:spcBef>
              <a:spcAft>
                <a:spcPts val="0"/>
              </a:spcAft>
              <a:buClr>
                <a:srgbClr val="000000"/>
              </a:buClr>
              <a:buSzPts val="1350"/>
              <a:buFont typeface="Arial"/>
              <a:buNone/>
            </a:pPr>
            <a:r>
              <a:rPr b="0" i="0" lang="en-IN" sz="1600" u="none" cap="none" strike="noStrike">
                <a:solidFill>
                  <a:schemeClr val="dk1"/>
                </a:solidFill>
                <a:latin typeface="Roboto"/>
                <a:ea typeface="Roboto"/>
                <a:cs typeface="Roboto"/>
                <a:sym typeface="Roboto"/>
              </a:rPr>
              <a:t>How does Java support multithreading, and why is it beneficial?</a:t>
            </a:r>
            <a:endParaRPr b="0" i="0" sz="1600" u="none" cap="none" strike="noStrike">
              <a:solidFill>
                <a:srgbClr val="000000"/>
              </a:solidFill>
              <a:latin typeface="Roboto"/>
              <a:ea typeface="Roboto"/>
              <a:cs typeface="Roboto"/>
              <a:sym typeface="Roboto"/>
            </a:endParaRPr>
          </a:p>
        </p:txBody>
      </p:sp>
      <p:sp>
        <p:nvSpPr>
          <p:cNvPr id="374" name="Google Shape;374;p49"/>
          <p:cNvSpPr txBox="1"/>
          <p:nvPr/>
        </p:nvSpPr>
        <p:spPr>
          <a:xfrm>
            <a:off x="654750" y="429775"/>
            <a:ext cx="57438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3000" u="none" cap="none" strike="noStrike">
                <a:solidFill>
                  <a:srgbClr val="8182EF"/>
                </a:solidFill>
                <a:latin typeface="Roboto Black"/>
                <a:ea typeface="Roboto Black"/>
                <a:cs typeface="Roboto Black"/>
                <a:sym typeface="Roboto Black"/>
              </a:rPr>
              <a:t>Interview questions</a:t>
            </a:r>
            <a:endParaRPr b="0" i="0" sz="3000" u="none" cap="none" strike="noStrike">
              <a:solidFill>
                <a:srgbClr val="8182E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2">
                                            <p:txEl>
                                              <p:pRg end="0" st="0"/>
                                            </p:txEl>
                                          </p:spTgt>
                                        </p:tgtEl>
                                        <p:attrNameLst>
                                          <p:attrName>style.visibility</p:attrName>
                                        </p:attrNameLst>
                                      </p:cBhvr>
                                      <p:to>
                                        <p:strVal val="visible"/>
                                      </p:to>
                                    </p:set>
                                    <p:animEffect filter="fade" transition="in">
                                      <p:cBhvr>
                                        <p:cTn dur="500"/>
                                        <p:tgtEl>
                                          <p:spTgt spid="372">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9"/>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380" name="Google Shape;380;p9"/>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00000"/>
              </a:lnSpc>
              <a:spcBef>
                <a:spcPts val="0"/>
              </a:spcBef>
              <a:spcAft>
                <a:spcPts val="0"/>
              </a:spcAft>
              <a:buSzPts val="2800"/>
              <a:buNone/>
            </a:pPr>
            <a:r>
              <a:t/>
            </a:r>
            <a:endParaRPr/>
          </a:p>
        </p:txBody>
      </p:sp>
      <p:pic>
        <p:nvPicPr>
          <p:cNvPr id="381" name="Google Shape;381;p9"/>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382" name="Google Shape;382;p9"/>
          <p:cNvSpPr txBox="1"/>
          <p:nvPr/>
        </p:nvSpPr>
        <p:spPr>
          <a:xfrm>
            <a:off x="3141000" y="2194650"/>
            <a:ext cx="2862000" cy="754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IN" sz="3700" u="none" cap="none" strike="noStrike">
                <a:solidFill>
                  <a:schemeClr val="lt1"/>
                </a:solidFill>
                <a:latin typeface="Roboto Medium"/>
                <a:ea typeface="Roboto Medium"/>
                <a:cs typeface="Roboto Medium"/>
                <a:sym typeface="Roboto Medium"/>
              </a:rPr>
              <a:t>THANK YOU</a:t>
            </a:r>
            <a:endParaRPr b="0" i="0" sz="3700" u="none" cap="none" strike="noStrike">
              <a:solidFill>
                <a:schemeClr val="lt1"/>
              </a:solidFill>
              <a:latin typeface="Roboto Medium"/>
              <a:ea typeface="Roboto Medium"/>
              <a:cs typeface="Roboto Medium"/>
              <a:sym typeface="Roboto Medium"/>
            </a:endParaRPr>
          </a:p>
        </p:txBody>
      </p:sp>
      <p:pic>
        <p:nvPicPr>
          <p:cNvPr id="383" name="Google Shape;383;p9"/>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384" name="Google Shape;384;p9"/>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385" name="Google Shape;385;p9"/>
          <p:cNvSpPr txBox="1"/>
          <p:nvPr/>
        </p:nvSpPr>
        <p:spPr>
          <a:xfrm>
            <a:off x="1980750" y="4590800"/>
            <a:ext cx="11871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Medium"/>
                <a:ea typeface="Roboto Medium"/>
                <a:cs typeface="Roboto Medium"/>
                <a:sym typeface="Roboto Medium"/>
              </a:rPr>
              <a:t>+91 78150 95095</a:t>
            </a:r>
            <a:endParaRPr b="0" i="0" sz="1000" u="none" cap="none" strike="noStrike">
              <a:solidFill>
                <a:schemeClr val="lt1"/>
              </a:solidFill>
              <a:latin typeface="Roboto Medium"/>
              <a:ea typeface="Roboto Medium"/>
              <a:cs typeface="Roboto Medium"/>
              <a:sym typeface="Roboto Medium"/>
            </a:endParaRPr>
          </a:p>
        </p:txBody>
      </p:sp>
      <p:cxnSp>
        <p:nvCxnSpPr>
          <p:cNvPr id="386" name="Google Shape;386;p9"/>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387" name="Google Shape;387;p9"/>
          <p:cNvSpPr txBox="1"/>
          <p:nvPr/>
        </p:nvSpPr>
        <p:spPr>
          <a:xfrm>
            <a:off x="3519050" y="4590800"/>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Medium"/>
                <a:ea typeface="Roboto Medium"/>
                <a:cs typeface="Roboto Medium"/>
                <a:sym typeface="Roboto Medium"/>
              </a:rPr>
              <a:t>codemithra@ethnus.com</a:t>
            </a:r>
            <a:endParaRPr b="0" i="0" sz="1000" u="none" cap="none" strike="noStrike">
              <a:solidFill>
                <a:schemeClr val="lt1"/>
              </a:solidFill>
              <a:latin typeface="Roboto Medium"/>
              <a:ea typeface="Roboto Medium"/>
              <a:cs typeface="Roboto Medium"/>
              <a:sym typeface="Roboto Medium"/>
            </a:endParaRPr>
          </a:p>
        </p:txBody>
      </p:sp>
      <p:pic>
        <p:nvPicPr>
          <p:cNvPr id="388" name="Google Shape;388;p9"/>
          <p:cNvPicPr preferRelativeResize="0"/>
          <p:nvPr/>
        </p:nvPicPr>
        <p:blipFill rotWithShape="1">
          <a:blip r:embed="rId6">
            <a:alphaModFix/>
          </a:blip>
          <a:srcRect b="0" l="0" r="0" t="0"/>
          <a:stretch/>
        </p:blipFill>
        <p:spPr>
          <a:xfrm>
            <a:off x="5223770" y="4591063"/>
            <a:ext cx="338156" cy="338150"/>
          </a:xfrm>
          <a:prstGeom prst="rect">
            <a:avLst/>
          </a:prstGeom>
          <a:noFill/>
          <a:ln>
            <a:noFill/>
          </a:ln>
        </p:spPr>
      </p:pic>
      <p:sp>
        <p:nvSpPr>
          <p:cNvPr id="389" name="Google Shape;389;p9"/>
          <p:cNvSpPr txBox="1"/>
          <p:nvPr/>
        </p:nvSpPr>
        <p:spPr>
          <a:xfrm>
            <a:off x="5457275" y="4590800"/>
            <a:ext cx="1934700" cy="338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IN" sz="1000" u="none" cap="none" strike="noStrike">
                <a:solidFill>
                  <a:schemeClr val="lt1"/>
                </a:solidFill>
                <a:latin typeface="Roboto Medium"/>
                <a:ea typeface="Roboto Medium"/>
                <a:cs typeface="Roboto Medium"/>
                <a:sym typeface="Roboto Medium"/>
              </a:rPr>
              <a:t>www.codemithra.com</a:t>
            </a:r>
            <a:endParaRPr b="0" i="0" sz="1000" u="none" cap="none" strike="noStrike">
              <a:solidFill>
                <a:schemeClr val="lt1"/>
              </a:solidFill>
              <a:latin typeface="Roboto Medium"/>
              <a:ea typeface="Roboto Medium"/>
              <a:cs typeface="Roboto Medium"/>
              <a:sym typeface="Roboto Medium"/>
            </a:endParaRPr>
          </a:p>
        </p:txBody>
      </p:sp>
      <p:cxnSp>
        <p:nvCxnSpPr>
          <p:cNvPr id="390" name="Google Shape;390;p9"/>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85" name="Google Shape;85;p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86" name="Google Shape;86;p4"/>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87" name="Google Shape;87;p4"/>
          <p:cNvSpPr txBox="1"/>
          <p:nvPr/>
        </p:nvSpPr>
        <p:spPr>
          <a:xfrm>
            <a:off x="663725" y="1455950"/>
            <a:ext cx="7724400" cy="507801"/>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t/>
            </a:r>
            <a:endParaRPr b="0" i="0" sz="1400" u="none" cap="none" strike="noStrike">
              <a:solidFill>
                <a:schemeClr val="dk1"/>
              </a:solidFill>
              <a:latin typeface="Roboto"/>
              <a:ea typeface="Roboto"/>
              <a:cs typeface="Roboto"/>
              <a:sym typeface="Roboto"/>
            </a:endParaRPr>
          </a:p>
        </p:txBody>
      </p:sp>
      <p:sp>
        <p:nvSpPr>
          <p:cNvPr id="88" name="Google Shape;88;p4"/>
          <p:cNvSpPr txBox="1"/>
          <p:nvPr/>
        </p:nvSpPr>
        <p:spPr>
          <a:xfrm>
            <a:off x="720025" y="371225"/>
            <a:ext cx="57492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t/>
            </a:r>
            <a:endParaRPr b="0" i="0" sz="2000" u="none" cap="none" strike="noStrike">
              <a:solidFill>
                <a:srgbClr val="8182EF"/>
              </a:solidFill>
              <a:latin typeface="Roboto Black"/>
              <a:ea typeface="Roboto Black"/>
              <a:cs typeface="Roboto Black"/>
              <a:sym typeface="Roboto Black"/>
            </a:endParaRPr>
          </a:p>
        </p:txBody>
      </p:sp>
      <p:pic>
        <p:nvPicPr>
          <p:cNvPr id="89" name="Google Shape;89;p4"/>
          <p:cNvPicPr preferRelativeResize="0"/>
          <p:nvPr/>
        </p:nvPicPr>
        <p:blipFill rotWithShape="1">
          <a:blip r:embed="rId4">
            <a:alphaModFix/>
          </a:blip>
          <a:srcRect b="0" l="0" r="0" t="0"/>
          <a:stretch/>
        </p:blipFill>
        <p:spPr>
          <a:xfrm>
            <a:off x="1496461" y="1741493"/>
            <a:ext cx="5749159" cy="2827391"/>
          </a:xfrm>
          <a:prstGeom prst="rect">
            <a:avLst/>
          </a:prstGeom>
          <a:noFill/>
          <a:ln>
            <a:noFill/>
          </a:ln>
        </p:spPr>
      </p:pic>
      <p:sp>
        <p:nvSpPr>
          <p:cNvPr id="90" name="Google Shape;90;p4"/>
          <p:cNvSpPr txBox="1"/>
          <p:nvPr/>
        </p:nvSpPr>
        <p:spPr>
          <a:xfrm>
            <a:off x="719999" y="778800"/>
            <a:ext cx="2684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3600"/>
              <a:buFont typeface="Arial"/>
              <a:buNone/>
            </a:pPr>
            <a:r>
              <a:rPr lang="en-IN" sz="2000">
                <a:solidFill>
                  <a:srgbClr val="8182EF"/>
                </a:solidFill>
                <a:latin typeface="Roboto Black"/>
                <a:ea typeface="Roboto Black"/>
                <a:cs typeface="Roboto Black"/>
                <a:sym typeface="Roboto Black"/>
              </a:rPr>
              <a:t>Introduction Of Java</a:t>
            </a:r>
            <a:endParaRPr b="0" i="0" sz="2000" u="none" cap="none" strike="noStrike">
              <a:solidFill>
                <a:srgbClr val="8182EF"/>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96" name="Google Shape;96;p2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97" name="Google Shape;97;p22"/>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98" name="Google Shape;98;p22"/>
          <p:cNvSpPr txBox="1"/>
          <p:nvPr/>
        </p:nvSpPr>
        <p:spPr>
          <a:xfrm>
            <a:off x="663725" y="1455950"/>
            <a:ext cx="7724400" cy="507801"/>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t/>
            </a:r>
            <a:endParaRPr b="0" i="0" sz="1400" u="none" cap="none" strike="noStrike">
              <a:solidFill>
                <a:schemeClr val="dk1"/>
              </a:solidFill>
              <a:latin typeface="Roboto"/>
              <a:ea typeface="Roboto"/>
              <a:cs typeface="Roboto"/>
              <a:sym typeface="Roboto"/>
            </a:endParaRPr>
          </a:p>
        </p:txBody>
      </p:sp>
      <p:sp>
        <p:nvSpPr>
          <p:cNvPr id="99" name="Google Shape;99;p22"/>
          <p:cNvSpPr txBox="1"/>
          <p:nvPr/>
        </p:nvSpPr>
        <p:spPr>
          <a:xfrm>
            <a:off x="719999" y="1316800"/>
            <a:ext cx="59148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t/>
            </a:r>
            <a:endParaRPr b="0" i="0" sz="2000" u="none" cap="none" strike="noStrike">
              <a:solidFill>
                <a:srgbClr val="8182EF"/>
              </a:solidFill>
              <a:latin typeface="Arial"/>
              <a:ea typeface="Arial"/>
              <a:cs typeface="Arial"/>
              <a:sym typeface="Arial"/>
            </a:endParaRPr>
          </a:p>
        </p:txBody>
      </p:sp>
      <p:sp>
        <p:nvSpPr>
          <p:cNvPr id="100" name="Google Shape;100;p22"/>
          <p:cNvSpPr txBox="1"/>
          <p:nvPr/>
        </p:nvSpPr>
        <p:spPr>
          <a:xfrm>
            <a:off x="2286000" y="1879717"/>
            <a:ext cx="4572000" cy="2183931"/>
          </a:xfrm>
          <a:prstGeom prst="rect">
            <a:avLst/>
          </a:prstGeom>
          <a:noFill/>
          <a:ln>
            <a:noFill/>
          </a:ln>
        </p:spPr>
        <p:txBody>
          <a:bodyPr anchorCtr="0" anchor="t" bIns="45700" lIns="91425" spcFirstLastPara="1" rIns="91425" wrap="square" tIns="45700">
            <a:spAutoFit/>
          </a:bodyPr>
          <a:lstStyle/>
          <a:p>
            <a:pPr indent="-285750" lvl="0" marL="285750" marR="0" rtl="0" algn="l">
              <a:lnSpc>
                <a:spcPct val="2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Desktop Applications</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Mobile Applications</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Enterprise Applications</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Web-based Applications</a:t>
            </a:r>
            <a:endParaRPr b="0" i="0" sz="1400" u="none" cap="none" strike="noStrike">
              <a:solidFill>
                <a:srgbClr val="000000"/>
              </a:solidFill>
              <a:latin typeface="Arial"/>
              <a:ea typeface="Arial"/>
              <a:cs typeface="Arial"/>
              <a:sym typeface="Arial"/>
            </a:endParaRPr>
          </a:p>
          <a:p>
            <a:pPr indent="-285750" lvl="0" marL="285750" marR="0" rtl="0" algn="l">
              <a:lnSpc>
                <a:spcPct val="2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Gaming Applications</a:t>
            </a:r>
            <a:endParaRPr b="0" i="0" sz="1400" u="none" cap="none" strike="noStrike">
              <a:solidFill>
                <a:srgbClr val="000000"/>
              </a:solidFill>
              <a:latin typeface="Arial"/>
              <a:ea typeface="Arial"/>
              <a:cs typeface="Arial"/>
              <a:sym typeface="Arial"/>
            </a:endParaRPr>
          </a:p>
        </p:txBody>
      </p:sp>
      <p:sp>
        <p:nvSpPr>
          <p:cNvPr id="101" name="Google Shape;101;p22"/>
          <p:cNvSpPr txBox="1"/>
          <p:nvPr/>
        </p:nvSpPr>
        <p:spPr>
          <a:xfrm>
            <a:off x="719999" y="778800"/>
            <a:ext cx="2684700" cy="492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3600"/>
              <a:buFont typeface="Arial"/>
              <a:buNone/>
            </a:pPr>
            <a:r>
              <a:rPr lang="en-IN" sz="2000">
                <a:solidFill>
                  <a:srgbClr val="8182EF"/>
                </a:solidFill>
                <a:latin typeface="Roboto Black"/>
                <a:ea typeface="Roboto Black"/>
                <a:cs typeface="Roboto Black"/>
                <a:sym typeface="Roboto Black"/>
              </a:rPr>
              <a:t>Where We Used</a:t>
            </a:r>
            <a:endParaRPr i="0" sz="2000" u="none" cap="none" strike="noStrike">
              <a:solidFill>
                <a:srgbClr val="8181EF"/>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a:t>
            </a:r>
            <a:endParaRPr/>
          </a:p>
        </p:txBody>
      </p:sp>
      <p:sp>
        <p:nvSpPr>
          <p:cNvPr id="107" name="Google Shape;107;p2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08" name="Google Shape;108;p24"/>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09" name="Google Shape;109;p24"/>
          <p:cNvSpPr txBox="1"/>
          <p:nvPr/>
        </p:nvSpPr>
        <p:spPr>
          <a:xfrm>
            <a:off x="663725" y="1455950"/>
            <a:ext cx="7724400" cy="507801"/>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t/>
            </a:r>
            <a:endParaRPr b="0" i="0" sz="1400" u="none" cap="none" strike="noStrike">
              <a:solidFill>
                <a:schemeClr val="dk1"/>
              </a:solidFill>
              <a:latin typeface="Roboto"/>
              <a:ea typeface="Roboto"/>
              <a:cs typeface="Roboto"/>
              <a:sym typeface="Roboto"/>
            </a:endParaRPr>
          </a:p>
        </p:txBody>
      </p:sp>
      <p:sp>
        <p:nvSpPr>
          <p:cNvPr id="110" name="Google Shape;110;p24"/>
          <p:cNvSpPr txBox="1"/>
          <p:nvPr/>
        </p:nvSpPr>
        <p:spPr>
          <a:xfrm>
            <a:off x="720007" y="408115"/>
            <a:ext cx="6341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2000" u="none" cap="none" strike="noStrike">
                <a:solidFill>
                  <a:srgbClr val="8182EF"/>
                </a:solidFill>
                <a:latin typeface="Roboto Black"/>
                <a:ea typeface="Roboto Black"/>
                <a:cs typeface="Roboto Black"/>
                <a:sym typeface="Roboto Black"/>
              </a:rPr>
              <a:t>History</a:t>
            </a:r>
            <a:endParaRPr b="0" i="0" sz="2000" u="none" cap="none" strike="noStrike">
              <a:solidFill>
                <a:srgbClr val="8182EF"/>
              </a:solidFill>
              <a:latin typeface="Arial"/>
              <a:ea typeface="Arial"/>
              <a:cs typeface="Arial"/>
              <a:sym typeface="Arial"/>
            </a:endParaRPr>
          </a:p>
        </p:txBody>
      </p:sp>
      <p:sp>
        <p:nvSpPr>
          <p:cNvPr id="111" name="Google Shape;111;p24"/>
          <p:cNvSpPr txBox="1"/>
          <p:nvPr/>
        </p:nvSpPr>
        <p:spPr>
          <a:xfrm>
            <a:off x="2286000" y="1879717"/>
            <a:ext cx="4572000" cy="460382"/>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12" name="Google Shape;112;p24"/>
          <p:cNvPicPr preferRelativeResize="0"/>
          <p:nvPr/>
        </p:nvPicPr>
        <p:blipFill rotWithShape="1">
          <a:blip r:embed="rId4">
            <a:alphaModFix/>
          </a:blip>
          <a:srcRect b="0" l="0" r="0" t="0"/>
          <a:stretch/>
        </p:blipFill>
        <p:spPr>
          <a:xfrm>
            <a:off x="1636704" y="1031475"/>
            <a:ext cx="5870591" cy="365841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a:t>
            </a:r>
            <a:endParaRPr/>
          </a:p>
        </p:txBody>
      </p:sp>
      <p:sp>
        <p:nvSpPr>
          <p:cNvPr id="118" name="Google Shape;11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19" name="Google Shape;119;p25"/>
          <p:cNvPicPr preferRelativeResize="0"/>
          <p:nvPr/>
        </p:nvPicPr>
        <p:blipFill rotWithShape="1">
          <a:blip r:embed="rId3">
            <a:alphaModFix/>
          </a:blip>
          <a:srcRect b="0" l="0" r="0" t="0"/>
          <a:stretch/>
        </p:blipFill>
        <p:spPr>
          <a:xfrm>
            <a:off x="0" y="0"/>
            <a:ext cx="9144003" cy="5143501"/>
          </a:xfrm>
          <a:prstGeom prst="rect">
            <a:avLst/>
          </a:prstGeom>
          <a:noFill/>
          <a:ln>
            <a:noFill/>
          </a:ln>
        </p:spPr>
      </p:pic>
      <p:sp>
        <p:nvSpPr>
          <p:cNvPr id="120" name="Google Shape;120;p25"/>
          <p:cNvSpPr txBox="1"/>
          <p:nvPr/>
        </p:nvSpPr>
        <p:spPr>
          <a:xfrm>
            <a:off x="663725" y="1455950"/>
            <a:ext cx="7724400" cy="507801"/>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t/>
            </a:r>
            <a:endParaRPr b="0" i="0" sz="1400" u="none" cap="none" strike="noStrike">
              <a:solidFill>
                <a:schemeClr val="dk1"/>
              </a:solidFill>
              <a:latin typeface="Roboto"/>
              <a:ea typeface="Roboto"/>
              <a:cs typeface="Roboto"/>
              <a:sym typeface="Roboto"/>
            </a:endParaRPr>
          </a:p>
        </p:txBody>
      </p:sp>
      <p:sp>
        <p:nvSpPr>
          <p:cNvPr id="121" name="Google Shape;121;p25"/>
          <p:cNvSpPr txBox="1"/>
          <p:nvPr/>
        </p:nvSpPr>
        <p:spPr>
          <a:xfrm>
            <a:off x="720007" y="408115"/>
            <a:ext cx="6341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2000" u="none" cap="none" strike="noStrike">
                <a:solidFill>
                  <a:srgbClr val="8182EF"/>
                </a:solidFill>
                <a:latin typeface="Roboto Black"/>
                <a:ea typeface="Roboto Black"/>
                <a:cs typeface="Roboto Black"/>
                <a:sym typeface="Roboto Black"/>
              </a:rPr>
              <a:t>Latest Version</a:t>
            </a:r>
            <a:endParaRPr b="0" i="0" sz="2000" u="none" cap="none" strike="noStrike">
              <a:solidFill>
                <a:srgbClr val="8182EF"/>
              </a:solidFill>
              <a:latin typeface="Arial"/>
              <a:ea typeface="Arial"/>
              <a:cs typeface="Arial"/>
              <a:sym typeface="Arial"/>
            </a:endParaRPr>
          </a:p>
        </p:txBody>
      </p:sp>
      <p:sp>
        <p:nvSpPr>
          <p:cNvPr id="122" name="Google Shape;122;p25"/>
          <p:cNvSpPr txBox="1"/>
          <p:nvPr/>
        </p:nvSpPr>
        <p:spPr>
          <a:xfrm>
            <a:off x="2286000" y="1879717"/>
            <a:ext cx="4572000" cy="460382"/>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23" name="Google Shape;123;p25"/>
          <p:cNvSpPr txBox="1"/>
          <p:nvPr/>
        </p:nvSpPr>
        <p:spPr>
          <a:xfrm>
            <a:off x="720000" y="1260001"/>
            <a:ext cx="7208100" cy="1816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JDK developed from 1995 onwards</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Currently we are using Java SE 19.0.1 released by Java SE Platform</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Released in September,2022</a:t>
            </a:r>
            <a:endParaRPr b="0" i="0" sz="1400" u="none" cap="none" strike="noStrike">
              <a:solidFill>
                <a:srgbClr val="000000"/>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Noto Sans Symbols"/>
              <a:buNone/>
            </a:pPr>
            <a:r>
              <a:t/>
            </a:r>
            <a:endParaRPr b="0" i="0" sz="1400" u="none" cap="none" strike="noStrike">
              <a:solidFill>
                <a:srgbClr val="000000"/>
              </a:solidFill>
              <a:latin typeface="Roboto"/>
              <a:ea typeface="Roboto"/>
              <a:cs typeface="Roboto"/>
              <a:sym typeface="Roboto"/>
            </a:endParaRPr>
          </a:p>
          <a:p>
            <a:pPr indent="-285750" lvl="0" marL="285750" marR="0" rtl="0" algn="l">
              <a:lnSpc>
                <a:spcPct val="100000"/>
              </a:lnSpc>
              <a:spcBef>
                <a:spcPts val="0"/>
              </a:spcBef>
              <a:spcAft>
                <a:spcPts val="0"/>
              </a:spcAft>
              <a:buClr>
                <a:srgbClr val="000000"/>
              </a:buClr>
              <a:buSzPts val="1400"/>
              <a:buFont typeface="Noto Sans Symbols"/>
              <a:buChar char="⮚"/>
            </a:pPr>
            <a:r>
              <a:rPr b="0" i="0" lang="en-IN" sz="1400" u="none" cap="none" strike="noStrike">
                <a:solidFill>
                  <a:srgbClr val="000000"/>
                </a:solidFill>
                <a:latin typeface="Roboto"/>
                <a:ea typeface="Roboto"/>
                <a:cs typeface="Roboto"/>
                <a:sym typeface="Roboto"/>
              </a:rPr>
              <a:t>May be March,2023, Java 20 will follow</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IN"/>
              <a:t>+</a:t>
            </a:r>
            <a:endParaRPr/>
          </a:p>
        </p:txBody>
      </p:sp>
      <p:sp>
        <p:nvSpPr>
          <p:cNvPr id="129" name="Google Shape;129;p2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30" name="Google Shape;130;p26"/>
          <p:cNvPicPr preferRelativeResize="0"/>
          <p:nvPr/>
        </p:nvPicPr>
        <p:blipFill rotWithShape="1">
          <a:blip r:embed="rId3">
            <a:alphaModFix/>
          </a:blip>
          <a:srcRect b="0" l="0" r="0" t="0"/>
          <a:stretch/>
        </p:blipFill>
        <p:spPr>
          <a:xfrm>
            <a:off x="-3" y="0"/>
            <a:ext cx="9144003" cy="5143501"/>
          </a:xfrm>
          <a:prstGeom prst="rect">
            <a:avLst/>
          </a:prstGeom>
          <a:noFill/>
          <a:ln>
            <a:noFill/>
          </a:ln>
        </p:spPr>
      </p:pic>
      <p:sp>
        <p:nvSpPr>
          <p:cNvPr id="131" name="Google Shape;131;p26"/>
          <p:cNvSpPr txBox="1"/>
          <p:nvPr/>
        </p:nvSpPr>
        <p:spPr>
          <a:xfrm>
            <a:off x="663725" y="1455950"/>
            <a:ext cx="7724400" cy="507801"/>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200"/>
              <a:buFont typeface="Arial"/>
              <a:buNone/>
            </a:pPr>
            <a:r>
              <a:t/>
            </a:r>
            <a:endParaRPr b="0" i="0" sz="1400" u="none" cap="none" strike="noStrike">
              <a:solidFill>
                <a:schemeClr val="dk1"/>
              </a:solidFill>
              <a:latin typeface="Roboto"/>
              <a:ea typeface="Roboto"/>
              <a:cs typeface="Roboto"/>
              <a:sym typeface="Roboto"/>
            </a:endParaRPr>
          </a:p>
        </p:txBody>
      </p:sp>
      <p:sp>
        <p:nvSpPr>
          <p:cNvPr id="132" name="Google Shape;132;p26"/>
          <p:cNvSpPr txBox="1"/>
          <p:nvPr/>
        </p:nvSpPr>
        <p:spPr>
          <a:xfrm>
            <a:off x="720007" y="408115"/>
            <a:ext cx="63417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2000" u="none" cap="none" strike="noStrike">
                <a:solidFill>
                  <a:srgbClr val="8182EF"/>
                </a:solidFill>
                <a:latin typeface="Roboto Black"/>
                <a:ea typeface="Roboto Black"/>
                <a:cs typeface="Roboto Black"/>
                <a:sym typeface="Roboto Black"/>
              </a:rPr>
              <a:t>Features</a:t>
            </a:r>
            <a:endParaRPr b="0" i="0" sz="2000" u="none" cap="none" strike="noStrike">
              <a:solidFill>
                <a:srgbClr val="8182EF"/>
              </a:solidFill>
              <a:latin typeface="Arial"/>
              <a:ea typeface="Arial"/>
              <a:cs typeface="Arial"/>
              <a:sym typeface="Arial"/>
            </a:endParaRPr>
          </a:p>
        </p:txBody>
      </p:sp>
      <p:sp>
        <p:nvSpPr>
          <p:cNvPr id="133" name="Google Shape;133;p26"/>
          <p:cNvSpPr txBox="1"/>
          <p:nvPr/>
        </p:nvSpPr>
        <p:spPr>
          <a:xfrm>
            <a:off x="2286000" y="1879717"/>
            <a:ext cx="4572000" cy="460382"/>
          </a:xfrm>
          <a:prstGeom prst="rect">
            <a:avLst/>
          </a:prstGeom>
          <a:noFill/>
          <a:ln>
            <a:noFill/>
          </a:ln>
        </p:spPr>
        <p:txBody>
          <a:bodyPr anchorCtr="0" anchor="t" bIns="45700" lIns="91425" spcFirstLastPara="1" rIns="91425" wrap="square" tIns="45700">
            <a:spAutoFit/>
          </a:bodyPr>
          <a:lstStyle/>
          <a:p>
            <a:pPr indent="0" lvl="0" marL="0" marR="0" rtl="0" algn="l">
              <a:lnSpc>
                <a:spcPct val="2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pic>
        <p:nvPicPr>
          <p:cNvPr id="134" name="Google Shape;134;p26"/>
          <p:cNvPicPr preferRelativeResize="0"/>
          <p:nvPr/>
        </p:nvPicPr>
        <p:blipFill rotWithShape="1">
          <a:blip r:embed="rId4">
            <a:alphaModFix/>
          </a:blip>
          <a:srcRect b="0" l="0" r="0" t="0"/>
          <a:stretch/>
        </p:blipFill>
        <p:spPr>
          <a:xfrm>
            <a:off x="2059589" y="1059464"/>
            <a:ext cx="5024817" cy="360242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40" name="Google Shape;140;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41" name="Google Shape;141;p5"/>
          <p:cNvPicPr preferRelativeResize="0"/>
          <p:nvPr/>
        </p:nvPicPr>
        <p:blipFill rotWithShape="1">
          <a:blip r:embed="rId3">
            <a:alphaModFix/>
          </a:blip>
          <a:srcRect b="0" l="0" r="0" t="0"/>
          <a:stretch/>
        </p:blipFill>
        <p:spPr>
          <a:xfrm>
            <a:off x="52039" y="0"/>
            <a:ext cx="9144003" cy="5143501"/>
          </a:xfrm>
          <a:prstGeom prst="rect">
            <a:avLst/>
          </a:prstGeom>
          <a:noFill/>
          <a:ln>
            <a:noFill/>
          </a:ln>
        </p:spPr>
      </p:pic>
      <p:pic>
        <p:nvPicPr>
          <p:cNvPr id="142" name="Google Shape;142;p5"/>
          <p:cNvPicPr preferRelativeResize="0"/>
          <p:nvPr/>
        </p:nvPicPr>
        <p:blipFill rotWithShape="1">
          <a:blip r:embed="rId4">
            <a:alphaModFix/>
          </a:blip>
          <a:srcRect b="0" l="0" r="0" t="0"/>
          <a:stretch/>
        </p:blipFill>
        <p:spPr>
          <a:xfrm>
            <a:off x="2958281" y="1259996"/>
            <a:ext cx="3924000" cy="3438629"/>
          </a:xfrm>
          <a:prstGeom prst="rect">
            <a:avLst/>
          </a:prstGeom>
          <a:noFill/>
          <a:ln>
            <a:noFill/>
          </a:ln>
        </p:spPr>
      </p:pic>
      <p:sp>
        <p:nvSpPr>
          <p:cNvPr id="143" name="Google Shape;143;p5"/>
          <p:cNvSpPr txBox="1"/>
          <p:nvPr/>
        </p:nvSpPr>
        <p:spPr>
          <a:xfrm>
            <a:off x="720001" y="418000"/>
            <a:ext cx="57660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3600"/>
              <a:buFont typeface="Arial"/>
              <a:buNone/>
            </a:pPr>
            <a:r>
              <a:rPr b="0" i="0" lang="en-IN" sz="2000" u="none" cap="none" strike="noStrike">
                <a:solidFill>
                  <a:srgbClr val="8181EF"/>
                </a:solidFill>
                <a:latin typeface="Roboto Black"/>
                <a:ea typeface="Roboto Black"/>
                <a:cs typeface="Roboto Black"/>
                <a:sym typeface="Roboto Black"/>
              </a:rPr>
              <a:t>Structure</a:t>
            </a:r>
            <a:endParaRPr b="0" i="0" sz="2000" u="none" cap="none" strike="noStrike">
              <a:solidFill>
                <a:srgbClr val="8181EF"/>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pooja ram</dc:creator>
</cp:coreProperties>
</file>