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Lst>
  <p:sldSz cy="6858000" cx="12192000"/>
  <p:notesSz cx="6858000" cy="9144000"/>
  <p:embeddedFontLst>
    <p:embeddedFont>
      <p:font typeface="Roboto Black"/>
      <p:bold r:id="rId82"/>
      <p:boldItalic r:id="rId83"/>
    </p:embeddedFont>
    <p:embeddedFont>
      <p:font typeface="Roboto"/>
      <p:regular r:id="rId84"/>
      <p:bold r:id="rId85"/>
      <p:italic r:id="rId86"/>
      <p:boldItalic r:id="rId87"/>
    </p:embeddedFont>
    <p:embeddedFont>
      <p:font typeface="Roboto Medium"/>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76">
          <p15:clr>
            <a:srgbClr val="747775"/>
          </p15:clr>
        </p15:guide>
        <p15:guide id="2" pos="576">
          <p15:clr>
            <a:srgbClr val="747775"/>
          </p15:clr>
        </p15:guide>
        <p15:guide id="3" pos="6912">
          <p15:clr>
            <a:srgbClr val="747775"/>
          </p15:clr>
        </p15:guide>
        <p15:guide id="4" orient="horz" pos="1008">
          <p15:clr>
            <a:srgbClr val="747775"/>
          </p15:clr>
        </p15:guide>
        <p15:guide id="5" orient="horz" pos="1152">
          <p15:clr>
            <a:srgbClr val="747775"/>
          </p15:clr>
        </p15:guide>
        <p15:guide id="6" orient="horz" pos="3960">
          <p15:clr>
            <a:srgbClr val="747775"/>
          </p15:clr>
        </p15:guide>
      </p15:sldGuideLst>
    </p:ext>
    <p:ext uri="GoogleSlidesCustomDataVersion2">
      <go:slidesCustomData xmlns:go="http://customooxmlschemas.google.com/" r:id="rId92" roundtripDataSignature="AMtx7mgDCKo1+TpGIdcuDpaALG6PTydQ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E855B0-06F6-4727-97E6-CFF8C4AB3611}">
  <a:tblStyle styleId="{F4E855B0-06F6-4727-97E6-CFF8C4AB361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 orient="horz"/>
        <p:guide pos="576"/>
        <p:guide pos="6912"/>
        <p:guide pos="1008" orient="horz"/>
        <p:guide pos="1152" orient="horz"/>
        <p:guide pos="396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Roboto-regular.fntdata"/><Relationship Id="rId83" Type="http://schemas.openxmlformats.org/officeDocument/2006/relationships/font" Target="fonts/RobotoBlack-boldItalic.fntdata"/><Relationship Id="rId42" Type="http://schemas.openxmlformats.org/officeDocument/2006/relationships/slide" Target="slides/slide36.xml"/><Relationship Id="rId86" Type="http://schemas.openxmlformats.org/officeDocument/2006/relationships/font" Target="fonts/Roboto-italic.fntdata"/><Relationship Id="rId41" Type="http://schemas.openxmlformats.org/officeDocument/2006/relationships/slide" Target="slides/slide35.xml"/><Relationship Id="rId85" Type="http://schemas.openxmlformats.org/officeDocument/2006/relationships/font" Target="fonts/Roboto-bold.fntdata"/><Relationship Id="rId44" Type="http://schemas.openxmlformats.org/officeDocument/2006/relationships/slide" Target="slides/slide38.xml"/><Relationship Id="rId88" Type="http://schemas.openxmlformats.org/officeDocument/2006/relationships/font" Target="fonts/RobotoMedium-regular.fntdata"/><Relationship Id="rId43" Type="http://schemas.openxmlformats.org/officeDocument/2006/relationships/slide" Target="slides/slide37.xml"/><Relationship Id="rId87" Type="http://schemas.openxmlformats.org/officeDocument/2006/relationships/font" Target="fonts/Roboto-boldItalic.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RobotoMedium-bold.fntdata"/><Relationship Id="rId80" Type="http://schemas.openxmlformats.org/officeDocument/2006/relationships/slide" Target="slides/slide74.xml"/><Relationship Id="rId82" Type="http://schemas.openxmlformats.org/officeDocument/2006/relationships/font" Target="fonts/RobotoBlack-bold.fntdata"/><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RobotoMedium-boldItalic.fntdata"/><Relationship Id="rId90" Type="http://schemas.openxmlformats.org/officeDocument/2006/relationships/font" Target="fonts/RobotoMedium-italic.fntdata"/><Relationship Id="rId92" Type="http://customschemas.google.com/relationships/presentationmetadata" Target="meta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10: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1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1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1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1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1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1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p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1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8: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1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9: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1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0: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20: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2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2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2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2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p2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p2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7" name="Google Shape;327;p2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8: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2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9: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1" name="Google Shape;341;p2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0: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8" name="Google Shape;348;p30: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1: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5" name="Google Shape;355;p3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2" name="Google Shape;362;p3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9" name="Google Shape;369;p3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3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3" name="Google Shape;383;p3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p3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7" name="Google Shape;397;p3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8: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 name="Google Shape;404;p3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0: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1" name="Google Shape;411;p40: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Arial"/>
              <a:buNone/>
            </a:pPr>
            <a:r>
              <a:rPr b="0" lang="en-US" sz="1200" strike="noStrike">
                <a:latin typeface="Roboto"/>
                <a:ea typeface="Roboto"/>
                <a:cs typeface="Roboto"/>
                <a:sym typeface="Roboto"/>
              </a:rPr>
              <a:t>Is the person an adult student? true</a:t>
            </a:r>
            <a:endParaRPr/>
          </a:p>
          <a:p>
            <a:pPr indent="0" lvl="0" marL="0" rtl="0" algn="l">
              <a:lnSpc>
                <a:spcPct val="100000"/>
              </a:lnSpc>
              <a:spcBef>
                <a:spcPts val="0"/>
              </a:spcBef>
              <a:spcAft>
                <a:spcPts val="0"/>
              </a:spcAft>
              <a:buClr>
                <a:schemeClr val="dk1"/>
              </a:buClr>
              <a:buSzPts val="1200"/>
              <a:buFont typeface="Arial"/>
              <a:buNone/>
            </a:pPr>
            <a:r>
              <a:rPr b="0" lang="en-US" sz="1200" strike="noStrike">
                <a:latin typeface="Roboto"/>
                <a:ea typeface="Roboto"/>
                <a:cs typeface="Roboto"/>
                <a:sym typeface="Roboto"/>
              </a:rPr>
              <a:t>Is the person either an adult or a student? true</a:t>
            </a:r>
            <a:endParaRPr/>
          </a:p>
          <a:p>
            <a:pPr indent="0" lvl="0" marL="0" rtl="0" algn="l">
              <a:lnSpc>
                <a:spcPct val="100000"/>
              </a:lnSpc>
              <a:spcBef>
                <a:spcPts val="0"/>
              </a:spcBef>
              <a:spcAft>
                <a:spcPts val="0"/>
              </a:spcAft>
              <a:buClr>
                <a:schemeClr val="dk1"/>
              </a:buClr>
              <a:buSzPts val="1200"/>
              <a:buFont typeface="Arial"/>
              <a:buNone/>
            </a:pPr>
            <a:r>
              <a:rPr b="0" lang="en-US" sz="1200" strike="noStrike">
                <a:latin typeface="Roboto"/>
                <a:ea typeface="Roboto"/>
                <a:cs typeface="Roboto"/>
                <a:sym typeface="Roboto"/>
              </a:rPr>
              <a:t>Is the person not a student? false</a:t>
            </a:r>
            <a:endParaRPr b="0" sz="1200" strike="noStrike">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1: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9" name="Google Shape;419;p4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p4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3" name="Google Shape;433;p4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0" name="Google Shape;440;p4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7" name="Google Shape;447;p4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4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1" name="Google Shape;461;p4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0: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80: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8: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7" name="Google Shape;467;p4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9: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4" name="Google Shape;474;p4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50: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1" name="Google Shape;481;p50: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51: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8" name="Google Shape;488;p5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5" name="Google Shape;495;p5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5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2" name="Google Shape;502;p5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9" name="Google Shape;509;p5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5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6" name="Google Shape;516;p5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3" name="Google Shape;523;p5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0" name="Google Shape;530;p5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8: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7" name="Google Shape;537;p5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9: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4" name="Google Shape;544;p5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60: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1" name="Google Shape;551;p60: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61: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8" name="Google Shape;558;p6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6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5" name="Google Shape;565;p6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5feedf4def_0_1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2" name="Google Shape;572;g25feedf4def_0_14:notes"/>
          <p:cNvSpPr txBox="1"/>
          <p:nvPr>
            <p:ph idx="1" type="body"/>
          </p:nvPr>
        </p:nvSpPr>
        <p:spPr>
          <a:xfrm>
            <a:off x="685800" y="4400640"/>
            <a:ext cx="5486100" cy="3600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5feedf4def_0_2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0" name="Google Shape;580;g25feedf4def_0_25:notes"/>
          <p:cNvSpPr txBox="1"/>
          <p:nvPr>
            <p:ph idx="1" type="body"/>
          </p:nvPr>
        </p:nvSpPr>
        <p:spPr>
          <a:xfrm>
            <a:off x="685800" y="4400640"/>
            <a:ext cx="5486100" cy="3600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5feedf4def_0_4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8" name="Google Shape;588;g25feedf4def_0_45:notes"/>
          <p:cNvSpPr txBox="1"/>
          <p:nvPr>
            <p:ph idx="1" type="body"/>
          </p:nvPr>
        </p:nvSpPr>
        <p:spPr>
          <a:xfrm>
            <a:off x="685800" y="4400640"/>
            <a:ext cx="5486100" cy="3600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5feedf4def_0_3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6" name="Google Shape;596;g25feedf4def_0_35:notes"/>
          <p:cNvSpPr txBox="1"/>
          <p:nvPr>
            <p:ph idx="1" type="body"/>
          </p:nvPr>
        </p:nvSpPr>
        <p:spPr>
          <a:xfrm>
            <a:off x="685800" y="4400640"/>
            <a:ext cx="5486100" cy="3600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5feedf4def_0_5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4" name="Google Shape;604;g25feedf4def_0_55:notes"/>
          <p:cNvSpPr txBox="1"/>
          <p:nvPr>
            <p:ph idx="1" type="body"/>
          </p:nvPr>
        </p:nvSpPr>
        <p:spPr>
          <a:xfrm>
            <a:off x="685800" y="4400640"/>
            <a:ext cx="5486100" cy="3600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1: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8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e061d1dbd1_0_0:notes"/>
          <p:cNvSpPr/>
          <p:nvPr>
            <p:ph idx="2" type="sldImg"/>
          </p:nvPr>
        </p:nvSpPr>
        <p:spPr>
          <a:xfrm>
            <a:off x="685800" y="1143000"/>
            <a:ext cx="54849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2" name="Google Shape;612;g2e061d1dbd1_0_0:notes"/>
          <p:cNvSpPr txBox="1"/>
          <p:nvPr>
            <p:ph idx="1" type="body"/>
          </p:nvPr>
        </p:nvSpPr>
        <p:spPr>
          <a:xfrm>
            <a:off x="685800" y="4400640"/>
            <a:ext cx="5486100" cy="3600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e061d1dbd1_0_9:notes"/>
          <p:cNvSpPr/>
          <p:nvPr>
            <p:ph idx="2" type="sldImg"/>
          </p:nvPr>
        </p:nvSpPr>
        <p:spPr>
          <a:xfrm>
            <a:off x="685800" y="1143000"/>
            <a:ext cx="54849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0" name="Google Shape;620;g2e061d1dbd1_0_9:notes"/>
          <p:cNvSpPr txBox="1"/>
          <p:nvPr>
            <p:ph idx="1" type="body"/>
          </p:nvPr>
        </p:nvSpPr>
        <p:spPr>
          <a:xfrm>
            <a:off x="685800" y="4400640"/>
            <a:ext cx="5486100" cy="3600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e061d1dbd1_0_16:notes"/>
          <p:cNvSpPr/>
          <p:nvPr>
            <p:ph idx="2" type="sldImg"/>
          </p:nvPr>
        </p:nvSpPr>
        <p:spPr>
          <a:xfrm>
            <a:off x="685800" y="1143000"/>
            <a:ext cx="54849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7" name="Google Shape;627;g2e061d1dbd1_0_16:notes"/>
          <p:cNvSpPr txBox="1"/>
          <p:nvPr>
            <p:ph idx="1" type="body"/>
          </p:nvPr>
        </p:nvSpPr>
        <p:spPr>
          <a:xfrm>
            <a:off x="685800" y="4400640"/>
            <a:ext cx="5486100" cy="3600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e061d1dbd1_0_23:notes"/>
          <p:cNvSpPr/>
          <p:nvPr>
            <p:ph idx="2" type="sldImg"/>
          </p:nvPr>
        </p:nvSpPr>
        <p:spPr>
          <a:xfrm>
            <a:off x="685800" y="1143000"/>
            <a:ext cx="54849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5" name="Google Shape;635;g2e061d1dbd1_0_23:notes"/>
          <p:cNvSpPr txBox="1"/>
          <p:nvPr>
            <p:ph idx="1" type="body"/>
          </p:nvPr>
        </p:nvSpPr>
        <p:spPr>
          <a:xfrm>
            <a:off x="685800" y="4400640"/>
            <a:ext cx="5486100" cy="3600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e061d1dbd1_0_30:notes"/>
          <p:cNvSpPr/>
          <p:nvPr>
            <p:ph idx="2" type="sldImg"/>
          </p:nvPr>
        </p:nvSpPr>
        <p:spPr>
          <a:xfrm>
            <a:off x="685800" y="1143000"/>
            <a:ext cx="54849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3" name="Google Shape;643;g2e061d1dbd1_0_30:notes"/>
          <p:cNvSpPr txBox="1"/>
          <p:nvPr>
            <p:ph idx="1" type="body"/>
          </p:nvPr>
        </p:nvSpPr>
        <p:spPr>
          <a:xfrm>
            <a:off x="685800" y="4400640"/>
            <a:ext cx="5486100" cy="3600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272ce549fe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g272ce549fe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p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8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Roboto Black"/>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8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83"/>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9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Roboto Blac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2"/>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9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92"/>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9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Roboto Blac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93"/>
          <p:cNvSpPr/>
          <p:nvPr>
            <p:ph idx="2" type="pic"/>
          </p:nvPr>
        </p:nvSpPr>
        <p:spPr>
          <a:xfrm>
            <a:off x="5183188" y="987427"/>
            <a:ext cx="6172200" cy="4873625"/>
          </a:xfrm>
          <a:prstGeom prst="rect">
            <a:avLst/>
          </a:prstGeom>
          <a:noFill/>
          <a:ln>
            <a:noFill/>
          </a:ln>
        </p:spPr>
      </p:sp>
      <p:sp>
        <p:nvSpPr>
          <p:cNvPr id="78" name="Google Shape;78;p9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93"/>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9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9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94"/>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9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94"/>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9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9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95"/>
          <p:cNvSpPr txBox="1"/>
          <p:nvPr>
            <p:ph type="title"/>
          </p:nvPr>
        </p:nvSpPr>
        <p:spPr>
          <a:xfrm rot="5400000">
            <a:off x="7133432"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95"/>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95"/>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9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9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4" name="Shape 94"/>
        <p:cNvGrpSpPr/>
        <p:nvPr/>
      </p:nvGrpSpPr>
      <p:grpSpPr>
        <a:xfrm>
          <a:off x="0" y="0"/>
          <a:ext cx="0" cy="0"/>
          <a:chOff x="0" y="0"/>
          <a:chExt cx="0" cy="0"/>
        </a:xfrm>
      </p:grpSpPr>
      <p:sp>
        <p:nvSpPr>
          <p:cNvPr id="95" name="Google Shape;95;p96"/>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96"/>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9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9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84"/>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84"/>
          <p:cNvSpPr txBox="1"/>
          <p:nvPr>
            <p:ph idx="1" type="body"/>
          </p:nvPr>
        </p:nvSpPr>
        <p:spPr>
          <a:xfrm>
            <a:off x="4156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dk1"/>
              </a:buClr>
              <a:buSzPts val="1400"/>
              <a:buChar char="●"/>
              <a:defRPr sz="1867"/>
            </a:lvl1pPr>
            <a:lvl2pPr indent="-304800" lvl="1" marL="914400" algn="l">
              <a:lnSpc>
                <a:spcPct val="115000"/>
              </a:lnSpc>
              <a:spcBef>
                <a:spcPts val="0"/>
              </a:spcBef>
              <a:spcAft>
                <a:spcPts val="0"/>
              </a:spcAft>
              <a:buClr>
                <a:schemeClr val="dk1"/>
              </a:buClr>
              <a:buSzPts val="1200"/>
              <a:buChar char="○"/>
              <a:defRPr sz="1600"/>
            </a:lvl2pPr>
            <a:lvl3pPr indent="-304800" lvl="2" marL="1371600" algn="l">
              <a:lnSpc>
                <a:spcPct val="115000"/>
              </a:lnSpc>
              <a:spcBef>
                <a:spcPts val="0"/>
              </a:spcBef>
              <a:spcAft>
                <a:spcPts val="0"/>
              </a:spcAft>
              <a:buClr>
                <a:schemeClr val="dk1"/>
              </a:buClr>
              <a:buSzPts val="1200"/>
              <a:buChar char="■"/>
              <a:defRPr sz="1600"/>
            </a:lvl3pPr>
            <a:lvl4pPr indent="-304800" lvl="3" marL="1828800" algn="l">
              <a:lnSpc>
                <a:spcPct val="115000"/>
              </a:lnSpc>
              <a:spcBef>
                <a:spcPts val="0"/>
              </a:spcBef>
              <a:spcAft>
                <a:spcPts val="0"/>
              </a:spcAft>
              <a:buClr>
                <a:schemeClr val="dk1"/>
              </a:buClr>
              <a:buSzPts val="1200"/>
              <a:buChar char="●"/>
              <a:defRPr sz="1600"/>
            </a:lvl4pPr>
            <a:lvl5pPr indent="-304800" lvl="4" marL="2286000" algn="l">
              <a:lnSpc>
                <a:spcPct val="115000"/>
              </a:lnSpc>
              <a:spcBef>
                <a:spcPts val="0"/>
              </a:spcBef>
              <a:spcAft>
                <a:spcPts val="0"/>
              </a:spcAft>
              <a:buClr>
                <a:schemeClr val="dk1"/>
              </a:buClr>
              <a:buSzPts val="1200"/>
              <a:buChar char="○"/>
              <a:defRPr sz="1600"/>
            </a:lvl5pPr>
            <a:lvl6pPr indent="-304800" lvl="5" marL="2743200" algn="l">
              <a:lnSpc>
                <a:spcPct val="115000"/>
              </a:lnSpc>
              <a:spcBef>
                <a:spcPts val="0"/>
              </a:spcBef>
              <a:spcAft>
                <a:spcPts val="0"/>
              </a:spcAft>
              <a:buClr>
                <a:schemeClr val="dk1"/>
              </a:buClr>
              <a:buSzPts val="1200"/>
              <a:buChar char="■"/>
              <a:defRPr sz="1600"/>
            </a:lvl6pPr>
            <a:lvl7pPr indent="-304800" lvl="6" marL="3200400" algn="l">
              <a:lnSpc>
                <a:spcPct val="115000"/>
              </a:lnSpc>
              <a:spcBef>
                <a:spcPts val="0"/>
              </a:spcBef>
              <a:spcAft>
                <a:spcPts val="0"/>
              </a:spcAft>
              <a:buClr>
                <a:schemeClr val="dk1"/>
              </a:buClr>
              <a:buSzPts val="1200"/>
              <a:buChar char="●"/>
              <a:defRPr sz="1600"/>
            </a:lvl7pPr>
            <a:lvl8pPr indent="-304800" lvl="7" marL="3657600" algn="l">
              <a:lnSpc>
                <a:spcPct val="115000"/>
              </a:lnSpc>
              <a:spcBef>
                <a:spcPts val="0"/>
              </a:spcBef>
              <a:spcAft>
                <a:spcPts val="0"/>
              </a:spcAft>
              <a:buClr>
                <a:schemeClr val="dk1"/>
              </a:buClr>
              <a:buSzPts val="1200"/>
              <a:buChar char="○"/>
              <a:defRPr sz="1600"/>
            </a:lvl8pPr>
            <a:lvl9pPr indent="-304800" lvl="8" marL="4114800" algn="l">
              <a:lnSpc>
                <a:spcPct val="115000"/>
              </a:lnSpc>
              <a:spcBef>
                <a:spcPts val="0"/>
              </a:spcBef>
              <a:spcAft>
                <a:spcPts val="0"/>
              </a:spcAft>
              <a:buClr>
                <a:schemeClr val="dk1"/>
              </a:buClr>
              <a:buSzPts val="1200"/>
              <a:buChar char="■"/>
              <a:defRPr sz="1600"/>
            </a:lvl9pPr>
          </a:lstStyle>
          <a:p/>
        </p:txBody>
      </p:sp>
      <p:sp>
        <p:nvSpPr>
          <p:cNvPr id="25" name="Google Shape;25;p84"/>
          <p:cNvSpPr txBox="1"/>
          <p:nvPr>
            <p:ph idx="2" type="body"/>
          </p:nvPr>
        </p:nvSpPr>
        <p:spPr>
          <a:xfrm>
            <a:off x="64432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dk1"/>
              </a:buClr>
              <a:buSzPts val="1400"/>
              <a:buChar char="●"/>
              <a:defRPr sz="1867"/>
            </a:lvl1pPr>
            <a:lvl2pPr indent="-304800" lvl="1" marL="914400" algn="l">
              <a:lnSpc>
                <a:spcPct val="115000"/>
              </a:lnSpc>
              <a:spcBef>
                <a:spcPts val="0"/>
              </a:spcBef>
              <a:spcAft>
                <a:spcPts val="0"/>
              </a:spcAft>
              <a:buClr>
                <a:schemeClr val="dk1"/>
              </a:buClr>
              <a:buSzPts val="1200"/>
              <a:buChar char="○"/>
              <a:defRPr sz="1600"/>
            </a:lvl2pPr>
            <a:lvl3pPr indent="-304800" lvl="2" marL="1371600" algn="l">
              <a:lnSpc>
                <a:spcPct val="115000"/>
              </a:lnSpc>
              <a:spcBef>
                <a:spcPts val="0"/>
              </a:spcBef>
              <a:spcAft>
                <a:spcPts val="0"/>
              </a:spcAft>
              <a:buClr>
                <a:schemeClr val="dk1"/>
              </a:buClr>
              <a:buSzPts val="1200"/>
              <a:buChar char="■"/>
              <a:defRPr sz="1600"/>
            </a:lvl3pPr>
            <a:lvl4pPr indent="-304800" lvl="3" marL="1828800" algn="l">
              <a:lnSpc>
                <a:spcPct val="115000"/>
              </a:lnSpc>
              <a:spcBef>
                <a:spcPts val="0"/>
              </a:spcBef>
              <a:spcAft>
                <a:spcPts val="0"/>
              </a:spcAft>
              <a:buClr>
                <a:schemeClr val="dk1"/>
              </a:buClr>
              <a:buSzPts val="1200"/>
              <a:buChar char="●"/>
              <a:defRPr sz="1600"/>
            </a:lvl4pPr>
            <a:lvl5pPr indent="-304800" lvl="4" marL="2286000" algn="l">
              <a:lnSpc>
                <a:spcPct val="115000"/>
              </a:lnSpc>
              <a:spcBef>
                <a:spcPts val="0"/>
              </a:spcBef>
              <a:spcAft>
                <a:spcPts val="0"/>
              </a:spcAft>
              <a:buClr>
                <a:schemeClr val="dk1"/>
              </a:buClr>
              <a:buSzPts val="1200"/>
              <a:buChar char="○"/>
              <a:defRPr sz="1600"/>
            </a:lvl5pPr>
            <a:lvl6pPr indent="-304800" lvl="5" marL="2743200" algn="l">
              <a:lnSpc>
                <a:spcPct val="115000"/>
              </a:lnSpc>
              <a:spcBef>
                <a:spcPts val="0"/>
              </a:spcBef>
              <a:spcAft>
                <a:spcPts val="0"/>
              </a:spcAft>
              <a:buClr>
                <a:schemeClr val="dk1"/>
              </a:buClr>
              <a:buSzPts val="1200"/>
              <a:buChar char="■"/>
              <a:defRPr sz="1600"/>
            </a:lvl6pPr>
            <a:lvl7pPr indent="-304800" lvl="6" marL="3200400" algn="l">
              <a:lnSpc>
                <a:spcPct val="115000"/>
              </a:lnSpc>
              <a:spcBef>
                <a:spcPts val="0"/>
              </a:spcBef>
              <a:spcAft>
                <a:spcPts val="0"/>
              </a:spcAft>
              <a:buClr>
                <a:schemeClr val="dk1"/>
              </a:buClr>
              <a:buSzPts val="1200"/>
              <a:buChar char="●"/>
              <a:defRPr sz="1600"/>
            </a:lvl7pPr>
            <a:lvl8pPr indent="-304800" lvl="7" marL="3657600" algn="l">
              <a:lnSpc>
                <a:spcPct val="115000"/>
              </a:lnSpc>
              <a:spcBef>
                <a:spcPts val="0"/>
              </a:spcBef>
              <a:spcAft>
                <a:spcPts val="0"/>
              </a:spcAft>
              <a:buClr>
                <a:schemeClr val="dk1"/>
              </a:buClr>
              <a:buSzPts val="1200"/>
              <a:buChar char="○"/>
              <a:defRPr sz="1600"/>
            </a:lvl8pPr>
            <a:lvl9pPr indent="-304800" lvl="8" marL="4114800" algn="l">
              <a:lnSpc>
                <a:spcPct val="115000"/>
              </a:lnSpc>
              <a:spcBef>
                <a:spcPts val="0"/>
              </a:spcBef>
              <a:spcAft>
                <a:spcPts val="0"/>
              </a:spcAft>
              <a:buClr>
                <a:schemeClr val="dk1"/>
              </a:buClr>
              <a:buSzPts val="1200"/>
              <a:buChar char="■"/>
              <a:defRPr sz="1600"/>
            </a:lvl9pPr>
          </a:lstStyle>
          <a:p/>
        </p:txBody>
      </p:sp>
      <p:sp>
        <p:nvSpPr>
          <p:cNvPr id="26" name="Google Shape;26;p8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85"/>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85"/>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lvl1pPr>
            <a:lvl2pPr indent="-317500" lvl="1" marL="914400" algn="l">
              <a:lnSpc>
                <a:spcPct val="115000"/>
              </a:lnSpc>
              <a:spcBef>
                <a:spcPts val="1600"/>
              </a:spcBef>
              <a:spcAft>
                <a:spcPts val="0"/>
              </a:spcAft>
              <a:buClr>
                <a:schemeClr val="dk1"/>
              </a:buClr>
              <a:buSzPts val="1400"/>
              <a:buChar char="○"/>
              <a:defRPr/>
            </a:lvl2pPr>
            <a:lvl3pPr indent="-317500" lvl="2" marL="1371600" algn="l">
              <a:lnSpc>
                <a:spcPct val="115000"/>
              </a:lnSpc>
              <a:spcBef>
                <a:spcPts val="1600"/>
              </a:spcBef>
              <a:spcAft>
                <a:spcPts val="0"/>
              </a:spcAft>
              <a:buClr>
                <a:schemeClr val="dk1"/>
              </a:buClr>
              <a:buSzPts val="1400"/>
              <a:buChar char="■"/>
              <a:defRPr/>
            </a:lvl3pPr>
            <a:lvl4pPr indent="-317500" lvl="3" marL="1828800" algn="l">
              <a:lnSpc>
                <a:spcPct val="115000"/>
              </a:lnSpc>
              <a:spcBef>
                <a:spcPts val="1600"/>
              </a:spcBef>
              <a:spcAft>
                <a:spcPts val="0"/>
              </a:spcAft>
              <a:buClr>
                <a:schemeClr val="dk1"/>
              </a:buClr>
              <a:buSzPts val="1400"/>
              <a:buChar char="●"/>
              <a:defRPr/>
            </a:lvl4pPr>
            <a:lvl5pPr indent="-317500" lvl="4" marL="2286000" algn="l">
              <a:lnSpc>
                <a:spcPct val="115000"/>
              </a:lnSpc>
              <a:spcBef>
                <a:spcPts val="1600"/>
              </a:spcBef>
              <a:spcAft>
                <a:spcPts val="0"/>
              </a:spcAft>
              <a:buClr>
                <a:schemeClr val="dk1"/>
              </a:buClr>
              <a:buSzPts val="1400"/>
              <a:buChar char="○"/>
              <a:defRPr/>
            </a:lvl5pPr>
            <a:lvl6pPr indent="-317500" lvl="5" marL="2743200" algn="l">
              <a:lnSpc>
                <a:spcPct val="115000"/>
              </a:lnSpc>
              <a:spcBef>
                <a:spcPts val="1600"/>
              </a:spcBef>
              <a:spcAft>
                <a:spcPts val="0"/>
              </a:spcAft>
              <a:buClr>
                <a:schemeClr val="dk1"/>
              </a:buClr>
              <a:buSzPts val="1400"/>
              <a:buChar char="■"/>
              <a:defRPr/>
            </a:lvl6pPr>
            <a:lvl7pPr indent="-317500" lvl="6" marL="3200400" algn="l">
              <a:lnSpc>
                <a:spcPct val="115000"/>
              </a:lnSpc>
              <a:spcBef>
                <a:spcPts val="1600"/>
              </a:spcBef>
              <a:spcAft>
                <a:spcPts val="0"/>
              </a:spcAft>
              <a:buClr>
                <a:schemeClr val="dk1"/>
              </a:buClr>
              <a:buSzPts val="1400"/>
              <a:buChar char="●"/>
              <a:defRPr/>
            </a:lvl7pPr>
            <a:lvl8pPr indent="-317500" lvl="7" marL="3657600" algn="l">
              <a:lnSpc>
                <a:spcPct val="115000"/>
              </a:lnSpc>
              <a:spcBef>
                <a:spcPts val="1600"/>
              </a:spcBef>
              <a:spcAft>
                <a:spcPts val="0"/>
              </a:spcAft>
              <a:buClr>
                <a:schemeClr val="dk1"/>
              </a:buClr>
              <a:buSzPts val="1400"/>
              <a:buChar char="○"/>
              <a:defRPr/>
            </a:lvl8pPr>
            <a:lvl9pPr indent="-317500" lvl="8" marL="4114800" algn="l">
              <a:lnSpc>
                <a:spcPct val="115000"/>
              </a:lnSpc>
              <a:spcBef>
                <a:spcPts val="1600"/>
              </a:spcBef>
              <a:spcAft>
                <a:spcPts val="1600"/>
              </a:spcAft>
              <a:buClr>
                <a:schemeClr val="dk1"/>
              </a:buClr>
              <a:buSzPts val="1400"/>
              <a:buChar char="■"/>
              <a:defRPr/>
            </a:lvl9pPr>
          </a:lstStyle>
          <a:p/>
        </p:txBody>
      </p:sp>
      <p:sp>
        <p:nvSpPr>
          <p:cNvPr id="30" name="Google Shape;30;p8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86"/>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86"/>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8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87"/>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Roboto Black"/>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7"/>
          <p:cNvSpPr txBox="1"/>
          <p:nvPr>
            <p:ph idx="1" type="body"/>
          </p:nvPr>
        </p:nvSpPr>
        <p:spPr>
          <a:xfrm>
            <a:off x="831851" y="4589465"/>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0" name="Google Shape;40;p87"/>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87"/>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88"/>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88"/>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89"/>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9"/>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89"/>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89"/>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89"/>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89"/>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90"/>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91"/>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2"/>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Roboto Black"/>
              <a:buNone/>
              <a:defRPr b="0" i="0" sz="4400" u="none" cap="none" strike="noStrike">
                <a:solidFill>
                  <a:schemeClr val="dk1"/>
                </a:solidFill>
                <a:latin typeface="Roboto Black"/>
                <a:ea typeface="Roboto Black"/>
                <a:cs typeface="Roboto Black"/>
                <a:sym typeface="Roboto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Roboto"/>
                <a:ea typeface="Roboto"/>
                <a:cs typeface="Roboto"/>
                <a:sym typeface="Robo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12" name="Google Shape;12;p82"/>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8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8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82"/>
          <p:cNvPicPr preferRelativeResize="0"/>
          <p:nvPr/>
        </p:nvPicPr>
        <p:blipFill rotWithShape="1">
          <a:blip r:embed="rId1">
            <a:alphaModFix/>
          </a:blip>
          <a:srcRect b="0" l="0" r="0" t="0"/>
          <a:stretch/>
        </p:blipFill>
        <p:spPr>
          <a:xfrm>
            <a:off x="0" y="7219"/>
            <a:ext cx="12192000" cy="68507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orms.gle/gaGM3PgURvrSd96G6"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9.jp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9"/>
          <p:cNvSpPr txBox="1"/>
          <p:nvPr>
            <p:ph type="ctrTitle"/>
          </p:nvPr>
        </p:nvSpPr>
        <p:spPr>
          <a:xfrm>
            <a:off x="415611" y="992767"/>
            <a:ext cx="11360800" cy="2736800"/>
          </a:xfrm>
          <a:prstGeom prst="rect">
            <a:avLst/>
          </a:prstGeom>
          <a:noFill/>
          <a:ln>
            <a:noFill/>
          </a:ln>
        </p:spPr>
        <p:txBody>
          <a:bodyPr anchorCtr="0" anchor="b" bIns="121900" lIns="121900" spcFirstLastPara="1" rIns="121900" wrap="square" tIns="121900">
            <a:normAutofit/>
          </a:bodyPr>
          <a:lstStyle/>
          <a:p>
            <a:pPr indent="0" lvl="0" marL="0" rtl="0" algn="ctr">
              <a:lnSpc>
                <a:spcPct val="100000"/>
              </a:lnSpc>
              <a:spcBef>
                <a:spcPts val="0"/>
              </a:spcBef>
              <a:spcAft>
                <a:spcPts val="0"/>
              </a:spcAft>
              <a:buClr>
                <a:schemeClr val="dk1"/>
              </a:buClr>
              <a:buSzPts val="5200"/>
              <a:buFont typeface="Roboto Black"/>
              <a:buNone/>
            </a:pPr>
            <a:r>
              <a:t/>
            </a:r>
            <a:endParaRPr/>
          </a:p>
        </p:txBody>
      </p:sp>
      <p:sp>
        <p:nvSpPr>
          <p:cNvPr id="104" name="Google Shape;104;p39"/>
          <p:cNvSpPr txBox="1"/>
          <p:nvPr>
            <p:ph idx="1" type="subTitle"/>
          </p:nvPr>
        </p:nvSpPr>
        <p:spPr>
          <a:xfrm>
            <a:off x="415600" y="3778833"/>
            <a:ext cx="11360800" cy="1056800"/>
          </a:xfrm>
          <a:prstGeom prst="rect">
            <a:avLst/>
          </a:prstGeom>
          <a:noFill/>
          <a:ln>
            <a:noFill/>
          </a:ln>
        </p:spPr>
        <p:txBody>
          <a:bodyPr anchorCtr="0" anchor="t" bIns="121900" lIns="121900" spcFirstLastPara="1" rIns="121900" wrap="square" tIns="121900">
            <a:normAutofit/>
          </a:bodyPr>
          <a:lstStyle/>
          <a:p>
            <a:pPr indent="0" lvl="0" marL="0" rtl="0" algn="ctr">
              <a:lnSpc>
                <a:spcPct val="100000"/>
              </a:lnSpc>
              <a:spcBef>
                <a:spcPts val="0"/>
              </a:spcBef>
              <a:spcAft>
                <a:spcPts val="0"/>
              </a:spcAft>
              <a:buClr>
                <a:schemeClr val="dk1"/>
              </a:buClr>
              <a:buSzPts val="2800"/>
              <a:buNone/>
            </a:pPr>
            <a:r>
              <a:t/>
            </a:r>
            <a:endParaRPr/>
          </a:p>
        </p:txBody>
      </p:sp>
      <p:pic>
        <p:nvPicPr>
          <p:cNvPr id="105" name="Google Shape;105;p39"/>
          <p:cNvPicPr preferRelativeResize="0"/>
          <p:nvPr/>
        </p:nvPicPr>
        <p:blipFill rotWithShape="1">
          <a:blip r:embed="rId3">
            <a:alphaModFix/>
          </a:blip>
          <a:srcRect b="0" l="0" r="0" t="0"/>
          <a:stretch/>
        </p:blipFill>
        <p:spPr>
          <a:xfrm>
            <a:off x="1" y="3"/>
            <a:ext cx="12192004" cy="6858001"/>
          </a:xfrm>
          <a:prstGeom prst="rect">
            <a:avLst/>
          </a:prstGeom>
          <a:noFill/>
          <a:ln>
            <a:noFill/>
          </a:ln>
        </p:spPr>
      </p:pic>
      <p:pic>
        <p:nvPicPr>
          <p:cNvPr id="106" name="Google Shape;106;p39"/>
          <p:cNvPicPr preferRelativeResize="0"/>
          <p:nvPr/>
        </p:nvPicPr>
        <p:blipFill rotWithShape="1">
          <a:blip r:embed="rId4">
            <a:alphaModFix/>
          </a:blip>
          <a:srcRect b="0" l="0" r="0" t="0"/>
          <a:stretch/>
        </p:blipFill>
        <p:spPr>
          <a:xfrm>
            <a:off x="3339470" y="800386"/>
            <a:ext cx="5513065" cy="3897867"/>
          </a:xfrm>
          <a:prstGeom prst="rect">
            <a:avLst/>
          </a:prstGeom>
          <a:noFill/>
          <a:ln>
            <a:noFill/>
          </a:ln>
        </p:spPr>
      </p:pic>
      <p:pic>
        <p:nvPicPr>
          <p:cNvPr id="107" name="Google Shape;107;p39"/>
          <p:cNvPicPr preferRelativeResize="0"/>
          <p:nvPr/>
        </p:nvPicPr>
        <p:blipFill rotWithShape="1">
          <a:blip r:embed="rId5">
            <a:alphaModFix/>
          </a:blip>
          <a:srcRect b="0" l="0" r="0" t="0"/>
          <a:stretch/>
        </p:blipFill>
        <p:spPr>
          <a:xfrm>
            <a:off x="2933403" y="4514853"/>
            <a:ext cx="6325201" cy="15427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76" name="Google Shape;176;p7"/>
          <p:cNvSpPr txBox="1"/>
          <p:nvPr/>
        </p:nvSpPr>
        <p:spPr>
          <a:xfrm>
            <a:off x="922116" y="2027005"/>
            <a:ext cx="8229600" cy="2150617"/>
          </a:xfrm>
          <a:prstGeom prst="rect">
            <a:avLst/>
          </a:prstGeom>
          <a:noFill/>
          <a:ln>
            <a:noFill/>
          </a:ln>
        </p:spPr>
        <p:txBody>
          <a:bodyPr anchorCtr="0" anchor="t" bIns="91425" lIns="91425" spcFirstLastPara="1" rIns="91425" wrap="square" tIns="91425">
            <a:normAutofit/>
          </a:bodyPr>
          <a:lstStyle/>
          <a:p>
            <a:pPr indent="0" lvl="0" marL="186262" marR="0" rtl="0" algn="l">
              <a:lnSpc>
                <a:spcPct val="115000"/>
              </a:lnSpc>
              <a:spcBef>
                <a:spcPts val="0"/>
              </a:spcBef>
              <a:spcAft>
                <a:spcPts val="0"/>
              </a:spcAft>
              <a:buClr>
                <a:srgbClr val="000000"/>
              </a:buClr>
              <a:buSzPts val="1867"/>
              <a:buFont typeface="Arial"/>
              <a:buNone/>
            </a:pPr>
            <a:r>
              <a:t/>
            </a:r>
            <a:endParaRPr b="0" i="0" sz="1867" u="none" cap="none" strike="noStrike">
              <a:solidFill>
                <a:schemeClr val="dk1"/>
              </a:solidFill>
              <a:latin typeface="Calibri"/>
              <a:ea typeface="Calibri"/>
              <a:cs typeface="Calibri"/>
              <a:sym typeface="Calibri"/>
            </a:endParaRPr>
          </a:p>
        </p:txBody>
      </p:sp>
      <p:sp>
        <p:nvSpPr>
          <p:cNvPr id="177" name="Google Shape;177;p7"/>
          <p:cNvSpPr txBox="1"/>
          <p:nvPr/>
        </p:nvSpPr>
        <p:spPr>
          <a:xfrm>
            <a:off x="914389" y="1828795"/>
            <a:ext cx="10569600" cy="18162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Prompt the user (optional)</a:t>
            </a:r>
            <a:endParaRPr b="0" i="0" sz="16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want to display a message to the user, prompting them to enter the input. This step is optional but can be helpful for providing context and guiding the user:</a:t>
            </a:r>
            <a:endParaRPr b="0" i="0" sz="16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p:txBody>
      </p:sp>
      <p:sp>
        <p:nvSpPr>
          <p:cNvPr id="178" name="Google Shape;178;p7"/>
          <p:cNvSpPr txBox="1"/>
          <p:nvPr/>
        </p:nvSpPr>
        <p:spPr>
          <a:xfrm>
            <a:off x="2376267" y="3920036"/>
            <a:ext cx="7315200" cy="707846"/>
          </a:xfrm>
          <a:prstGeom prst="rect">
            <a:avLst/>
          </a:prstGeom>
          <a:solidFill>
            <a:srgbClr val="FFF2CC"/>
          </a:solidFill>
          <a:ln cap="flat" cmpd="sng" w="9525">
            <a:solidFill>
              <a:srgbClr val="0C0C0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Roboto"/>
                <a:ea typeface="Roboto"/>
                <a:cs typeface="Roboto"/>
                <a:sym typeface="Roboto"/>
              </a:rPr>
              <a:t>System.out.print("Enter your name: ");</a:t>
            </a:r>
            <a:endParaRPr b="0" i="0" sz="1400" u="none" cap="none" strike="noStrike">
              <a:solidFill>
                <a:srgbClr val="000000"/>
              </a:solidFill>
              <a:latin typeface="Roboto"/>
              <a:ea typeface="Roboto"/>
              <a:cs typeface="Roboto"/>
              <a:sym typeface="Roboto"/>
            </a:endParaRPr>
          </a:p>
        </p:txBody>
      </p:sp>
      <p:sp>
        <p:nvSpPr>
          <p:cNvPr id="179" name="Google Shape;179;p7"/>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Import The Necessary Classes</a:t>
            </a:r>
            <a:endParaRPr b="1" sz="2000">
              <a:solidFill>
                <a:srgbClr val="8182E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8"/>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85" name="Google Shape;185;p8"/>
          <p:cNvSpPr txBox="1"/>
          <p:nvPr/>
        </p:nvSpPr>
        <p:spPr>
          <a:xfrm>
            <a:off x="922116" y="2027005"/>
            <a:ext cx="8229600" cy="2150617"/>
          </a:xfrm>
          <a:prstGeom prst="rect">
            <a:avLst/>
          </a:prstGeom>
          <a:noFill/>
          <a:ln>
            <a:noFill/>
          </a:ln>
        </p:spPr>
        <p:txBody>
          <a:bodyPr anchorCtr="0" anchor="t" bIns="91425" lIns="91425" spcFirstLastPara="1" rIns="91425" wrap="square" tIns="91425">
            <a:normAutofit/>
          </a:bodyPr>
          <a:lstStyle/>
          <a:p>
            <a:pPr indent="0" lvl="0" marL="186262" marR="0" rtl="0" algn="l">
              <a:lnSpc>
                <a:spcPct val="115000"/>
              </a:lnSpc>
              <a:spcBef>
                <a:spcPts val="0"/>
              </a:spcBef>
              <a:spcAft>
                <a:spcPts val="0"/>
              </a:spcAft>
              <a:buClr>
                <a:srgbClr val="000000"/>
              </a:buClr>
              <a:buSzPts val="1867"/>
              <a:buFont typeface="Arial"/>
              <a:buNone/>
            </a:pPr>
            <a:r>
              <a:t/>
            </a:r>
            <a:endParaRPr b="0" i="0" sz="1867" u="none" cap="none" strike="noStrike">
              <a:solidFill>
                <a:schemeClr val="dk1"/>
              </a:solidFill>
              <a:latin typeface="Calibri"/>
              <a:ea typeface="Calibri"/>
              <a:cs typeface="Calibri"/>
              <a:sym typeface="Calibri"/>
            </a:endParaRPr>
          </a:p>
        </p:txBody>
      </p:sp>
      <p:sp>
        <p:nvSpPr>
          <p:cNvPr id="186" name="Google Shape;186;p8"/>
          <p:cNvSpPr txBox="1"/>
          <p:nvPr/>
        </p:nvSpPr>
        <p:spPr>
          <a:xfrm>
            <a:off x="914389" y="1828811"/>
            <a:ext cx="10569600" cy="35556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800"/>
              <a:buFont typeface="Arial"/>
              <a:buNone/>
            </a:pPr>
            <a:r>
              <a:rPr b="0" i="0" lang="en-US" sz="1500" u="none" cap="none" strike="noStrike">
                <a:solidFill>
                  <a:schemeClr val="dk1"/>
                </a:solidFill>
                <a:latin typeface="Roboto"/>
                <a:ea typeface="Roboto"/>
                <a:cs typeface="Roboto"/>
                <a:sym typeface="Roboto"/>
              </a:rPr>
              <a:t>Read input from the user</a:t>
            </a:r>
            <a:endParaRPr b="0" i="0" sz="15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800"/>
              <a:buFont typeface="Arial"/>
              <a:buNone/>
            </a:pPr>
            <a:r>
              <a:rPr b="0" i="0" lang="en-US" sz="1500" u="none" cap="none" strike="noStrike">
                <a:solidFill>
                  <a:schemeClr val="dk1"/>
                </a:solidFill>
                <a:latin typeface="Roboto"/>
                <a:ea typeface="Roboto"/>
                <a:cs typeface="Roboto"/>
                <a:sym typeface="Roboto"/>
              </a:rPr>
              <a:t>To read input from the user, you use the various methods provided by the "Scanner" class. Some commonly used methods include:</a:t>
            </a:r>
            <a:endParaRPr b="0" i="0" sz="15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800"/>
              <a:buFont typeface="Arial"/>
              <a:buNone/>
            </a:pPr>
            <a:r>
              <a:rPr b="0" i="0" lang="en-US" sz="1500" u="none" cap="none" strike="noStrike">
                <a:solidFill>
                  <a:schemeClr val="dk1"/>
                </a:solidFill>
                <a:latin typeface="Roboto"/>
                <a:ea typeface="Roboto"/>
                <a:cs typeface="Roboto"/>
                <a:sym typeface="Roboto"/>
              </a:rPr>
              <a:t> "next()": Reads a single word (a sequence of characters separated by whitespace).</a:t>
            </a:r>
            <a:endParaRPr b="0" i="0" sz="15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800"/>
              <a:buFont typeface="Arial"/>
              <a:buNone/>
            </a:pPr>
            <a:r>
              <a:rPr b="0" i="0" lang="en-US" sz="1500" u="none" cap="none" strike="noStrike">
                <a:solidFill>
                  <a:schemeClr val="dk1"/>
                </a:solidFill>
                <a:latin typeface="Roboto"/>
                <a:ea typeface="Roboto"/>
                <a:cs typeface="Roboto"/>
                <a:sym typeface="Roboto"/>
              </a:rPr>
              <a:t> "nextLine()": Reads a whole line of text (including spaces).</a:t>
            </a:r>
            <a:endParaRPr b="0" i="0" sz="15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800"/>
              <a:buFont typeface="Arial"/>
              <a:buNone/>
            </a:pPr>
            <a:r>
              <a:rPr b="0" i="0" lang="en-US" sz="1500" u="none" cap="none" strike="noStrike">
                <a:solidFill>
                  <a:schemeClr val="dk1"/>
                </a:solidFill>
                <a:latin typeface="Roboto"/>
                <a:ea typeface="Roboto"/>
                <a:cs typeface="Roboto"/>
                <a:sym typeface="Roboto"/>
              </a:rPr>
              <a:t> "nextInt()": Reads the next integer from the input.</a:t>
            </a:r>
            <a:endParaRPr b="0" i="0" sz="15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800"/>
              <a:buFont typeface="Arial"/>
              <a:buNone/>
            </a:pPr>
            <a:r>
              <a:rPr b="0" i="0" lang="en-US" sz="1500" u="none" cap="none" strike="noStrike">
                <a:solidFill>
                  <a:schemeClr val="dk1"/>
                </a:solidFill>
                <a:latin typeface="Roboto"/>
                <a:ea typeface="Roboto"/>
                <a:cs typeface="Roboto"/>
                <a:sym typeface="Roboto"/>
              </a:rPr>
              <a:t> "nextDouble()": Reads the next double from the input.</a:t>
            </a:r>
            <a:endParaRPr b="0" i="0" sz="15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800"/>
              <a:buFont typeface="Arial"/>
              <a:buNone/>
            </a:pPr>
            <a:r>
              <a:rPr b="0" i="0" lang="en-US" sz="1500" u="none" cap="none" strike="noStrike">
                <a:solidFill>
                  <a:schemeClr val="dk1"/>
                </a:solidFill>
                <a:latin typeface="Roboto"/>
                <a:ea typeface="Roboto"/>
                <a:cs typeface="Roboto"/>
                <a:sym typeface="Roboto"/>
              </a:rPr>
              <a:t> "nextBoolean()": Reads the next boolean value ("true" or "false") from the input.</a:t>
            </a:r>
            <a:endParaRPr b="0" i="0" sz="1500" u="none" cap="none" strike="noStrike">
              <a:solidFill>
                <a:srgbClr val="000000"/>
              </a:solidFill>
              <a:latin typeface="Roboto"/>
              <a:ea typeface="Roboto"/>
              <a:cs typeface="Roboto"/>
              <a:sym typeface="Roboto"/>
            </a:endParaRPr>
          </a:p>
        </p:txBody>
      </p:sp>
      <p:sp>
        <p:nvSpPr>
          <p:cNvPr id="187" name="Google Shape;187;p8"/>
          <p:cNvSpPr txBox="1"/>
          <p:nvPr/>
        </p:nvSpPr>
        <p:spPr>
          <a:xfrm>
            <a:off x="2352025" y="5384395"/>
            <a:ext cx="7315200" cy="400200"/>
          </a:xfrm>
          <a:prstGeom prst="rect">
            <a:avLst/>
          </a:prstGeom>
          <a:solidFill>
            <a:srgbClr val="6D9EEB"/>
          </a:solidFill>
          <a:ln cap="flat" cmpd="sng" w="9525">
            <a:solidFill>
              <a:srgbClr val="0C0C0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Roboto"/>
                <a:ea typeface="Roboto"/>
                <a:cs typeface="Roboto"/>
                <a:sym typeface="Roboto"/>
              </a:rPr>
              <a:t>String name = scanner.nextLine();</a:t>
            </a:r>
            <a:endParaRPr b="0" i="0" sz="1400" u="none" cap="none" strike="noStrike">
              <a:solidFill>
                <a:srgbClr val="000000"/>
              </a:solidFill>
              <a:latin typeface="Roboto"/>
              <a:ea typeface="Roboto"/>
              <a:cs typeface="Roboto"/>
              <a:sym typeface="Roboto"/>
            </a:endParaRPr>
          </a:p>
        </p:txBody>
      </p:sp>
      <p:sp>
        <p:nvSpPr>
          <p:cNvPr id="188" name="Google Shape;188;p8"/>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Read The Input From User</a:t>
            </a:r>
            <a:endParaRPr b="1" sz="2000">
              <a:solidFill>
                <a:srgbClr val="8182E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94" name="Google Shape;194;p9"/>
          <p:cNvSpPr txBox="1"/>
          <p:nvPr/>
        </p:nvSpPr>
        <p:spPr>
          <a:xfrm>
            <a:off x="922116" y="2027005"/>
            <a:ext cx="8229600" cy="2150617"/>
          </a:xfrm>
          <a:prstGeom prst="rect">
            <a:avLst/>
          </a:prstGeom>
          <a:noFill/>
          <a:ln>
            <a:noFill/>
          </a:ln>
        </p:spPr>
        <p:txBody>
          <a:bodyPr anchorCtr="0" anchor="t" bIns="91425" lIns="91425" spcFirstLastPara="1" rIns="91425" wrap="square" tIns="91425">
            <a:normAutofit/>
          </a:bodyPr>
          <a:lstStyle/>
          <a:p>
            <a:pPr indent="0" lvl="0" marL="186262" marR="0" rtl="0" algn="l">
              <a:lnSpc>
                <a:spcPct val="115000"/>
              </a:lnSpc>
              <a:spcBef>
                <a:spcPts val="0"/>
              </a:spcBef>
              <a:spcAft>
                <a:spcPts val="0"/>
              </a:spcAft>
              <a:buClr>
                <a:srgbClr val="000000"/>
              </a:buClr>
              <a:buSzPts val="1867"/>
              <a:buFont typeface="Arial"/>
              <a:buNone/>
            </a:pPr>
            <a:r>
              <a:t/>
            </a:r>
            <a:endParaRPr b="0" i="0" sz="1867" u="none" cap="none" strike="noStrike">
              <a:solidFill>
                <a:schemeClr val="dk1"/>
              </a:solidFill>
              <a:latin typeface="Calibri"/>
              <a:ea typeface="Calibri"/>
              <a:cs typeface="Calibri"/>
              <a:sym typeface="Calibri"/>
            </a:endParaRPr>
          </a:p>
        </p:txBody>
      </p:sp>
      <p:sp>
        <p:nvSpPr>
          <p:cNvPr id="195" name="Google Shape;195;p9"/>
          <p:cNvSpPr txBox="1"/>
          <p:nvPr/>
        </p:nvSpPr>
        <p:spPr>
          <a:xfrm>
            <a:off x="1044631" y="1980029"/>
            <a:ext cx="10569600" cy="8310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example of reading a line of text (name) from the user:</a:t>
            </a:r>
            <a:endParaRPr b="0" i="0" sz="16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p:txBody>
      </p:sp>
      <p:sp>
        <p:nvSpPr>
          <p:cNvPr id="196" name="Google Shape;196;p9"/>
          <p:cNvSpPr txBox="1"/>
          <p:nvPr/>
        </p:nvSpPr>
        <p:spPr>
          <a:xfrm>
            <a:off x="2438398" y="2513783"/>
            <a:ext cx="7315200" cy="400200"/>
          </a:xfrm>
          <a:prstGeom prst="rect">
            <a:avLst/>
          </a:prstGeom>
          <a:solidFill>
            <a:srgbClr val="6D9EEB"/>
          </a:solidFill>
          <a:ln cap="flat" cmpd="sng" w="9525">
            <a:solidFill>
              <a:srgbClr val="0C0C0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Roboto"/>
                <a:ea typeface="Roboto"/>
                <a:cs typeface="Roboto"/>
                <a:sym typeface="Roboto"/>
              </a:rPr>
              <a:t>String name = scanner.nextLine();</a:t>
            </a:r>
            <a:endParaRPr b="0" i="0" sz="1400" u="none" cap="none" strike="noStrike">
              <a:solidFill>
                <a:srgbClr val="000000"/>
              </a:solidFill>
              <a:latin typeface="Roboto"/>
              <a:ea typeface="Roboto"/>
              <a:cs typeface="Roboto"/>
              <a:sym typeface="Roboto"/>
            </a:endParaRPr>
          </a:p>
        </p:txBody>
      </p:sp>
      <p:sp>
        <p:nvSpPr>
          <p:cNvPr id="197" name="Google Shape;197;p9"/>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Read The Input From User</a:t>
            </a:r>
            <a:endParaRPr b="1" sz="2000">
              <a:solidFill>
                <a:srgbClr val="8182E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0"/>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03" name="Google Shape;203;p10"/>
          <p:cNvSpPr txBox="1"/>
          <p:nvPr/>
        </p:nvSpPr>
        <p:spPr>
          <a:xfrm>
            <a:off x="914400" y="1828795"/>
            <a:ext cx="9629400" cy="4063800"/>
          </a:xfrm>
          <a:prstGeom prst="rect">
            <a:avLst/>
          </a:prstGeom>
          <a:noFill/>
          <a:ln>
            <a:noFill/>
          </a:ln>
        </p:spPr>
        <p:txBody>
          <a:bodyPr anchorCtr="0" anchor="t" bIns="91425" lIns="91425" spcFirstLastPara="1" rIns="91425" wrap="square" tIns="91425">
            <a:normAutofit/>
          </a:bodyPr>
          <a:lstStyle/>
          <a:p>
            <a:pPr indent="0" lvl="0" marL="0" marR="0" rtl="0" algn="l">
              <a:lnSpc>
                <a:spcPct val="200000"/>
              </a:lnSpc>
              <a:spcBef>
                <a:spcPts val="0"/>
              </a:spcBef>
              <a:spcAft>
                <a:spcPts val="0"/>
              </a:spcAft>
              <a:buClr>
                <a:srgbClr val="000000"/>
              </a:buClr>
              <a:buSzPts val="1800"/>
              <a:buFont typeface="Arial"/>
              <a:buNone/>
            </a:pPr>
            <a:r>
              <a:rPr i="0" lang="en-US" sz="1600" u="none" cap="none" strike="noStrike">
                <a:solidFill>
                  <a:schemeClr val="dk1"/>
                </a:solidFill>
                <a:latin typeface="Roboto"/>
                <a:ea typeface="Roboto"/>
                <a:cs typeface="Roboto"/>
                <a:sym typeface="Roboto"/>
              </a:rPr>
              <a:t>Once you have read the input, you can process it as required by your program's logic. </a:t>
            </a:r>
            <a:endParaRPr i="0" sz="16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800"/>
              <a:buFont typeface="Arial"/>
              <a:buNone/>
            </a:pPr>
            <a:r>
              <a:rPr i="0" lang="en-US" sz="1600" u="none" cap="none" strike="noStrike">
                <a:solidFill>
                  <a:schemeClr val="dk1"/>
                </a:solidFill>
                <a:latin typeface="Roboto"/>
                <a:ea typeface="Roboto"/>
                <a:cs typeface="Roboto"/>
                <a:sym typeface="Roboto"/>
              </a:rPr>
              <a:t>For example, you might want to display the user's name back to them or perform some calculations based on the entered values.</a:t>
            </a:r>
            <a:endParaRPr i="0" sz="1600" u="none" cap="none" strike="noStrike">
              <a:solidFill>
                <a:srgbClr val="000000"/>
              </a:solidFill>
              <a:latin typeface="Roboto"/>
              <a:ea typeface="Roboto"/>
              <a:cs typeface="Roboto"/>
              <a:sym typeface="Roboto"/>
            </a:endParaRPr>
          </a:p>
        </p:txBody>
      </p:sp>
      <p:sp>
        <p:nvSpPr>
          <p:cNvPr id="204" name="Google Shape;204;p10"/>
          <p:cNvSpPr txBox="1"/>
          <p:nvPr/>
        </p:nvSpPr>
        <p:spPr>
          <a:xfrm>
            <a:off x="2672947" y="3495968"/>
            <a:ext cx="7315200" cy="400200"/>
          </a:xfrm>
          <a:prstGeom prst="rect">
            <a:avLst/>
          </a:prstGeom>
          <a:solidFill>
            <a:srgbClr val="6D9EEB"/>
          </a:solidFill>
          <a:ln cap="flat" cmpd="sng" w="9525">
            <a:solidFill>
              <a:srgbClr val="0C0C0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Roboto"/>
                <a:ea typeface="Roboto"/>
                <a:cs typeface="Roboto"/>
                <a:sym typeface="Roboto"/>
              </a:rPr>
              <a:t>System.out.println("Hello, " + name + "!");</a:t>
            </a:r>
            <a:endParaRPr b="0" i="0" sz="1400" u="none" cap="none" strike="noStrike">
              <a:solidFill>
                <a:srgbClr val="000000"/>
              </a:solidFill>
              <a:latin typeface="Roboto"/>
              <a:ea typeface="Roboto"/>
              <a:cs typeface="Roboto"/>
              <a:sym typeface="Roboto"/>
            </a:endParaRPr>
          </a:p>
        </p:txBody>
      </p:sp>
      <p:sp>
        <p:nvSpPr>
          <p:cNvPr id="205" name="Google Shape;205;p10"/>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Process The Input</a:t>
            </a:r>
            <a:endParaRPr b="1" sz="2000">
              <a:solidFill>
                <a:srgbClr val="8182E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1"/>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11" name="Google Shape;211;p11"/>
          <p:cNvSpPr txBox="1"/>
          <p:nvPr/>
        </p:nvSpPr>
        <p:spPr>
          <a:xfrm>
            <a:off x="955431" y="1828811"/>
            <a:ext cx="9629400" cy="27543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800"/>
              <a:buFont typeface="Arial"/>
              <a:buNone/>
            </a:pPr>
            <a:r>
              <a:rPr b="0" i="0" lang="en-US" u="none" cap="none" strike="noStrike">
                <a:solidFill>
                  <a:schemeClr val="dk1"/>
                </a:solidFill>
                <a:latin typeface="Roboto"/>
                <a:ea typeface="Roboto"/>
                <a:cs typeface="Roboto"/>
                <a:sym typeface="Roboto"/>
              </a:rPr>
              <a:t>It's good practice to close the "Scanner" object when you no longer need it to free up resources. This step is optional, but it's good to include it, especially in larger programs.</a:t>
            </a:r>
            <a:endParaRPr b="0" i="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u="none" cap="none" strike="noStrike">
              <a:solidFill>
                <a:schemeClr val="dk1"/>
              </a:solidFill>
              <a:latin typeface="Roboto"/>
              <a:ea typeface="Roboto"/>
              <a:cs typeface="Roboto"/>
              <a:sym typeface="Roboto"/>
            </a:endParaRPr>
          </a:p>
        </p:txBody>
      </p:sp>
      <p:sp>
        <p:nvSpPr>
          <p:cNvPr id="212" name="Google Shape;212;p11"/>
          <p:cNvSpPr txBox="1"/>
          <p:nvPr/>
        </p:nvSpPr>
        <p:spPr>
          <a:xfrm>
            <a:off x="3271049" y="3005850"/>
            <a:ext cx="5649900" cy="400200"/>
          </a:xfrm>
          <a:prstGeom prst="rect">
            <a:avLst/>
          </a:prstGeom>
          <a:solidFill>
            <a:srgbClr val="6D9EEB"/>
          </a:solidFill>
          <a:ln cap="flat" cmpd="sng" w="9525">
            <a:solidFill>
              <a:srgbClr val="0C0C0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Roboto"/>
                <a:ea typeface="Roboto"/>
                <a:cs typeface="Roboto"/>
                <a:sym typeface="Roboto"/>
              </a:rPr>
              <a:t>scanner.close();</a:t>
            </a:r>
            <a:endParaRPr b="0" i="0" sz="1400" u="none" cap="none" strike="noStrike">
              <a:solidFill>
                <a:srgbClr val="000000"/>
              </a:solidFill>
              <a:latin typeface="Roboto"/>
              <a:ea typeface="Roboto"/>
              <a:cs typeface="Roboto"/>
              <a:sym typeface="Roboto"/>
            </a:endParaRPr>
          </a:p>
        </p:txBody>
      </p:sp>
      <p:sp>
        <p:nvSpPr>
          <p:cNvPr id="213" name="Google Shape;213;p11"/>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Close The Scanner</a:t>
            </a:r>
            <a:endParaRPr b="1" sz="2000">
              <a:solidFill>
                <a:srgbClr val="8182E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2"/>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19" name="Google Shape;219;p12"/>
          <p:cNvSpPr txBox="1"/>
          <p:nvPr/>
        </p:nvSpPr>
        <p:spPr>
          <a:xfrm>
            <a:off x="914400" y="1828800"/>
            <a:ext cx="10923600" cy="354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u="none" cap="none" strike="noStrike">
                <a:solidFill>
                  <a:schemeClr val="dk1"/>
                </a:solidFill>
                <a:latin typeface="Roboto"/>
                <a:ea typeface="Roboto"/>
                <a:cs typeface="Roboto"/>
                <a:sym typeface="Roboto"/>
              </a:rPr>
              <a:t> // Import the Scanner class from the java.util package, which allows reading input from various sources.</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u="none" cap="none" strike="noStrike">
                <a:solidFill>
                  <a:srgbClr val="C00000"/>
                </a:solidFill>
                <a:latin typeface="Roboto"/>
                <a:ea typeface="Roboto"/>
                <a:cs typeface="Roboto"/>
                <a:sym typeface="Roboto"/>
              </a:rPr>
              <a:t>import java.util.Scanner;</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u="none" cap="none" strike="noStrike">
                <a:solidFill>
                  <a:srgbClr val="C00000"/>
                </a:solidFill>
                <a:latin typeface="Roboto"/>
                <a:ea typeface="Roboto"/>
                <a:cs typeface="Roboto"/>
                <a:sym typeface="Roboto"/>
              </a:rPr>
              <a:t>public class InputExample {</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u="none" cap="none" strike="noStrike">
                <a:solidFill>
                  <a:srgbClr val="C00000"/>
                </a:solidFill>
                <a:latin typeface="Roboto"/>
                <a:ea typeface="Roboto"/>
                <a:cs typeface="Roboto"/>
                <a:sym typeface="Roboto"/>
              </a:rPr>
              <a:t>        public static void main(String[] args) {</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u="none" cap="none" strike="noStrike">
                <a:solidFill>
                  <a:schemeClr val="dk1"/>
                </a:solidFill>
                <a:latin typeface="Roboto"/>
                <a:ea typeface="Roboto"/>
                <a:cs typeface="Roboto"/>
                <a:sym typeface="Roboto"/>
              </a:rPr>
              <a:t>        // "scanner" to read input from the standard input (keyboard).</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u="none" cap="none" strike="noStrike">
                <a:solidFill>
                  <a:srgbClr val="C00000"/>
                </a:solidFill>
                <a:latin typeface="Roboto"/>
                <a:ea typeface="Roboto"/>
                <a:cs typeface="Roboto"/>
                <a:sym typeface="Roboto"/>
              </a:rPr>
              <a:t>        Scanner scanner = new Scanner(System.in);</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u="none" cap="none" strike="noStrike">
                <a:solidFill>
                  <a:schemeClr val="dk1"/>
                </a:solidFill>
                <a:latin typeface="Roboto"/>
                <a:ea typeface="Roboto"/>
                <a:cs typeface="Roboto"/>
                <a:sym typeface="Roboto"/>
              </a:rPr>
              <a:t>        // Print a prompt message asking the user to enter their name.</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u="none" cap="none" strike="noStrike">
                <a:solidFill>
                  <a:srgbClr val="C00000"/>
                </a:solidFill>
                <a:latin typeface="Roboto"/>
                <a:ea typeface="Roboto"/>
                <a:cs typeface="Roboto"/>
                <a:sym typeface="Roboto"/>
              </a:rPr>
              <a:t>        System.out.print("Enter your name: ");</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u="none" cap="none" strike="noStrike">
                <a:solidFill>
                  <a:schemeClr val="dk1"/>
                </a:solidFill>
                <a:latin typeface="Roboto"/>
                <a:ea typeface="Roboto"/>
                <a:cs typeface="Roboto"/>
                <a:sym typeface="Roboto"/>
              </a:rPr>
              <a:t>        // Read the next line of text entered by the user and store it in the variable "name".</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u="none" cap="none" strike="noStrike">
                <a:solidFill>
                  <a:srgbClr val="C00000"/>
                </a:solidFill>
                <a:latin typeface="Roboto"/>
                <a:ea typeface="Roboto"/>
                <a:cs typeface="Roboto"/>
                <a:sym typeface="Roboto"/>
              </a:rPr>
              <a:t>        String name = scanner.nextLine();</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u="none" cap="none" strike="noStrike">
                <a:solidFill>
                  <a:schemeClr val="dk1"/>
                </a:solidFill>
                <a:latin typeface="Roboto"/>
                <a:ea typeface="Roboto"/>
                <a:cs typeface="Roboto"/>
                <a:sym typeface="Roboto"/>
              </a:rPr>
              <a:t>        // Print a greeting message along with the name entered by the user.</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u="none" cap="none" strike="noStrike">
                <a:solidFill>
                  <a:srgbClr val="C00000"/>
                </a:solidFill>
                <a:latin typeface="Roboto"/>
                <a:ea typeface="Roboto"/>
                <a:cs typeface="Roboto"/>
                <a:sym typeface="Roboto"/>
              </a:rPr>
              <a:t>        System.out.println("Hello, " + name + "!");</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u="none" cap="none" strike="noStrike">
                <a:solidFill>
                  <a:schemeClr val="dk1"/>
                </a:solidFill>
                <a:latin typeface="Roboto"/>
                <a:ea typeface="Roboto"/>
                <a:cs typeface="Roboto"/>
                <a:sym typeface="Roboto"/>
              </a:rPr>
              <a:t>        // Close the Scanner object to release system resources associated with it (optional but recommended).</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u="none" cap="none" strike="noStrike">
                <a:solidFill>
                  <a:srgbClr val="C00000"/>
                </a:solidFill>
                <a:latin typeface="Roboto"/>
                <a:ea typeface="Roboto"/>
                <a:cs typeface="Roboto"/>
                <a:sym typeface="Roboto"/>
              </a:rPr>
              <a:t>        scanner.close();</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u="none" cap="none" strike="noStrike">
                <a:solidFill>
                  <a:schemeClr val="dk1"/>
                </a:solidFill>
                <a:latin typeface="Roboto"/>
                <a:ea typeface="Roboto"/>
                <a:cs typeface="Roboto"/>
                <a:sym typeface="Roboto"/>
              </a:rPr>
              <a:t>    }</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u="none" cap="none" strike="noStrike">
                <a:solidFill>
                  <a:schemeClr val="dk1"/>
                </a:solidFill>
                <a:latin typeface="Roboto"/>
                <a:ea typeface="Roboto"/>
                <a:cs typeface="Roboto"/>
                <a:sym typeface="Roboto"/>
              </a:rPr>
              <a:t>}</a:t>
            </a:r>
            <a:endParaRPr b="0" i="0" u="none" cap="none" strike="noStrike">
              <a:solidFill>
                <a:srgbClr val="000000"/>
              </a:solidFill>
              <a:latin typeface="Roboto"/>
              <a:ea typeface="Roboto"/>
              <a:cs typeface="Roboto"/>
              <a:sym typeface="Roboto"/>
            </a:endParaRPr>
          </a:p>
        </p:txBody>
      </p:sp>
      <p:sp>
        <p:nvSpPr>
          <p:cNvPr id="220" name="Google Shape;220;p12"/>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Example</a:t>
            </a:r>
            <a:endParaRPr b="1" sz="2000">
              <a:solidFill>
                <a:srgbClr val="8182E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26" name="Google Shape;226;p13"/>
          <p:cNvSpPr txBox="1"/>
          <p:nvPr/>
        </p:nvSpPr>
        <p:spPr>
          <a:xfrm>
            <a:off x="914392" y="1828810"/>
            <a:ext cx="10606200" cy="21507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"output" refers to the data or information that a Java program produces and displays to the user or writes to an external destination, such as the console, files, network connections, etc. </a:t>
            </a:r>
            <a:endParaRPr b="0" i="0" sz="16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The process of producing output in Java involves using the “System.out” stream, which is connected to the standard output device, typically the console.</a:t>
            </a:r>
            <a:endParaRPr b="0" i="0" sz="1600" u="none" cap="none" strike="noStrike">
              <a:solidFill>
                <a:srgbClr val="000000"/>
              </a:solidFill>
              <a:latin typeface="Roboto"/>
              <a:ea typeface="Roboto"/>
              <a:cs typeface="Roboto"/>
              <a:sym typeface="Roboto"/>
            </a:endParaRPr>
          </a:p>
        </p:txBody>
      </p:sp>
      <p:sp>
        <p:nvSpPr>
          <p:cNvPr id="227" name="Google Shape;227;p13"/>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Output</a:t>
            </a:r>
            <a:endParaRPr b="1" sz="2000">
              <a:solidFill>
                <a:srgbClr val="8182E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4"/>
          <p:cNvSpPr txBox="1"/>
          <p:nvPr/>
        </p:nvSpPr>
        <p:spPr>
          <a:xfrm>
            <a:off x="914400" y="1828800"/>
            <a:ext cx="10058400" cy="21507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In Java, the "System" class provides a static member called "out", which represents the standard output stream. This stream is commonly used to display output to the console. The "out" stream is an instance of the "PrintStream" class, which provides various methods to output data to the console.</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a:t>
            </a:r>
            <a:endParaRPr b="0" i="0" sz="1600" u="none" cap="none" strike="noStrike">
              <a:solidFill>
                <a:srgbClr val="000000"/>
              </a:solidFill>
              <a:latin typeface="Roboto"/>
              <a:ea typeface="Roboto"/>
              <a:cs typeface="Roboto"/>
              <a:sym typeface="Roboto"/>
            </a:endParaRPr>
          </a:p>
        </p:txBody>
      </p:sp>
      <p:sp>
        <p:nvSpPr>
          <p:cNvPr id="233" name="Google Shape;233;p14"/>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Using ”System.out” for Output</a:t>
            </a:r>
            <a:endParaRPr b="1" sz="2000">
              <a:solidFill>
                <a:srgbClr val="8182E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5"/>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39" name="Google Shape;239;p15"/>
          <p:cNvSpPr txBox="1"/>
          <p:nvPr/>
        </p:nvSpPr>
        <p:spPr>
          <a:xfrm>
            <a:off x="914400" y="1828800"/>
            <a:ext cx="10059900" cy="21507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800"/>
              <a:buFont typeface="Arial"/>
              <a:buNone/>
            </a:pPr>
            <a:r>
              <a:rPr b="0" i="0" lang="en-US" u="none" cap="none" strike="noStrike">
                <a:solidFill>
                  <a:schemeClr val="dk1"/>
                </a:solidFill>
                <a:latin typeface="Roboto"/>
                <a:ea typeface="Roboto"/>
                <a:cs typeface="Roboto"/>
                <a:sym typeface="Roboto"/>
              </a:rPr>
              <a:t>To display output to the console, you use the "print()" and "println()" methods of the "PrintStream" class. The "print()" method displays text without moving to the next line, while the "println()" method displays text and moves to the next line after printing.</a:t>
            </a:r>
            <a:endParaRPr b="0" i="0" u="none" cap="none" strike="noStrike">
              <a:solidFill>
                <a:srgbClr val="000000"/>
              </a:solidFill>
              <a:latin typeface="Roboto"/>
              <a:ea typeface="Roboto"/>
              <a:cs typeface="Roboto"/>
              <a:sym typeface="Roboto"/>
            </a:endParaRPr>
          </a:p>
        </p:txBody>
      </p:sp>
      <p:sp>
        <p:nvSpPr>
          <p:cNvPr id="240" name="Google Shape;240;p15"/>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Printing Text to The Console</a:t>
            </a:r>
            <a:endParaRPr b="1" sz="2000">
              <a:solidFill>
                <a:srgbClr val="8182E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6"/>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46" name="Google Shape;246;p16"/>
          <p:cNvSpPr txBox="1"/>
          <p:nvPr/>
        </p:nvSpPr>
        <p:spPr>
          <a:xfrm>
            <a:off x="914392" y="1828789"/>
            <a:ext cx="10606200" cy="21507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You can include variables in the output message using concatenation. The `+` operator is used to concatenate strings and variables together to form a single output.</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p:txBody>
      </p:sp>
      <p:sp>
        <p:nvSpPr>
          <p:cNvPr id="247" name="Google Shape;247;p16"/>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Printing Variables and Concatenation</a:t>
            </a:r>
            <a:endParaRPr b="1" sz="2000">
              <a:solidFill>
                <a:srgbClr val="8182E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nvSpPr>
        <p:spPr>
          <a:xfrm>
            <a:off x="1925256" y="2011193"/>
            <a:ext cx="10658100" cy="1637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400"/>
              <a:buFont typeface="Arial"/>
              <a:buNone/>
            </a:pPr>
            <a:r>
              <a:rPr b="1" i="0" lang="en-US" sz="2800" u="none" cap="none" strike="noStrike">
                <a:solidFill>
                  <a:schemeClr val="dk1"/>
                </a:solidFill>
                <a:highlight>
                  <a:srgbClr val="FFFFFF"/>
                </a:highlight>
                <a:latin typeface="Roboto"/>
                <a:ea typeface="Roboto"/>
                <a:cs typeface="Roboto"/>
                <a:sym typeface="Roboto"/>
              </a:rPr>
              <a:t>URL</a:t>
            </a:r>
            <a:r>
              <a:rPr b="1" i="0" lang="en-US" sz="2800" u="none" cap="none" strike="noStrike">
                <a:solidFill>
                  <a:srgbClr val="373737"/>
                </a:solidFill>
                <a:highlight>
                  <a:srgbClr val="FFFFFF"/>
                </a:highlight>
                <a:latin typeface="Roboto"/>
                <a:ea typeface="Roboto"/>
                <a:cs typeface="Roboto"/>
                <a:sym typeface="Roboto"/>
              </a:rPr>
              <a:t>:</a:t>
            </a:r>
            <a:r>
              <a:rPr b="1" i="0" lang="en-US" sz="2800" u="sng" cap="none" strike="noStrike">
                <a:solidFill>
                  <a:schemeClr val="hlink"/>
                </a:solidFill>
                <a:highlight>
                  <a:srgbClr val="FFFFFF"/>
                </a:highlight>
                <a:latin typeface="Roboto"/>
                <a:ea typeface="Roboto"/>
                <a:cs typeface="Roboto"/>
                <a:sym typeface="Roboto"/>
                <a:hlinkClick r:id="rId3"/>
              </a:rPr>
              <a:t>https://forms.gle/gaGM3PgURvrSd96G6</a:t>
            </a:r>
            <a:endParaRPr b="1" i="0" sz="2800" u="none" cap="none" strike="noStrike">
              <a:solidFill>
                <a:srgbClr val="373737"/>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2400"/>
              <a:buFont typeface="Arial"/>
              <a:buNone/>
            </a:pPr>
            <a:r>
              <a:rPr b="1" i="0" lang="en-US" sz="2800" u="none" cap="none" strike="noStrike">
                <a:solidFill>
                  <a:schemeClr val="dk1"/>
                </a:solidFill>
                <a:highlight>
                  <a:srgbClr val="FFFFFF"/>
                </a:highlight>
                <a:latin typeface="Roboto"/>
                <a:ea typeface="Roboto"/>
                <a:cs typeface="Roboto"/>
                <a:sym typeface="Roboto"/>
              </a:rPr>
              <a:t>QR CODE</a:t>
            </a:r>
            <a:r>
              <a:rPr b="1" i="0" lang="en-US" sz="2800" u="none" cap="none" strike="noStrike">
                <a:solidFill>
                  <a:srgbClr val="373737"/>
                </a:solidFill>
                <a:highlight>
                  <a:srgbClr val="FFFFFF"/>
                </a:highlight>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3600"/>
              <a:buFont typeface="Arial"/>
              <a:buNone/>
            </a:pPr>
            <a:r>
              <a:t/>
            </a:r>
            <a:endParaRPr b="0" i="0" sz="3600" u="none" cap="none" strike="noStrike">
              <a:solidFill>
                <a:srgbClr val="00B0F0"/>
              </a:solidFill>
              <a:latin typeface="Roboto Black"/>
              <a:ea typeface="Roboto Black"/>
              <a:cs typeface="Roboto Black"/>
              <a:sym typeface="Roboto Black"/>
            </a:endParaRPr>
          </a:p>
        </p:txBody>
      </p:sp>
      <p:sp>
        <p:nvSpPr>
          <p:cNvPr id="113" name="Google Shape;113;p3"/>
          <p:cNvSpPr txBox="1"/>
          <p:nvPr/>
        </p:nvSpPr>
        <p:spPr>
          <a:xfrm>
            <a:off x="2930013" y="751582"/>
            <a:ext cx="6096000" cy="1077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300"/>
              <a:buFont typeface="Arial"/>
              <a:buNone/>
            </a:pPr>
            <a:r>
              <a:rPr b="1" i="0" lang="en-US" sz="3200" u="none" cap="none" strike="noStrike">
                <a:solidFill>
                  <a:schemeClr val="dk1"/>
                </a:solidFill>
                <a:latin typeface="Roboto Black"/>
                <a:ea typeface="Roboto Black"/>
                <a:cs typeface="Roboto Black"/>
                <a:sym typeface="Roboto Black"/>
              </a:rPr>
              <a:t>Java introduction, Features, Structure, Data Types</a:t>
            </a:r>
            <a:endParaRPr b="1" i="0" sz="3200" u="none" cap="none" strike="noStrike">
              <a:solidFill>
                <a:schemeClr val="dk1"/>
              </a:solidFill>
              <a:latin typeface="Roboto Black"/>
              <a:ea typeface="Roboto Black"/>
              <a:cs typeface="Roboto Black"/>
              <a:sym typeface="Roboto Black"/>
            </a:endParaRPr>
          </a:p>
        </p:txBody>
      </p:sp>
      <p:pic>
        <p:nvPicPr>
          <p:cNvPr id="114" name="Google Shape;114;p3"/>
          <p:cNvPicPr preferRelativeResize="0"/>
          <p:nvPr/>
        </p:nvPicPr>
        <p:blipFill rotWithShape="1">
          <a:blip r:embed="rId4">
            <a:alphaModFix/>
          </a:blip>
          <a:srcRect b="0" l="0" r="0" t="0"/>
          <a:stretch/>
        </p:blipFill>
        <p:spPr>
          <a:xfrm>
            <a:off x="4965157" y="2841102"/>
            <a:ext cx="3445400" cy="3445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7"/>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53" name="Google Shape;253;p17"/>
          <p:cNvSpPr txBox="1"/>
          <p:nvPr/>
        </p:nvSpPr>
        <p:spPr>
          <a:xfrm>
            <a:off x="914392" y="1828810"/>
            <a:ext cx="10606200" cy="21507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Java also provides the `printf()` method (inspired by C's `printf`) to format the output. This method allows you to specify placeholders for variables and control the formatting of numbers, text, and other data.</a:t>
            </a:r>
            <a:endParaRPr b="0" i="0" sz="1600" u="none" cap="none" strike="noStrike">
              <a:solidFill>
                <a:srgbClr val="000000"/>
              </a:solidFill>
              <a:latin typeface="Roboto"/>
              <a:ea typeface="Roboto"/>
              <a:cs typeface="Roboto"/>
              <a:sym typeface="Roboto"/>
            </a:endParaRPr>
          </a:p>
        </p:txBody>
      </p:sp>
      <p:sp>
        <p:nvSpPr>
          <p:cNvPr id="254" name="Google Shape;254;p17"/>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Formatting</a:t>
            </a:r>
            <a:r>
              <a:rPr b="1" lang="en-US" sz="2000">
                <a:solidFill>
                  <a:srgbClr val="8182EF"/>
                </a:solidFill>
                <a:latin typeface="Roboto"/>
                <a:ea typeface="Roboto"/>
                <a:cs typeface="Roboto"/>
                <a:sym typeface="Roboto"/>
              </a:rPr>
              <a:t> Output(Optional)</a:t>
            </a:r>
            <a:endParaRPr b="1" sz="2000">
              <a:solidFill>
                <a:srgbClr val="8182E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8"/>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60" name="Google Shape;260;p18"/>
          <p:cNvSpPr txBox="1"/>
          <p:nvPr/>
        </p:nvSpPr>
        <p:spPr>
          <a:xfrm>
            <a:off x="2677886" y="2496030"/>
            <a:ext cx="8229600" cy="2150617"/>
          </a:xfrm>
          <a:prstGeom prst="rect">
            <a:avLst/>
          </a:prstGeom>
          <a:noFill/>
          <a:ln>
            <a:noFill/>
          </a:ln>
        </p:spPr>
        <p:txBody>
          <a:bodyPr anchorCtr="0" anchor="t" bIns="91425" lIns="91425" spcFirstLastPara="1" rIns="91425" wrap="square" tIns="91425">
            <a:normAutofit/>
          </a:bodyPr>
          <a:lstStyle/>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graphicFrame>
        <p:nvGraphicFramePr>
          <p:cNvPr id="261" name="Google Shape;261;p18"/>
          <p:cNvGraphicFramePr/>
          <p:nvPr/>
        </p:nvGraphicFramePr>
        <p:xfrm>
          <a:off x="914405" y="1600192"/>
          <a:ext cx="3000000" cy="3000000"/>
        </p:xfrm>
        <a:graphic>
          <a:graphicData uri="http://schemas.openxmlformats.org/drawingml/2006/table">
            <a:tbl>
              <a:tblPr bandRow="1" firstRow="1">
                <a:noFill/>
                <a:tableStyleId>{F4E855B0-06F6-4727-97E6-CFF8C4AB3611}</a:tableStyleId>
              </a:tblPr>
              <a:tblGrid>
                <a:gridCol w="11139950"/>
              </a:tblGrid>
              <a:tr h="370850">
                <a:tc>
                  <a:txBody>
                    <a:bodyPr/>
                    <a:lstStyle/>
                    <a:p>
                      <a:pPr indent="0" lvl="0" marL="0" marR="0" rtl="0" algn="l">
                        <a:lnSpc>
                          <a:spcPct val="100000"/>
                        </a:lnSpc>
                        <a:spcBef>
                          <a:spcPts val="0"/>
                        </a:spcBef>
                        <a:spcAft>
                          <a:spcPts val="0"/>
                        </a:spcAft>
                        <a:buClr>
                          <a:schemeClr val="dk1"/>
                        </a:buClr>
                        <a:buSzPts val="1800"/>
                        <a:buFont typeface="Roboto"/>
                        <a:buNone/>
                      </a:pPr>
                      <a:r>
                        <a:rPr b="0" lang="en-US" sz="1800" u="none" cap="none" strike="noStrike">
                          <a:solidFill>
                            <a:schemeClr val="dk1"/>
                          </a:solidFill>
                          <a:latin typeface="Roboto"/>
                          <a:ea typeface="Roboto"/>
                          <a:cs typeface="Roboto"/>
                          <a:sym typeface="Roboto"/>
                        </a:rPr>
                        <a:t>public class OutputExample {</a:t>
                      </a:r>
                      <a:endParaRPr sz="1800" u="none" cap="none" strike="noStrike"/>
                    </a:p>
                    <a:p>
                      <a:pPr indent="0" lvl="0" marL="0" marR="0" rtl="0" algn="l">
                        <a:lnSpc>
                          <a:spcPct val="100000"/>
                        </a:lnSpc>
                        <a:spcBef>
                          <a:spcPts val="0"/>
                        </a:spcBef>
                        <a:spcAft>
                          <a:spcPts val="0"/>
                        </a:spcAft>
                        <a:buClr>
                          <a:schemeClr val="dk1"/>
                        </a:buClr>
                        <a:buSzPts val="1800"/>
                        <a:buFont typeface="Roboto"/>
                        <a:buNone/>
                      </a:pPr>
                      <a:r>
                        <a:rPr b="0" lang="en-US" sz="1800" u="none" cap="none" strike="noStrike">
                          <a:solidFill>
                            <a:schemeClr val="dk1"/>
                          </a:solidFill>
                          <a:latin typeface="Roboto"/>
                          <a:ea typeface="Roboto"/>
                          <a:cs typeface="Roboto"/>
                          <a:sym typeface="Roboto"/>
                        </a:rPr>
                        <a:t>    public static void main(String[] args) {</a:t>
                      </a:r>
                      <a:endParaRPr sz="1800" u="none" cap="none" strike="noStrike"/>
                    </a:p>
                    <a:p>
                      <a:pPr indent="0" lvl="0" marL="0" marR="0" rtl="0" algn="l">
                        <a:lnSpc>
                          <a:spcPct val="100000"/>
                        </a:lnSpc>
                        <a:spcBef>
                          <a:spcPts val="0"/>
                        </a:spcBef>
                        <a:spcAft>
                          <a:spcPts val="0"/>
                        </a:spcAft>
                        <a:buClr>
                          <a:schemeClr val="dk1"/>
                        </a:buClr>
                        <a:buSzPts val="1800"/>
                        <a:buFont typeface="Roboto"/>
                        <a:buNone/>
                      </a:pPr>
                      <a:r>
                        <a:rPr b="0" lang="en-US" sz="1800" u="none" cap="none" strike="noStrike">
                          <a:solidFill>
                            <a:schemeClr val="dk1"/>
                          </a:solidFill>
                          <a:latin typeface="Roboto"/>
                          <a:ea typeface="Roboto"/>
                          <a:cs typeface="Roboto"/>
                          <a:sym typeface="Roboto"/>
                        </a:rPr>
                        <a:t>        // Step 1: Using System.out for Output</a:t>
                      </a:r>
                      <a:endParaRPr sz="1800" u="none" cap="none" strike="noStrike"/>
                    </a:p>
                    <a:p>
                      <a:pPr indent="0" lvl="0" marL="0" marR="0" rtl="0" algn="l">
                        <a:lnSpc>
                          <a:spcPct val="100000"/>
                        </a:lnSpc>
                        <a:spcBef>
                          <a:spcPts val="0"/>
                        </a:spcBef>
                        <a:spcAft>
                          <a:spcPts val="0"/>
                        </a:spcAft>
                        <a:buClr>
                          <a:schemeClr val="dk1"/>
                        </a:buClr>
                        <a:buSzPts val="1800"/>
                        <a:buFont typeface="Roboto"/>
                        <a:buNone/>
                      </a:pPr>
                      <a:r>
                        <a:rPr b="0" lang="en-US" sz="1800" u="none" cap="none" strike="noStrike">
                          <a:solidFill>
                            <a:schemeClr val="dk1"/>
                          </a:solidFill>
                          <a:latin typeface="Roboto"/>
                          <a:ea typeface="Roboto"/>
                          <a:cs typeface="Roboto"/>
                          <a:sym typeface="Roboto"/>
                        </a:rPr>
                        <a:t>        // Step 2: Printing Text to the Console</a:t>
                      </a:r>
                      <a:endParaRPr sz="1800" u="none" cap="none" strike="noStrike"/>
                    </a:p>
                    <a:p>
                      <a:pPr indent="0" lvl="0" marL="0" marR="0" rtl="0" algn="l">
                        <a:lnSpc>
                          <a:spcPct val="100000"/>
                        </a:lnSpc>
                        <a:spcBef>
                          <a:spcPts val="0"/>
                        </a:spcBef>
                        <a:spcAft>
                          <a:spcPts val="0"/>
                        </a:spcAft>
                        <a:buClr>
                          <a:schemeClr val="dk1"/>
                        </a:buClr>
                        <a:buSzPts val="1800"/>
                        <a:buFont typeface="Roboto"/>
                        <a:buNone/>
                      </a:pPr>
                      <a:r>
                        <a:rPr b="0" lang="en-US" sz="1800" u="none" cap="none" strike="noStrike">
                          <a:solidFill>
                            <a:schemeClr val="dk1"/>
                          </a:solidFill>
                          <a:latin typeface="Roboto"/>
                          <a:ea typeface="Roboto"/>
                          <a:cs typeface="Roboto"/>
                          <a:sym typeface="Roboto"/>
                        </a:rPr>
                        <a:t>        System.out.print("This is a "); // Does not move to the next line after printing</a:t>
                      </a:r>
                      <a:endParaRPr sz="1800" u="none" cap="none" strike="noStrike"/>
                    </a:p>
                    <a:p>
                      <a:pPr indent="0" lvl="0" marL="0" marR="0" rtl="0" algn="l">
                        <a:lnSpc>
                          <a:spcPct val="100000"/>
                        </a:lnSpc>
                        <a:spcBef>
                          <a:spcPts val="0"/>
                        </a:spcBef>
                        <a:spcAft>
                          <a:spcPts val="0"/>
                        </a:spcAft>
                        <a:buClr>
                          <a:schemeClr val="dk1"/>
                        </a:buClr>
                        <a:buSzPts val="1800"/>
                        <a:buFont typeface="Roboto"/>
                        <a:buNone/>
                      </a:pPr>
                      <a:r>
                        <a:rPr b="0" lang="en-US" sz="1800" u="none" cap="none" strike="noStrike">
                          <a:solidFill>
                            <a:schemeClr val="dk1"/>
                          </a:solidFill>
                          <a:latin typeface="Roboto"/>
                          <a:ea typeface="Roboto"/>
                          <a:cs typeface="Roboto"/>
                          <a:sym typeface="Roboto"/>
                        </a:rPr>
                        <a:t>        System.out.println("Java program."); // Moves to the next line after printing</a:t>
                      </a:r>
                      <a:endParaRPr sz="1800" u="none" cap="none" strike="noStrike"/>
                    </a:p>
                    <a:p>
                      <a:pPr indent="0" lvl="0" marL="0" marR="0" rtl="0" algn="l">
                        <a:lnSpc>
                          <a:spcPct val="100000"/>
                        </a:lnSpc>
                        <a:spcBef>
                          <a:spcPts val="0"/>
                        </a:spcBef>
                        <a:spcAft>
                          <a:spcPts val="0"/>
                        </a:spcAft>
                        <a:buClr>
                          <a:schemeClr val="dk1"/>
                        </a:buClr>
                        <a:buSzPts val="1800"/>
                        <a:buFont typeface="Roboto"/>
                        <a:buNone/>
                      </a:pPr>
                      <a:r>
                        <a:t/>
                      </a:r>
                      <a:endParaRPr b="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Roboto"/>
                        <a:buNone/>
                      </a:pPr>
                      <a:r>
                        <a:rPr b="0" lang="en-US" sz="1800" u="none" cap="none" strike="noStrike">
                          <a:solidFill>
                            <a:schemeClr val="dk1"/>
                          </a:solidFill>
                          <a:latin typeface="Roboto"/>
                          <a:ea typeface="Roboto"/>
                          <a:cs typeface="Roboto"/>
                          <a:sym typeface="Roboto"/>
                        </a:rPr>
                        <a:t>        // Step 3: Printing Variables and Concatenation</a:t>
                      </a:r>
                      <a:endParaRPr sz="1800" u="none" cap="none" strike="noStrike"/>
                    </a:p>
                    <a:p>
                      <a:pPr indent="0" lvl="0" marL="0" marR="0" rtl="0" algn="l">
                        <a:lnSpc>
                          <a:spcPct val="100000"/>
                        </a:lnSpc>
                        <a:spcBef>
                          <a:spcPts val="0"/>
                        </a:spcBef>
                        <a:spcAft>
                          <a:spcPts val="0"/>
                        </a:spcAft>
                        <a:buClr>
                          <a:schemeClr val="dk1"/>
                        </a:buClr>
                        <a:buSzPts val="1800"/>
                        <a:buFont typeface="Roboto"/>
                        <a:buNone/>
                      </a:pPr>
                      <a:r>
                        <a:rPr b="0" lang="en-US" sz="1800" u="none" cap="none" strike="noStrike">
                          <a:solidFill>
                            <a:schemeClr val="dk1"/>
                          </a:solidFill>
                          <a:latin typeface="Roboto"/>
                          <a:ea typeface="Roboto"/>
                          <a:cs typeface="Roboto"/>
                          <a:sym typeface="Roboto"/>
                        </a:rPr>
                        <a:t>        String language = "Java";</a:t>
                      </a:r>
                      <a:endParaRPr sz="1800" u="none" cap="none" strike="noStrike"/>
                    </a:p>
                    <a:p>
                      <a:pPr indent="0" lvl="0" marL="0" marR="0" rtl="0" algn="l">
                        <a:lnSpc>
                          <a:spcPct val="100000"/>
                        </a:lnSpc>
                        <a:spcBef>
                          <a:spcPts val="0"/>
                        </a:spcBef>
                        <a:spcAft>
                          <a:spcPts val="0"/>
                        </a:spcAft>
                        <a:buClr>
                          <a:schemeClr val="dk1"/>
                        </a:buClr>
                        <a:buSzPts val="1800"/>
                        <a:buFont typeface="Roboto"/>
                        <a:buNone/>
                      </a:pPr>
                      <a:r>
                        <a:rPr b="0" lang="en-US" sz="1800" u="none" cap="none" strike="noStrike">
                          <a:solidFill>
                            <a:schemeClr val="dk1"/>
                          </a:solidFill>
                          <a:latin typeface="Roboto"/>
                          <a:ea typeface="Roboto"/>
                          <a:cs typeface="Roboto"/>
                          <a:sym typeface="Roboto"/>
                        </a:rPr>
                        <a:t>        int version = 17;</a:t>
                      </a:r>
                      <a:endParaRPr sz="1800" u="none" cap="none" strike="noStrike"/>
                    </a:p>
                    <a:p>
                      <a:pPr indent="0" lvl="0" marL="0" marR="0" rtl="0" algn="l">
                        <a:lnSpc>
                          <a:spcPct val="100000"/>
                        </a:lnSpc>
                        <a:spcBef>
                          <a:spcPts val="0"/>
                        </a:spcBef>
                        <a:spcAft>
                          <a:spcPts val="0"/>
                        </a:spcAft>
                        <a:buClr>
                          <a:schemeClr val="dk1"/>
                        </a:buClr>
                        <a:buSzPts val="1800"/>
                        <a:buFont typeface="Roboto"/>
                        <a:buNone/>
                      </a:pPr>
                      <a:r>
                        <a:rPr b="0" lang="en-US" sz="1800" u="none" cap="none" strike="noStrike">
                          <a:solidFill>
                            <a:schemeClr val="dk1"/>
                          </a:solidFill>
                          <a:latin typeface="Roboto"/>
                          <a:ea typeface="Roboto"/>
                          <a:cs typeface="Roboto"/>
                          <a:sym typeface="Roboto"/>
                        </a:rPr>
                        <a:t>        System.out.println("We are using " + language + " version " + version + ".");</a:t>
                      </a:r>
                      <a:endParaRPr sz="1800" u="none" cap="none" strike="noStrike"/>
                    </a:p>
                    <a:p>
                      <a:pPr indent="0" lvl="0" marL="0" marR="0" rtl="0" algn="l">
                        <a:lnSpc>
                          <a:spcPct val="100000"/>
                        </a:lnSpc>
                        <a:spcBef>
                          <a:spcPts val="0"/>
                        </a:spcBef>
                        <a:spcAft>
                          <a:spcPts val="0"/>
                        </a:spcAft>
                        <a:buClr>
                          <a:schemeClr val="dk1"/>
                        </a:buClr>
                        <a:buSzPts val="1800"/>
                        <a:buFont typeface="Roboto"/>
                        <a:buNone/>
                      </a:pPr>
                      <a:r>
                        <a:t/>
                      </a:r>
                      <a:endParaRPr b="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Roboto"/>
                        <a:buNone/>
                      </a:pPr>
                      <a:r>
                        <a:rPr b="0" lang="en-US" sz="1800" u="none" cap="none" strike="noStrike">
                          <a:solidFill>
                            <a:schemeClr val="dk1"/>
                          </a:solidFill>
                          <a:latin typeface="Roboto"/>
                          <a:ea typeface="Roboto"/>
                          <a:cs typeface="Roboto"/>
                          <a:sym typeface="Roboto"/>
                        </a:rPr>
                        <a:t>        // Step 4: Formatting Output (Optional)</a:t>
                      </a:r>
                      <a:endParaRPr sz="1800" u="none" cap="none" strike="noStrike"/>
                    </a:p>
                    <a:p>
                      <a:pPr indent="0" lvl="0" marL="0" marR="0" rtl="0" algn="l">
                        <a:lnSpc>
                          <a:spcPct val="100000"/>
                        </a:lnSpc>
                        <a:spcBef>
                          <a:spcPts val="0"/>
                        </a:spcBef>
                        <a:spcAft>
                          <a:spcPts val="0"/>
                        </a:spcAft>
                        <a:buClr>
                          <a:schemeClr val="dk1"/>
                        </a:buClr>
                        <a:buSzPts val="1800"/>
                        <a:buFont typeface="Roboto"/>
                        <a:buNone/>
                      </a:pPr>
                      <a:r>
                        <a:rPr b="0" lang="en-US" sz="1800" u="none" cap="none" strike="noStrike">
                          <a:solidFill>
                            <a:schemeClr val="dk1"/>
                          </a:solidFill>
                          <a:latin typeface="Roboto"/>
                          <a:ea typeface="Roboto"/>
                          <a:cs typeface="Roboto"/>
                          <a:sym typeface="Roboto"/>
                        </a:rPr>
                        <a:t>        double pi = 3.141592653589793;</a:t>
                      </a:r>
                      <a:endParaRPr sz="1800" u="none" cap="none" strike="noStrike"/>
                    </a:p>
                    <a:p>
                      <a:pPr indent="0" lvl="0" marL="0" marR="0" rtl="0" algn="l">
                        <a:lnSpc>
                          <a:spcPct val="100000"/>
                        </a:lnSpc>
                        <a:spcBef>
                          <a:spcPts val="0"/>
                        </a:spcBef>
                        <a:spcAft>
                          <a:spcPts val="0"/>
                        </a:spcAft>
                        <a:buClr>
                          <a:schemeClr val="dk1"/>
                        </a:buClr>
                        <a:buSzPts val="1800"/>
                        <a:buFont typeface="Roboto"/>
                        <a:buNone/>
                      </a:pPr>
                      <a:r>
                        <a:rPr b="0" lang="en-US" sz="1800" u="none" cap="none" strike="noStrike">
                          <a:solidFill>
                            <a:schemeClr val="dk1"/>
                          </a:solidFill>
                          <a:latin typeface="Roboto"/>
                          <a:ea typeface="Roboto"/>
                          <a:cs typeface="Roboto"/>
                          <a:sym typeface="Roboto"/>
                        </a:rPr>
                        <a:t>        System.out.printf("The value of pi is approximately %.2f.%n", pi);</a:t>
                      </a:r>
                      <a:endParaRPr sz="1800" u="none" cap="none" strike="noStrike"/>
                    </a:p>
                    <a:p>
                      <a:pPr indent="0" lvl="0" marL="0" marR="0" rtl="0" algn="l">
                        <a:lnSpc>
                          <a:spcPct val="100000"/>
                        </a:lnSpc>
                        <a:spcBef>
                          <a:spcPts val="0"/>
                        </a:spcBef>
                        <a:spcAft>
                          <a:spcPts val="0"/>
                        </a:spcAft>
                        <a:buClr>
                          <a:schemeClr val="dk1"/>
                        </a:buClr>
                        <a:buSzPts val="1800"/>
                        <a:buFont typeface="Roboto"/>
                        <a:buNone/>
                      </a:pPr>
                      <a:r>
                        <a:rPr b="0" lang="en-US" sz="1800" u="none" cap="none" strike="noStrike">
                          <a:solidFill>
                            <a:schemeClr val="dk1"/>
                          </a:solidFill>
                          <a:latin typeface="Roboto"/>
                          <a:ea typeface="Roboto"/>
                          <a:cs typeface="Roboto"/>
                          <a:sym typeface="Roboto"/>
                        </a:rPr>
                        <a:t>    }</a:t>
                      </a:r>
                      <a:endParaRPr sz="1800" u="none" cap="none" strike="noStrike"/>
                    </a:p>
                    <a:p>
                      <a:pPr indent="0" lvl="0" marL="0" marR="0" rtl="0" algn="l">
                        <a:lnSpc>
                          <a:spcPct val="100000"/>
                        </a:lnSpc>
                        <a:spcBef>
                          <a:spcPts val="0"/>
                        </a:spcBef>
                        <a:spcAft>
                          <a:spcPts val="0"/>
                        </a:spcAft>
                        <a:buClr>
                          <a:schemeClr val="dk1"/>
                        </a:buClr>
                        <a:buSzPts val="1800"/>
                        <a:buFont typeface="Roboto"/>
                        <a:buNone/>
                      </a:pPr>
                      <a:r>
                        <a:rPr b="0" lang="en-US" sz="1800" u="none" cap="none" strike="noStrike">
                          <a:solidFill>
                            <a:schemeClr val="dk1"/>
                          </a:solidFill>
                          <a:latin typeface="Roboto"/>
                          <a:ea typeface="Roboto"/>
                          <a:cs typeface="Roboto"/>
                          <a:sym typeface="Roboto"/>
                        </a:rPr>
                        <a: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9"/>
          <p:cNvSpPr txBox="1"/>
          <p:nvPr/>
        </p:nvSpPr>
        <p:spPr>
          <a:xfrm>
            <a:off x="2677886" y="2496030"/>
            <a:ext cx="8229600" cy="2150617"/>
          </a:xfrm>
          <a:prstGeom prst="rect">
            <a:avLst/>
          </a:prstGeom>
          <a:noFill/>
          <a:ln>
            <a:noFill/>
          </a:ln>
        </p:spPr>
        <p:txBody>
          <a:bodyPr anchorCtr="0" anchor="t" bIns="91425" lIns="91425" spcFirstLastPara="1" rIns="91425" wrap="square" tIns="91425">
            <a:normAutofit/>
          </a:bodyPr>
          <a:lstStyle/>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267" name="Google Shape;267;p19"/>
          <p:cNvSpPr txBox="1"/>
          <p:nvPr/>
        </p:nvSpPr>
        <p:spPr>
          <a:xfrm>
            <a:off x="914400" y="1828800"/>
            <a:ext cx="10800000" cy="2555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1. "System.out.print("This is a ");": The "print()" method prints the specified text without moving to the next line.</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2. "System.out.println("Java program.");": The "println()" method prints the specified text and moves to the next line after printing.</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3. "String language = "Java";": Declares a string variable named "language" with the value "Java".</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4. "int version = 17;": Declares an integer variable named "version" with the value 17.</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5. "System.out.println("We are using " + language + " version " + version + ".");": The "+" operator concatenates the strings and variables to form a single output message.</a:t>
            </a:r>
            <a:endParaRPr b="0" i="0" sz="1600" u="none" cap="none" strike="noStrike">
              <a:solidFill>
                <a:srgbClr val="000000"/>
              </a:solidFill>
              <a:latin typeface="Roboto"/>
              <a:ea typeface="Roboto"/>
              <a:cs typeface="Roboto"/>
              <a:sym typeface="Roboto"/>
            </a:endParaRPr>
          </a:p>
        </p:txBody>
      </p:sp>
      <p:sp>
        <p:nvSpPr>
          <p:cNvPr id="268" name="Google Shape;268;p19"/>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a:t>
            </a:r>
            <a:endParaRPr b="1" sz="2000">
              <a:solidFill>
                <a:srgbClr val="8182EF"/>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0"/>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74" name="Google Shape;274;p20"/>
          <p:cNvSpPr txBox="1"/>
          <p:nvPr/>
        </p:nvSpPr>
        <p:spPr>
          <a:xfrm>
            <a:off x="2677886" y="2496030"/>
            <a:ext cx="8229600" cy="2150617"/>
          </a:xfrm>
          <a:prstGeom prst="rect">
            <a:avLst/>
          </a:prstGeom>
          <a:noFill/>
          <a:ln>
            <a:noFill/>
          </a:ln>
        </p:spPr>
        <p:txBody>
          <a:bodyPr anchorCtr="0" anchor="t" bIns="91425" lIns="91425" spcFirstLastPara="1" rIns="91425" wrap="square" tIns="91425">
            <a:normAutofit/>
          </a:bodyPr>
          <a:lstStyle/>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275" name="Google Shape;275;p20"/>
          <p:cNvSpPr txBox="1"/>
          <p:nvPr/>
        </p:nvSpPr>
        <p:spPr>
          <a:xfrm>
            <a:off x="914407" y="1828788"/>
            <a:ext cx="10161000" cy="2185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6. "double pi = 3.141592653589793;": Declares a double variable named "pi" with the value of pi (approximately).</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7. "System.out.printf("The value of pi is approximately %.2f.%n", pi);": The "printf()" method formats the output to display the value of "pi" with two decimal places. The "%f" is a format specifier for floating-point numbers, and "%.2f" indicates that the value should be displayed with two decimal places. The "%n" is a platform-independent newline character.</a:t>
            </a:r>
            <a:endParaRPr b="0" i="0" sz="1600" u="none" cap="none" strike="noStrike">
              <a:solidFill>
                <a:srgbClr val="000000"/>
              </a:solidFill>
              <a:latin typeface="Roboto"/>
              <a:ea typeface="Roboto"/>
              <a:cs typeface="Roboto"/>
              <a:sym typeface="Roboto"/>
            </a:endParaRPr>
          </a:p>
        </p:txBody>
      </p:sp>
      <p:sp>
        <p:nvSpPr>
          <p:cNvPr id="276" name="Google Shape;276;p20"/>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a:t>
            </a:r>
            <a:endParaRPr b="1" sz="2000">
              <a:solidFill>
                <a:srgbClr val="8182EF"/>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1"/>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82" name="Google Shape;282;p21"/>
          <p:cNvSpPr txBox="1"/>
          <p:nvPr/>
        </p:nvSpPr>
        <p:spPr>
          <a:xfrm>
            <a:off x="2677886" y="2496030"/>
            <a:ext cx="8229600" cy="2150617"/>
          </a:xfrm>
          <a:prstGeom prst="rect">
            <a:avLst/>
          </a:prstGeom>
          <a:noFill/>
          <a:ln>
            <a:noFill/>
          </a:ln>
        </p:spPr>
        <p:txBody>
          <a:bodyPr anchorCtr="0" anchor="t" bIns="91425" lIns="91425" spcFirstLastPara="1" rIns="91425" wrap="square" tIns="91425">
            <a:normAutofit/>
          </a:bodyPr>
          <a:lstStyle/>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283" name="Google Shape;283;p21"/>
          <p:cNvSpPr txBox="1"/>
          <p:nvPr/>
        </p:nvSpPr>
        <p:spPr>
          <a:xfrm>
            <a:off x="1007707" y="2158588"/>
            <a:ext cx="10161000" cy="2555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Arithmetic Operators:</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 (addition)</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 (subtraction)</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 (multiplication)</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 (division)</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 (modulo or remainder)</a:t>
            </a:r>
            <a:endParaRPr b="0" i="0" sz="1600" u="none" cap="none" strike="noStrike">
              <a:solidFill>
                <a:schemeClr val="dk1"/>
              </a:solidFill>
              <a:latin typeface="Roboto"/>
              <a:ea typeface="Roboto"/>
              <a:cs typeface="Roboto"/>
              <a:sym typeface="Roboto"/>
            </a:endParaRPr>
          </a:p>
        </p:txBody>
      </p:sp>
      <p:sp>
        <p:nvSpPr>
          <p:cNvPr id="284" name="Google Shape;284;p21"/>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2"/>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90" name="Google Shape;290;p22"/>
          <p:cNvSpPr txBox="1"/>
          <p:nvPr/>
        </p:nvSpPr>
        <p:spPr>
          <a:xfrm>
            <a:off x="762000" y="1828801"/>
            <a:ext cx="9390600" cy="17739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1. Addition (+):</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The addition operator is used to add two numeric values together.</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Example:</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 num1 = 5;</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 num2 = 3;</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 sum = num1 + num2; // sum will be 8</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291" name="Google Shape;291;p22"/>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3"/>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97" name="Google Shape;297;p23"/>
          <p:cNvSpPr txBox="1"/>
          <p:nvPr/>
        </p:nvSpPr>
        <p:spPr>
          <a:xfrm>
            <a:off x="2538892" y="2353661"/>
            <a:ext cx="9653100" cy="21507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298" name="Google Shape;298;p23"/>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
        <p:nvSpPr>
          <p:cNvPr id="299" name="Google Shape;299;p23"/>
          <p:cNvSpPr txBox="1"/>
          <p:nvPr/>
        </p:nvSpPr>
        <p:spPr>
          <a:xfrm>
            <a:off x="762000" y="1828801"/>
            <a:ext cx="9390600" cy="1773900"/>
          </a:xfrm>
          <a:prstGeom prst="rect">
            <a:avLst/>
          </a:prstGeom>
          <a:noFill/>
          <a:ln>
            <a:noFill/>
          </a:ln>
        </p:spPr>
        <p:txBody>
          <a:bodyPr anchorCtr="0" anchor="t" bIns="91425" lIns="91425" spcFirstLastPara="1" rIns="91425" wrap="square" tIns="91425">
            <a:noAutofit/>
          </a:bodyPr>
          <a:lstStyle/>
          <a:p>
            <a:pPr indent="0" lvl="0" marL="186262" rtl="0" algn="l">
              <a:lnSpc>
                <a:spcPct val="20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2. Subtraction (-):</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The subtraction operator is used to subtract one numeric value from another.</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Example:</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int num1 = 10;</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int num2 = 4;</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int difference = num1 - num2; // difference will be 6</a:t>
            </a:r>
            <a:endParaRPr sz="1600">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4"/>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305" name="Google Shape;305;p24"/>
          <p:cNvSpPr txBox="1"/>
          <p:nvPr/>
        </p:nvSpPr>
        <p:spPr>
          <a:xfrm>
            <a:off x="4163867" y="2895286"/>
            <a:ext cx="9653100" cy="21507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306" name="Google Shape;306;p24"/>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
        <p:nvSpPr>
          <p:cNvPr id="307" name="Google Shape;307;p24"/>
          <p:cNvSpPr txBox="1"/>
          <p:nvPr/>
        </p:nvSpPr>
        <p:spPr>
          <a:xfrm>
            <a:off x="762000" y="1828801"/>
            <a:ext cx="9390600" cy="1773900"/>
          </a:xfrm>
          <a:prstGeom prst="rect">
            <a:avLst/>
          </a:prstGeom>
          <a:noFill/>
          <a:ln>
            <a:noFill/>
          </a:ln>
        </p:spPr>
        <p:txBody>
          <a:bodyPr anchorCtr="0" anchor="t" bIns="91425" lIns="91425" spcFirstLastPara="1" rIns="91425" wrap="square" tIns="91425">
            <a:noAutofit/>
          </a:bodyPr>
          <a:lstStyle/>
          <a:p>
            <a:pPr indent="0" lvl="0" marL="186262" rtl="0" algn="l">
              <a:lnSpc>
                <a:spcPct val="20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3. Multiplication (*):</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The multiplication operator is used to multiply two numeric values.</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Example:</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int num1 = 6;</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int num2 = 7;</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int product = num1 * num2; // product will be 42</a:t>
            </a:r>
            <a:endParaRPr sz="1600">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5"/>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313" name="Google Shape;313;p25"/>
          <p:cNvSpPr txBox="1"/>
          <p:nvPr/>
        </p:nvSpPr>
        <p:spPr>
          <a:xfrm>
            <a:off x="2810117" y="3074086"/>
            <a:ext cx="9653100" cy="21507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314" name="Google Shape;314;p25"/>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
        <p:nvSpPr>
          <p:cNvPr id="315" name="Google Shape;315;p25"/>
          <p:cNvSpPr txBox="1"/>
          <p:nvPr/>
        </p:nvSpPr>
        <p:spPr>
          <a:xfrm>
            <a:off x="3737625" y="1828801"/>
            <a:ext cx="9390600" cy="1773900"/>
          </a:xfrm>
          <a:prstGeom prst="rect">
            <a:avLst/>
          </a:prstGeom>
          <a:noFill/>
          <a:ln>
            <a:noFill/>
          </a:ln>
        </p:spPr>
        <p:txBody>
          <a:bodyPr anchorCtr="0" anchor="t" bIns="91425" lIns="91425" spcFirstLastPara="1" rIns="91425" wrap="square" tIns="91425">
            <a:noAutofit/>
          </a:bodyPr>
          <a:lstStyle/>
          <a:p>
            <a:pPr indent="0" lvl="0" marL="186262" rtl="0" algn="l">
              <a:lnSpc>
                <a:spcPct val="200000"/>
              </a:lnSpc>
              <a:spcBef>
                <a:spcPts val="0"/>
              </a:spcBef>
              <a:spcAft>
                <a:spcPts val="0"/>
              </a:spcAft>
              <a:buClr>
                <a:schemeClr val="dk1"/>
              </a:buClr>
              <a:buSzPts val="1600"/>
              <a:buFont typeface="Arial"/>
              <a:buNone/>
            </a:pPr>
            <a:r>
              <a:t/>
            </a:r>
            <a:endParaRPr sz="1600">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316" name="Google Shape;316;p25"/>
          <p:cNvSpPr txBox="1"/>
          <p:nvPr/>
        </p:nvSpPr>
        <p:spPr>
          <a:xfrm>
            <a:off x="762000" y="1828801"/>
            <a:ext cx="9390600" cy="1773900"/>
          </a:xfrm>
          <a:prstGeom prst="rect">
            <a:avLst/>
          </a:prstGeom>
          <a:noFill/>
          <a:ln>
            <a:noFill/>
          </a:ln>
        </p:spPr>
        <p:txBody>
          <a:bodyPr anchorCtr="0" anchor="t" bIns="91425" lIns="91425" spcFirstLastPara="1" rIns="91425" wrap="square" tIns="91425">
            <a:noAutofit/>
          </a:bodyPr>
          <a:lstStyle/>
          <a:p>
            <a:pPr indent="0" lvl="0" marL="186262" rtl="0" algn="l">
              <a:lnSpc>
                <a:spcPct val="20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4. Division (/):</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The division operator is used to divide one numeric value by another. Note that if both operands are integers, the result will also be an integer, and any fractional part will be truncated.</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Example:</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int num1 = 15;</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int num2 = 4;</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int quotient = num1 / num2; // quotient will be 3 (integer division)</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t/>
            </a:r>
            <a:endParaRPr sz="1600">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6"/>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322" name="Google Shape;322;p26"/>
          <p:cNvSpPr txBox="1"/>
          <p:nvPr/>
        </p:nvSpPr>
        <p:spPr>
          <a:xfrm>
            <a:off x="3665792" y="1407011"/>
            <a:ext cx="9653100" cy="21507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323" name="Google Shape;323;p26"/>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
        <p:nvSpPr>
          <p:cNvPr id="324" name="Google Shape;324;p26"/>
          <p:cNvSpPr txBox="1"/>
          <p:nvPr/>
        </p:nvSpPr>
        <p:spPr>
          <a:xfrm>
            <a:off x="740150" y="1828801"/>
            <a:ext cx="9390600" cy="1773900"/>
          </a:xfrm>
          <a:prstGeom prst="rect">
            <a:avLst/>
          </a:prstGeom>
          <a:noFill/>
          <a:ln>
            <a:noFill/>
          </a:ln>
        </p:spPr>
        <p:txBody>
          <a:bodyPr anchorCtr="0" anchor="t" bIns="91425" lIns="91425" spcFirstLastPara="1" rIns="91425" wrap="square" tIns="91425">
            <a:noAutofit/>
          </a:bodyPr>
          <a:lstStyle/>
          <a:p>
            <a:pPr indent="0" lvl="0" marL="186262" rtl="0" algn="l">
              <a:lnSpc>
                <a:spcPct val="20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If you want to get the exact result with decimal points, you can use floating-point data types like `float` or `double`.</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Example (using `double` for decimal division):</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double num1 = 15.0;</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double num2 = 4.0;</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double quotient = num1 / num2; // quotient will be 3.75</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t/>
            </a:r>
            <a:endParaRPr sz="1600">
              <a:solidFill>
                <a:schemeClr val="dk1"/>
              </a:solidFill>
              <a:latin typeface="Roboto"/>
              <a:ea typeface="Roboto"/>
              <a:cs typeface="Roboto"/>
              <a:sym typeface="Roboto"/>
            </a:endParaRPr>
          </a:p>
          <a:p>
            <a:pPr indent="0" lvl="0" marL="186262" rtl="0" algn="l">
              <a:lnSpc>
                <a:spcPct val="200000"/>
              </a:lnSpc>
              <a:spcBef>
                <a:spcPts val="0"/>
              </a:spcBef>
              <a:spcAft>
                <a:spcPts val="0"/>
              </a:spcAft>
              <a:buClr>
                <a:schemeClr val="dk1"/>
              </a:buClr>
              <a:buSzPts val="1600"/>
              <a:buFont typeface="Arial"/>
              <a:buNone/>
            </a:pPr>
            <a:r>
              <a:t/>
            </a:r>
            <a:endParaRPr sz="1600">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8"/>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t/>
            </a:r>
            <a:endParaRPr/>
          </a:p>
        </p:txBody>
      </p:sp>
      <p:sp>
        <p:nvSpPr>
          <p:cNvPr id="120" name="Google Shape;120;p78"/>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SzPts val="1800"/>
              <a:buNone/>
            </a:pPr>
            <a:r>
              <a:t/>
            </a:r>
            <a:endParaRPr/>
          </a:p>
        </p:txBody>
      </p:sp>
      <p:pic>
        <p:nvPicPr>
          <p:cNvPr id="121" name="Google Shape;121;p78"/>
          <p:cNvPicPr preferRelativeResize="0"/>
          <p:nvPr/>
        </p:nvPicPr>
        <p:blipFill rotWithShape="1">
          <a:blip r:embed="rId3">
            <a:alphaModFix/>
          </a:blip>
          <a:srcRect b="0" l="0" r="0" t="0"/>
          <a:stretch/>
        </p:blipFill>
        <p:spPr>
          <a:xfrm>
            <a:off x="1" y="3"/>
            <a:ext cx="12192004" cy="6858001"/>
          </a:xfrm>
          <a:prstGeom prst="rect">
            <a:avLst/>
          </a:prstGeom>
          <a:noFill/>
          <a:ln>
            <a:noFill/>
          </a:ln>
        </p:spPr>
      </p:pic>
      <p:sp>
        <p:nvSpPr>
          <p:cNvPr id="122" name="Google Shape;122;p78"/>
          <p:cNvSpPr txBox="1"/>
          <p:nvPr/>
        </p:nvSpPr>
        <p:spPr>
          <a:xfrm>
            <a:off x="168507" y="2126564"/>
            <a:ext cx="6254597" cy="3032649"/>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chemeClr val="lt1"/>
                </a:solidFill>
                <a:latin typeface="Roboto Black"/>
                <a:ea typeface="Roboto Black"/>
                <a:cs typeface="Roboto Black"/>
                <a:sym typeface="Roboto Black"/>
              </a:rPr>
              <a:t>BASIC INPUT,OUTPUT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chemeClr val="lt1"/>
                </a:solidFill>
                <a:latin typeface="Roboto Black"/>
                <a:ea typeface="Roboto Black"/>
                <a:cs typeface="Roboto Black"/>
                <a:sym typeface="Roboto Black"/>
              </a:rPr>
              <a:t>&amp;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chemeClr val="lt1"/>
                </a:solidFill>
                <a:latin typeface="Roboto Black"/>
                <a:ea typeface="Roboto Black"/>
                <a:cs typeface="Roboto Black"/>
                <a:sym typeface="Roboto Black"/>
              </a:rPr>
              <a:t>OPERATORS</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4267"/>
              <a:buFont typeface="Arial"/>
              <a:buNone/>
            </a:pPr>
            <a:r>
              <a:t/>
            </a:r>
            <a:endParaRPr b="1" i="0" sz="4267" u="none" cap="none" strike="noStrike">
              <a:solidFill>
                <a:schemeClr val="lt1"/>
              </a:solidFill>
              <a:latin typeface="Roboto Black"/>
              <a:ea typeface="Roboto Black"/>
              <a:cs typeface="Roboto Black"/>
              <a:sym typeface="Roboto Black"/>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7"/>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330" name="Google Shape;330;p27"/>
          <p:cNvSpPr txBox="1"/>
          <p:nvPr/>
        </p:nvSpPr>
        <p:spPr>
          <a:xfrm>
            <a:off x="740142" y="1828789"/>
            <a:ext cx="9653100" cy="21507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000000"/>
              </a:buClr>
              <a:buSzPts val="1600"/>
              <a:buFont typeface="Arial"/>
              <a:buNone/>
            </a:pPr>
            <a:r>
              <a:rPr lang="en-US" sz="1600">
                <a:solidFill>
                  <a:schemeClr val="dk1"/>
                </a:solidFill>
                <a:latin typeface="Roboto"/>
                <a:ea typeface="Roboto"/>
                <a:cs typeface="Roboto"/>
                <a:sym typeface="Roboto"/>
              </a:rPr>
              <a:t>    </a:t>
            </a:r>
            <a:r>
              <a:rPr b="0" i="0" lang="en-US" sz="1600" u="none" cap="none" strike="noStrike">
                <a:solidFill>
                  <a:schemeClr val="dk1"/>
                </a:solidFill>
                <a:latin typeface="Roboto"/>
                <a:ea typeface="Roboto"/>
                <a:cs typeface="Roboto"/>
                <a:sym typeface="Roboto"/>
              </a:rPr>
              <a:t>5. Modulo/Remainder (%):</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The modulo operator returns the remainder of the division operation between two numeric values. It is often used to determine if a number is even or odd (by checking if the remainder is 0 or 1, respectively).</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Example:</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 num1 = 17;</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 num2 = 5;</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 remainder = num1 % num2; // remainder will be 2</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 this example, 17 divided by 5 equals 3 with a remainder of 2.</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331" name="Google Shape;331;p27"/>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8"/>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337" name="Google Shape;337;p28"/>
          <p:cNvSpPr txBox="1"/>
          <p:nvPr/>
        </p:nvSpPr>
        <p:spPr>
          <a:xfrm>
            <a:off x="728042" y="1452186"/>
            <a:ext cx="9653100" cy="21507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Relational Operators:</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Relational operators in Java are used to compare two values or expressions and evaluate their relationship. They return a boolean result, either true or false, based on the comparison.</a:t>
            </a:r>
            <a:endParaRPr b="0" i="0" sz="1400" u="none" cap="none" strike="noStrike">
              <a:solidFill>
                <a:srgbClr val="000000"/>
              </a:solidFill>
              <a:latin typeface="Roboto"/>
              <a:ea typeface="Roboto"/>
              <a:cs typeface="Roboto"/>
              <a:sym typeface="Roboto"/>
            </a:endParaRPr>
          </a:p>
          <a:p>
            <a:pPr indent="-342900" lvl="0" marL="529162" marR="0" rtl="0" algn="l">
              <a:lnSpc>
                <a:spcPct val="200000"/>
              </a:lnSpc>
              <a:spcBef>
                <a:spcPts val="0"/>
              </a:spcBef>
              <a:spcAft>
                <a:spcPts val="0"/>
              </a:spcAft>
              <a:buClr>
                <a:schemeClr val="dk1"/>
              </a:buClr>
              <a:buSzPts val="1400"/>
              <a:buFont typeface="Calibri"/>
              <a:buAutoNum type="arabicPeriod"/>
            </a:pPr>
            <a:r>
              <a:rPr b="0" i="0" lang="en-US" sz="1600" u="none" cap="none" strike="noStrike">
                <a:solidFill>
                  <a:schemeClr val="dk1"/>
                </a:solidFill>
                <a:latin typeface="Roboto"/>
                <a:ea typeface="Roboto"/>
                <a:cs typeface="Roboto"/>
                <a:sym typeface="Roboto"/>
              </a:rPr>
              <a:t>== (equal to)</a:t>
            </a:r>
            <a:endParaRPr b="0" i="0" sz="1400" u="none" cap="none" strike="noStrike">
              <a:solidFill>
                <a:srgbClr val="000000"/>
              </a:solidFill>
              <a:latin typeface="Roboto"/>
              <a:ea typeface="Roboto"/>
              <a:cs typeface="Roboto"/>
              <a:sym typeface="Roboto"/>
            </a:endParaRPr>
          </a:p>
          <a:p>
            <a:pPr indent="-342900" lvl="0" marL="529162" marR="0" rtl="0" algn="l">
              <a:lnSpc>
                <a:spcPct val="200000"/>
              </a:lnSpc>
              <a:spcBef>
                <a:spcPts val="0"/>
              </a:spcBef>
              <a:spcAft>
                <a:spcPts val="0"/>
              </a:spcAft>
              <a:buClr>
                <a:schemeClr val="dk1"/>
              </a:buClr>
              <a:buSzPts val="1400"/>
              <a:buFont typeface="Calibri"/>
              <a:buAutoNum type="arabicPeriod"/>
            </a:pPr>
            <a:r>
              <a:rPr b="0" i="0" lang="en-US" sz="1600" u="none" cap="none" strike="noStrike">
                <a:solidFill>
                  <a:schemeClr val="dk1"/>
                </a:solidFill>
                <a:latin typeface="Roboto"/>
                <a:ea typeface="Roboto"/>
                <a:cs typeface="Roboto"/>
                <a:sym typeface="Roboto"/>
              </a:rPr>
              <a:t>!= (not equal to)</a:t>
            </a:r>
            <a:endParaRPr b="0" i="0" sz="1400" u="none" cap="none" strike="noStrike">
              <a:solidFill>
                <a:srgbClr val="000000"/>
              </a:solidFill>
              <a:latin typeface="Roboto"/>
              <a:ea typeface="Roboto"/>
              <a:cs typeface="Roboto"/>
              <a:sym typeface="Roboto"/>
            </a:endParaRPr>
          </a:p>
          <a:p>
            <a:pPr indent="-342900" lvl="0" marL="529162" marR="0" rtl="0" algn="l">
              <a:lnSpc>
                <a:spcPct val="200000"/>
              </a:lnSpc>
              <a:spcBef>
                <a:spcPts val="0"/>
              </a:spcBef>
              <a:spcAft>
                <a:spcPts val="0"/>
              </a:spcAft>
              <a:buClr>
                <a:schemeClr val="dk1"/>
              </a:buClr>
              <a:buSzPts val="1400"/>
              <a:buFont typeface="Calibri"/>
              <a:buAutoNum type="arabicPeriod"/>
            </a:pPr>
            <a:r>
              <a:rPr b="0" i="0" lang="en-US" sz="1600" u="none" cap="none" strike="noStrike">
                <a:solidFill>
                  <a:schemeClr val="dk1"/>
                </a:solidFill>
                <a:latin typeface="Roboto"/>
                <a:ea typeface="Roboto"/>
                <a:cs typeface="Roboto"/>
                <a:sym typeface="Roboto"/>
              </a:rPr>
              <a:t>&gt; (greater than)</a:t>
            </a:r>
            <a:endParaRPr b="0" i="0" sz="1400" u="none" cap="none" strike="noStrike">
              <a:solidFill>
                <a:srgbClr val="000000"/>
              </a:solidFill>
              <a:latin typeface="Roboto"/>
              <a:ea typeface="Roboto"/>
              <a:cs typeface="Roboto"/>
              <a:sym typeface="Roboto"/>
            </a:endParaRPr>
          </a:p>
          <a:p>
            <a:pPr indent="-342900" lvl="0" marL="529162" marR="0" rtl="0" algn="l">
              <a:lnSpc>
                <a:spcPct val="200000"/>
              </a:lnSpc>
              <a:spcBef>
                <a:spcPts val="0"/>
              </a:spcBef>
              <a:spcAft>
                <a:spcPts val="0"/>
              </a:spcAft>
              <a:buClr>
                <a:schemeClr val="dk1"/>
              </a:buClr>
              <a:buSzPts val="1400"/>
              <a:buFont typeface="Calibri"/>
              <a:buAutoNum type="arabicPeriod"/>
            </a:pPr>
            <a:r>
              <a:rPr b="0" i="0" lang="en-US" sz="1600" u="none" cap="none" strike="noStrike">
                <a:solidFill>
                  <a:schemeClr val="dk1"/>
                </a:solidFill>
                <a:latin typeface="Roboto"/>
                <a:ea typeface="Roboto"/>
                <a:cs typeface="Roboto"/>
                <a:sym typeface="Roboto"/>
              </a:rPr>
              <a:t>&lt; (less than)</a:t>
            </a:r>
            <a:endParaRPr b="0" i="0" sz="1400" u="none" cap="none" strike="noStrike">
              <a:solidFill>
                <a:srgbClr val="000000"/>
              </a:solidFill>
              <a:latin typeface="Roboto"/>
              <a:ea typeface="Roboto"/>
              <a:cs typeface="Roboto"/>
              <a:sym typeface="Roboto"/>
            </a:endParaRPr>
          </a:p>
          <a:p>
            <a:pPr indent="-342900" lvl="0" marL="529162" marR="0" rtl="0" algn="l">
              <a:lnSpc>
                <a:spcPct val="200000"/>
              </a:lnSpc>
              <a:spcBef>
                <a:spcPts val="0"/>
              </a:spcBef>
              <a:spcAft>
                <a:spcPts val="0"/>
              </a:spcAft>
              <a:buClr>
                <a:schemeClr val="dk1"/>
              </a:buClr>
              <a:buSzPts val="1400"/>
              <a:buFont typeface="Calibri"/>
              <a:buAutoNum type="arabicPeriod"/>
            </a:pPr>
            <a:r>
              <a:rPr b="0" i="0" lang="en-US" sz="1600" u="none" cap="none" strike="noStrike">
                <a:solidFill>
                  <a:schemeClr val="dk1"/>
                </a:solidFill>
                <a:latin typeface="Roboto"/>
                <a:ea typeface="Roboto"/>
                <a:cs typeface="Roboto"/>
                <a:sym typeface="Roboto"/>
              </a:rPr>
              <a:t>&gt;= (greater than or equal to)</a:t>
            </a:r>
            <a:endParaRPr b="0" i="0" sz="1400" u="none" cap="none" strike="noStrike">
              <a:solidFill>
                <a:srgbClr val="000000"/>
              </a:solidFill>
              <a:latin typeface="Roboto"/>
              <a:ea typeface="Roboto"/>
              <a:cs typeface="Roboto"/>
              <a:sym typeface="Roboto"/>
            </a:endParaRPr>
          </a:p>
          <a:p>
            <a:pPr indent="-342900" lvl="0" marL="529162" marR="0" rtl="0" algn="l">
              <a:lnSpc>
                <a:spcPct val="200000"/>
              </a:lnSpc>
              <a:spcBef>
                <a:spcPts val="0"/>
              </a:spcBef>
              <a:spcAft>
                <a:spcPts val="0"/>
              </a:spcAft>
              <a:buClr>
                <a:schemeClr val="dk1"/>
              </a:buClr>
              <a:buSzPts val="1400"/>
              <a:buFont typeface="Calibri"/>
              <a:buAutoNum type="arabicPeriod"/>
            </a:pPr>
            <a:r>
              <a:rPr b="0" i="0" lang="en-US" sz="1600" u="none" cap="none" strike="noStrike">
                <a:solidFill>
                  <a:schemeClr val="dk1"/>
                </a:solidFill>
                <a:latin typeface="Roboto"/>
                <a:ea typeface="Roboto"/>
                <a:cs typeface="Roboto"/>
                <a:sym typeface="Roboto"/>
              </a:rPr>
              <a:t>&lt;= (less than or equal to) </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338" name="Google Shape;338;p28"/>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9"/>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344" name="Google Shape;344;p29"/>
          <p:cNvSpPr txBox="1"/>
          <p:nvPr/>
        </p:nvSpPr>
        <p:spPr>
          <a:xfrm>
            <a:off x="728042" y="1452186"/>
            <a:ext cx="9653100" cy="21507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Relational Operators:</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Relational operators in Java are used to compare two values or expressions and evaluate their relationship. They return a boolean result, either true or false, based on the comparison.</a:t>
            </a:r>
            <a:endParaRPr b="0" i="0" sz="1400" u="none" cap="none" strike="noStrike">
              <a:solidFill>
                <a:srgbClr val="000000"/>
              </a:solidFill>
              <a:latin typeface="Roboto"/>
              <a:ea typeface="Roboto"/>
              <a:cs typeface="Roboto"/>
              <a:sym typeface="Roboto"/>
            </a:endParaRPr>
          </a:p>
          <a:p>
            <a:pPr indent="-342900" lvl="0" marL="529162" marR="0" rtl="0" algn="l">
              <a:lnSpc>
                <a:spcPct val="200000"/>
              </a:lnSpc>
              <a:spcBef>
                <a:spcPts val="0"/>
              </a:spcBef>
              <a:spcAft>
                <a:spcPts val="0"/>
              </a:spcAft>
              <a:buClr>
                <a:schemeClr val="dk1"/>
              </a:buClr>
              <a:buSzPts val="1400"/>
              <a:buFont typeface="Calibri"/>
              <a:buAutoNum type="arabicPeriod"/>
            </a:pPr>
            <a:r>
              <a:rPr b="0" i="0" lang="en-US" sz="1600" u="none" cap="none" strike="noStrike">
                <a:solidFill>
                  <a:schemeClr val="dk1"/>
                </a:solidFill>
                <a:latin typeface="Roboto"/>
                <a:ea typeface="Roboto"/>
                <a:cs typeface="Roboto"/>
                <a:sym typeface="Roboto"/>
              </a:rPr>
              <a:t>== (equal to)</a:t>
            </a:r>
            <a:endParaRPr b="0" i="0" sz="1400" u="none" cap="none" strike="noStrike">
              <a:solidFill>
                <a:srgbClr val="000000"/>
              </a:solidFill>
              <a:latin typeface="Roboto"/>
              <a:ea typeface="Roboto"/>
              <a:cs typeface="Roboto"/>
              <a:sym typeface="Roboto"/>
            </a:endParaRPr>
          </a:p>
          <a:p>
            <a:pPr indent="-342900" lvl="0" marL="529162" marR="0" rtl="0" algn="l">
              <a:lnSpc>
                <a:spcPct val="200000"/>
              </a:lnSpc>
              <a:spcBef>
                <a:spcPts val="0"/>
              </a:spcBef>
              <a:spcAft>
                <a:spcPts val="0"/>
              </a:spcAft>
              <a:buClr>
                <a:schemeClr val="dk1"/>
              </a:buClr>
              <a:buSzPts val="1400"/>
              <a:buFont typeface="Calibri"/>
              <a:buAutoNum type="arabicPeriod"/>
            </a:pPr>
            <a:r>
              <a:rPr b="0" i="0" lang="en-US" sz="1600" u="none" cap="none" strike="noStrike">
                <a:solidFill>
                  <a:schemeClr val="dk1"/>
                </a:solidFill>
                <a:latin typeface="Roboto"/>
                <a:ea typeface="Roboto"/>
                <a:cs typeface="Roboto"/>
                <a:sym typeface="Roboto"/>
              </a:rPr>
              <a:t>!= (not equal to)</a:t>
            </a:r>
            <a:endParaRPr b="0" i="0" sz="1400" u="none" cap="none" strike="noStrike">
              <a:solidFill>
                <a:srgbClr val="000000"/>
              </a:solidFill>
              <a:latin typeface="Roboto"/>
              <a:ea typeface="Roboto"/>
              <a:cs typeface="Roboto"/>
              <a:sym typeface="Roboto"/>
            </a:endParaRPr>
          </a:p>
          <a:p>
            <a:pPr indent="-342900" lvl="0" marL="529162" marR="0" rtl="0" algn="l">
              <a:lnSpc>
                <a:spcPct val="200000"/>
              </a:lnSpc>
              <a:spcBef>
                <a:spcPts val="0"/>
              </a:spcBef>
              <a:spcAft>
                <a:spcPts val="0"/>
              </a:spcAft>
              <a:buClr>
                <a:schemeClr val="dk1"/>
              </a:buClr>
              <a:buSzPts val="1400"/>
              <a:buFont typeface="Calibri"/>
              <a:buAutoNum type="arabicPeriod"/>
            </a:pPr>
            <a:r>
              <a:rPr b="0" i="0" lang="en-US" sz="1600" u="none" cap="none" strike="noStrike">
                <a:solidFill>
                  <a:schemeClr val="dk1"/>
                </a:solidFill>
                <a:latin typeface="Roboto"/>
                <a:ea typeface="Roboto"/>
                <a:cs typeface="Roboto"/>
                <a:sym typeface="Roboto"/>
              </a:rPr>
              <a:t>&gt; (greater than)</a:t>
            </a:r>
            <a:endParaRPr b="0" i="0" sz="1400" u="none" cap="none" strike="noStrike">
              <a:solidFill>
                <a:srgbClr val="000000"/>
              </a:solidFill>
              <a:latin typeface="Roboto"/>
              <a:ea typeface="Roboto"/>
              <a:cs typeface="Roboto"/>
              <a:sym typeface="Roboto"/>
            </a:endParaRPr>
          </a:p>
          <a:p>
            <a:pPr indent="-342900" lvl="0" marL="529162" marR="0" rtl="0" algn="l">
              <a:lnSpc>
                <a:spcPct val="200000"/>
              </a:lnSpc>
              <a:spcBef>
                <a:spcPts val="0"/>
              </a:spcBef>
              <a:spcAft>
                <a:spcPts val="0"/>
              </a:spcAft>
              <a:buClr>
                <a:schemeClr val="dk1"/>
              </a:buClr>
              <a:buSzPts val="1400"/>
              <a:buFont typeface="Calibri"/>
              <a:buAutoNum type="arabicPeriod"/>
            </a:pPr>
            <a:r>
              <a:rPr b="0" i="0" lang="en-US" sz="1600" u="none" cap="none" strike="noStrike">
                <a:solidFill>
                  <a:schemeClr val="dk1"/>
                </a:solidFill>
                <a:latin typeface="Roboto"/>
                <a:ea typeface="Roboto"/>
                <a:cs typeface="Roboto"/>
                <a:sym typeface="Roboto"/>
              </a:rPr>
              <a:t>&lt; (less than)</a:t>
            </a:r>
            <a:endParaRPr b="0" i="0" sz="1400" u="none" cap="none" strike="noStrike">
              <a:solidFill>
                <a:srgbClr val="000000"/>
              </a:solidFill>
              <a:latin typeface="Roboto"/>
              <a:ea typeface="Roboto"/>
              <a:cs typeface="Roboto"/>
              <a:sym typeface="Roboto"/>
            </a:endParaRPr>
          </a:p>
          <a:p>
            <a:pPr indent="-342900" lvl="0" marL="529162" marR="0" rtl="0" algn="l">
              <a:lnSpc>
                <a:spcPct val="200000"/>
              </a:lnSpc>
              <a:spcBef>
                <a:spcPts val="0"/>
              </a:spcBef>
              <a:spcAft>
                <a:spcPts val="0"/>
              </a:spcAft>
              <a:buClr>
                <a:schemeClr val="dk1"/>
              </a:buClr>
              <a:buSzPts val="1400"/>
              <a:buFont typeface="Calibri"/>
              <a:buAutoNum type="arabicPeriod"/>
            </a:pPr>
            <a:r>
              <a:rPr b="0" i="0" lang="en-US" sz="1600" u="none" cap="none" strike="noStrike">
                <a:solidFill>
                  <a:schemeClr val="dk1"/>
                </a:solidFill>
                <a:latin typeface="Roboto"/>
                <a:ea typeface="Roboto"/>
                <a:cs typeface="Roboto"/>
                <a:sym typeface="Roboto"/>
              </a:rPr>
              <a:t>&gt;= (greater than or equal to)</a:t>
            </a:r>
            <a:endParaRPr b="0" i="0" sz="1400" u="none" cap="none" strike="noStrike">
              <a:solidFill>
                <a:srgbClr val="000000"/>
              </a:solidFill>
              <a:latin typeface="Roboto"/>
              <a:ea typeface="Roboto"/>
              <a:cs typeface="Roboto"/>
              <a:sym typeface="Roboto"/>
            </a:endParaRPr>
          </a:p>
          <a:p>
            <a:pPr indent="-342900" lvl="0" marL="529162" marR="0" rtl="0" algn="l">
              <a:lnSpc>
                <a:spcPct val="200000"/>
              </a:lnSpc>
              <a:spcBef>
                <a:spcPts val="0"/>
              </a:spcBef>
              <a:spcAft>
                <a:spcPts val="0"/>
              </a:spcAft>
              <a:buClr>
                <a:schemeClr val="dk1"/>
              </a:buClr>
              <a:buSzPts val="1400"/>
              <a:buFont typeface="Calibri"/>
              <a:buAutoNum type="arabicPeriod"/>
            </a:pPr>
            <a:r>
              <a:rPr b="0" i="0" lang="en-US" sz="1600" u="none" cap="none" strike="noStrike">
                <a:solidFill>
                  <a:schemeClr val="dk1"/>
                </a:solidFill>
                <a:latin typeface="Roboto"/>
                <a:ea typeface="Roboto"/>
                <a:cs typeface="Roboto"/>
                <a:sym typeface="Roboto"/>
              </a:rPr>
              <a:t>&lt;= (less than or equal to) </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345" name="Google Shape;345;p29"/>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0"/>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351" name="Google Shape;351;p30"/>
          <p:cNvSpPr txBox="1"/>
          <p:nvPr/>
        </p:nvSpPr>
        <p:spPr>
          <a:xfrm>
            <a:off x="728042" y="1452186"/>
            <a:ext cx="9653100" cy="21507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1. == (equal to): This operator checks if two operands are equal or not.</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Example: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 a = 5;</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 b = 5;</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boolean result = (a == b); // true, as both 'a' and 'b' have the same value (5).</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352" name="Google Shape;352;p30"/>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1"/>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358" name="Google Shape;358;p31"/>
          <p:cNvSpPr txBox="1"/>
          <p:nvPr/>
        </p:nvSpPr>
        <p:spPr>
          <a:xfrm>
            <a:off x="728042" y="1452186"/>
            <a:ext cx="9653100" cy="21507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2. != (not equal to): This operator checks if two operands are not equal.</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Example: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 x = 10;</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 y = 5;</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boolean result = (x != y); // true, as 'x' and 'y' have different values (10 and 5).</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359" name="Google Shape;359;p31"/>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2"/>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365" name="Google Shape;365;p32"/>
          <p:cNvSpPr txBox="1"/>
          <p:nvPr/>
        </p:nvSpPr>
        <p:spPr>
          <a:xfrm>
            <a:off x="728042" y="1452186"/>
            <a:ext cx="9653100" cy="21507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3. &gt; (greater than): This operator checks if the left operand is greater than the right operand.</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Example: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 p = 7;</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 q = 3;</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boolean result = (p &gt; q); // true, as 'p' is greater than 'q'.</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366" name="Google Shape;366;p32"/>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3"/>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372" name="Google Shape;372;p33"/>
          <p:cNvSpPr txBox="1"/>
          <p:nvPr/>
        </p:nvSpPr>
        <p:spPr>
          <a:xfrm>
            <a:off x="728042" y="1452186"/>
            <a:ext cx="9653100" cy="21507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4. &lt; (less than): This operator checks if the left operand is less than the right operand.</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Example: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 m = 4;</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 n = 8;</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boolean result = (m &lt; n); // true, as 'm' is less than 'n'.</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373" name="Google Shape;373;p33"/>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4"/>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379" name="Google Shape;379;p34"/>
          <p:cNvSpPr txBox="1"/>
          <p:nvPr/>
        </p:nvSpPr>
        <p:spPr>
          <a:xfrm>
            <a:off x="728042" y="1452186"/>
            <a:ext cx="9653100" cy="21507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5. &gt;= (greater than or equal to): This operator checks if the left operand is greater than or equal to the right operand.</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Example: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 num1 = 6;</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 num2 = 6;</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boolean result = (num1 &gt;= num2); // true, as 'num1' is equal to 'num2' (6) and therefore greater than or equal to 'num2'.</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380" name="Google Shape;380;p34"/>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5"/>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386" name="Google Shape;386;p35"/>
          <p:cNvSpPr txBox="1"/>
          <p:nvPr/>
        </p:nvSpPr>
        <p:spPr>
          <a:xfrm>
            <a:off x="728042" y="1452186"/>
            <a:ext cx="9653100" cy="21507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6. &lt;= (less than or equal to): This operator checks if the left operand is less than or equal to the right operand.</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Example: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 value1 = 4;</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 value2 = 9;</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boolean result = (value1 &lt;= value2); // true, as 'value1' is less than 'value2'.</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387" name="Google Shape;387;p35"/>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6"/>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393" name="Google Shape;393;p36"/>
          <p:cNvSpPr txBox="1"/>
          <p:nvPr/>
        </p:nvSpPr>
        <p:spPr>
          <a:xfrm>
            <a:off x="728042" y="1452186"/>
            <a:ext cx="9653100" cy="21507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Logical Operators:</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ctr">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&amp;&amp; (logical AND)</a:t>
            </a:r>
            <a:endParaRPr b="0" i="0" sz="1400" u="none" cap="none" strike="noStrike">
              <a:solidFill>
                <a:srgbClr val="000000"/>
              </a:solidFill>
              <a:latin typeface="Roboto"/>
              <a:ea typeface="Roboto"/>
              <a:cs typeface="Roboto"/>
              <a:sym typeface="Roboto"/>
            </a:endParaRPr>
          </a:p>
          <a:p>
            <a:pPr indent="0" lvl="0" marL="186262" marR="0" rtl="0" algn="ctr">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(logical OR)</a:t>
            </a:r>
            <a:endParaRPr b="0" i="0" sz="1400" u="none" cap="none" strike="noStrike">
              <a:solidFill>
                <a:srgbClr val="000000"/>
              </a:solidFill>
              <a:latin typeface="Roboto"/>
              <a:ea typeface="Roboto"/>
              <a:cs typeface="Roboto"/>
              <a:sym typeface="Roboto"/>
            </a:endParaRPr>
          </a:p>
          <a:p>
            <a:pPr indent="0" lvl="0" marL="186262" marR="0" rtl="0" algn="ctr">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(logical NOT)</a:t>
            </a:r>
            <a:endParaRPr b="0" i="0" sz="1400" u="none" cap="none" strike="noStrike">
              <a:solidFill>
                <a:srgbClr val="000000"/>
              </a:solidFill>
              <a:latin typeface="Roboto"/>
              <a:ea typeface="Roboto"/>
              <a:cs typeface="Roboto"/>
              <a:sym typeface="Roboto"/>
            </a:endParaRPr>
          </a:p>
        </p:txBody>
      </p:sp>
      <p:sp>
        <p:nvSpPr>
          <p:cNvPr id="394" name="Google Shape;394;p36"/>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9"/>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t/>
            </a:r>
            <a:endParaRPr/>
          </a:p>
        </p:txBody>
      </p:sp>
      <p:sp>
        <p:nvSpPr>
          <p:cNvPr id="128" name="Google Shape;128;p79"/>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SzPts val="1800"/>
              <a:buNone/>
            </a:pPr>
            <a:r>
              <a:t/>
            </a:r>
            <a:endParaRPr/>
          </a:p>
        </p:txBody>
      </p:sp>
      <p:pic>
        <p:nvPicPr>
          <p:cNvPr id="129" name="Google Shape;129;p79"/>
          <p:cNvPicPr preferRelativeResize="0"/>
          <p:nvPr/>
        </p:nvPicPr>
        <p:blipFill rotWithShape="1">
          <a:blip r:embed="rId3">
            <a:alphaModFix/>
          </a:blip>
          <a:srcRect b="0" l="0" r="0" t="0"/>
          <a:stretch/>
        </p:blipFill>
        <p:spPr>
          <a:xfrm>
            <a:off x="1" y="3"/>
            <a:ext cx="12192004" cy="6858001"/>
          </a:xfrm>
          <a:prstGeom prst="rect">
            <a:avLst/>
          </a:prstGeom>
          <a:noFill/>
          <a:ln>
            <a:noFill/>
          </a:ln>
        </p:spPr>
      </p:pic>
      <p:pic>
        <p:nvPicPr>
          <p:cNvPr id="130" name="Google Shape;130;p79"/>
          <p:cNvPicPr preferRelativeResize="0"/>
          <p:nvPr/>
        </p:nvPicPr>
        <p:blipFill rotWithShape="1">
          <a:blip r:embed="rId4">
            <a:alphaModFix/>
          </a:blip>
          <a:srcRect b="0" l="0" r="0" t="0"/>
          <a:stretch/>
        </p:blipFill>
        <p:spPr>
          <a:xfrm>
            <a:off x="1" y="3"/>
            <a:ext cx="12192004" cy="6858001"/>
          </a:xfrm>
          <a:prstGeom prst="rect">
            <a:avLst/>
          </a:prstGeom>
          <a:noFill/>
          <a:ln>
            <a:noFill/>
          </a:ln>
        </p:spPr>
      </p:pic>
      <p:sp>
        <p:nvSpPr>
          <p:cNvPr id="131" name="Google Shape;131;p79"/>
          <p:cNvSpPr txBox="1"/>
          <p:nvPr/>
        </p:nvSpPr>
        <p:spPr>
          <a:xfrm>
            <a:off x="914401" y="1038425"/>
            <a:ext cx="3625500" cy="63090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Clr>
                <a:srgbClr val="000000"/>
              </a:buClr>
              <a:buSzPts val="2133"/>
              <a:buFont typeface="Arial"/>
              <a:buNone/>
            </a:pPr>
            <a:r>
              <a:rPr b="0" i="0" lang="en-US" sz="2500" u="none" cap="none" strike="noStrike">
                <a:solidFill>
                  <a:srgbClr val="8182EF"/>
                </a:solidFill>
                <a:latin typeface="Roboto Black"/>
                <a:ea typeface="Roboto Black"/>
                <a:cs typeface="Roboto Black"/>
                <a:sym typeface="Roboto Black"/>
              </a:rPr>
              <a:t>TOPICS</a:t>
            </a:r>
            <a:endParaRPr b="0" i="0" sz="2500" u="none" cap="none" strike="noStrike">
              <a:solidFill>
                <a:srgbClr val="8182EF"/>
              </a:solidFill>
              <a:latin typeface="Roboto Black"/>
              <a:ea typeface="Roboto Black"/>
              <a:cs typeface="Roboto Black"/>
              <a:sym typeface="Roboto Black"/>
            </a:endParaRPr>
          </a:p>
        </p:txBody>
      </p:sp>
      <p:sp>
        <p:nvSpPr>
          <p:cNvPr id="132" name="Google Shape;132;p79"/>
          <p:cNvSpPr txBox="1"/>
          <p:nvPr/>
        </p:nvSpPr>
        <p:spPr>
          <a:xfrm>
            <a:off x="717755" y="1811532"/>
            <a:ext cx="4942200" cy="2924400"/>
          </a:xfrm>
          <a:prstGeom prst="rect">
            <a:avLst/>
          </a:prstGeom>
          <a:noFill/>
          <a:ln>
            <a:noFill/>
          </a:ln>
        </p:spPr>
        <p:txBody>
          <a:bodyPr anchorCtr="0" anchor="t" bIns="45700" lIns="91425" spcFirstLastPara="1" rIns="91425" wrap="square" tIns="45700">
            <a:spAutoFit/>
          </a:bodyPr>
          <a:lstStyle/>
          <a:p>
            <a:pPr indent="-317500" lvl="1" marL="1155680" marR="0" rtl="0" algn="l">
              <a:lnSpc>
                <a:spcPct val="150000"/>
              </a:lnSpc>
              <a:spcBef>
                <a:spcPts val="0"/>
              </a:spcBef>
              <a:spcAft>
                <a:spcPts val="0"/>
              </a:spcAft>
              <a:buClr>
                <a:srgbClr val="7030A0"/>
              </a:buClr>
              <a:buSzPts val="1600"/>
              <a:buFont typeface="Noto Sans Symbols"/>
              <a:buChar char="⮚"/>
            </a:pPr>
            <a:r>
              <a:rPr b="0" i="0" lang="en-US" sz="1600" u="none" cap="none" strike="noStrike">
                <a:solidFill>
                  <a:schemeClr val="dk1"/>
                </a:solidFill>
                <a:latin typeface="Roboto"/>
                <a:ea typeface="Roboto"/>
                <a:cs typeface="Roboto"/>
                <a:sym typeface="Roboto"/>
              </a:rPr>
              <a:t>Java Input </a:t>
            </a:r>
            <a:endParaRPr b="0" i="0" sz="1600" u="none" cap="none" strike="noStrike">
              <a:solidFill>
                <a:schemeClr val="dk1"/>
              </a:solidFill>
              <a:latin typeface="Roboto"/>
              <a:ea typeface="Roboto"/>
              <a:cs typeface="Roboto"/>
              <a:sym typeface="Roboto"/>
            </a:endParaRPr>
          </a:p>
          <a:p>
            <a:pPr indent="-317500" lvl="1" marL="1155680" marR="0" rtl="0" algn="l">
              <a:lnSpc>
                <a:spcPct val="150000"/>
              </a:lnSpc>
              <a:spcBef>
                <a:spcPts val="0"/>
              </a:spcBef>
              <a:spcAft>
                <a:spcPts val="0"/>
              </a:spcAft>
              <a:buClr>
                <a:srgbClr val="7030A0"/>
              </a:buClr>
              <a:buSzPts val="1600"/>
              <a:buFont typeface="Noto Sans Symbols"/>
              <a:buChar char="⮚"/>
            </a:pPr>
            <a:r>
              <a:rPr b="0" i="0" lang="en-US" sz="1600" u="none" cap="none" strike="noStrike">
                <a:solidFill>
                  <a:schemeClr val="dk1"/>
                </a:solidFill>
                <a:latin typeface="Roboto"/>
                <a:ea typeface="Roboto"/>
                <a:cs typeface="Roboto"/>
                <a:sym typeface="Roboto"/>
              </a:rPr>
              <a:t>Step-by-step process of receiving input in Java</a:t>
            </a:r>
            <a:endParaRPr b="0" i="0" sz="1600" u="none" cap="none" strike="noStrike">
              <a:solidFill>
                <a:schemeClr val="dk1"/>
              </a:solidFill>
              <a:latin typeface="Roboto"/>
              <a:ea typeface="Roboto"/>
              <a:cs typeface="Roboto"/>
              <a:sym typeface="Roboto"/>
            </a:endParaRPr>
          </a:p>
          <a:p>
            <a:pPr indent="-317500" lvl="1" marL="1155680" marR="0" rtl="0" algn="l">
              <a:lnSpc>
                <a:spcPct val="150000"/>
              </a:lnSpc>
              <a:spcBef>
                <a:spcPts val="0"/>
              </a:spcBef>
              <a:spcAft>
                <a:spcPts val="0"/>
              </a:spcAft>
              <a:buClr>
                <a:srgbClr val="7030A0"/>
              </a:buClr>
              <a:buSzPts val="1600"/>
              <a:buFont typeface="Noto Sans Symbols"/>
              <a:buChar char="⮚"/>
            </a:pPr>
            <a:r>
              <a:rPr b="0" i="0" lang="en-US" sz="1600" u="none" cap="none" strike="noStrike">
                <a:solidFill>
                  <a:schemeClr val="dk1"/>
                </a:solidFill>
                <a:latin typeface="Roboto"/>
                <a:ea typeface="Roboto"/>
                <a:cs typeface="Roboto"/>
                <a:sym typeface="Roboto"/>
              </a:rPr>
              <a:t>Java output</a:t>
            </a:r>
            <a:endParaRPr b="0" i="0" sz="1600" u="none" cap="none" strike="noStrike">
              <a:solidFill>
                <a:schemeClr val="dk1"/>
              </a:solidFill>
              <a:latin typeface="Roboto"/>
              <a:ea typeface="Roboto"/>
              <a:cs typeface="Roboto"/>
              <a:sym typeface="Roboto"/>
            </a:endParaRPr>
          </a:p>
          <a:p>
            <a:pPr indent="-317500" lvl="1" marL="1155680" marR="0" rtl="0" algn="l">
              <a:lnSpc>
                <a:spcPct val="150000"/>
              </a:lnSpc>
              <a:spcBef>
                <a:spcPts val="0"/>
              </a:spcBef>
              <a:spcAft>
                <a:spcPts val="0"/>
              </a:spcAft>
              <a:buClr>
                <a:srgbClr val="7030A0"/>
              </a:buClr>
              <a:buSzPts val="1600"/>
              <a:buFont typeface="Noto Sans Symbols"/>
              <a:buChar char="⮚"/>
            </a:pPr>
            <a:r>
              <a:rPr b="0" i="0" lang="en-US" sz="1600" u="none" cap="none" strike="noStrike">
                <a:solidFill>
                  <a:schemeClr val="dk1"/>
                </a:solidFill>
                <a:latin typeface="Roboto"/>
                <a:ea typeface="Roboto"/>
                <a:cs typeface="Roboto"/>
                <a:sym typeface="Roboto"/>
              </a:rPr>
              <a:t>Different types of printing outputs.</a:t>
            </a:r>
            <a:endParaRPr b="0" i="0" sz="1600" u="none" cap="none" strike="noStrike">
              <a:solidFill>
                <a:schemeClr val="dk1"/>
              </a:solidFill>
              <a:latin typeface="Roboto"/>
              <a:ea typeface="Roboto"/>
              <a:cs typeface="Roboto"/>
              <a:sym typeface="Roboto"/>
            </a:endParaRPr>
          </a:p>
          <a:p>
            <a:pPr indent="-317500" lvl="1" marL="1155680" marR="0" rtl="0" algn="l">
              <a:lnSpc>
                <a:spcPct val="150000"/>
              </a:lnSpc>
              <a:spcBef>
                <a:spcPts val="0"/>
              </a:spcBef>
              <a:spcAft>
                <a:spcPts val="0"/>
              </a:spcAft>
              <a:buClr>
                <a:srgbClr val="7030A0"/>
              </a:buClr>
              <a:buSzPts val="1600"/>
              <a:buFont typeface="Noto Sans Symbols"/>
              <a:buChar char="⮚"/>
            </a:pPr>
            <a:r>
              <a:rPr b="0" i="0" lang="en-US" sz="1600" u="none" cap="none" strike="noStrike">
                <a:solidFill>
                  <a:schemeClr val="dk1"/>
                </a:solidFill>
                <a:latin typeface="Roboto"/>
                <a:ea typeface="Roboto"/>
                <a:cs typeface="Roboto"/>
                <a:sym typeface="Roboto"/>
              </a:rPr>
              <a:t>Operators</a:t>
            </a:r>
            <a:endParaRPr b="0" i="0" sz="1600" u="none" cap="none" strike="noStrike">
              <a:solidFill>
                <a:schemeClr val="dk1"/>
              </a:solidFill>
              <a:latin typeface="Roboto"/>
              <a:ea typeface="Roboto"/>
              <a:cs typeface="Roboto"/>
              <a:sym typeface="Roboto"/>
            </a:endParaRPr>
          </a:p>
          <a:p>
            <a:pPr indent="-317500" lvl="1" marL="1155680" marR="0" rtl="0" algn="l">
              <a:lnSpc>
                <a:spcPct val="150000"/>
              </a:lnSpc>
              <a:spcBef>
                <a:spcPts val="0"/>
              </a:spcBef>
              <a:spcAft>
                <a:spcPts val="0"/>
              </a:spcAft>
              <a:buClr>
                <a:srgbClr val="7030A0"/>
              </a:buClr>
              <a:buSzPts val="1600"/>
              <a:buFont typeface="Noto Sans Symbols"/>
              <a:buChar char="⮚"/>
            </a:pPr>
            <a:r>
              <a:rPr b="0" i="0" lang="en-US" sz="1600" u="none" cap="none" strike="noStrike">
                <a:solidFill>
                  <a:schemeClr val="dk1"/>
                </a:solidFill>
                <a:latin typeface="Roboto"/>
                <a:ea typeface="Roboto"/>
                <a:cs typeface="Roboto"/>
                <a:sym typeface="Roboto"/>
              </a:rPr>
              <a:t>Operator types with example</a:t>
            </a:r>
            <a:endParaRPr b="0" i="0" sz="1600" u="none" cap="none" strike="noStrike">
              <a:solidFill>
                <a:schemeClr val="dk1"/>
              </a:solidFill>
              <a:latin typeface="Roboto"/>
              <a:ea typeface="Roboto"/>
              <a:cs typeface="Roboto"/>
              <a:sym typeface="Roboto"/>
            </a:endParaRPr>
          </a:p>
          <a:p>
            <a:pPr indent="-262435" lvl="0" marL="380990" marR="0" rtl="0" algn="l">
              <a:lnSpc>
                <a:spcPct val="150000"/>
              </a:lnSpc>
              <a:spcBef>
                <a:spcPts val="0"/>
              </a:spcBef>
              <a:spcAft>
                <a:spcPts val="0"/>
              </a:spcAft>
              <a:buClr>
                <a:srgbClr val="000000"/>
              </a:buClr>
              <a:buSzPts val="1867"/>
              <a:buFont typeface="Noto Sans Symbols"/>
              <a:buNone/>
            </a:pPr>
            <a:r>
              <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7"/>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400" name="Google Shape;400;p37"/>
          <p:cNvSpPr txBox="1"/>
          <p:nvPr/>
        </p:nvSpPr>
        <p:spPr>
          <a:xfrm>
            <a:off x="903696" y="1470849"/>
            <a:ext cx="9653100" cy="21507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1. &amp;&amp;(logical AND):</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 The logical AND operator returns “true” if and only if both operands are "true". If any of the operands is "false", the result will be "false".</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 It is also known as the short-circuit AND because if the left operand evaluates to "false", the right operand will not be evaluated since the result will already be "false".</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401" name="Google Shape;401;p37"/>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8"/>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407" name="Google Shape;407;p38"/>
          <p:cNvSpPr txBox="1"/>
          <p:nvPr/>
        </p:nvSpPr>
        <p:spPr>
          <a:xfrm>
            <a:off x="728042" y="1452186"/>
            <a:ext cx="9653100" cy="21507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2. ||(logical OR):</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 The logical OR operator returns "trueif at least one of the operands is "true". It returns "falseonly when both operands are "false".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 Like "&amp;&amp;", it is also short-circuit OR. If the left operand evaluates to "true", the right operand will not be evaluated since the result will already be "true".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3. !(logical NOT):</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 The logical NOT operator reverses the boolean value of its operand. If the operand is "true", "!will make it "false", and if the operand is "false", "!will make it "true".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408" name="Google Shape;408;p38"/>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0"/>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414" name="Google Shape;414;p40"/>
          <p:cNvSpPr txBox="1"/>
          <p:nvPr/>
        </p:nvSpPr>
        <p:spPr>
          <a:xfrm>
            <a:off x="651842" y="1452186"/>
            <a:ext cx="9653229" cy="2150617"/>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p:txBody>
      </p:sp>
      <p:graphicFrame>
        <p:nvGraphicFramePr>
          <p:cNvPr id="415" name="Google Shape;415;p40"/>
          <p:cNvGraphicFramePr/>
          <p:nvPr/>
        </p:nvGraphicFramePr>
        <p:xfrm>
          <a:off x="1358624" y="1723368"/>
          <a:ext cx="3000000" cy="3000000"/>
        </p:xfrm>
        <a:graphic>
          <a:graphicData uri="http://schemas.openxmlformats.org/drawingml/2006/table">
            <a:tbl>
              <a:tblPr bandRow="1" firstRow="1">
                <a:noFill/>
                <a:tableStyleId>{F4E855B0-06F6-4727-97E6-CFF8C4AB3611}</a:tableStyleId>
              </a:tblPr>
              <a:tblGrid>
                <a:gridCol w="11214300"/>
              </a:tblGrid>
              <a:tr h="1193100">
                <a:tc>
                  <a:txBody>
                    <a:bodyPr/>
                    <a:lstStyle/>
                    <a:p>
                      <a:pPr indent="0" lvl="0" marL="186262" marR="0" rtl="0" algn="l">
                        <a:lnSpc>
                          <a:spcPct val="100000"/>
                        </a:lnSpc>
                        <a:spcBef>
                          <a:spcPts val="0"/>
                        </a:spcBef>
                        <a:spcAft>
                          <a:spcPts val="0"/>
                        </a:spcAft>
                        <a:buClr>
                          <a:schemeClr val="dk1"/>
                        </a:buClr>
                        <a:buSzPts val="1600"/>
                        <a:buFont typeface="Consolas"/>
                        <a:buNone/>
                      </a:pPr>
                      <a:r>
                        <a:rPr b="0" lang="en-US" sz="1600" u="none" cap="none" strike="noStrike">
                          <a:solidFill>
                            <a:schemeClr val="dk1"/>
                          </a:solidFill>
                          <a:latin typeface="Roboto"/>
                          <a:ea typeface="Roboto"/>
                          <a:cs typeface="Roboto"/>
                          <a:sym typeface="Roboto"/>
                        </a:rPr>
                        <a:t>public class LogicalOperators {</a:t>
                      </a:r>
                      <a:endParaRPr sz="1800" u="none" cap="none" strike="noStrike"/>
                    </a:p>
                    <a:p>
                      <a:pPr indent="0" lvl="0" marL="186262" marR="0" rtl="0" algn="l">
                        <a:lnSpc>
                          <a:spcPct val="100000"/>
                        </a:lnSpc>
                        <a:spcBef>
                          <a:spcPts val="0"/>
                        </a:spcBef>
                        <a:spcAft>
                          <a:spcPts val="0"/>
                        </a:spcAft>
                        <a:buClr>
                          <a:schemeClr val="dk1"/>
                        </a:buClr>
                        <a:buSzPts val="1600"/>
                        <a:buFont typeface="Consolas"/>
                        <a:buNone/>
                      </a:pPr>
                      <a:r>
                        <a:rPr b="0" lang="en-US" sz="1600" u="none" cap="none" strike="noStrike">
                          <a:solidFill>
                            <a:schemeClr val="dk1"/>
                          </a:solidFill>
                          <a:latin typeface="Roboto"/>
                          <a:ea typeface="Roboto"/>
                          <a:cs typeface="Roboto"/>
                          <a:sym typeface="Roboto"/>
                        </a:rPr>
                        <a:t>    public static void main(String[] args) {</a:t>
                      </a:r>
                      <a:endParaRPr sz="1800" u="none" cap="none" strike="noStrike"/>
                    </a:p>
                    <a:p>
                      <a:pPr indent="0" lvl="0" marL="186262" marR="0" rtl="0" algn="l">
                        <a:lnSpc>
                          <a:spcPct val="100000"/>
                        </a:lnSpc>
                        <a:spcBef>
                          <a:spcPts val="0"/>
                        </a:spcBef>
                        <a:spcAft>
                          <a:spcPts val="0"/>
                        </a:spcAft>
                        <a:buClr>
                          <a:schemeClr val="dk1"/>
                        </a:buClr>
                        <a:buSzPts val="1600"/>
                        <a:buFont typeface="Consolas"/>
                        <a:buNone/>
                      </a:pPr>
                      <a:r>
                        <a:rPr b="0" lang="en-US" sz="1600" u="none" cap="none" strike="noStrike">
                          <a:solidFill>
                            <a:schemeClr val="dk1"/>
                          </a:solidFill>
                          <a:latin typeface="Roboto"/>
                          <a:ea typeface="Roboto"/>
                          <a:cs typeface="Roboto"/>
                          <a:sym typeface="Roboto"/>
                        </a:rPr>
                        <a:t>        int age = 25;</a:t>
                      </a:r>
                      <a:endParaRPr sz="1800" u="none" cap="none" strike="noStrike"/>
                    </a:p>
                    <a:p>
                      <a:pPr indent="0" lvl="0" marL="186262" marR="0" rtl="0" algn="l">
                        <a:lnSpc>
                          <a:spcPct val="100000"/>
                        </a:lnSpc>
                        <a:spcBef>
                          <a:spcPts val="0"/>
                        </a:spcBef>
                        <a:spcAft>
                          <a:spcPts val="0"/>
                        </a:spcAft>
                        <a:buClr>
                          <a:schemeClr val="dk1"/>
                        </a:buClr>
                        <a:buSzPts val="1600"/>
                        <a:buFont typeface="Consolas"/>
                        <a:buNone/>
                      </a:pPr>
                      <a:r>
                        <a:rPr b="0" lang="en-US" sz="1600" u="none" cap="none" strike="noStrike">
                          <a:solidFill>
                            <a:schemeClr val="dk1"/>
                          </a:solidFill>
                          <a:latin typeface="Roboto"/>
                          <a:ea typeface="Roboto"/>
                          <a:cs typeface="Roboto"/>
                          <a:sym typeface="Roboto"/>
                        </a:rPr>
                        <a:t>        boolean isStudent = true;</a:t>
                      </a:r>
                      <a:endParaRPr sz="1800" u="none" cap="none" strike="noStrike"/>
                    </a:p>
                    <a:p>
                      <a:pPr indent="0" lvl="0" marL="186262" marR="0" rtl="0" algn="l">
                        <a:lnSpc>
                          <a:spcPct val="100000"/>
                        </a:lnSpc>
                        <a:spcBef>
                          <a:spcPts val="0"/>
                        </a:spcBef>
                        <a:spcAft>
                          <a:spcPts val="0"/>
                        </a:spcAft>
                        <a:buClr>
                          <a:schemeClr val="dk1"/>
                        </a:buClr>
                        <a:buSzPts val="1600"/>
                        <a:buFont typeface="Consolas"/>
                        <a:buNone/>
                      </a:pPr>
                      <a:r>
                        <a:rPr b="0" lang="en-US" sz="1600" u="none" cap="none" strike="noStrike">
                          <a:solidFill>
                            <a:schemeClr val="dk1"/>
                          </a:solidFill>
                          <a:latin typeface="Roboto"/>
                          <a:ea typeface="Roboto"/>
                          <a:cs typeface="Roboto"/>
                          <a:sym typeface="Roboto"/>
                        </a:rPr>
                        <a:t>        // Using &amp;&amp; (logical AND)</a:t>
                      </a:r>
                      <a:endParaRPr sz="1800" u="none" cap="none" strike="noStrike"/>
                    </a:p>
                    <a:p>
                      <a:pPr indent="0" lvl="0" marL="186262" marR="0" rtl="0" algn="l">
                        <a:lnSpc>
                          <a:spcPct val="100000"/>
                        </a:lnSpc>
                        <a:spcBef>
                          <a:spcPts val="0"/>
                        </a:spcBef>
                        <a:spcAft>
                          <a:spcPts val="0"/>
                        </a:spcAft>
                        <a:buClr>
                          <a:schemeClr val="dk1"/>
                        </a:buClr>
                        <a:buSzPts val="1600"/>
                        <a:buFont typeface="Consolas"/>
                        <a:buNone/>
                      </a:pPr>
                      <a:r>
                        <a:rPr b="0" lang="en-US" sz="1600" u="none" cap="none" strike="noStrike">
                          <a:solidFill>
                            <a:schemeClr val="dk1"/>
                          </a:solidFill>
                          <a:latin typeface="Roboto"/>
                          <a:ea typeface="Roboto"/>
                          <a:cs typeface="Roboto"/>
                          <a:sym typeface="Roboto"/>
                        </a:rPr>
                        <a:t>        boolean isAdultStudent = age &gt;= 18 &amp;&amp; isStudent;</a:t>
                      </a:r>
                      <a:endParaRPr sz="1800" u="none" cap="none" strike="noStrike"/>
                    </a:p>
                    <a:p>
                      <a:pPr indent="0" lvl="0" marL="186262" marR="0" rtl="0" algn="l">
                        <a:lnSpc>
                          <a:spcPct val="100000"/>
                        </a:lnSpc>
                        <a:spcBef>
                          <a:spcPts val="0"/>
                        </a:spcBef>
                        <a:spcAft>
                          <a:spcPts val="0"/>
                        </a:spcAft>
                        <a:buClr>
                          <a:schemeClr val="dk1"/>
                        </a:buClr>
                        <a:buSzPts val="1600"/>
                        <a:buFont typeface="Consolas"/>
                        <a:buNone/>
                      </a:pPr>
                      <a:r>
                        <a:rPr b="0" lang="en-US" sz="1600" u="none" cap="none" strike="noStrike">
                          <a:solidFill>
                            <a:schemeClr val="dk1"/>
                          </a:solidFill>
                          <a:latin typeface="Roboto"/>
                          <a:ea typeface="Roboto"/>
                          <a:cs typeface="Roboto"/>
                          <a:sym typeface="Roboto"/>
                        </a:rPr>
                        <a:t>        // The result will be true if age is greater than or equal to 18 AND isStudent is true.</a:t>
                      </a:r>
                      <a:endParaRPr sz="1800" u="none" cap="none" strike="noStrike"/>
                    </a:p>
                    <a:p>
                      <a:pPr indent="0" lvl="0" marL="186262" marR="0" rtl="0" algn="l">
                        <a:lnSpc>
                          <a:spcPct val="100000"/>
                        </a:lnSpc>
                        <a:spcBef>
                          <a:spcPts val="0"/>
                        </a:spcBef>
                        <a:spcAft>
                          <a:spcPts val="0"/>
                        </a:spcAft>
                        <a:buClr>
                          <a:schemeClr val="dk1"/>
                        </a:buClr>
                        <a:buSzPts val="1600"/>
                        <a:buFont typeface="Consolas"/>
                        <a:buNone/>
                      </a:pPr>
                      <a:r>
                        <a:rPr b="0" lang="en-US" sz="1600" u="none" cap="none" strike="noStrike">
                          <a:solidFill>
                            <a:schemeClr val="dk1"/>
                          </a:solidFill>
                          <a:latin typeface="Roboto"/>
                          <a:ea typeface="Roboto"/>
                          <a:cs typeface="Roboto"/>
                          <a:sym typeface="Roboto"/>
                        </a:rPr>
                        <a:t>        // Using || (logical OR)</a:t>
                      </a:r>
                      <a:endParaRPr sz="1800" u="none" cap="none" strike="noStrike"/>
                    </a:p>
                    <a:p>
                      <a:pPr indent="0" lvl="0" marL="186262" marR="0" rtl="0" algn="l">
                        <a:lnSpc>
                          <a:spcPct val="100000"/>
                        </a:lnSpc>
                        <a:spcBef>
                          <a:spcPts val="0"/>
                        </a:spcBef>
                        <a:spcAft>
                          <a:spcPts val="0"/>
                        </a:spcAft>
                        <a:buClr>
                          <a:schemeClr val="dk1"/>
                        </a:buClr>
                        <a:buSzPts val="1600"/>
                        <a:buFont typeface="Consolas"/>
                        <a:buNone/>
                      </a:pPr>
                      <a:r>
                        <a:rPr b="0" lang="en-US" sz="1600" u="none" cap="none" strike="noStrike">
                          <a:solidFill>
                            <a:schemeClr val="dk1"/>
                          </a:solidFill>
                          <a:latin typeface="Roboto"/>
                          <a:ea typeface="Roboto"/>
                          <a:cs typeface="Roboto"/>
                          <a:sym typeface="Roboto"/>
                        </a:rPr>
                        <a:t>        boolean isAdultOrStudent = age &gt;= 18 || isStudent;</a:t>
                      </a:r>
                      <a:endParaRPr sz="1800" u="none" cap="none" strike="noStrike"/>
                    </a:p>
                    <a:p>
                      <a:pPr indent="0" lvl="0" marL="186262" marR="0" rtl="0" algn="l">
                        <a:lnSpc>
                          <a:spcPct val="100000"/>
                        </a:lnSpc>
                        <a:spcBef>
                          <a:spcPts val="0"/>
                        </a:spcBef>
                        <a:spcAft>
                          <a:spcPts val="0"/>
                        </a:spcAft>
                        <a:buClr>
                          <a:schemeClr val="dk1"/>
                        </a:buClr>
                        <a:buSzPts val="1600"/>
                        <a:buFont typeface="Consolas"/>
                        <a:buNone/>
                      </a:pPr>
                      <a:r>
                        <a:rPr b="0" lang="en-US" sz="1600" u="none" cap="none" strike="noStrike">
                          <a:solidFill>
                            <a:schemeClr val="dk1"/>
                          </a:solidFill>
                          <a:latin typeface="Roboto"/>
                          <a:ea typeface="Roboto"/>
                          <a:cs typeface="Roboto"/>
                          <a:sym typeface="Roboto"/>
                        </a:rPr>
                        <a:t>        // The result will be true if age is greater than or equal to 18 OR isStudent is true.</a:t>
                      </a:r>
                      <a:endParaRPr sz="1800" u="none" cap="none" strike="noStrike"/>
                    </a:p>
                    <a:p>
                      <a:pPr indent="0" lvl="0" marL="186262" marR="0" rtl="0" algn="l">
                        <a:lnSpc>
                          <a:spcPct val="100000"/>
                        </a:lnSpc>
                        <a:spcBef>
                          <a:spcPts val="0"/>
                        </a:spcBef>
                        <a:spcAft>
                          <a:spcPts val="0"/>
                        </a:spcAft>
                        <a:buClr>
                          <a:schemeClr val="dk1"/>
                        </a:buClr>
                        <a:buSzPts val="1600"/>
                        <a:buFont typeface="Consolas"/>
                        <a:buNone/>
                      </a:pPr>
                      <a:r>
                        <a:rPr b="0" lang="en-US" sz="1600" u="none" cap="none" strike="noStrike">
                          <a:solidFill>
                            <a:schemeClr val="dk1"/>
                          </a:solidFill>
                          <a:latin typeface="Roboto"/>
                          <a:ea typeface="Roboto"/>
                          <a:cs typeface="Roboto"/>
                          <a:sym typeface="Roboto"/>
                        </a:rPr>
                        <a:t>        // Using ! (logical NOT)</a:t>
                      </a:r>
                      <a:endParaRPr sz="1800" u="none" cap="none" strike="noStrike"/>
                    </a:p>
                    <a:p>
                      <a:pPr indent="0" lvl="0" marL="186262" marR="0" rtl="0" algn="l">
                        <a:lnSpc>
                          <a:spcPct val="100000"/>
                        </a:lnSpc>
                        <a:spcBef>
                          <a:spcPts val="0"/>
                        </a:spcBef>
                        <a:spcAft>
                          <a:spcPts val="0"/>
                        </a:spcAft>
                        <a:buClr>
                          <a:schemeClr val="dk1"/>
                        </a:buClr>
                        <a:buSzPts val="1600"/>
                        <a:buFont typeface="Consolas"/>
                        <a:buNone/>
                      </a:pPr>
                      <a:r>
                        <a:rPr b="0" lang="en-US" sz="1600" u="none" cap="none" strike="noStrike">
                          <a:solidFill>
                            <a:schemeClr val="dk1"/>
                          </a:solidFill>
                          <a:latin typeface="Roboto"/>
                          <a:ea typeface="Roboto"/>
                          <a:cs typeface="Roboto"/>
                          <a:sym typeface="Roboto"/>
                        </a:rPr>
                        <a:t>        boolean isNotStudent = !isStudent;</a:t>
                      </a:r>
                      <a:endParaRPr sz="1800" u="none" cap="none" strike="noStrike"/>
                    </a:p>
                    <a:p>
                      <a:pPr indent="0" lvl="0" marL="186262" marR="0" rtl="0" algn="l">
                        <a:lnSpc>
                          <a:spcPct val="100000"/>
                        </a:lnSpc>
                        <a:spcBef>
                          <a:spcPts val="0"/>
                        </a:spcBef>
                        <a:spcAft>
                          <a:spcPts val="0"/>
                        </a:spcAft>
                        <a:buClr>
                          <a:schemeClr val="dk1"/>
                        </a:buClr>
                        <a:buSzPts val="1600"/>
                        <a:buFont typeface="Consolas"/>
                        <a:buNone/>
                      </a:pPr>
                      <a:r>
                        <a:rPr b="0" lang="en-US" sz="1600" u="none" cap="none" strike="noStrike">
                          <a:solidFill>
                            <a:schemeClr val="dk1"/>
                          </a:solidFill>
                          <a:latin typeface="Roboto"/>
                          <a:ea typeface="Roboto"/>
                          <a:cs typeface="Roboto"/>
                          <a:sym typeface="Roboto"/>
                        </a:rPr>
                        <a:t>        // The result will be false since we negate the value of isStudent</a:t>
                      </a:r>
                      <a:endParaRPr b="0" sz="1600" u="none" cap="none" strike="noStrike">
                        <a:solidFill>
                          <a:schemeClr val="dk1"/>
                        </a:solidFill>
                        <a:latin typeface="Roboto"/>
                        <a:ea typeface="Roboto"/>
                        <a:cs typeface="Roboto"/>
                        <a:sym typeface="Roboto"/>
                      </a:endParaRPr>
                    </a:p>
                    <a:p>
                      <a:pPr indent="0" lvl="0" marL="186262" marR="0" rtl="0" algn="l">
                        <a:lnSpc>
                          <a:spcPct val="100000"/>
                        </a:lnSpc>
                        <a:spcBef>
                          <a:spcPts val="0"/>
                        </a:spcBef>
                        <a:spcAft>
                          <a:spcPts val="0"/>
                        </a:spcAft>
                        <a:buClr>
                          <a:schemeClr val="dk1"/>
                        </a:buClr>
                        <a:buSzPts val="1600"/>
                        <a:buFont typeface="Consolas"/>
                        <a:buNone/>
                      </a:pPr>
                      <a:r>
                        <a:rPr b="0" lang="en-US" sz="1600" u="none" cap="none" strike="noStrike">
                          <a:solidFill>
                            <a:schemeClr val="dk1"/>
                          </a:solidFill>
                          <a:latin typeface="Roboto"/>
                          <a:ea typeface="Roboto"/>
                          <a:cs typeface="Roboto"/>
                          <a:sym typeface="Roboto"/>
                        </a:rPr>
                        <a:t>        // Printing the results</a:t>
                      </a:r>
                      <a:endParaRPr sz="1800" u="none" cap="none" strike="noStrike"/>
                    </a:p>
                    <a:p>
                      <a:pPr indent="0" lvl="0" marL="186262" marR="0" rtl="0" algn="l">
                        <a:lnSpc>
                          <a:spcPct val="100000"/>
                        </a:lnSpc>
                        <a:spcBef>
                          <a:spcPts val="0"/>
                        </a:spcBef>
                        <a:spcAft>
                          <a:spcPts val="0"/>
                        </a:spcAft>
                        <a:buClr>
                          <a:schemeClr val="dk1"/>
                        </a:buClr>
                        <a:buSzPts val="1600"/>
                        <a:buFont typeface="Consolas"/>
                        <a:buNone/>
                      </a:pPr>
                      <a:r>
                        <a:rPr b="0" lang="en-US" sz="1600" u="none" cap="none" strike="noStrike">
                          <a:solidFill>
                            <a:schemeClr val="dk1"/>
                          </a:solidFill>
                          <a:latin typeface="Roboto"/>
                          <a:ea typeface="Roboto"/>
                          <a:cs typeface="Roboto"/>
                          <a:sym typeface="Roboto"/>
                        </a:rPr>
                        <a:t>        System.out.println("Is the person an adult student? " + isAdultStudent);</a:t>
                      </a:r>
                      <a:endParaRPr sz="1800" u="none" cap="none" strike="noStrike"/>
                    </a:p>
                    <a:p>
                      <a:pPr indent="0" lvl="0" marL="186262" marR="0" rtl="0" algn="l">
                        <a:lnSpc>
                          <a:spcPct val="100000"/>
                        </a:lnSpc>
                        <a:spcBef>
                          <a:spcPts val="0"/>
                        </a:spcBef>
                        <a:spcAft>
                          <a:spcPts val="0"/>
                        </a:spcAft>
                        <a:buClr>
                          <a:schemeClr val="dk1"/>
                        </a:buClr>
                        <a:buSzPts val="1600"/>
                        <a:buFont typeface="Consolas"/>
                        <a:buNone/>
                      </a:pPr>
                      <a:r>
                        <a:rPr b="0" lang="en-US" sz="1600" u="none" cap="none" strike="noStrike">
                          <a:solidFill>
                            <a:schemeClr val="dk1"/>
                          </a:solidFill>
                          <a:latin typeface="Roboto"/>
                          <a:ea typeface="Roboto"/>
                          <a:cs typeface="Roboto"/>
                          <a:sym typeface="Roboto"/>
                        </a:rPr>
                        <a:t>        System.out.println("Is the person either an adult or a student? " + isAdultOrStudent);</a:t>
                      </a:r>
                      <a:endParaRPr sz="1800" u="none" cap="none" strike="noStrike"/>
                    </a:p>
                    <a:p>
                      <a:pPr indent="0" lvl="0" marL="186262" marR="0" rtl="0" algn="l">
                        <a:lnSpc>
                          <a:spcPct val="100000"/>
                        </a:lnSpc>
                        <a:spcBef>
                          <a:spcPts val="0"/>
                        </a:spcBef>
                        <a:spcAft>
                          <a:spcPts val="0"/>
                        </a:spcAft>
                        <a:buClr>
                          <a:schemeClr val="dk1"/>
                        </a:buClr>
                        <a:buSzPts val="1600"/>
                        <a:buFont typeface="Consolas"/>
                        <a:buNone/>
                      </a:pPr>
                      <a:r>
                        <a:rPr b="0" lang="en-US" sz="1600" u="none" cap="none" strike="noStrike">
                          <a:solidFill>
                            <a:schemeClr val="dk1"/>
                          </a:solidFill>
                          <a:latin typeface="Roboto"/>
                          <a:ea typeface="Roboto"/>
                          <a:cs typeface="Roboto"/>
                          <a:sym typeface="Roboto"/>
                        </a:rPr>
                        <a:t>        System.out.println("Is the person not a student? " + isNotStudent);</a:t>
                      </a:r>
                      <a:endParaRPr sz="1800" u="none" cap="none" strike="noStrike"/>
                    </a:p>
                    <a:p>
                      <a:pPr indent="0" lvl="0" marL="186262" marR="0" rtl="0" algn="l">
                        <a:lnSpc>
                          <a:spcPct val="100000"/>
                        </a:lnSpc>
                        <a:spcBef>
                          <a:spcPts val="0"/>
                        </a:spcBef>
                        <a:spcAft>
                          <a:spcPts val="0"/>
                        </a:spcAft>
                        <a:buClr>
                          <a:schemeClr val="dk1"/>
                        </a:buClr>
                        <a:buSzPts val="1600"/>
                        <a:buFont typeface="Consolas"/>
                        <a:buNone/>
                      </a:pPr>
                      <a:r>
                        <a:rPr b="0" lang="en-US" sz="1600" u="none" cap="none" strike="noStrike">
                          <a:solidFill>
                            <a:schemeClr val="dk1"/>
                          </a:solidFill>
                          <a:latin typeface="Roboto"/>
                          <a:ea typeface="Roboto"/>
                          <a:cs typeface="Roboto"/>
                          <a:sym typeface="Roboto"/>
                        </a:rPr>
                        <a:t>    }</a:t>
                      </a:r>
                      <a:endParaRPr sz="1800" u="none" cap="none" strike="noStrike"/>
                    </a:p>
                    <a:p>
                      <a:pPr indent="0" lvl="0" marL="186262" marR="0" rtl="0" algn="l">
                        <a:lnSpc>
                          <a:spcPct val="100000"/>
                        </a:lnSpc>
                        <a:spcBef>
                          <a:spcPts val="0"/>
                        </a:spcBef>
                        <a:spcAft>
                          <a:spcPts val="0"/>
                        </a:spcAft>
                        <a:buClr>
                          <a:schemeClr val="dk1"/>
                        </a:buClr>
                        <a:buSzPts val="1600"/>
                        <a:buFont typeface="Consolas"/>
                        <a:buNone/>
                      </a:pPr>
                      <a:r>
                        <a:rPr b="0" lang="en-US" sz="1600" u="none" cap="none" strike="noStrike">
                          <a:solidFill>
                            <a:schemeClr val="dk1"/>
                          </a:solidFill>
                          <a:latin typeface="Roboto"/>
                          <a:ea typeface="Roboto"/>
                          <a:cs typeface="Roboto"/>
                          <a:sym typeface="Roboto"/>
                        </a:rPr>
                        <a:t>}</a:t>
                      </a:r>
                      <a:endParaRPr sz="1800" u="none" cap="none" strike="noStrike"/>
                    </a:p>
                    <a:p>
                      <a:pPr indent="0" lvl="0" marL="186262" marR="0" rtl="0" algn="l">
                        <a:lnSpc>
                          <a:spcPct val="100000"/>
                        </a:lnSpc>
                        <a:spcBef>
                          <a:spcPts val="0"/>
                        </a:spcBef>
                        <a:spcAft>
                          <a:spcPts val="0"/>
                        </a:spcAft>
                        <a:buClr>
                          <a:schemeClr val="dk1"/>
                        </a:buClr>
                        <a:buSzPts val="1600"/>
                        <a:buFont typeface="Calibri"/>
                        <a:buNone/>
                      </a:pPr>
                      <a:r>
                        <a:t/>
                      </a:r>
                      <a:endParaRPr b="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600"/>
                        <a:buFont typeface="Roboto"/>
                        <a:buNone/>
                      </a:pPr>
                      <a:r>
                        <a:t/>
                      </a:r>
                      <a:endParaRPr b="0" sz="1600" u="none" cap="none" strike="noStrike">
                        <a:solidFill>
                          <a:schemeClr val="dk1"/>
                        </a:solidFill>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416" name="Google Shape;416;p40"/>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1"/>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422" name="Google Shape;422;p41"/>
          <p:cNvSpPr txBox="1"/>
          <p:nvPr/>
        </p:nvSpPr>
        <p:spPr>
          <a:xfrm>
            <a:off x="914400" y="1030000"/>
            <a:ext cx="10625700" cy="5256600"/>
          </a:xfrm>
          <a:prstGeom prst="rect">
            <a:avLst/>
          </a:prstGeom>
          <a:noFill/>
          <a:ln>
            <a:noFill/>
          </a:ln>
        </p:spPr>
        <p:txBody>
          <a:bodyPr anchorCtr="0" anchor="t" bIns="91425" lIns="91425" spcFirstLastPara="1" rIns="91425" wrap="square" tIns="91425">
            <a:noAutofit/>
          </a:bodyPr>
          <a:lstStyle/>
          <a:p>
            <a:pPr indent="0" lvl="0" marL="186262" marR="0" rtl="0" algn="just">
              <a:lnSpc>
                <a:spcPct val="100000"/>
              </a:lnSpc>
              <a:spcBef>
                <a:spcPts val="0"/>
              </a:spcBef>
              <a:spcAft>
                <a:spcPts val="0"/>
              </a:spcAft>
              <a:buClr>
                <a:srgbClr val="000000"/>
              </a:buClr>
              <a:buSzPts val="1600"/>
              <a:buFont typeface="Arial"/>
              <a:buNone/>
            </a:pPr>
            <a:r>
              <a:rPr b="1" i="0" lang="en-US" sz="1600" u="none" cap="none" strike="noStrike">
                <a:solidFill>
                  <a:srgbClr val="333333"/>
                </a:solidFill>
                <a:latin typeface="Roboto"/>
                <a:ea typeface="Roboto"/>
                <a:cs typeface="Roboto"/>
                <a:sym typeface="Roboto"/>
              </a:rPr>
              <a:t>Operator</a:t>
            </a:r>
            <a:r>
              <a:rPr b="0" i="0" lang="en-US" sz="1600" u="none" cap="none" strike="noStrike">
                <a:solidFill>
                  <a:srgbClr val="333333"/>
                </a:solidFill>
                <a:latin typeface="Roboto"/>
                <a:ea typeface="Roboto"/>
                <a:cs typeface="Roboto"/>
                <a:sym typeface="Roboto"/>
              </a:rPr>
              <a:t> is a symbol that is used to perform operations. For example: +, -, *, / etc.</a:t>
            </a:r>
            <a:br>
              <a:rPr b="0" i="0" lang="en-US" sz="1600" u="none" cap="none" strike="noStrike">
                <a:solidFill>
                  <a:schemeClr val="dk1"/>
                </a:solidFill>
                <a:latin typeface="Roboto"/>
                <a:ea typeface="Roboto"/>
                <a:cs typeface="Roboto"/>
                <a:sym typeface="Roboto"/>
              </a:rPr>
            </a:br>
            <a:r>
              <a:rPr b="0" i="0" lang="en-US" sz="1600" u="none" cap="none" strike="noStrike">
                <a:solidFill>
                  <a:schemeClr val="dk1"/>
                </a:solidFill>
                <a:latin typeface="Roboto"/>
                <a:ea typeface="Roboto"/>
                <a:cs typeface="Roboto"/>
                <a:sym typeface="Roboto"/>
              </a:rPr>
              <a:t>some common types of operators in Java:</a:t>
            </a:r>
            <a:endParaRPr b="0" i="0" sz="1400" u="none" cap="none" strike="noStrike">
              <a:solidFill>
                <a:srgbClr val="000000"/>
              </a:solidFill>
              <a:latin typeface="Roboto"/>
              <a:ea typeface="Roboto"/>
              <a:cs typeface="Roboto"/>
              <a:sym typeface="Roboto"/>
            </a:endParaRPr>
          </a:p>
          <a:p>
            <a:pPr indent="-423323" lvl="0" marL="609585" marR="0" rtl="0" algn="l">
              <a:lnSpc>
                <a:spcPct val="150000"/>
              </a:lnSpc>
              <a:spcBef>
                <a:spcPts val="0"/>
              </a:spcBef>
              <a:spcAft>
                <a:spcPts val="0"/>
              </a:spcAft>
              <a:buClr>
                <a:schemeClr val="dk1"/>
              </a:buClr>
              <a:buSzPts val="1400"/>
              <a:buFont typeface="Noto Sans Symbols"/>
              <a:buChar char="⮚"/>
            </a:pPr>
            <a:r>
              <a:rPr b="0" i="0" lang="en-US" sz="1600" u="none" cap="none" strike="noStrike">
                <a:solidFill>
                  <a:schemeClr val="dk1"/>
                </a:solidFill>
                <a:latin typeface="Roboto"/>
                <a:ea typeface="Roboto"/>
                <a:cs typeface="Roboto"/>
                <a:sym typeface="Roboto"/>
              </a:rPr>
              <a:t>Arithmetic Operators:</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(addition)</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(subtraction)</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(multiplication)</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(division)</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(modulo or remainder)</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423323" lvl="0" marL="609585" marR="0" rtl="0" algn="l">
              <a:lnSpc>
                <a:spcPct val="150000"/>
              </a:lnSpc>
              <a:spcBef>
                <a:spcPts val="0"/>
              </a:spcBef>
              <a:spcAft>
                <a:spcPts val="0"/>
              </a:spcAft>
              <a:buClr>
                <a:schemeClr val="dk1"/>
              </a:buClr>
              <a:buSzPts val="1400"/>
              <a:buFont typeface="Noto Sans Symbols"/>
              <a:buChar char="⮚"/>
            </a:pPr>
            <a:r>
              <a:rPr b="0" i="0" lang="en-US" sz="1600" u="none" cap="none" strike="noStrike">
                <a:solidFill>
                  <a:schemeClr val="dk1"/>
                </a:solidFill>
                <a:latin typeface="Roboto"/>
                <a:ea typeface="Roboto"/>
                <a:cs typeface="Roboto"/>
                <a:sym typeface="Roboto"/>
              </a:rPr>
              <a:t>Relational Operators:</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(equal to)</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(not equal to)</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&gt; (greater than)</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&lt; (less than)</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&gt;= (greater than or equal to)</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&lt;= (less than or equal to)</a:t>
            </a:r>
            <a:endParaRPr b="0" i="0" sz="1400" u="none" cap="none" strike="noStrike">
              <a:solidFill>
                <a:srgbClr val="000000"/>
              </a:solidFill>
              <a:latin typeface="Roboto"/>
              <a:ea typeface="Roboto"/>
              <a:cs typeface="Roboto"/>
              <a:sym typeface="Roboto"/>
            </a:endParaRPr>
          </a:p>
        </p:txBody>
      </p:sp>
      <p:sp>
        <p:nvSpPr>
          <p:cNvPr id="423" name="Google Shape;423;p41"/>
          <p:cNvSpPr txBox="1"/>
          <p:nvPr/>
        </p:nvSpPr>
        <p:spPr>
          <a:xfrm>
            <a:off x="914400" y="537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2"/>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429" name="Google Shape;429;p42"/>
          <p:cNvSpPr txBox="1"/>
          <p:nvPr/>
        </p:nvSpPr>
        <p:spPr>
          <a:xfrm>
            <a:off x="1582500" y="855300"/>
            <a:ext cx="9027000" cy="5431200"/>
          </a:xfrm>
          <a:prstGeom prst="rect">
            <a:avLst/>
          </a:prstGeom>
          <a:noFill/>
          <a:ln>
            <a:noFill/>
          </a:ln>
        </p:spPr>
        <p:txBody>
          <a:bodyPr anchorCtr="0" anchor="t" bIns="91425" lIns="91425" spcFirstLastPara="1" rIns="91425" wrap="square" tIns="91425">
            <a:noAutofit/>
          </a:bodyPr>
          <a:lstStyle/>
          <a:p>
            <a:pPr indent="-423323" lvl="0" marL="609585" marR="0" rtl="0" algn="l">
              <a:lnSpc>
                <a:spcPct val="150000"/>
              </a:lnSpc>
              <a:spcBef>
                <a:spcPts val="0"/>
              </a:spcBef>
              <a:spcAft>
                <a:spcPts val="0"/>
              </a:spcAft>
              <a:buClr>
                <a:schemeClr val="dk1"/>
              </a:buClr>
              <a:buSzPts val="1400"/>
              <a:buFont typeface="Noto Sans Symbols"/>
              <a:buChar char="⮚"/>
            </a:pPr>
            <a:r>
              <a:rPr b="0" i="0" lang="en-US" sz="1600" u="none" cap="none" strike="noStrike">
                <a:solidFill>
                  <a:schemeClr val="dk1"/>
                </a:solidFill>
                <a:latin typeface="Roboto"/>
                <a:ea typeface="Roboto"/>
                <a:cs typeface="Roboto"/>
                <a:sym typeface="Roboto"/>
              </a:rPr>
              <a:t>Logical Operators:</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&amp;&amp; (logical AND)</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(logical OR)</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(logical NOT)</a:t>
            </a:r>
            <a:endParaRPr b="0" i="0" sz="1400" u="none" cap="none" strike="noStrike">
              <a:solidFill>
                <a:srgbClr val="000000"/>
              </a:solidFill>
              <a:latin typeface="Roboto"/>
              <a:ea typeface="Roboto"/>
              <a:cs typeface="Roboto"/>
              <a:sym typeface="Roboto"/>
            </a:endParaRPr>
          </a:p>
          <a:p>
            <a:pPr indent="-334421" lvl="0" marL="609585"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423323" lvl="0" marL="609585" marR="0" rtl="0" algn="l">
              <a:lnSpc>
                <a:spcPct val="150000"/>
              </a:lnSpc>
              <a:spcBef>
                <a:spcPts val="0"/>
              </a:spcBef>
              <a:spcAft>
                <a:spcPts val="0"/>
              </a:spcAft>
              <a:buClr>
                <a:schemeClr val="dk1"/>
              </a:buClr>
              <a:buSzPts val="1400"/>
              <a:buFont typeface="Noto Sans Symbols"/>
              <a:buChar char="⮚"/>
            </a:pPr>
            <a:r>
              <a:rPr b="0" i="0" lang="en-US" sz="1600" u="none" cap="none" strike="noStrike">
                <a:solidFill>
                  <a:schemeClr val="dk1"/>
                </a:solidFill>
                <a:latin typeface="Roboto"/>
                <a:ea typeface="Roboto"/>
                <a:cs typeface="Roboto"/>
                <a:sym typeface="Roboto"/>
              </a:rPr>
              <a:t>Assignment Operators:</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(simple assignment)</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(add and assign)</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(subtract and assign)</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(multiply and assign)</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(divide and assign)</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(modulo and assign)</a:t>
            </a:r>
            <a:endParaRPr b="0" i="0" sz="1400" u="none" cap="none" strike="noStrike">
              <a:solidFill>
                <a:srgbClr val="000000"/>
              </a:solidFill>
              <a:latin typeface="Roboto"/>
              <a:ea typeface="Roboto"/>
              <a:cs typeface="Roboto"/>
              <a:sym typeface="Roboto"/>
            </a:endParaRPr>
          </a:p>
          <a:p>
            <a:pPr indent="-334421" lvl="0" marL="609585"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423323" lvl="0" marL="609585" marR="0" rtl="0" algn="l">
              <a:lnSpc>
                <a:spcPct val="150000"/>
              </a:lnSpc>
              <a:spcBef>
                <a:spcPts val="0"/>
              </a:spcBef>
              <a:spcAft>
                <a:spcPts val="0"/>
              </a:spcAft>
              <a:buClr>
                <a:schemeClr val="dk1"/>
              </a:buClr>
              <a:buSzPts val="1400"/>
              <a:buFont typeface="Noto Sans Symbols"/>
              <a:buChar char="⮚"/>
            </a:pPr>
            <a:r>
              <a:rPr b="0" i="0" lang="en-US" sz="1600" u="none" cap="none" strike="noStrike">
                <a:solidFill>
                  <a:schemeClr val="dk1"/>
                </a:solidFill>
                <a:latin typeface="Roboto"/>
                <a:ea typeface="Roboto"/>
                <a:cs typeface="Roboto"/>
                <a:sym typeface="Roboto"/>
              </a:rPr>
              <a:t>Increment/Decrement Operators:</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(increment)</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(decrement)</a:t>
            </a:r>
            <a:endParaRPr b="0" i="0" sz="1400" u="none" cap="none" strike="noStrike">
              <a:solidFill>
                <a:srgbClr val="000000"/>
              </a:solidFill>
              <a:latin typeface="Roboto"/>
              <a:ea typeface="Roboto"/>
              <a:cs typeface="Roboto"/>
              <a:sym typeface="Roboto"/>
            </a:endParaRPr>
          </a:p>
          <a:p>
            <a:pPr indent="0" lvl="0" marL="186262"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30" name="Google Shape;430;p42"/>
          <p:cNvSpPr txBox="1"/>
          <p:nvPr/>
        </p:nvSpPr>
        <p:spPr>
          <a:xfrm>
            <a:off x="914400" y="517075"/>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3"/>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436" name="Google Shape;436;p43"/>
          <p:cNvSpPr txBox="1"/>
          <p:nvPr/>
        </p:nvSpPr>
        <p:spPr>
          <a:xfrm>
            <a:off x="943517" y="914401"/>
            <a:ext cx="9653100" cy="2150700"/>
          </a:xfrm>
          <a:prstGeom prst="rect">
            <a:avLst/>
          </a:prstGeom>
          <a:noFill/>
          <a:ln>
            <a:noFill/>
          </a:ln>
        </p:spPr>
        <p:txBody>
          <a:bodyPr anchorCtr="0" anchor="t" bIns="91425" lIns="91425" spcFirstLastPara="1" rIns="91425" wrap="square" tIns="91425">
            <a:noAutofit/>
          </a:bodyPr>
          <a:lstStyle/>
          <a:p>
            <a:pPr indent="-423323" lvl="0" marL="609585" marR="0" rtl="0" algn="l">
              <a:lnSpc>
                <a:spcPct val="150000"/>
              </a:lnSpc>
              <a:spcBef>
                <a:spcPts val="0"/>
              </a:spcBef>
              <a:spcAft>
                <a:spcPts val="0"/>
              </a:spcAft>
              <a:buClr>
                <a:schemeClr val="dk1"/>
              </a:buClr>
              <a:buSzPts val="1400"/>
              <a:buFont typeface="Noto Sans Symbols"/>
              <a:buChar char="⮚"/>
            </a:pPr>
            <a:r>
              <a:rPr b="0" i="0" lang="en-US" sz="1800" u="none" cap="none" strike="noStrike">
                <a:solidFill>
                  <a:schemeClr val="dk1"/>
                </a:solidFill>
                <a:latin typeface="Roboto"/>
                <a:ea typeface="Roboto"/>
                <a:cs typeface="Roboto"/>
                <a:sym typeface="Roboto"/>
              </a:rPr>
              <a:t>Bitwise Operators:</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&amp; (bitwise AND)</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 (bitwise OR)</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 (bitwise XOR)</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 (bitwise NOT)</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&lt;&lt; (left shift)</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&gt;&gt; (right shift)</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&gt;&gt;&gt; (unsigned right shift)</a:t>
            </a:r>
            <a:endParaRPr b="0" i="0" sz="1400" u="none" cap="none" strike="noStrike">
              <a:solidFill>
                <a:srgbClr val="000000"/>
              </a:solidFill>
              <a:latin typeface="Roboto"/>
              <a:ea typeface="Roboto"/>
              <a:cs typeface="Roboto"/>
              <a:sym typeface="Roboto"/>
            </a:endParaRPr>
          </a:p>
          <a:p>
            <a:pPr indent="-334421" lvl="0" marL="609585"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423323" lvl="0" marL="609585" marR="0" rtl="0" algn="l">
              <a:lnSpc>
                <a:spcPct val="150000"/>
              </a:lnSpc>
              <a:spcBef>
                <a:spcPts val="0"/>
              </a:spcBef>
              <a:spcAft>
                <a:spcPts val="0"/>
              </a:spcAft>
              <a:buClr>
                <a:schemeClr val="dk1"/>
              </a:buClr>
              <a:buSzPts val="1400"/>
              <a:buFont typeface="Noto Sans Symbols"/>
              <a:buChar char="⮚"/>
            </a:pPr>
            <a:r>
              <a:rPr b="0" i="0" lang="en-US" sz="1800" u="none" cap="none" strike="noStrike">
                <a:solidFill>
                  <a:schemeClr val="dk1"/>
                </a:solidFill>
                <a:latin typeface="Roboto"/>
                <a:ea typeface="Roboto"/>
                <a:cs typeface="Roboto"/>
                <a:sym typeface="Roboto"/>
              </a:rPr>
              <a:t>Conditional (Ternary) Operator:</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 : (conditional operator, also known as the ternary operator)</a:t>
            </a:r>
            <a:endParaRPr b="0" i="0" sz="1800" u="none" cap="none" strike="noStrike">
              <a:solidFill>
                <a:schemeClr val="dk1"/>
              </a:solidFill>
              <a:latin typeface="Roboto"/>
              <a:ea typeface="Roboto"/>
              <a:cs typeface="Roboto"/>
              <a:sym typeface="Roboto"/>
            </a:endParaRPr>
          </a:p>
          <a:p>
            <a:pPr indent="0" lvl="0" marL="186262"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37" name="Google Shape;437;p43"/>
          <p:cNvSpPr txBox="1"/>
          <p:nvPr/>
        </p:nvSpPr>
        <p:spPr>
          <a:xfrm>
            <a:off x="914400" y="4218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4"/>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443" name="Google Shape;443;p44"/>
          <p:cNvSpPr txBox="1"/>
          <p:nvPr/>
        </p:nvSpPr>
        <p:spPr>
          <a:xfrm>
            <a:off x="651842" y="1452186"/>
            <a:ext cx="9653229" cy="2150617"/>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Assignment Operators:</a:t>
            </a:r>
            <a:endParaRPr b="0" i="0" sz="1400" u="none" cap="none" strike="noStrike">
              <a:solidFill>
                <a:srgbClr val="000000"/>
              </a:solidFill>
              <a:latin typeface="Roboto"/>
              <a:ea typeface="Roboto"/>
              <a:cs typeface="Roboto"/>
              <a:sym typeface="Roboto"/>
            </a:endParaRPr>
          </a:p>
          <a:p>
            <a:pPr indent="0" lvl="1" marL="795847"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Assignment operators are used to assign values to variables.</a:t>
            </a:r>
            <a:endParaRPr b="0" i="0" sz="1400" u="none" cap="none" strike="noStrike">
              <a:solidFill>
                <a:srgbClr val="000000"/>
              </a:solidFill>
              <a:latin typeface="Roboto"/>
              <a:ea typeface="Roboto"/>
              <a:cs typeface="Roboto"/>
              <a:sym typeface="Roboto"/>
            </a:endParaRPr>
          </a:p>
          <a:p>
            <a:pPr indent="-342900" lvl="3" marL="2357916" marR="0" rtl="0" algn="l">
              <a:lnSpc>
                <a:spcPct val="200000"/>
              </a:lnSpc>
              <a:spcBef>
                <a:spcPts val="0"/>
              </a:spcBef>
              <a:spcAft>
                <a:spcPts val="0"/>
              </a:spcAft>
              <a:buClr>
                <a:schemeClr val="dk1"/>
              </a:buClr>
              <a:buSzPts val="1200"/>
              <a:buFont typeface="Calibri"/>
              <a:buAutoNum type="arabicPeriod"/>
            </a:pPr>
            <a:r>
              <a:rPr b="0" i="0" lang="en-US" sz="1800" u="none" cap="none" strike="noStrike">
                <a:solidFill>
                  <a:schemeClr val="dk1"/>
                </a:solidFill>
                <a:latin typeface="Roboto"/>
                <a:ea typeface="Roboto"/>
                <a:cs typeface="Roboto"/>
                <a:sym typeface="Roboto"/>
              </a:rPr>
              <a:t>= (simple assignment)</a:t>
            </a:r>
            <a:endParaRPr b="0" i="0" sz="1400" u="none" cap="none" strike="noStrike">
              <a:solidFill>
                <a:srgbClr val="000000"/>
              </a:solidFill>
              <a:latin typeface="Roboto"/>
              <a:ea typeface="Roboto"/>
              <a:cs typeface="Roboto"/>
              <a:sym typeface="Roboto"/>
            </a:endParaRPr>
          </a:p>
          <a:p>
            <a:pPr indent="-342900" lvl="3" marL="2357916" marR="0" rtl="0" algn="l">
              <a:lnSpc>
                <a:spcPct val="200000"/>
              </a:lnSpc>
              <a:spcBef>
                <a:spcPts val="0"/>
              </a:spcBef>
              <a:spcAft>
                <a:spcPts val="0"/>
              </a:spcAft>
              <a:buClr>
                <a:schemeClr val="dk1"/>
              </a:buClr>
              <a:buSzPts val="1200"/>
              <a:buFont typeface="Calibri"/>
              <a:buAutoNum type="arabicPeriod"/>
            </a:pPr>
            <a:r>
              <a:rPr b="0" i="0" lang="en-US" sz="1800" u="none" cap="none" strike="noStrike">
                <a:solidFill>
                  <a:schemeClr val="dk1"/>
                </a:solidFill>
                <a:latin typeface="Roboto"/>
                <a:ea typeface="Roboto"/>
                <a:cs typeface="Roboto"/>
                <a:sym typeface="Roboto"/>
              </a:rPr>
              <a:t>+= (add and assign)</a:t>
            </a:r>
            <a:endParaRPr b="0" i="0" sz="1400" u="none" cap="none" strike="noStrike">
              <a:solidFill>
                <a:srgbClr val="000000"/>
              </a:solidFill>
              <a:latin typeface="Roboto"/>
              <a:ea typeface="Roboto"/>
              <a:cs typeface="Roboto"/>
              <a:sym typeface="Roboto"/>
            </a:endParaRPr>
          </a:p>
          <a:p>
            <a:pPr indent="-342900" lvl="3" marL="2357916" marR="0" rtl="0" algn="l">
              <a:lnSpc>
                <a:spcPct val="200000"/>
              </a:lnSpc>
              <a:spcBef>
                <a:spcPts val="0"/>
              </a:spcBef>
              <a:spcAft>
                <a:spcPts val="0"/>
              </a:spcAft>
              <a:buClr>
                <a:schemeClr val="dk1"/>
              </a:buClr>
              <a:buSzPts val="1200"/>
              <a:buFont typeface="Calibri"/>
              <a:buAutoNum type="arabicPeriod"/>
            </a:pPr>
            <a:r>
              <a:rPr b="0" i="0" lang="en-US" sz="1800" u="none" cap="none" strike="noStrike">
                <a:solidFill>
                  <a:schemeClr val="dk1"/>
                </a:solidFill>
                <a:latin typeface="Roboto"/>
                <a:ea typeface="Roboto"/>
                <a:cs typeface="Roboto"/>
                <a:sym typeface="Roboto"/>
              </a:rPr>
              <a:t>-= (subtract and assign)</a:t>
            </a:r>
            <a:endParaRPr b="0" i="0" sz="1400" u="none" cap="none" strike="noStrike">
              <a:solidFill>
                <a:srgbClr val="000000"/>
              </a:solidFill>
              <a:latin typeface="Roboto"/>
              <a:ea typeface="Roboto"/>
              <a:cs typeface="Roboto"/>
              <a:sym typeface="Roboto"/>
            </a:endParaRPr>
          </a:p>
          <a:p>
            <a:pPr indent="-342900" lvl="3" marL="2357916" marR="0" rtl="0" algn="l">
              <a:lnSpc>
                <a:spcPct val="200000"/>
              </a:lnSpc>
              <a:spcBef>
                <a:spcPts val="0"/>
              </a:spcBef>
              <a:spcAft>
                <a:spcPts val="0"/>
              </a:spcAft>
              <a:buClr>
                <a:schemeClr val="dk1"/>
              </a:buClr>
              <a:buSzPts val="1200"/>
              <a:buFont typeface="Calibri"/>
              <a:buAutoNum type="arabicPeriod"/>
            </a:pPr>
            <a:r>
              <a:rPr b="0" i="0" lang="en-US" sz="1800" u="none" cap="none" strike="noStrike">
                <a:solidFill>
                  <a:schemeClr val="dk1"/>
                </a:solidFill>
                <a:latin typeface="Roboto"/>
                <a:ea typeface="Roboto"/>
                <a:cs typeface="Roboto"/>
                <a:sym typeface="Roboto"/>
              </a:rPr>
              <a:t>*= (multiply and assign)</a:t>
            </a:r>
            <a:endParaRPr b="0" i="0" sz="1400" u="none" cap="none" strike="noStrike">
              <a:solidFill>
                <a:srgbClr val="000000"/>
              </a:solidFill>
              <a:latin typeface="Roboto"/>
              <a:ea typeface="Roboto"/>
              <a:cs typeface="Roboto"/>
              <a:sym typeface="Roboto"/>
            </a:endParaRPr>
          </a:p>
          <a:p>
            <a:pPr indent="-342900" lvl="3" marL="2357916" marR="0" rtl="0" algn="l">
              <a:lnSpc>
                <a:spcPct val="200000"/>
              </a:lnSpc>
              <a:spcBef>
                <a:spcPts val="0"/>
              </a:spcBef>
              <a:spcAft>
                <a:spcPts val="0"/>
              </a:spcAft>
              <a:buClr>
                <a:schemeClr val="dk1"/>
              </a:buClr>
              <a:buSzPts val="1200"/>
              <a:buFont typeface="Calibri"/>
              <a:buAutoNum type="arabicPeriod"/>
            </a:pPr>
            <a:r>
              <a:rPr b="0" i="0" lang="en-US" sz="1800" u="none" cap="none" strike="noStrike">
                <a:solidFill>
                  <a:schemeClr val="dk1"/>
                </a:solidFill>
                <a:latin typeface="Roboto"/>
                <a:ea typeface="Roboto"/>
                <a:cs typeface="Roboto"/>
                <a:sym typeface="Roboto"/>
              </a:rPr>
              <a:t>/= (divide and assign)</a:t>
            </a:r>
            <a:endParaRPr b="0" i="0" sz="1400" u="none" cap="none" strike="noStrike">
              <a:solidFill>
                <a:srgbClr val="000000"/>
              </a:solidFill>
              <a:latin typeface="Roboto"/>
              <a:ea typeface="Roboto"/>
              <a:cs typeface="Roboto"/>
              <a:sym typeface="Roboto"/>
            </a:endParaRPr>
          </a:p>
          <a:p>
            <a:pPr indent="-342900" lvl="3" marL="2357916" marR="0" rtl="0" algn="l">
              <a:lnSpc>
                <a:spcPct val="200000"/>
              </a:lnSpc>
              <a:spcBef>
                <a:spcPts val="0"/>
              </a:spcBef>
              <a:spcAft>
                <a:spcPts val="0"/>
              </a:spcAft>
              <a:buClr>
                <a:schemeClr val="dk1"/>
              </a:buClr>
              <a:buSzPts val="1200"/>
              <a:buFont typeface="Calibri"/>
              <a:buAutoNum type="arabicPeriod"/>
            </a:pPr>
            <a:r>
              <a:rPr b="0" i="0" lang="en-US" sz="1800" u="none" cap="none" strike="noStrike">
                <a:solidFill>
                  <a:schemeClr val="dk1"/>
                </a:solidFill>
                <a:latin typeface="Roboto"/>
                <a:ea typeface="Roboto"/>
                <a:cs typeface="Roboto"/>
                <a:sym typeface="Roboto"/>
              </a:rPr>
              <a:t>%= (modulo and assign)</a:t>
            </a:r>
            <a:endParaRPr b="0" i="0" sz="1400" u="none" cap="none" strike="noStrike">
              <a:solidFill>
                <a:srgbClr val="000000"/>
              </a:solidFill>
              <a:latin typeface="Roboto"/>
              <a:ea typeface="Roboto"/>
              <a:cs typeface="Roboto"/>
              <a:sym typeface="Roboto"/>
            </a:endParaRPr>
          </a:p>
        </p:txBody>
      </p:sp>
      <p:sp>
        <p:nvSpPr>
          <p:cNvPr id="444" name="Google Shape;444;p44"/>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5"/>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450" name="Google Shape;450;p45"/>
          <p:cNvSpPr txBox="1"/>
          <p:nvPr/>
        </p:nvSpPr>
        <p:spPr>
          <a:xfrm>
            <a:off x="680501" y="1019442"/>
            <a:ext cx="9653229" cy="2150617"/>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1. "=" (Simple Assignment):</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The "=" operator is the basic assignment operator in . It assigns the value of the right-hand operand to the left-hand operand.</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Example: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int x = 10; // Assign the value 10 to the variable 'x'</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2. "+=" (Add and Assign):</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The "+=" operator adds the value of the right-hand operand to the left-hand operand and then assigns the result to the left-hand operand.</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Example: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int a = 5;</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a += 3; // Equivalent to: a = a + 3; Now 'a' becomes 8</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451" name="Google Shape;451;p45"/>
          <p:cNvSpPr txBox="1"/>
          <p:nvPr/>
        </p:nvSpPr>
        <p:spPr>
          <a:xfrm>
            <a:off x="810750" y="52685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6"/>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457" name="Google Shape;457;p46"/>
          <p:cNvSpPr txBox="1"/>
          <p:nvPr/>
        </p:nvSpPr>
        <p:spPr>
          <a:xfrm>
            <a:off x="680501" y="794836"/>
            <a:ext cx="9653229" cy="2150617"/>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3. "-=" (Subtract and Assign):</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The "-=" operator subtracts the value of the right-hand operand from the left-hand operand and then assigns the result to the left-hand operand.</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Example: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int b = 10;</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b -= 4; // Equivalent to: b = b - 4; Now 'b' becomes 6</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4. "*=" (Multiply and Assign):</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The "*= operator multiplies the value of the left-hand operand by the right-hand operand and then assigns the result to the left-hand operand.</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Example: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int c = 3;</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c *= 2; // Equivalent to: c = c * 2; Now 'c' becomes 6</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458" name="Google Shape;458;p46"/>
          <p:cNvSpPr txBox="1"/>
          <p:nvPr/>
        </p:nvSpPr>
        <p:spPr>
          <a:xfrm>
            <a:off x="810750" y="4218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7"/>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464" name="Google Shape;464;p47"/>
          <p:cNvSpPr txBox="1"/>
          <p:nvPr/>
        </p:nvSpPr>
        <p:spPr>
          <a:xfrm>
            <a:off x="666077" y="754429"/>
            <a:ext cx="9653229" cy="2150617"/>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5. "/=" (Divide and Assign):</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The "/=" operator divides the value of the left-hand operand by the right-hand operand and then assigns the result to the left-hand operand.</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Example: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int d = 15;</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d /= 3; // Equivalent to: d = d / 3; Now 'd' becomes 5</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6. "%=" (Modulo and Assign):</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The "%=" operator calculates the modulo of the left-hand operand with the right-hand operand and then assigns the result to the left-hand operand.</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Example: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int e = 7;</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e %= 4; // Equivalent to: e = e % 4; Now 'e' becomes 3</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0"/>
          <p:cNvSpPr/>
          <p:nvPr/>
        </p:nvSpPr>
        <p:spPr>
          <a:xfrm>
            <a:off x="869929" y="1828811"/>
            <a:ext cx="10452000" cy="2892900"/>
          </a:xfrm>
          <a:prstGeom prst="rect">
            <a:avLst/>
          </a:prstGeom>
          <a:noFill/>
          <a:ln>
            <a:noFill/>
          </a:ln>
        </p:spPr>
        <p:txBody>
          <a:bodyPr anchorCtr="0" anchor="t" bIns="60925" lIns="121900" spcFirstLastPara="1" rIns="121900" wrap="square" tIns="60925">
            <a:spAutoFit/>
          </a:bodyPr>
          <a:lstStyle/>
          <a:p>
            <a:pPr indent="-273050" lvl="0" marL="285750" marR="0" rtl="0" algn="l">
              <a:lnSpc>
                <a:spcPct val="250000"/>
              </a:lnSpc>
              <a:spcBef>
                <a:spcPts val="0"/>
              </a:spcBef>
              <a:spcAft>
                <a:spcPts val="0"/>
              </a:spcAft>
              <a:buClr>
                <a:srgbClr val="000000"/>
              </a:buClr>
              <a:buSzPts val="1600"/>
              <a:buFont typeface="Arial"/>
              <a:buChar char="•"/>
            </a:pPr>
            <a:r>
              <a:rPr b="0" i="0" lang="en-US" sz="1600" u="none" cap="none" strike="noStrike">
                <a:solidFill>
                  <a:srgbClr val="000000"/>
                </a:solidFill>
                <a:latin typeface="Roboto"/>
                <a:ea typeface="Roboto"/>
                <a:cs typeface="Roboto"/>
                <a:sym typeface="Roboto"/>
              </a:rPr>
              <a:t>“Input" refers to the data or information provided to a Java program during its execution.</a:t>
            </a:r>
            <a:endParaRPr b="0" i="0" sz="1600" u="none" cap="none" strike="noStrike">
              <a:solidFill>
                <a:srgbClr val="000000"/>
              </a:solidFill>
              <a:latin typeface="Roboto"/>
              <a:ea typeface="Roboto"/>
              <a:cs typeface="Roboto"/>
              <a:sym typeface="Roboto"/>
            </a:endParaRPr>
          </a:p>
          <a:p>
            <a:pPr indent="-273050" lvl="0" marL="285750" marR="0" rtl="0" algn="l">
              <a:lnSpc>
                <a:spcPct val="250000"/>
              </a:lnSpc>
              <a:spcBef>
                <a:spcPts val="0"/>
              </a:spcBef>
              <a:spcAft>
                <a:spcPts val="0"/>
              </a:spcAft>
              <a:buClr>
                <a:srgbClr val="000000"/>
              </a:buClr>
              <a:buSzPts val="1600"/>
              <a:buFont typeface="Arial"/>
              <a:buChar char="•"/>
            </a:pPr>
            <a:r>
              <a:rPr b="0" i="0" lang="en-US" sz="1600" u="none" cap="none" strike="noStrike">
                <a:solidFill>
                  <a:srgbClr val="000000"/>
                </a:solidFill>
                <a:latin typeface="Roboto"/>
                <a:ea typeface="Roboto"/>
                <a:cs typeface="Roboto"/>
                <a:sym typeface="Roboto"/>
              </a:rPr>
              <a:t>This data can be obtained from various sources, such as the user via the keyboard, external files, network connections, and more.</a:t>
            </a:r>
            <a:endParaRPr b="0" i="0" sz="1600" u="none" cap="none" strike="noStrike">
              <a:solidFill>
                <a:srgbClr val="000000"/>
              </a:solidFill>
              <a:latin typeface="Roboto"/>
              <a:ea typeface="Roboto"/>
              <a:cs typeface="Roboto"/>
              <a:sym typeface="Roboto"/>
            </a:endParaRPr>
          </a:p>
          <a:p>
            <a:pPr indent="-273050" lvl="0" marL="285750" marR="0" rtl="0" algn="l">
              <a:lnSpc>
                <a:spcPct val="250000"/>
              </a:lnSpc>
              <a:spcBef>
                <a:spcPts val="0"/>
              </a:spcBef>
              <a:spcAft>
                <a:spcPts val="0"/>
              </a:spcAft>
              <a:buClr>
                <a:srgbClr val="000000"/>
              </a:buClr>
              <a:buSzPts val="1600"/>
              <a:buFont typeface="Arial"/>
              <a:buChar char="•"/>
            </a:pPr>
            <a:r>
              <a:rPr b="0" i="0" lang="en-US" sz="1600" u="none" cap="none" strike="noStrike">
                <a:solidFill>
                  <a:srgbClr val="000000"/>
                </a:solidFill>
                <a:latin typeface="Roboto"/>
                <a:ea typeface="Roboto"/>
                <a:cs typeface="Roboto"/>
                <a:sym typeface="Roboto"/>
              </a:rPr>
              <a:t>Input allows programs to interact with users and process dynamic data. </a:t>
            </a:r>
            <a:endParaRPr b="0" i="0" sz="1600" u="none" cap="none" strike="noStrike">
              <a:solidFill>
                <a:srgbClr val="000000"/>
              </a:solidFill>
              <a:latin typeface="Roboto"/>
              <a:ea typeface="Roboto"/>
              <a:cs typeface="Roboto"/>
              <a:sym typeface="Roboto"/>
            </a:endParaRPr>
          </a:p>
        </p:txBody>
      </p:sp>
      <p:sp>
        <p:nvSpPr>
          <p:cNvPr id="138" name="Google Shape;138;p80"/>
          <p:cNvSpPr txBox="1"/>
          <p:nvPr/>
        </p:nvSpPr>
        <p:spPr>
          <a:xfrm>
            <a:off x="914400" y="9144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INPUT HANDLING</a:t>
            </a:r>
            <a:endParaRPr b="1" sz="2000">
              <a:solidFill>
                <a:srgbClr val="8182EF"/>
              </a:solidFill>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8"/>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470" name="Google Shape;470;p48"/>
          <p:cNvSpPr txBox="1"/>
          <p:nvPr/>
        </p:nvSpPr>
        <p:spPr>
          <a:xfrm>
            <a:off x="943465" y="1492716"/>
            <a:ext cx="9653229" cy="2150617"/>
          </a:xfrm>
          <a:prstGeom prst="rect">
            <a:avLst/>
          </a:prstGeom>
          <a:noFill/>
          <a:ln>
            <a:noFill/>
          </a:ln>
        </p:spPr>
        <p:txBody>
          <a:bodyPr anchorCtr="0" anchor="t" bIns="91425" lIns="91425" spcFirstLastPara="1" rIns="91425" wrap="square" tIns="91425">
            <a:noAutofit/>
          </a:bodyPr>
          <a:lstStyle/>
          <a:p>
            <a:pPr indent="0" lvl="0" marL="186262" marR="0" rtl="0" algn="ctr">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Increment/Decrement Operators:</a:t>
            </a:r>
            <a:endParaRPr b="0" i="0" sz="1400" u="none" cap="none" strike="noStrike">
              <a:solidFill>
                <a:srgbClr val="000000"/>
              </a:solidFill>
              <a:latin typeface="Roboto"/>
              <a:ea typeface="Roboto"/>
              <a:cs typeface="Roboto"/>
              <a:sym typeface="Roboto"/>
            </a:endParaRPr>
          </a:p>
          <a:p>
            <a:pPr indent="0" lvl="0" marL="186262" marR="0" rtl="0" algn="ctr">
              <a:lnSpc>
                <a:spcPct val="2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186262" marR="0" rtl="0" algn="ctr">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 (increment)</a:t>
            </a:r>
            <a:endParaRPr b="0" i="0" sz="1400" u="none" cap="none" strike="noStrike">
              <a:solidFill>
                <a:srgbClr val="000000"/>
              </a:solidFill>
              <a:latin typeface="Roboto"/>
              <a:ea typeface="Roboto"/>
              <a:cs typeface="Roboto"/>
              <a:sym typeface="Roboto"/>
            </a:endParaRPr>
          </a:p>
          <a:p>
            <a:pPr indent="0" lvl="0" marL="186262" marR="0" rtl="0" algn="ctr">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 (decrement)</a:t>
            </a:r>
            <a:endParaRPr b="0" i="0" sz="1400" u="none" cap="none" strike="noStrike">
              <a:solidFill>
                <a:srgbClr val="000000"/>
              </a:solidFill>
              <a:latin typeface="Roboto"/>
              <a:ea typeface="Roboto"/>
              <a:cs typeface="Roboto"/>
              <a:sym typeface="Roboto"/>
            </a:endParaRPr>
          </a:p>
        </p:txBody>
      </p:sp>
      <p:sp>
        <p:nvSpPr>
          <p:cNvPr id="471" name="Google Shape;471;p48"/>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9"/>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477" name="Google Shape;477;p49"/>
          <p:cNvSpPr txBox="1"/>
          <p:nvPr/>
        </p:nvSpPr>
        <p:spPr>
          <a:xfrm>
            <a:off x="775300" y="1587674"/>
            <a:ext cx="9653100" cy="33195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1. `++` (increment): The increment operator is used to increase the value of a variable by 1.</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Example: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 count = 5;</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count++; // This is equivalent to count = count + 1;</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System.out.println(count); // Output: 6"</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 the example above, the value of the `count` variable starts at 5, and after applying the increment operator (`count++`), its value becomes 6.</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478" name="Google Shape;478;p49"/>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0"/>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484" name="Google Shape;484;p50"/>
          <p:cNvSpPr txBox="1"/>
          <p:nvPr/>
        </p:nvSpPr>
        <p:spPr>
          <a:xfrm>
            <a:off x="775308" y="1088409"/>
            <a:ext cx="9653229" cy="2150617"/>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2. `--` (decrement): The decrement operator is used to decrease the value of a variable by 1.</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Example: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 quantity = 10;</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quantity--; // This is equivalent to quantity = quantity - 1;</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System.out.println(quantity); // Output: 9"</a:t>
            </a:r>
            <a:endParaRPr b="0" i="0" sz="1400" u="none" cap="none" strike="noStrike">
              <a:solidFill>
                <a:srgbClr val="000000"/>
              </a:solidFill>
              <a:latin typeface="Roboto"/>
              <a:ea typeface="Roboto"/>
              <a:cs typeface="Roboto"/>
              <a:sym typeface="Roboto"/>
            </a:endParaRPr>
          </a:p>
        </p:txBody>
      </p:sp>
      <p:sp>
        <p:nvSpPr>
          <p:cNvPr id="485" name="Google Shape;485;p50"/>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1"/>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491" name="Google Shape;491;p51"/>
          <p:cNvSpPr txBox="1"/>
          <p:nvPr/>
        </p:nvSpPr>
        <p:spPr>
          <a:xfrm>
            <a:off x="740160" y="1357614"/>
            <a:ext cx="9653229" cy="2150617"/>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Bitwise Operators:</a:t>
            </a:r>
            <a:endParaRPr b="0" i="0" sz="1600" u="none" cap="none" strike="noStrike">
              <a:solidFill>
                <a:srgbClr val="000000"/>
              </a:solidFill>
              <a:latin typeface="Roboto"/>
              <a:ea typeface="Roboto"/>
              <a:cs typeface="Roboto"/>
              <a:sym typeface="Roboto"/>
            </a:endParaRPr>
          </a:p>
          <a:p>
            <a:pPr indent="-368300" lvl="2" marL="1748331" marR="0" rtl="0" algn="l">
              <a:lnSpc>
                <a:spcPct val="200000"/>
              </a:lnSpc>
              <a:spcBef>
                <a:spcPts val="0"/>
              </a:spcBef>
              <a:spcAft>
                <a:spcPts val="0"/>
              </a:spcAft>
              <a:buClr>
                <a:schemeClr val="dk1"/>
              </a:buClr>
              <a:buSzPts val="1600"/>
              <a:buFont typeface="Calibri"/>
              <a:buAutoNum type="arabicPeriod"/>
            </a:pPr>
            <a:r>
              <a:rPr b="0" i="0" lang="en-US" sz="1600" u="none" cap="none" strike="noStrike">
                <a:solidFill>
                  <a:schemeClr val="dk1"/>
                </a:solidFill>
                <a:latin typeface="Roboto"/>
                <a:ea typeface="Roboto"/>
                <a:cs typeface="Roboto"/>
                <a:sym typeface="Roboto"/>
              </a:rPr>
              <a:t>&amp; (bitwise AND)</a:t>
            </a:r>
            <a:endParaRPr b="0" i="0" sz="1600" u="none" cap="none" strike="noStrike">
              <a:solidFill>
                <a:srgbClr val="000000"/>
              </a:solidFill>
              <a:latin typeface="Roboto"/>
              <a:ea typeface="Roboto"/>
              <a:cs typeface="Roboto"/>
              <a:sym typeface="Roboto"/>
            </a:endParaRPr>
          </a:p>
          <a:p>
            <a:pPr indent="-368300" lvl="2" marL="1748331" marR="0" rtl="0" algn="l">
              <a:lnSpc>
                <a:spcPct val="200000"/>
              </a:lnSpc>
              <a:spcBef>
                <a:spcPts val="0"/>
              </a:spcBef>
              <a:spcAft>
                <a:spcPts val="0"/>
              </a:spcAft>
              <a:buClr>
                <a:schemeClr val="dk1"/>
              </a:buClr>
              <a:buSzPts val="1600"/>
              <a:buFont typeface="Calibri"/>
              <a:buAutoNum type="arabicPeriod"/>
            </a:pPr>
            <a:r>
              <a:rPr b="0" i="0" lang="en-US" sz="1600" u="none" cap="none" strike="noStrike">
                <a:solidFill>
                  <a:schemeClr val="dk1"/>
                </a:solidFill>
                <a:latin typeface="Roboto"/>
                <a:ea typeface="Roboto"/>
                <a:cs typeface="Roboto"/>
                <a:sym typeface="Roboto"/>
              </a:rPr>
              <a:t>| (bitwise OR)</a:t>
            </a:r>
            <a:endParaRPr b="0" i="0" sz="1600" u="none" cap="none" strike="noStrike">
              <a:solidFill>
                <a:srgbClr val="000000"/>
              </a:solidFill>
              <a:latin typeface="Roboto"/>
              <a:ea typeface="Roboto"/>
              <a:cs typeface="Roboto"/>
              <a:sym typeface="Roboto"/>
            </a:endParaRPr>
          </a:p>
          <a:p>
            <a:pPr indent="-368300" lvl="2" marL="1748331" marR="0" rtl="0" algn="l">
              <a:lnSpc>
                <a:spcPct val="200000"/>
              </a:lnSpc>
              <a:spcBef>
                <a:spcPts val="0"/>
              </a:spcBef>
              <a:spcAft>
                <a:spcPts val="0"/>
              </a:spcAft>
              <a:buClr>
                <a:schemeClr val="dk1"/>
              </a:buClr>
              <a:buSzPts val="1600"/>
              <a:buFont typeface="Calibri"/>
              <a:buAutoNum type="arabicPeriod"/>
            </a:pPr>
            <a:r>
              <a:rPr b="0" i="0" lang="en-US" sz="1600" u="none" cap="none" strike="noStrike">
                <a:solidFill>
                  <a:schemeClr val="dk1"/>
                </a:solidFill>
                <a:latin typeface="Roboto"/>
                <a:ea typeface="Roboto"/>
                <a:cs typeface="Roboto"/>
                <a:sym typeface="Roboto"/>
              </a:rPr>
              <a:t>^ (bitwise XOR)</a:t>
            </a:r>
            <a:endParaRPr b="0" i="0" sz="1600" u="none" cap="none" strike="noStrike">
              <a:solidFill>
                <a:srgbClr val="000000"/>
              </a:solidFill>
              <a:latin typeface="Roboto"/>
              <a:ea typeface="Roboto"/>
              <a:cs typeface="Roboto"/>
              <a:sym typeface="Roboto"/>
            </a:endParaRPr>
          </a:p>
          <a:p>
            <a:pPr indent="-368300" lvl="2" marL="1748331" marR="0" rtl="0" algn="l">
              <a:lnSpc>
                <a:spcPct val="200000"/>
              </a:lnSpc>
              <a:spcBef>
                <a:spcPts val="0"/>
              </a:spcBef>
              <a:spcAft>
                <a:spcPts val="0"/>
              </a:spcAft>
              <a:buClr>
                <a:schemeClr val="dk1"/>
              </a:buClr>
              <a:buSzPts val="1600"/>
              <a:buFont typeface="Calibri"/>
              <a:buAutoNum type="arabicPeriod"/>
            </a:pPr>
            <a:r>
              <a:rPr b="0" i="0" lang="en-US" sz="1600" u="none" cap="none" strike="noStrike">
                <a:solidFill>
                  <a:schemeClr val="dk1"/>
                </a:solidFill>
                <a:latin typeface="Roboto"/>
                <a:ea typeface="Roboto"/>
                <a:cs typeface="Roboto"/>
                <a:sym typeface="Roboto"/>
              </a:rPr>
              <a:t>~ (bitwise NOT)</a:t>
            </a:r>
            <a:endParaRPr b="0" i="0" sz="1600" u="none" cap="none" strike="noStrike">
              <a:solidFill>
                <a:srgbClr val="000000"/>
              </a:solidFill>
              <a:latin typeface="Roboto"/>
              <a:ea typeface="Roboto"/>
              <a:cs typeface="Roboto"/>
              <a:sym typeface="Roboto"/>
            </a:endParaRPr>
          </a:p>
          <a:p>
            <a:pPr indent="-368300" lvl="2" marL="1748331" marR="0" rtl="0" algn="l">
              <a:lnSpc>
                <a:spcPct val="200000"/>
              </a:lnSpc>
              <a:spcBef>
                <a:spcPts val="0"/>
              </a:spcBef>
              <a:spcAft>
                <a:spcPts val="0"/>
              </a:spcAft>
              <a:buClr>
                <a:schemeClr val="dk1"/>
              </a:buClr>
              <a:buSzPts val="1600"/>
              <a:buFont typeface="Calibri"/>
              <a:buAutoNum type="arabicPeriod"/>
            </a:pPr>
            <a:r>
              <a:rPr b="0" i="0" lang="en-US" sz="1600" u="none" cap="none" strike="noStrike">
                <a:solidFill>
                  <a:schemeClr val="dk1"/>
                </a:solidFill>
                <a:latin typeface="Roboto"/>
                <a:ea typeface="Roboto"/>
                <a:cs typeface="Roboto"/>
                <a:sym typeface="Roboto"/>
              </a:rPr>
              <a:t>&lt;&lt; (left shift)</a:t>
            </a:r>
            <a:endParaRPr b="0" i="0" sz="1600" u="none" cap="none" strike="noStrike">
              <a:solidFill>
                <a:srgbClr val="000000"/>
              </a:solidFill>
              <a:latin typeface="Roboto"/>
              <a:ea typeface="Roboto"/>
              <a:cs typeface="Roboto"/>
              <a:sym typeface="Roboto"/>
            </a:endParaRPr>
          </a:p>
          <a:p>
            <a:pPr indent="-368300" lvl="2" marL="1748331" marR="0" rtl="0" algn="l">
              <a:lnSpc>
                <a:spcPct val="200000"/>
              </a:lnSpc>
              <a:spcBef>
                <a:spcPts val="0"/>
              </a:spcBef>
              <a:spcAft>
                <a:spcPts val="0"/>
              </a:spcAft>
              <a:buClr>
                <a:schemeClr val="dk1"/>
              </a:buClr>
              <a:buSzPts val="1600"/>
              <a:buFont typeface="Calibri"/>
              <a:buAutoNum type="arabicPeriod"/>
            </a:pPr>
            <a:r>
              <a:rPr b="0" i="0" lang="en-US" sz="1600" u="none" cap="none" strike="noStrike">
                <a:solidFill>
                  <a:schemeClr val="dk1"/>
                </a:solidFill>
                <a:latin typeface="Roboto"/>
                <a:ea typeface="Roboto"/>
                <a:cs typeface="Roboto"/>
                <a:sym typeface="Roboto"/>
              </a:rPr>
              <a:t>&gt;&gt; (right shift)</a:t>
            </a:r>
            <a:endParaRPr b="0" i="0" sz="1600" u="none" cap="none" strike="noStrike">
              <a:solidFill>
                <a:srgbClr val="000000"/>
              </a:solidFill>
              <a:latin typeface="Roboto"/>
              <a:ea typeface="Roboto"/>
              <a:cs typeface="Roboto"/>
              <a:sym typeface="Roboto"/>
            </a:endParaRPr>
          </a:p>
          <a:p>
            <a:pPr indent="-368300" lvl="2" marL="1748331" marR="0" rtl="0" algn="l">
              <a:lnSpc>
                <a:spcPct val="200000"/>
              </a:lnSpc>
              <a:spcBef>
                <a:spcPts val="0"/>
              </a:spcBef>
              <a:spcAft>
                <a:spcPts val="0"/>
              </a:spcAft>
              <a:buClr>
                <a:schemeClr val="dk1"/>
              </a:buClr>
              <a:buSzPts val="1600"/>
              <a:buFont typeface="Calibri"/>
              <a:buAutoNum type="arabicPeriod"/>
            </a:pPr>
            <a:r>
              <a:rPr b="0" i="0" lang="en-US" sz="1600" u="none" cap="none" strike="noStrike">
                <a:solidFill>
                  <a:schemeClr val="dk1"/>
                </a:solidFill>
                <a:latin typeface="Roboto"/>
                <a:ea typeface="Roboto"/>
                <a:cs typeface="Roboto"/>
                <a:sym typeface="Roboto"/>
              </a:rPr>
              <a:t>&gt;&gt;&gt; (unsigned right shift)</a:t>
            </a:r>
            <a:endParaRPr b="0" i="0" sz="1600" u="none" cap="none" strike="noStrike">
              <a:solidFill>
                <a:srgbClr val="000000"/>
              </a:solidFill>
              <a:latin typeface="Roboto"/>
              <a:ea typeface="Roboto"/>
              <a:cs typeface="Roboto"/>
              <a:sym typeface="Roboto"/>
            </a:endParaRPr>
          </a:p>
        </p:txBody>
      </p:sp>
      <p:sp>
        <p:nvSpPr>
          <p:cNvPr id="492" name="Google Shape;492;p51"/>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2"/>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498" name="Google Shape;498;p52"/>
          <p:cNvSpPr txBox="1"/>
          <p:nvPr/>
        </p:nvSpPr>
        <p:spPr>
          <a:xfrm>
            <a:off x="740160" y="1357614"/>
            <a:ext cx="9653229" cy="2150617"/>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1. "&amp;" (bitwise AND): Performs a bitwise AND operation between the binary representations of two integers. Each bit of the result is set to 1 only if the corresponding bits of both operands are 1.</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Example:</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int num1 = 12;   // Binary: 1100</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int num2 = 10;   // Binary: 1010</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int result = num1 &amp; num2;  // Binary result: 1000 (8 in decimal)</a:t>
            </a:r>
            <a:endParaRPr b="0" i="0" sz="16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p:txBody>
      </p:sp>
      <p:sp>
        <p:nvSpPr>
          <p:cNvPr id="499" name="Google Shape;499;p52"/>
          <p:cNvSpPr txBox="1"/>
          <p:nvPr/>
        </p:nvSpPr>
        <p:spPr>
          <a:xfrm>
            <a:off x="914400" y="728525"/>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3"/>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505" name="Google Shape;505;p53"/>
          <p:cNvSpPr txBox="1"/>
          <p:nvPr/>
        </p:nvSpPr>
        <p:spPr>
          <a:xfrm>
            <a:off x="740160" y="1357614"/>
            <a:ext cx="9653229" cy="2150617"/>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2. "|" (bitwise OR): Performs a bitwise OR operation between the binary representations of two integers. Each bit of the result is set to 1 if at least one of the corresponding bits in either operand is 1.</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Example: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int num3 = 12;   // Binary: 1100</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int num4 = 10;   // Binary: 1010</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int result = num3 | num4;  // Binary result: 1110 (14 in decimal)</a:t>
            </a:r>
            <a:endParaRPr b="0" i="0" sz="1400" u="none" cap="none" strike="noStrike">
              <a:solidFill>
                <a:srgbClr val="000000"/>
              </a:solidFill>
              <a:latin typeface="Roboto"/>
              <a:ea typeface="Roboto"/>
              <a:cs typeface="Roboto"/>
              <a:sym typeface="Roboto"/>
            </a:endParaRPr>
          </a:p>
        </p:txBody>
      </p:sp>
      <p:sp>
        <p:nvSpPr>
          <p:cNvPr id="506" name="Google Shape;506;p53"/>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4"/>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512" name="Google Shape;512;p54"/>
          <p:cNvSpPr txBox="1"/>
          <p:nvPr/>
        </p:nvSpPr>
        <p:spPr>
          <a:xfrm>
            <a:off x="740160" y="1357614"/>
            <a:ext cx="9653229" cy="2150617"/>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2. "|" (bitwise OR): Performs a bitwise OR operation between the binary representations of two integers. Each bit of the result is set to 1 if at least one of the corresponding bits in either operand is 1.</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Example: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int num3 = 12;   // Binary: 1100</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int num4 = 10;   // Binary: 1010</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int result = num3 | num4;  // Binary result: 1110 (14 in decimal)</a:t>
            </a:r>
            <a:endParaRPr b="0" i="0" sz="1400" u="none" cap="none" strike="noStrike">
              <a:solidFill>
                <a:srgbClr val="000000"/>
              </a:solidFill>
              <a:latin typeface="Roboto"/>
              <a:ea typeface="Roboto"/>
              <a:cs typeface="Roboto"/>
              <a:sym typeface="Roboto"/>
            </a:endParaRPr>
          </a:p>
        </p:txBody>
      </p:sp>
      <p:sp>
        <p:nvSpPr>
          <p:cNvPr id="513" name="Google Shape;513;p54"/>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5"/>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519" name="Google Shape;519;p55"/>
          <p:cNvSpPr txBox="1"/>
          <p:nvPr/>
        </p:nvSpPr>
        <p:spPr>
          <a:xfrm>
            <a:off x="740160" y="1357614"/>
            <a:ext cx="9653229" cy="2150617"/>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3. "^" (bitwise XOR): Performs a bitwise XOR (exclusive OR) operation between the binary representations of two integers. Each bit of the result is set to 1 if the corresponding bits of the operands are different (one 0 and one 1).</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Example: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int num5 = 12;   // Binary: 1100</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int num6 = 10;   // Binary: 1010</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int result = num5 ^ num6;  // Binary result: 0110 (6 in decimal)</a:t>
            </a:r>
            <a:endParaRPr b="0" i="0" sz="1400" u="none" cap="none" strike="noStrike">
              <a:solidFill>
                <a:srgbClr val="000000"/>
              </a:solidFill>
              <a:latin typeface="Roboto"/>
              <a:ea typeface="Roboto"/>
              <a:cs typeface="Roboto"/>
              <a:sym typeface="Roboto"/>
            </a:endParaRPr>
          </a:p>
        </p:txBody>
      </p:sp>
      <p:sp>
        <p:nvSpPr>
          <p:cNvPr id="520" name="Google Shape;520;p55"/>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6"/>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526" name="Google Shape;526;p56"/>
          <p:cNvSpPr txBox="1"/>
          <p:nvPr/>
        </p:nvSpPr>
        <p:spPr>
          <a:xfrm>
            <a:off x="740160" y="1357614"/>
            <a:ext cx="9653229" cy="2150617"/>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4. "~" (bitwise NOT): Performs a bitwise NOT operation, which flips the bits of an integer. Each 0 bit in the original number becomes 1, and each 1 bit becomes 0.</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Example: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int num7 = 12;   // Binary: 1100</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int result = ~num7;  // Binary result: 0011 (3 in decimal)</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27" name="Google Shape;527;p56"/>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7"/>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533" name="Google Shape;533;p57"/>
          <p:cNvSpPr txBox="1"/>
          <p:nvPr/>
        </p:nvSpPr>
        <p:spPr>
          <a:xfrm>
            <a:off x="740160" y="1357614"/>
            <a:ext cx="9653229" cy="2150617"/>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5. "&lt;&lt;" (left shift): Shifts the bits of an integer to the left by the specified number of positions. It effectively multiplies the number by 2 raised to the power of the shift count.</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Example: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int num8 = 5;   // Binary: 00000101</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int result = num8 &lt;&lt; 2;  // Binary result: 00010100 (20 in decimal)</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34" name="Google Shape;534;p57"/>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4"/>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44" name="Google Shape;144;p4"/>
          <p:cNvSpPr txBox="1"/>
          <p:nvPr/>
        </p:nvSpPr>
        <p:spPr>
          <a:xfrm>
            <a:off x="914400" y="1828800"/>
            <a:ext cx="11181900" cy="2207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1" i="1" lang="en-US" sz="1600" u="none" cap="none" strike="noStrike">
                <a:solidFill>
                  <a:schemeClr val="dk1"/>
                </a:solidFill>
                <a:latin typeface="Roboto"/>
                <a:ea typeface="Roboto"/>
                <a:cs typeface="Roboto"/>
                <a:sym typeface="Roboto"/>
              </a:rPr>
              <a:t>Import the Scanner class: </a:t>
            </a:r>
            <a:endParaRPr b="1"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Import the java.util.Scanner class to enable input reading.</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rPr b="1" i="1" lang="en-US" sz="1600" u="none" cap="none" strike="noStrike">
                <a:solidFill>
                  <a:schemeClr val="dk1"/>
                </a:solidFill>
                <a:latin typeface="Roboto"/>
                <a:ea typeface="Roboto"/>
                <a:cs typeface="Roboto"/>
                <a:sym typeface="Roboto"/>
              </a:rPr>
              <a:t>Create a Scanner object: </a:t>
            </a:r>
            <a:endParaRPr b="1"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Initialize a Scanner object with System.in as the argument to read input from the standard input (usually the keyboard).</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1" i="1" lang="en-US" sz="1600" u="none" cap="none" strike="noStrike">
                <a:solidFill>
                  <a:schemeClr val="dk1"/>
                </a:solidFill>
                <a:latin typeface="Roboto"/>
                <a:ea typeface="Roboto"/>
                <a:cs typeface="Roboto"/>
                <a:sym typeface="Roboto"/>
              </a:rPr>
              <a:t>Prompt the user (optional): </a:t>
            </a:r>
            <a:endParaRPr b="1"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Display a message to guide the user on what input is expected (optional).</a:t>
            </a:r>
            <a:endParaRPr b="0" i="0" sz="1600" u="none" cap="none" strike="noStrike">
              <a:solidFill>
                <a:srgbClr val="000000"/>
              </a:solidFill>
              <a:latin typeface="Roboto"/>
              <a:ea typeface="Roboto"/>
              <a:cs typeface="Roboto"/>
              <a:sym typeface="Roboto"/>
            </a:endParaRPr>
          </a:p>
        </p:txBody>
      </p:sp>
      <p:sp>
        <p:nvSpPr>
          <p:cNvPr id="145" name="Google Shape;145;p4"/>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Import The Necessary Classes</a:t>
            </a:r>
            <a:endParaRPr b="1" sz="2000">
              <a:solidFill>
                <a:srgbClr val="8182EF"/>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8"/>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540" name="Google Shape;540;p58"/>
          <p:cNvSpPr txBox="1"/>
          <p:nvPr/>
        </p:nvSpPr>
        <p:spPr>
          <a:xfrm>
            <a:off x="740160" y="1357614"/>
            <a:ext cx="9653229" cy="2150617"/>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6. "&gt;&gt;" (right shift): Shifts the bits of an integer to the right by the specified number of positions. The leftmost bit is filled with the sign bit (in case of a signed data type) or with zeros (in case of an unsigned data type).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Example: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int num9 = -8;   // Binary: 11111000</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int result = num9 &gt;&gt; 2;  // Binary result: 11111110 (-2 in decimal)</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41" name="Google Shape;541;p58"/>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9"/>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547" name="Google Shape;547;p59"/>
          <p:cNvSpPr txBox="1"/>
          <p:nvPr/>
        </p:nvSpPr>
        <p:spPr>
          <a:xfrm>
            <a:off x="740160" y="1357614"/>
            <a:ext cx="9653229" cy="2150617"/>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7. "&gt;&gt;&gt;" (unsigned right shift): Similar to "&gt;&gt;", but the leftmost bits are always filled with zeros, regardless of the sign of the number.</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Example: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int num10 = -8;   // Binary: 11111000</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int result = num10 &gt;&gt;&gt; 2;  // Binary result: 00111110 (62 in decimal)</a:t>
            </a:r>
            <a:endParaRPr b="0" i="0" sz="1400" u="none" cap="none" strike="noStrike">
              <a:solidFill>
                <a:srgbClr val="000000"/>
              </a:solidFill>
              <a:latin typeface="Roboto"/>
              <a:ea typeface="Roboto"/>
              <a:cs typeface="Roboto"/>
              <a:sym typeface="Roboto"/>
            </a:endParaRPr>
          </a:p>
        </p:txBody>
      </p:sp>
      <p:sp>
        <p:nvSpPr>
          <p:cNvPr id="548" name="Google Shape;548;p59"/>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0"/>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554" name="Google Shape;554;p60"/>
          <p:cNvSpPr txBox="1"/>
          <p:nvPr/>
        </p:nvSpPr>
        <p:spPr>
          <a:xfrm>
            <a:off x="740160" y="1357614"/>
            <a:ext cx="9653229" cy="2150617"/>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Conditional (Ternary) Operator:</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The conditional operator, also known as the ternary operator, is a compact way to express a simple if-else statement in Java. It has the following syntax:</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condition ? expression1 : expression2</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The condition is evaluated first, and if it is true, then expression1 is returned; otherwise, expression2 is returned. The conditional operator is useful for assigning a value based on a condition in a concise manner.</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55" name="Google Shape;555;p60"/>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1"/>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561" name="Google Shape;561;p61"/>
          <p:cNvSpPr txBox="1"/>
          <p:nvPr/>
        </p:nvSpPr>
        <p:spPr>
          <a:xfrm>
            <a:off x="651842" y="1101635"/>
            <a:ext cx="9653229" cy="2150617"/>
          </a:xfrm>
          <a:prstGeom prst="rect">
            <a:avLst/>
          </a:prstGeom>
          <a:noFill/>
          <a:ln>
            <a:noFill/>
          </a:ln>
        </p:spPr>
        <p:txBody>
          <a:bodyPr anchorCtr="0" anchor="t" bIns="91425" lIns="91425" spcFirstLastPara="1" rIns="91425" wrap="square" tIns="91425">
            <a:noAutofit/>
          </a:bodyPr>
          <a:lstStyle/>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Example:</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int x = 10;</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int y = 5;</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int result = (x &gt; y) ? x : y;</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 The above line is equivalent to the following if-else statement:</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 int result;</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 if (x &gt; y) {</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     result = x;</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 } else {</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     result = y;</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 this example, the result variable will be assigned the value of x (which is 10) because the condition `x &gt; y` is true.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62" name="Google Shape;562;p61"/>
          <p:cNvSpPr txBox="1"/>
          <p:nvPr/>
        </p:nvSpPr>
        <p:spPr>
          <a:xfrm>
            <a:off x="809250" y="6681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2"/>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568" name="Google Shape;568;p62"/>
          <p:cNvSpPr txBox="1"/>
          <p:nvPr/>
        </p:nvSpPr>
        <p:spPr>
          <a:xfrm>
            <a:off x="651842" y="1101635"/>
            <a:ext cx="9653229" cy="2150617"/>
          </a:xfrm>
          <a:prstGeom prst="rect">
            <a:avLst/>
          </a:prstGeom>
          <a:noFill/>
          <a:ln>
            <a:noFill/>
          </a:ln>
        </p:spPr>
        <p:txBody>
          <a:bodyPr anchorCtr="0" anchor="t" bIns="91425" lIns="91425" spcFirstLastPara="1" rIns="91425" wrap="square" tIns="91425">
            <a:noAutofit/>
          </a:bodyPr>
          <a:lstStyle/>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Example:</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int x = 10;</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int y = 5;</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int result = (x &gt; y) ? x : y;</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 The above line is equivalent to the following if-else statement:</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 int result;</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 if (x &gt; y) {</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     result = x;</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 } else {</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     result = y;</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In this example, the result variable will be assigned the value of x (which is 10) because the condition `x &gt; y` is true.</a:t>
            </a:r>
            <a:endParaRPr b="0" i="0" sz="1400" u="none" cap="none" strike="noStrike">
              <a:solidFill>
                <a:srgbClr val="000000"/>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69" name="Google Shape;569;p62"/>
          <p:cNvSpPr txBox="1"/>
          <p:nvPr/>
        </p:nvSpPr>
        <p:spPr>
          <a:xfrm>
            <a:off x="809250" y="6681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Operators</a:t>
            </a:r>
            <a:endParaRPr b="1" sz="2000">
              <a:solidFill>
                <a:srgbClr val="8182EF"/>
              </a:solidFill>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g25feedf4def_0_14"/>
          <p:cNvSpPr/>
          <p:nvPr/>
        </p:nvSpPr>
        <p:spPr>
          <a:xfrm>
            <a:off x="740160" y="1221120"/>
            <a:ext cx="10059900" cy="1107900"/>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575" name="Google Shape;575;g25feedf4def_0_14"/>
          <p:cNvSpPr txBox="1"/>
          <p:nvPr/>
        </p:nvSpPr>
        <p:spPr>
          <a:xfrm>
            <a:off x="520600" y="1648532"/>
            <a:ext cx="9653100" cy="6804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1. How do you receive input in Java?</a:t>
            </a:r>
            <a:endParaRPr b="0" i="0" sz="1600" u="none" cap="none" strike="noStrike">
              <a:solidFill>
                <a:schemeClr val="dk1"/>
              </a:solidFill>
              <a:latin typeface="Roboto"/>
              <a:ea typeface="Roboto"/>
              <a:cs typeface="Roboto"/>
              <a:sym typeface="Roboto"/>
            </a:endParaRPr>
          </a:p>
        </p:txBody>
      </p:sp>
      <p:sp>
        <p:nvSpPr>
          <p:cNvPr id="576" name="Google Shape;576;g25feedf4def_0_14"/>
          <p:cNvSpPr txBox="1"/>
          <p:nvPr/>
        </p:nvSpPr>
        <p:spPr>
          <a:xfrm>
            <a:off x="1509400" y="2653950"/>
            <a:ext cx="9133200" cy="923400"/>
          </a:xfrm>
          <a:prstGeom prst="rect">
            <a:avLst/>
          </a:prstGeom>
          <a:noFill/>
          <a:ln>
            <a:noFill/>
          </a:ln>
        </p:spPr>
        <p:txBody>
          <a:bodyPr anchorCtr="0" anchor="t" bIns="91425" lIns="91425" spcFirstLastPara="1" rIns="91425" wrap="square" tIns="91425">
            <a:spAutoFit/>
          </a:bodyPr>
          <a:lstStyle/>
          <a:p>
            <a:pPr indent="0" lvl="0" marL="186262"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In Java, you can use the `Scanner` class to receive input from the user. First, you need to import it using `import java.util.Scanner;`, then create a `Scanner` object to read input.</a:t>
            </a:r>
            <a:endParaRPr b="0" i="0" sz="1600" u="none" cap="none" strike="noStrike">
              <a:solidFill>
                <a:srgbClr val="000000"/>
              </a:solidFill>
              <a:latin typeface="Roboto"/>
              <a:ea typeface="Roboto"/>
              <a:cs typeface="Roboto"/>
              <a:sym typeface="Roboto"/>
            </a:endParaRPr>
          </a:p>
        </p:txBody>
      </p:sp>
      <p:sp>
        <p:nvSpPr>
          <p:cNvPr id="577" name="Google Shape;577;g25feedf4def_0_14"/>
          <p:cNvSpPr txBox="1"/>
          <p:nvPr/>
        </p:nvSpPr>
        <p:spPr>
          <a:xfrm>
            <a:off x="671050" y="6681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g25feedf4def_0_25"/>
          <p:cNvSpPr/>
          <p:nvPr/>
        </p:nvSpPr>
        <p:spPr>
          <a:xfrm>
            <a:off x="740160" y="1221120"/>
            <a:ext cx="10059900" cy="1107900"/>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583" name="Google Shape;583;g25feedf4def_0_25"/>
          <p:cNvSpPr txBox="1"/>
          <p:nvPr/>
        </p:nvSpPr>
        <p:spPr>
          <a:xfrm>
            <a:off x="520600" y="1648532"/>
            <a:ext cx="9653100" cy="6804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2. What's the step-by-step process of receiving input in Java?</a:t>
            </a:r>
            <a:endParaRPr b="0" i="0" sz="1600" u="none" cap="none" strike="noStrike">
              <a:solidFill>
                <a:schemeClr val="dk1"/>
              </a:solidFill>
              <a:latin typeface="Roboto"/>
              <a:ea typeface="Roboto"/>
              <a:cs typeface="Roboto"/>
              <a:sym typeface="Roboto"/>
            </a:endParaRPr>
          </a:p>
        </p:txBody>
      </p:sp>
      <p:sp>
        <p:nvSpPr>
          <p:cNvPr id="584" name="Google Shape;584;g25feedf4def_0_25"/>
          <p:cNvSpPr txBox="1"/>
          <p:nvPr/>
        </p:nvSpPr>
        <p:spPr>
          <a:xfrm>
            <a:off x="798450" y="2697702"/>
            <a:ext cx="10806600" cy="2893800"/>
          </a:xfrm>
          <a:prstGeom prst="rect">
            <a:avLst/>
          </a:prstGeom>
          <a:noFill/>
          <a:ln>
            <a:noFill/>
          </a:ln>
        </p:spPr>
        <p:txBody>
          <a:bodyPr anchorCtr="0" anchor="t" bIns="91425" lIns="91425" spcFirstLastPara="1" rIns="91425" wrap="square" tIns="91425">
            <a:spAutoFit/>
          </a:bodyPr>
          <a:lstStyle/>
          <a:p>
            <a:pPr indent="0" lvl="0" marL="186262"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   1. Import the `Scanner` class.</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   2. Create a `Scanner` object by calling `Scanner scanner = new Scanner(System.in);`.</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   3. Prompt the user for input using `System.out.print` or `System.out.println`.</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   4. Read input using `scanner.next()`, `scanner.nextInt()`, etc.</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p:txBody>
      </p:sp>
      <p:sp>
        <p:nvSpPr>
          <p:cNvPr id="585" name="Google Shape;585;g25feedf4def_0_25"/>
          <p:cNvSpPr txBox="1"/>
          <p:nvPr/>
        </p:nvSpPr>
        <p:spPr>
          <a:xfrm>
            <a:off x="671050" y="6681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g25feedf4def_0_45"/>
          <p:cNvSpPr/>
          <p:nvPr/>
        </p:nvSpPr>
        <p:spPr>
          <a:xfrm>
            <a:off x="740160" y="1221120"/>
            <a:ext cx="10059900" cy="1107900"/>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591" name="Google Shape;591;g25feedf4def_0_45"/>
          <p:cNvSpPr txBox="1"/>
          <p:nvPr/>
        </p:nvSpPr>
        <p:spPr>
          <a:xfrm>
            <a:off x="520600" y="1648532"/>
            <a:ext cx="9653100" cy="6804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3. How can you print output in Java?</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p:txBody>
      </p:sp>
      <p:sp>
        <p:nvSpPr>
          <p:cNvPr id="592" name="Google Shape;592;g25feedf4def_0_45"/>
          <p:cNvSpPr txBox="1"/>
          <p:nvPr/>
        </p:nvSpPr>
        <p:spPr>
          <a:xfrm>
            <a:off x="798450" y="2697702"/>
            <a:ext cx="10806600" cy="1416000"/>
          </a:xfrm>
          <a:prstGeom prst="rect">
            <a:avLst/>
          </a:prstGeom>
          <a:noFill/>
          <a:ln>
            <a:noFill/>
          </a:ln>
        </p:spPr>
        <p:txBody>
          <a:bodyPr anchorCtr="0" anchor="t" bIns="91425" lIns="91425" spcFirstLastPara="1" rIns="91425" wrap="square" tIns="91425">
            <a:spAutoFit/>
          </a:bodyPr>
          <a:lstStyle/>
          <a:p>
            <a:pPr indent="0" lvl="0" marL="186262"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You can use the `System.out.print` or `System.out.println` statements to display output in the console.</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p:txBody>
      </p:sp>
      <p:sp>
        <p:nvSpPr>
          <p:cNvPr id="593" name="Google Shape;593;g25feedf4def_0_45"/>
          <p:cNvSpPr txBox="1"/>
          <p:nvPr/>
        </p:nvSpPr>
        <p:spPr>
          <a:xfrm>
            <a:off x="671050" y="6681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g25feedf4def_0_35"/>
          <p:cNvSpPr/>
          <p:nvPr/>
        </p:nvSpPr>
        <p:spPr>
          <a:xfrm>
            <a:off x="740160" y="1221120"/>
            <a:ext cx="10059900" cy="1107900"/>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599" name="Google Shape;599;g25feedf4def_0_35"/>
          <p:cNvSpPr txBox="1"/>
          <p:nvPr/>
        </p:nvSpPr>
        <p:spPr>
          <a:xfrm>
            <a:off x="520600" y="1648525"/>
            <a:ext cx="11390700" cy="6804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4. What's the difference between `System.out.print` and `System.out.println`?</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p:txBody>
      </p:sp>
      <p:sp>
        <p:nvSpPr>
          <p:cNvPr id="600" name="Google Shape;600;g25feedf4def_0_35"/>
          <p:cNvSpPr txBox="1"/>
          <p:nvPr/>
        </p:nvSpPr>
        <p:spPr>
          <a:xfrm>
            <a:off x="798450" y="2971152"/>
            <a:ext cx="10806600" cy="1416000"/>
          </a:xfrm>
          <a:prstGeom prst="rect">
            <a:avLst/>
          </a:prstGeom>
          <a:noFill/>
          <a:ln>
            <a:noFill/>
          </a:ln>
        </p:spPr>
        <p:txBody>
          <a:bodyPr anchorCtr="0" anchor="t" bIns="91425" lIns="91425" spcFirstLastPara="1" rIns="91425" wrap="square" tIns="91425">
            <a:spAutoFit/>
          </a:bodyPr>
          <a:lstStyle/>
          <a:p>
            <a:pPr indent="0" lvl="0" marL="186262"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`System.out.print` prints text without moving to the next line, while `System.out.println` adds a line break after printing the text.</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p:txBody>
      </p:sp>
      <p:sp>
        <p:nvSpPr>
          <p:cNvPr id="601" name="Google Shape;601;g25feedf4def_0_35"/>
          <p:cNvSpPr txBox="1"/>
          <p:nvPr/>
        </p:nvSpPr>
        <p:spPr>
          <a:xfrm>
            <a:off x="671050" y="6681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g25feedf4def_0_55"/>
          <p:cNvSpPr/>
          <p:nvPr/>
        </p:nvSpPr>
        <p:spPr>
          <a:xfrm>
            <a:off x="740160" y="1221120"/>
            <a:ext cx="10059900" cy="1107900"/>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607" name="Google Shape;607;g25feedf4def_0_55"/>
          <p:cNvSpPr txBox="1"/>
          <p:nvPr/>
        </p:nvSpPr>
        <p:spPr>
          <a:xfrm>
            <a:off x="400650" y="2206350"/>
            <a:ext cx="11390700" cy="6804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5. What are operators in Java?</a:t>
            </a:r>
            <a:endParaRPr b="0" i="0" sz="1600" u="none" cap="none" strike="noStrike">
              <a:solidFill>
                <a:schemeClr val="dk1"/>
              </a:solidFill>
              <a:latin typeface="Roboto"/>
              <a:ea typeface="Roboto"/>
              <a:cs typeface="Roboto"/>
              <a:sym typeface="Roboto"/>
            </a:endParaRPr>
          </a:p>
        </p:txBody>
      </p:sp>
      <p:sp>
        <p:nvSpPr>
          <p:cNvPr id="608" name="Google Shape;608;g25feedf4def_0_55"/>
          <p:cNvSpPr txBox="1"/>
          <p:nvPr/>
        </p:nvSpPr>
        <p:spPr>
          <a:xfrm>
            <a:off x="798450" y="3408677"/>
            <a:ext cx="10806600" cy="1416000"/>
          </a:xfrm>
          <a:prstGeom prst="rect">
            <a:avLst/>
          </a:prstGeom>
          <a:noFill/>
          <a:ln>
            <a:noFill/>
          </a:ln>
        </p:spPr>
        <p:txBody>
          <a:bodyPr anchorCtr="0" anchor="t" bIns="91425" lIns="91425" spcFirstLastPara="1" rIns="91425" wrap="square" tIns="91425">
            <a:spAutoFit/>
          </a:bodyPr>
          <a:lstStyle/>
          <a:p>
            <a:pPr indent="0" lvl="0" marL="186262"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Operators are symbols that perform operations on variables and values.</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p:txBody>
      </p:sp>
      <p:sp>
        <p:nvSpPr>
          <p:cNvPr id="609" name="Google Shape;609;g25feedf4def_0_55"/>
          <p:cNvSpPr txBox="1"/>
          <p:nvPr/>
        </p:nvSpPr>
        <p:spPr>
          <a:xfrm>
            <a:off x="671050" y="6681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1"/>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51" name="Google Shape;151;p81"/>
          <p:cNvSpPr txBox="1"/>
          <p:nvPr/>
        </p:nvSpPr>
        <p:spPr>
          <a:xfrm>
            <a:off x="914410" y="1828811"/>
            <a:ext cx="11356200" cy="2150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1" i="1" lang="en-US" sz="1600" u="none" cap="none" strike="noStrike">
                <a:solidFill>
                  <a:schemeClr val="dk1"/>
                </a:solidFill>
                <a:latin typeface="Roboto"/>
                <a:ea typeface="Roboto"/>
                <a:cs typeface="Roboto"/>
                <a:sym typeface="Roboto"/>
              </a:rPr>
              <a:t>Read input: </a:t>
            </a:r>
            <a:endParaRPr b="1"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Use various methods of the Scanner class like next(), nextLine(), nextInt(), nextDouble(), or nextBoolean() to read the input data.</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1" i="1" lang="en-US" sz="1600" u="none" cap="none" strike="noStrike">
                <a:solidFill>
                  <a:schemeClr val="dk1"/>
                </a:solidFill>
                <a:latin typeface="Roboto"/>
                <a:ea typeface="Roboto"/>
                <a:cs typeface="Roboto"/>
                <a:sym typeface="Roboto"/>
              </a:rPr>
              <a:t>Process the input: </a:t>
            </a:r>
            <a:endParaRPr b="1"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Process the input data as per your program's logic or perform calculations.</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1" i="1" lang="en-US" sz="1600" u="none" cap="none" strike="noStrike">
                <a:solidFill>
                  <a:schemeClr val="dk1"/>
                </a:solidFill>
                <a:latin typeface="Roboto"/>
                <a:ea typeface="Roboto"/>
                <a:cs typeface="Roboto"/>
                <a:sym typeface="Roboto"/>
              </a:rPr>
              <a:t>Close the Scanner (optional): </a:t>
            </a:r>
            <a:endParaRPr b="1"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Close the Scanner object to release resources (optional, but good practice).</a:t>
            </a:r>
            <a:endParaRPr b="0" i="0" sz="1600" u="none" cap="none" strike="noStrike">
              <a:solidFill>
                <a:srgbClr val="000000"/>
              </a:solidFill>
              <a:latin typeface="Roboto"/>
              <a:ea typeface="Roboto"/>
              <a:cs typeface="Roboto"/>
              <a:sym typeface="Roboto"/>
            </a:endParaRPr>
          </a:p>
          <a:p>
            <a:pPr indent="0" lvl="0" marL="186262"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52" name="Google Shape;152;p81"/>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Import The Necessary Classes</a:t>
            </a:r>
            <a:endParaRPr b="1" sz="2000">
              <a:solidFill>
                <a:srgbClr val="8182EF"/>
              </a:solidFill>
              <a:latin typeface="Roboto"/>
              <a:ea typeface="Roboto"/>
              <a:cs typeface="Roboto"/>
              <a:sym typeface="Roboto"/>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g2e061d1dbd1_0_0"/>
          <p:cNvSpPr/>
          <p:nvPr/>
        </p:nvSpPr>
        <p:spPr>
          <a:xfrm>
            <a:off x="740160" y="1221120"/>
            <a:ext cx="10059900" cy="1107900"/>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615" name="Google Shape;615;g2e061d1dbd1_0_0"/>
          <p:cNvSpPr txBox="1"/>
          <p:nvPr/>
        </p:nvSpPr>
        <p:spPr>
          <a:xfrm>
            <a:off x="400650" y="1648625"/>
            <a:ext cx="11390700" cy="6804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Question 1: Basic Input and Output</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Write a Java program to read a user's name and age, then print a greeting message that includes their name and age.</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Sample Input:</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Enter your name: Alice</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Enter your age: 30</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Expected Output:</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Hello, Alice! You are 30 years old.</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16" name="Google Shape;616;g2e061d1dbd1_0_0"/>
          <p:cNvSpPr txBox="1"/>
          <p:nvPr/>
        </p:nvSpPr>
        <p:spPr>
          <a:xfrm>
            <a:off x="798450" y="3408677"/>
            <a:ext cx="10806600" cy="461700"/>
          </a:xfrm>
          <a:prstGeom prst="rect">
            <a:avLst/>
          </a:prstGeom>
          <a:noFill/>
          <a:ln>
            <a:noFill/>
          </a:ln>
        </p:spPr>
        <p:txBody>
          <a:bodyPr anchorCtr="0" anchor="t" bIns="91425" lIns="91425" spcFirstLastPara="1" rIns="91425" wrap="square" tIns="91425">
            <a:spAutoFit/>
          </a:bodyPr>
          <a:lstStyle/>
          <a:p>
            <a:pPr indent="0" lvl="0" marL="186262" marR="0" rtl="0" algn="l">
              <a:lnSpc>
                <a:spcPct val="2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17" name="Google Shape;617;g2e061d1dbd1_0_0"/>
          <p:cNvSpPr txBox="1"/>
          <p:nvPr/>
        </p:nvSpPr>
        <p:spPr>
          <a:xfrm>
            <a:off x="671050" y="6681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PRACTICE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g2e061d1dbd1_0_9"/>
          <p:cNvSpPr/>
          <p:nvPr/>
        </p:nvSpPr>
        <p:spPr>
          <a:xfrm>
            <a:off x="740160" y="1221120"/>
            <a:ext cx="10059900" cy="1107900"/>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623" name="Google Shape;623;g2e061d1dbd1_0_9"/>
          <p:cNvSpPr txBox="1"/>
          <p:nvPr/>
        </p:nvSpPr>
        <p:spPr>
          <a:xfrm>
            <a:off x="400650" y="1648625"/>
            <a:ext cx="11390700" cy="6804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Question 2: Sum of Two Numbers</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Write a Java program to read two integers from the user and print their sum.</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Sample Input:</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Enter first number: 15</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Enter second number: 25</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Expected Output:</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The sum is: 40</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24" name="Google Shape;624;g2e061d1dbd1_0_9"/>
          <p:cNvSpPr txBox="1"/>
          <p:nvPr/>
        </p:nvSpPr>
        <p:spPr>
          <a:xfrm>
            <a:off x="671050" y="6681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PRACTICE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g2e061d1dbd1_0_16"/>
          <p:cNvSpPr/>
          <p:nvPr/>
        </p:nvSpPr>
        <p:spPr>
          <a:xfrm>
            <a:off x="740160" y="1221120"/>
            <a:ext cx="10059900" cy="1107900"/>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630" name="Google Shape;630;g2e061d1dbd1_0_16"/>
          <p:cNvSpPr txBox="1"/>
          <p:nvPr/>
        </p:nvSpPr>
        <p:spPr>
          <a:xfrm>
            <a:off x="400650" y="1648625"/>
            <a:ext cx="11390700" cy="6804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Question 3: Temperature Conversion</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Write a Java program that reads a temperature in Celsius from the user and converts it to Fahrenheit. The formula is: `F = (C * 9/5) + 32`.</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Sample Input:</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Enter temperature in Celsius: 100</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Expected Output:</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Temperature in Fahrenheit: 212.0</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31" name="Google Shape;631;g2e061d1dbd1_0_16"/>
          <p:cNvSpPr txBox="1"/>
          <p:nvPr/>
        </p:nvSpPr>
        <p:spPr>
          <a:xfrm>
            <a:off x="798450" y="3408677"/>
            <a:ext cx="10806600" cy="461700"/>
          </a:xfrm>
          <a:prstGeom prst="rect">
            <a:avLst/>
          </a:prstGeom>
          <a:noFill/>
          <a:ln>
            <a:noFill/>
          </a:ln>
        </p:spPr>
        <p:txBody>
          <a:bodyPr anchorCtr="0" anchor="t" bIns="91425" lIns="91425" spcFirstLastPara="1" rIns="91425" wrap="square" tIns="91425">
            <a:spAutoFit/>
          </a:bodyPr>
          <a:lstStyle/>
          <a:p>
            <a:pPr indent="0" lvl="0" marL="186262" marR="0" rtl="0" algn="l">
              <a:lnSpc>
                <a:spcPct val="2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32" name="Google Shape;632;g2e061d1dbd1_0_16"/>
          <p:cNvSpPr txBox="1"/>
          <p:nvPr/>
        </p:nvSpPr>
        <p:spPr>
          <a:xfrm>
            <a:off x="671050" y="6681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PRACTICE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g2e061d1dbd1_0_23"/>
          <p:cNvSpPr/>
          <p:nvPr/>
        </p:nvSpPr>
        <p:spPr>
          <a:xfrm>
            <a:off x="740160" y="1221120"/>
            <a:ext cx="10059900" cy="1107900"/>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638" name="Google Shape;638;g2e061d1dbd1_0_23"/>
          <p:cNvSpPr txBox="1"/>
          <p:nvPr/>
        </p:nvSpPr>
        <p:spPr>
          <a:xfrm>
            <a:off x="400650" y="1648625"/>
            <a:ext cx="11390700" cy="6804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Question 4: Area of a Circle</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Write a Java program to read the radius of a circle from the user and calculate its area. The formula is: `Area = π * r^2`.</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Sample Input:</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Enter the radius of the circle: 7</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Expected Output:</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800" u="none" cap="none" strike="noStrike">
                <a:solidFill>
                  <a:schemeClr val="dk1"/>
                </a:solidFill>
                <a:latin typeface="Roboto"/>
                <a:ea typeface="Roboto"/>
                <a:cs typeface="Roboto"/>
                <a:sym typeface="Roboto"/>
              </a:rPr>
              <a:t>The area of the circle is: 153.93804002589985</a:t>
            </a:r>
            <a:endParaRPr b="0" i="0" sz="18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39" name="Google Shape;639;g2e061d1dbd1_0_23"/>
          <p:cNvSpPr txBox="1"/>
          <p:nvPr/>
        </p:nvSpPr>
        <p:spPr>
          <a:xfrm>
            <a:off x="798450" y="3408677"/>
            <a:ext cx="10806600" cy="461700"/>
          </a:xfrm>
          <a:prstGeom prst="rect">
            <a:avLst/>
          </a:prstGeom>
          <a:noFill/>
          <a:ln>
            <a:noFill/>
          </a:ln>
        </p:spPr>
        <p:txBody>
          <a:bodyPr anchorCtr="0" anchor="t" bIns="91425" lIns="91425" spcFirstLastPara="1" rIns="91425" wrap="square" tIns="91425">
            <a:spAutoFit/>
          </a:bodyPr>
          <a:lstStyle/>
          <a:p>
            <a:pPr indent="0" lvl="0" marL="186262" marR="0" rtl="0" algn="l">
              <a:lnSpc>
                <a:spcPct val="2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40" name="Google Shape;640;g2e061d1dbd1_0_23"/>
          <p:cNvSpPr txBox="1"/>
          <p:nvPr/>
        </p:nvSpPr>
        <p:spPr>
          <a:xfrm>
            <a:off x="671050" y="6681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PRACTICE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g2e061d1dbd1_0_30"/>
          <p:cNvSpPr/>
          <p:nvPr/>
        </p:nvSpPr>
        <p:spPr>
          <a:xfrm>
            <a:off x="740160" y="1221120"/>
            <a:ext cx="10059900" cy="1107900"/>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646" name="Google Shape;646;g2e061d1dbd1_0_30"/>
          <p:cNvSpPr txBox="1"/>
          <p:nvPr/>
        </p:nvSpPr>
        <p:spPr>
          <a:xfrm>
            <a:off x="400650" y="1221125"/>
            <a:ext cx="11390700" cy="680400"/>
          </a:xfrm>
          <a:prstGeom prst="rect">
            <a:avLst/>
          </a:prstGeom>
          <a:noFill/>
          <a:ln>
            <a:noFill/>
          </a:ln>
        </p:spPr>
        <p:txBody>
          <a:bodyPr anchorCtr="0" anchor="t" bIns="91425" lIns="91425" spcFirstLastPara="1" rIns="91425" wrap="square" tIns="91425">
            <a:noAutofit/>
          </a:bodyPr>
          <a:lstStyle/>
          <a:p>
            <a:pPr indent="0" lvl="0" marL="186262" marR="0" rtl="0" algn="l">
              <a:lnSpc>
                <a:spcPct val="200000"/>
              </a:lnSpc>
              <a:spcBef>
                <a:spcPts val="0"/>
              </a:spcBef>
              <a:spcAft>
                <a:spcPts val="0"/>
              </a:spcAft>
              <a:buClr>
                <a:schemeClr val="dk1"/>
              </a:buClr>
              <a:buSzPts val="1100"/>
              <a:buFont typeface="Arial"/>
              <a:buNone/>
            </a:pPr>
            <a:r>
              <a:rPr b="0" i="0" lang="en-US" sz="1500" u="none" cap="none" strike="noStrike">
                <a:solidFill>
                  <a:schemeClr val="dk1"/>
                </a:solidFill>
                <a:latin typeface="Roboto"/>
                <a:ea typeface="Roboto"/>
                <a:cs typeface="Roboto"/>
                <a:sym typeface="Roboto"/>
              </a:rPr>
              <a:t>Question 5: Basic Arithmetic Operations</a:t>
            </a:r>
            <a:endParaRPr b="0" i="0" sz="15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500" u="none" cap="none" strike="noStrike">
                <a:solidFill>
                  <a:schemeClr val="dk1"/>
                </a:solidFill>
                <a:latin typeface="Roboto"/>
                <a:ea typeface="Roboto"/>
                <a:cs typeface="Roboto"/>
                <a:sym typeface="Roboto"/>
              </a:rPr>
              <a:t>Write a Java program that reads two integers from the user and performs addition, subtraction, multiplication, and division, then prints the results.</a:t>
            </a:r>
            <a:endParaRPr b="0" i="0" sz="15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500" u="none" cap="none" strike="noStrike">
                <a:solidFill>
                  <a:schemeClr val="dk1"/>
                </a:solidFill>
                <a:latin typeface="Roboto"/>
                <a:ea typeface="Roboto"/>
                <a:cs typeface="Roboto"/>
                <a:sym typeface="Roboto"/>
              </a:rPr>
              <a:t>Sample Input:</a:t>
            </a:r>
            <a:endParaRPr b="0" i="0" sz="15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500" u="none" cap="none" strike="noStrike">
                <a:solidFill>
                  <a:schemeClr val="dk1"/>
                </a:solidFill>
                <a:latin typeface="Roboto"/>
                <a:ea typeface="Roboto"/>
                <a:cs typeface="Roboto"/>
                <a:sym typeface="Roboto"/>
              </a:rPr>
              <a:t>Enter first number: 20</a:t>
            </a:r>
            <a:endParaRPr b="0" i="0" sz="15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500" u="none" cap="none" strike="noStrike">
                <a:solidFill>
                  <a:schemeClr val="dk1"/>
                </a:solidFill>
                <a:latin typeface="Roboto"/>
                <a:ea typeface="Roboto"/>
                <a:cs typeface="Roboto"/>
                <a:sym typeface="Roboto"/>
              </a:rPr>
              <a:t>Enter second number: 4</a:t>
            </a:r>
            <a:endParaRPr b="0" i="0" sz="15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500" u="none" cap="none" strike="noStrike">
                <a:solidFill>
                  <a:schemeClr val="dk1"/>
                </a:solidFill>
                <a:latin typeface="Roboto"/>
                <a:ea typeface="Roboto"/>
                <a:cs typeface="Roboto"/>
                <a:sym typeface="Roboto"/>
              </a:rPr>
              <a:t>Expected Output:</a:t>
            </a:r>
            <a:endParaRPr b="0" i="0" sz="15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500" u="none" cap="none" strike="noStrike">
                <a:solidFill>
                  <a:schemeClr val="dk1"/>
                </a:solidFill>
                <a:latin typeface="Roboto"/>
                <a:ea typeface="Roboto"/>
                <a:cs typeface="Roboto"/>
                <a:sym typeface="Roboto"/>
              </a:rPr>
              <a:t>Sum: 24</a:t>
            </a:r>
            <a:endParaRPr b="0" i="0" sz="15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500" u="none" cap="none" strike="noStrike">
                <a:solidFill>
                  <a:schemeClr val="dk1"/>
                </a:solidFill>
                <a:latin typeface="Roboto"/>
                <a:ea typeface="Roboto"/>
                <a:cs typeface="Roboto"/>
                <a:sym typeface="Roboto"/>
              </a:rPr>
              <a:t>Difference: 16</a:t>
            </a:r>
            <a:endParaRPr b="0" i="0" sz="15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500" u="none" cap="none" strike="noStrike">
                <a:solidFill>
                  <a:schemeClr val="dk1"/>
                </a:solidFill>
                <a:latin typeface="Roboto"/>
                <a:ea typeface="Roboto"/>
                <a:cs typeface="Roboto"/>
                <a:sym typeface="Roboto"/>
              </a:rPr>
              <a:t>Product: 80</a:t>
            </a:r>
            <a:endParaRPr b="0" i="0" sz="15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chemeClr val="dk1"/>
              </a:buClr>
              <a:buSzPts val="1100"/>
              <a:buFont typeface="Arial"/>
              <a:buNone/>
            </a:pPr>
            <a:r>
              <a:rPr b="0" i="0" lang="en-US" sz="1500" u="none" cap="none" strike="noStrike">
                <a:solidFill>
                  <a:schemeClr val="dk1"/>
                </a:solidFill>
                <a:latin typeface="Roboto"/>
                <a:ea typeface="Roboto"/>
                <a:cs typeface="Roboto"/>
                <a:sym typeface="Roboto"/>
              </a:rPr>
              <a:t>Division: 5.0</a:t>
            </a:r>
            <a:endParaRPr b="0" i="0" sz="1500" u="none" cap="none" strike="noStrike">
              <a:solidFill>
                <a:schemeClr val="dk1"/>
              </a:solidFill>
              <a:latin typeface="Roboto"/>
              <a:ea typeface="Roboto"/>
              <a:cs typeface="Roboto"/>
              <a:sym typeface="Roboto"/>
            </a:endParaRPr>
          </a:p>
          <a:p>
            <a:pPr indent="0" lvl="0" marL="186262" marR="0" rtl="0" algn="l">
              <a:lnSpc>
                <a:spcPct val="2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47" name="Google Shape;647;g2e061d1dbd1_0_30"/>
          <p:cNvSpPr txBox="1"/>
          <p:nvPr/>
        </p:nvSpPr>
        <p:spPr>
          <a:xfrm>
            <a:off x="798450" y="3408677"/>
            <a:ext cx="10806600" cy="461700"/>
          </a:xfrm>
          <a:prstGeom prst="rect">
            <a:avLst/>
          </a:prstGeom>
          <a:noFill/>
          <a:ln>
            <a:noFill/>
          </a:ln>
        </p:spPr>
        <p:txBody>
          <a:bodyPr anchorCtr="0" anchor="t" bIns="91425" lIns="91425" spcFirstLastPara="1" rIns="91425" wrap="square" tIns="91425">
            <a:spAutoFit/>
          </a:bodyPr>
          <a:lstStyle/>
          <a:p>
            <a:pPr indent="0" lvl="0" marL="186262" marR="0" rtl="0" algn="l">
              <a:lnSpc>
                <a:spcPct val="2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48" name="Google Shape;648;g2e061d1dbd1_0_30"/>
          <p:cNvSpPr txBox="1"/>
          <p:nvPr/>
        </p:nvSpPr>
        <p:spPr>
          <a:xfrm>
            <a:off x="671050" y="6681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PRACTICE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g272ce549fec_0_0"/>
          <p:cNvSpPr txBox="1"/>
          <p:nvPr>
            <p:ph type="ctrTitle"/>
          </p:nvPr>
        </p:nvSpPr>
        <p:spPr>
          <a:xfrm>
            <a:off x="2032000" y="1496484"/>
            <a:ext cx="12192000" cy="3183600"/>
          </a:xfrm>
          <a:prstGeom prst="rect">
            <a:avLst/>
          </a:prstGeom>
          <a:noFill/>
          <a:ln>
            <a:noFill/>
          </a:ln>
        </p:spPr>
        <p:txBody>
          <a:bodyPr anchorCtr="0" anchor="b" bIns="121900" lIns="121900" spcFirstLastPara="1" rIns="121900" wrap="square" tIns="121900">
            <a:normAutofit/>
          </a:bodyPr>
          <a:lstStyle/>
          <a:p>
            <a:pPr indent="0" lvl="0" marL="0" rtl="0" algn="ctr">
              <a:lnSpc>
                <a:spcPct val="100000"/>
              </a:lnSpc>
              <a:spcBef>
                <a:spcPts val="0"/>
              </a:spcBef>
              <a:spcAft>
                <a:spcPts val="0"/>
              </a:spcAft>
              <a:buSzPts val="6900"/>
              <a:buNone/>
            </a:pPr>
            <a:r>
              <a:t/>
            </a:r>
            <a:endParaRPr/>
          </a:p>
        </p:txBody>
      </p:sp>
      <p:sp>
        <p:nvSpPr>
          <p:cNvPr id="654" name="Google Shape;654;g272ce549fec_0_0"/>
          <p:cNvSpPr txBox="1"/>
          <p:nvPr>
            <p:ph idx="1" type="subTitle"/>
          </p:nvPr>
        </p:nvSpPr>
        <p:spPr>
          <a:xfrm>
            <a:off x="2032000" y="4802717"/>
            <a:ext cx="12192000" cy="2207700"/>
          </a:xfrm>
          <a:prstGeom prst="rect">
            <a:avLst/>
          </a:prstGeom>
          <a:noFill/>
          <a:ln>
            <a:noFill/>
          </a:ln>
        </p:spPr>
        <p:txBody>
          <a:bodyPr anchorCtr="0" anchor="t" bIns="121900" lIns="121900" spcFirstLastPara="1" rIns="121900" wrap="square" tIns="121900">
            <a:normAutofit/>
          </a:bodyPr>
          <a:lstStyle/>
          <a:p>
            <a:pPr indent="-457200" lvl="0" marL="609600" rtl="0" algn="ctr">
              <a:lnSpc>
                <a:spcPct val="100000"/>
              </a:lnSpc>
              <a:spcBef>
                <a:spcPts val="0"/>
              </a:spcBef>
              <a:spcAft>
                <a:spcPts val="0"/>
              </a:spcAft>
              <a:buSzPts val="3700"/>
              <a:buNone/>
            </a:pPr>
            <a:r>
              <a:t/>
            </a:r>
            <a:endParaRPr/>
          </a:p>
        </p:txBody>
      </p:sp>
      <p:pic>
        <p:nvPicPr>
          <p:cNvPr id="655" name="Google Shape;655;g272ce549fec_0_0"/>
          <p:cNvPicPr preferRelativeResize="0"/>
          <p:nvPr/>
        </p:nvPicPr>
        <p:blipFill rotWithShape="1">
          <a:blip r:embed="rId3">
            <a:alphaModFix/>
          </a:blip>
          <a:srcRect b="0" l="0" r="0" t="0"/>
          <a:stretch/>
        </p:blipFill>
        <p:spPr>
          <a:xfrm>
            <a:off x="1" y="1"/>
            <a:ext cx="12192005" cy="6858003"/>
          </a:xfrm>
          <a:prstGeom prst="rect">
            <a:avLst/>
          </a:prstGeom>
          <a:noFill/>
          <a:ln>
            <a:noFill/>
          </a:ln>
        </p:spPr>
      </p:pic>
      <p:sp>
        <p:nvSpPr>
          <p:cNvPr id="656" name="Google Shape;656;g272ce549fec_0_0"/>
          <p:cNvSpPr txBox="1"/>
          <p:nvPr/>
        </p:nvSpPr>
        <p:spPr>
          <a:xfrm>
            <a:off x="4188000" y="2926200"/>
            <a:ext cx="3816000" cy="10005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4900"/>
              <a:buFont typeface="Arial"/>
              <a:buNone/>
            </a:pPr>
            <a:r>
              <a:rPr b="0" i="0" lang="en-US" sz="4900" u="none" cap="none" strike="noStrike">
                <a:solidFill>
                  <a:schemeClr val="lt1"/>
                </a:solidFill>
                <a:latin typeface="Roboto Medium"/>
                <a:ea typeface="Roboto Medium"/>
                <a:cs typeface="Roboto Medium"/>
                <a:sym typeface="Roboto Medium"/>
              </a:rPr>
              <a:t>THANK YOU</a:t>
            </a:r>
            <a:endParaRPr b="0" i="0" sz="4900" u="none" cap="none" strike="noStrike">
              <a:solidFill>
                <a:schemeClr val="lt1"/>
              </a:solidFill>
              <a:latin typeface="Roboto Medium"/>
              <a:ea typeface="Roboto Medium"/>
              <a:cs typeface="Roboto Medium"/>
              <a:sym typeface="Roboto Medium"/>
            </a:endParaRPr>
          </a:p>
        </p:txBody>
      </p:sp>
      <p:pic>
        <p:nvPicPr>
          <p:cNvPr id="657" name="Google Shape;657;g272ce549fec_0_0"/>
          <p:cNvPicPr preferRelativeResize="0"/>
          <p:nvPr/>
        </p:nvPicPr>
        <p:blipFill rotWithShape="1">
          <a:blip r:embed="rId4">
            <a:alphaModFix/>
          </a:blip>
          <a:srcRect b="0" l="0" r="0" t="0"/>
          <a:stretch/>
        </p:blipFill>
        <p:spPr>
          <a:xfrm>
            <a:off x="2336021" y="6121433"/>
            <a:ext cx="450872" cy="450867"/>
          </a:xfrm>
          <a:prstGeom prst="rect">
            <a:avLst/>
          </a:prstGeom>
          <a:noFill/>
          <a:ln>
            <a:noFill/>
          </a:ln>
        </p:spPr>
      </p:pic>
      <p:pic>
        <p:nvPicPr>
          <p:cNvPr id="658" name="Google Shape;658;g272ce549fec_0_0"/>
          <p:cNvPicPr preferRelativeResize="0"/>
          <p:nvPr/>
        </p:nvPicPr>
        <p:blipFill rotWithShape="1">
          <a:blip r:embed="rId5">
            <a:alphaModFix/>
          </a:blip>
          <a:srcRect b="0" l="0" r="0" t="0"/>
          <a:stretch/>
        </p:blipFill>
        <p:spPr>
          <a:xfrm>
            <a:off x="4363533" y="6121433"/>
            <a:ext cx="450872" cy="450867"/>
          </a:xfrm>
          <a:prstGeom prst="rect">
            <a:avLst/>
          </a:prstGeom>
          <a:noFill/>
          <a:ln>
            <a:noFill/>
          </a:ln>
        </p:spPr>
      </p:pic>
      <p:sp>
        <p:nvSpPr>
          <p:cNvPr id="659" name="Google Shape;659;g272ce549fec_0_0"/>
          <p:cNvSpPr txBox="1"/>
          <p:nvPr/>
        </p:nvSpPr>
        <p:spPr>
          <a:xfrm>
            <a:off x="2641000" y="6121068"/>
            <a:ext cx="1582800" cy="4464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lt1"/>
                </a:solidFill>
                <a:latin typeface="Roboto Medium"/>
                <a:ea typeface="Roboto Medium"/>
                <a:cs typeface="Roboto Medium"/>
                <a:sym typeface="Roboto Medium"/>
              </a:rPr>
              <a:t>+91 78150 95095</a:t>
            </a:r>
            <a:endParaRPr b="0" i="0" sz="1300" u="none" cap="none" strike="noStrike">
              <a:solidFill>
                <a:schemeClr val="lt1"/>
              </a:solidFill>
              <a:latin typeface="Roboto Medium"/>
              <a:ea typeface="Roboto Medium"/>
              <a:cs typeface="Roboto Medium"/>
              <a:sym typeface="Roboto Medium"/>
            </a:endParaRPr>
          </a:p>
        </p:txBody>
      </p:sp>
      <p:cxnSp>
        <p:nvCxnSpPr>
          <p:cNvPr id="660" name="Google Shape;660;g272ce549fec_0_0"/>
          <p:cNvCxnSpPr/>
          <p:nvPr/>
        </p:nvCxnSpPr>
        <p:spPr>
          <a:xfrm rot="10800000">
            <a:off x="4293667" y="6159667"/>
            <a:ext cx="0" cy="399900"/>
          </a:xfrm>
          <a:prstGeom prst="straightConnector1">
            <a:avLst/>
          </a:prstGeom>
          <a:noFill/>
          <a:ln cap="flat" cmpd="sng" w="9525">
            <a:solidFill>
              <a:schemeClr val="lt1"/>
            </a:solidFill>
            <a:prstDash val="solid"/>
            <a:round/>
            <a:headEnd len="sm" w="sm" type="none"/>
            <a:tailEnd len="sm" w="sm" type="none"/>
          </a:ln>
        </p:spPr>
      </p:cxnSp>
      <p:sp>
        <p:nvSpPr>
          <p:cNvPr id="661" name="Google Shape;661;g272ce549fec_0_0"/>
          <p:cNvSpPr txBox="1"/>
          <p:nvPr/>
        </p:nvSpPr>
        <p:spPr>
          <a:xfrm>
            <a:off x="4692067" y="6121068"/>
            <a:ext cx="2579700" cy="4464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lt1"/>
                </a:solidFill>
                <a:latin typeface="Roboto Medium"/>
                <a:ea typeface="Roboto Medium"/>
                <a:cs typeface="Roboto Medium"/>
                <a:sym typeface="Roboto Medium"/>
              </a:rPr>
              <a:t>codemithra@ethnus.com</a:t>
            </a:r>
            <a:endParaRPr b="0" i="0" sz="1300" u="none" cap="none" strike="noStrike">
              <a:solidFill>
                <a:schemeClr val="lt1"/>
              </a:solidFill>
              <a:latin typeface="Roboto Medium"/>
              <a:ea typeface="Roboto Medium"/>
              <a:cs typeface="Roboto Medium"/>
              <a:sym typeface="Roboto Medium"/>
            </a:endParaRPr>
          </a:p>
        </p:txBody>
      </p:sp>
      <p:pic>
        <p:nvPicPr>
          <p:cNvPr id="662" name="Google Shape;662;g272ce549fec_0_0"/>
          <p:cNvPicPr preferRelativeResize="0"/>
          <p:nvPr/>
        </p:nvPicPr>
        <p:blipFill rotWithShape="1">
          <a:blip r:embed="rId6">
            <a:alphaModFix/>
          </a:blip>
          <a:srcRect b="0" l="0" r="0" t="0"/>
          <a:stretch/>
        </p:blipFill>
        <p:spPr>
          <a:xfrm>
            <a:off x="6965028" y="6121417"/>
            <a:ext cx="450872" cy="450867"/>
          </a:xfrm>
          <a:prstGeom prst="rect">
            <a:avLst/>
          </a:prstGeom>
          <a:noFill/>
          <a:ln>
            <a:noFill/>
          </a:ln>
        </p:spPr>
      </p:pic>
      <p:sp>
        <p:nvSpPr>
          <p:cNvPr id="663" name="Google Shape;663;g272ce549fec_0_0"/>
          <p:cNvSpPr txBox="1"/>
          <p:nvPr/>
        </p:nvSpPr>
        <p:spPr>
          <a:xfrm>
            <a:off x="7276367" y="6121068"/>
            <a:ext cx="2579700" cy="4464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lt1"/>
                </a:solidFill>
                <a:latin typeface="Roboto Medium"/>
                <a:ea typeface="Roboto Medium"/>
                <a:cs typeface="Roboto Medium"/>
                <a:sym typeface="Roboto Medium"/>
              </a:rPr>
              <a:t>www.codemithra.com</a:t>
            </a:r>
            <a:endParaRPr b="0" i="0" sz="1300" u="none" cap="none" strike="noStrike">
              <a:solidFill>
                <a:schemeClr val="lt1"/>
              </a:solidFill>
              <a:latin typeface="Roboto Medium"/>
              <a:ea typeface="Roboto Medium"/>
              <a:cs typeface="Roboto Medium"/>
              <a:sym typeface="Roboto Medium"/>
            </a:endParaRPr>
          </a:p>
        </p:txBody>
      </p:sp>
      <p:cxnSp>
        <p:nvCxnSpPr>
          <p:cNvPr id="664" name="Google Shape;664;g272ce549fec_0_0"/>
          <p:cNvCxnSpPr/>
          <p:nvPr/>
        </p:nvCxnSpPr>
        <p:spPr>
          <a:xfrm rot="10800000">
            <a:off x="6888833" y="6146967"/>
            <a:ext cx="0" cy="3999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58" name="Google Shape;158;p5"/>
          <p:cNvSpPr txBox="1"/>
          <p:nvPr/>
        </p:nvSpPr>
        <p:spPr>
          <a:xfrm>
            <a:off x="922116" y="2027005"/>
            <a:ext cx="8229600" cy="2150617"/>
          </a:xfrm>
          <a:prstGeom prst="rect">
            <a:avLst/>
          </a:prstGeom>
          <a:noFill/>
          <a:ln>
            <a:noFill/>
          </a:ln>
        </p:spPr>
        <p:txBody>
          <a:bodyPr anchorCtr="0" anchor="t" bIns="91425" lIns="91425" spcFirstLastPara="1" rIns="91425" wrap="square" tIns="91425">
            <a:normAutofit/>
          </a:bodyPr>
          <a:lstStyle/>
          <a:p>
            <a:pPr indent="0" lvl="0" marL="186262" marR="0" rtl="0" algn="l">
              <a:lnSpc>
                <a:spcPct val="115000"/>
              </a:lnSpc>
              <a:spcBef>
                <a:spcPts val="0"/>
              </a:spcBef>
              <a:spcAft>
                <a:spcPts val="0"/>
              </a:spcAft>
              <a:buClr>
                <a:srgbClr val="000000"/>
              </a:buClr>
              <a:buSzPts val="1867"/>
              <a:buFont typeface="Arial"/>
              <a:buNone/>
            </a:pPr>
            <a:r>
              <a:t/>
            </a:r>
            <a:endParaRPr b="0" i="0" sz="1867" u="none" cap="none" strike="noStrike">
              <a:solidFill>
                <a:schemeClr val="dk1"/>
              </a:solidFill>
              <a:latin typeface="Calibri"/>
              <a:ea typeface="Calibri"/>
              <a:cs typeface="Calibri"/>
              <a:sym typeface="Calibri"/>
            </a:endParaRPr>
          </a:p>
        </p:txBody>
      </p:sp>
      <p:sp>
        <p:nvSpPr>
          <p:cNvPr id="159" name="Google Shape;159;p5"/>
          <p:cNvSpPr txBox="1"/>
          <p:nvPr/>
        </p:nvSpPr>
        <p:spPr>
          <a:xfrm>
            <a:off x="922125" y="1828800"/>
            <a:ext cx="10059900" cy="7851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800"/>
              <a:buFont typeface="Arial"/>
              <a:buNone/>
            </a:pPr>
            <a:r>
              <a:rPr b="0" i="0" lang="en-US" sz="1500" u="none" cap="none" strike="noStrike">
                <a:solidFill>
                  <a:schemeClr val="dk1"/>
                </a:solidFill>
                <a:latin typeface="Roboto"/>
                <a:ea typeface="Roboto"/>
                <a:cs typeface="Roboto"/>
                <a:sym typeface="Roboto"/>
              </a:rPr>
              <a:t>To begin, you need to import the "java.util.Scanner" class, which will allow you to read input from the user. do this at the top of your Java file:</a:t>
            </a:r>
            <a:endParaRPr b="0" i="0" sz="1500" u="none" cap="none" strike="noStrike">
              <a:solidFill>
                <a:srgbClr val="000000"/>
              </a:solidFill>
              <a:latin typeface="Roboto"/>
              <a:ea typeface="Roboto"/>
              <a:cs typeface="Roboto"/>
              <a:sym typeface="Roboto"/>
            </a:endParaRPr>
          </a:p>
        </p:txBody>
      </p:sp>
      <p:sp>
        <p:nvSpPr>
          <p:cNvPr id="160" name="Google Shape;160;p5"/>
          <p:cNvSpPr txBox="1"/>
          <p:nvPr/>
        </p:nvSpPr>
        <p:spPr>
          <a:xfrm>
            <a:off x="4163954" y="2959861"/>
            <a:ext cx="3864000" cy="400200"/>
          </a:xfrm>
          <a:prstGeom prst="rect">
            <a:avLst/>
          </a:prstGeom>
          <a:solidFill>
            <a:srgbClr val="FFF2CC"/>
          </a:solidFill>
          <a:ln cap="flat" cmpd="sng" w="9525">
            <a:solidFill>
              <a:srgbClr val="0C0C0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200000"/>
              </a:lnSpc>
              <a:spcBef>
                <a:spcPts val="0"/>
              </a:spcBef>
              <a:spcAft>
                <a:spcPts val="0"/>
              </a:spcAft>
              <a:buClr>
                <a:srgbClr val="000000"/>
              </a:buClr>
              <a:buSzPts val="2000"/>
              <a:buFont typeface="Arial"/>
              <a:buNone/>
            </a:pPr>
            <a:r>
              <a:rPr b="0" i="0" lang="en-US" sz="2000" u="none" cap="none" strike="noStrike">
                <a:solidFill>
                  <a:srgbClr val="C00000"/>
                </a:solidFill>
                <a:latin typeface="Roboto"/>
                <a:ea typeface="Roboto"/>
                <a:cs typeface="Roboto"/>
                <a:sym typeface="Roboto"/>
              </a:rPr>
              <a:t>import java.util.Scanner;</a:t>
            </a:r>
            <a:endParaRPr b="0" i="0" sz="1400" u="none" cap="none" strike="noStrike">
              <a:solidFill>
                <a:srgbClr val="000000"/>
              </a:solidFill>
              <a:latin typeface="Roboto"/>
              <a:ea typeface="Roboto"/>
              <a:cs typeface="Roboto"/>
              <a:sym typeface="Roboto"/>
            </a:endParaRPr>
          </a:p>
        </p:txBody>
      </p:sp>
      <p:sp>
        <p:nvSpPr>
          <p:cNvPr id="161" name="Google Shape;161;p5"/>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Import The Necessary Classes</a:t>
            </a:r>
            <a:endParaRPr b="1" sz="2000">
              <a:solidFill>
                <a:srgbClr val="8182E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6"/>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67" name="Google Shape;167;p6"/>
          <p:cNvSpPr txBox="1"/>
          <p:nvPr/>
        </p:nvSpPr>
        <p:spPr>
          <a:xfrm>
            <a:off x="922116" y="2027005"/>
            <a:ext cx="8229600" cy="2150617"/>
          </a:xfrm>
          <a:prstGeom prst="rect">
            <a:avLst/>
          </a:prstGeom>
          <a:noFill/>
          <a:ln>
            <a:noFill/>
          </a:ln>
        </p:spPr>
        <p:txBody>
          <a:bodyPr anchorCtr="0" anchor="t" bIns="91425" lIns="91425" spcFirstLastPara="1" rIns="91425" wrap="square" tIns="91425">
            <a:normAutofit/>
          </a:bodyPr>
          <a:lstStyle/>
          <a:p>
            <a:pPr indent="0" lvl="0" marL="186262" marR="0" rtl="0" algn="l">
              <a:lnSpc>
                <a:spcPct val="115000"/>
              </a:lnSpc>
              <a:spcBef>
                <a:spcPts val="0"/>
              </a:spcBef>
              <a:spcAft>
                <a:spcPts val="0"/>
              </a:spcAft>
              <a:buClr>
                <a:srgbClr val="000000"/>
              </a:buClr>
              <a:buSzPts val="1867"/>
              <a:buFont typeface="Arial"/>
              <a:buNone/>
            </a:pPr>
            <a:r>
              <a:t/>
            </a:r>
            <a:endParaRPr b="0" i="0" sz="1867" u="none" cap="none" strike="noStrike">
              <a:solidFill>
                <a:schemeClr val="dk1"/>
              </a:solidFill>
              <a:latin typeface="Calibri"/>
              <a:ea typeface="Calibri"/>
              <a:cs typeface="Calibri"/>
              <a:sym typeface="Calibri"/>
            </a:endParaRPr>
          </a:p>
        </p:txBody>
      </p:sp>
      <p:sp>
        <p:nvSpPr>
          <p:cNvPr id="168" name="Google Shape;168;p6"/>
          <p:cNvSpPr txBox="1"/>
          <p:nvPr/>
        </p:nvSpPr>
        <p:spPr>
          <a:xfrm>
            <a:off x="922125" y="1828800"/>
            <a:ext cx="10701900" cy="18162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create a "Scanner" object to read input from various sources, like the standard input stream (usually the keyboard). </a:t>
            </a:r>
            <a:endParaRPr b="0" i="0" sz="16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initializing a "Scanner" object with "System.in" as the argument. </a:t>
            </a:r>
            <a:endParaRPr b="0" i="0" sz="16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800"/>
              <a:buFont typeface="Arial"/>
              <a:buNone/>
            </a:pPr>
            <a:r>
              <a:rPr b="0" i="0" lang="en-US" sz="1600" u="none" cap="none" strike="noStrike">
                <a:solidFill>
                  <a:schemeClr val="dk1"/>
                </a:solidFill>
                <a:latin typeface="Roboto"/>
                <a:ea typeface="Roboto"/>
                <a:cs typeface="Roboto"/>
                <a:sym typeface="Roboto"/>
              </a:rPr>
              <a:t>This associates the "Scanner" with the standard input stream:</a:t>
            </a:r>
            <a:endParaRPr b="0" i="0" sz="16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p:txBody>
      </p:sp>
      <p:sp>
        <p:nvSpPr>
          <p:cNvPr id="169" name="Google Shape;169;p6"/>
          <p:cNvSpPr txBox="1"/>
          <p:nvPr/>
        </p:nvSpPr>
        <p:spPr>
          <a:xfrm>
            <a:off x="2225967" y="3510186"/>
            <a:ext cx="7315200" cy="400200"/>
          </a:xfrm>
          <a:prstGeom prst="rect">
            <a:avLst/>
          </a:prstGeom>
          <a:solidFill>
            <a:srgbClr val="6D9EEB"/>
          </a:solidFill>
          <a:ln cap="flat" cmpd="sng" w="9525">
            <a:solidFill>
              <a:srgbClr val="0C0C0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Roboto"/>
                <a:ea typeface="Roboto"/>
                <a:cs typeface="Roboto"/>
                <a:sym typeface="Roboto"/>
              </a:rPr>
              <a:t>Scanner scanner = new Scanner(System.in);</a:t>
            </a:r>
            <a:endParaRPr b="0" i="0" sz="2000" u="none" cap="none" strike="noStrike">
              <a:solidFill>
                <a:schemeClr val="dk1"/>
              </a:solidFill>
              <a:latin typeface="Roboto"/>
              <a:ea typeface="Roboto"/>
              <a:cs typeface="Roboto"/>
              <a:sym typeface="Roboto"/>
            </a:endParaRPr>
          </a:p>
        </p:txBody>
      </p:sp>
      <p:sp>
        <p:nvSpPr>
          <p:cNvPr id="170" name="Google Shape;170;p6"/>
          <p:cNvSpPr txBox="1"/>
          <p:nvPr/>
        </p:nvSpPr>
        <p:spPr>
          <a:xfrm>
            <a:off x="914400" y="914400"/>
            <a:ext cx="50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Create Scanner Object</a:t>
            </a:r>
            <a:endParaRPr b="1" sz="2000">
              <a:solidFill>
                <a:srgbClr val="8182E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2023-07-25T05:57:23Z</dcterms:created>
  <dc:creator>poojaramaraj71@gmail.com</dc:creator>
</cp:coreProperties>
</file>