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Black"/>
      <p:bold r:id="rId33"/>
      <p:boldItalic r:id="rId34"/>
    </p:embeddedFont>
    <p:embeddedFont>
      <p:font typeface="Roboto"/>
      <p:regular r:id="rId35"/>
      <p:bold r:id="rId36"/>
      <p:italic r:id="rId37"/>
      <p:boldItalic r:id="rId38"/>
    </p:embeddedFont>
    <p:embeddedFont>
      <p:font typeface="Roboto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gso5gXNT3Yz6/izyHcujpI6/cg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20" Type="http://schemas.openxmlformats.org/officeDocument/2006/relationships/slide" Target="slides/slide15.xml"/><Relationship Id="rId42" Type="http://schemas.openxmlformats.org/officeDocument/2006/relationships/font" Target="fonts/RobotoMedium-boldItalic.fntdata"/><Relationship Id="rId41" Type="http://schemas.openxmlformats.org/officeDocument/2006/relationships/font" Target="fonts/RobotoMedium-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lack-bold.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Black-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RobotoMedium-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12212bb4f_0_0: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2812212bb4f_0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12212bb4f_0_24: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2812212bb4f_0_2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9260b53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9260b53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9: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1: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2: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2cbe684b9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72cbe684b9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3: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5: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7: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1: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2: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2cbe684b9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72cbe684b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418e903bc_0_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g22418e903bc_0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1072e4af1_0_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g261072e4af1_0_3: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418e903bc_0_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22418e903bc_0_1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418e903bc_0_2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22418e903bc_0_2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12212bb4f_0_16: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2812212bb4f_0_1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7" name="Google Shape;57;p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8" name="Google Shape;58;p3"/>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59" name="Google Shape;59;p3"/>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812212bb4f_0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0" name="Google Shape;120;g2812212bb4f_0_0"/>
          <p:cNvSpPr/>
          <p:nvPr/>
        </p:nvSpPr>
        <p:spPr>
          <a:xfrm>
            <a:off x="631128" y="915850"/>
            <a:ext cx="3811200" cy="3414900"/>
          </a:xfrm>
          <a:prstGeom prst="rect">
            <a:avLst/>
          </a:prstGeom>
          <a:noFill/>
          <a:ln>
            <a:noFill/>
          </a:ln>
        </p:spPr>
        <p:txBody>
          <a:bodyPr anchorCtr="0" anchor="t" bIns="45700" lIns="91425" spcFirstLastPara="1" rIns="91425" wrap="square" tIns="45700">
            <a:noAutofit/>
          </a:bodyPr>
          <a:lstStyle/>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import java.util.*;</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class Main</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static boolean binaryPalindrome(int n)</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String bin = Integer.toBinaryString(n);</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String rev = new StringBuilder(bin).reverse().toString();</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return bin.equals(rev);</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a:t>
            </a:r>
            <a:endParaRPr sz="1200">
              <a:solidFill>
                <a:schemeClr val="dk1"/>
              </a:solidFill>
              <a:latin typeface="Consolas"/>
              <a:ea typeface="Consolas"/>
              <a:cs typeface="Consolas"/>
              <a:sym typeface="Consolas"/>
            </a:endParaRPr>
          </a:p>
        </p:txBody>
      </p:sp>
      <p:sp>
        <p:nvSpPr>
          <p:cNvPr id="121" name="Google Shape;121;g2812212bb4f_0_0"/>
          <p:cNvSpPr txBox="1"/>
          <p:nvPr/>
        </p:nvSpPr>
        <p:spPr>
          <a:xfrm>
            <a:off x="250722" y="394489"/>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 </a:t>
            </a:r>
            <a:r>
              <a:rPr b="1" lang="en-US">
                <a:solidFill>
                  <a:srgbClr val="8181EF"/>
                </a:solidFill>
                <a:latin typeface="Roboto"/>
                <a:ea typeface="Roboto"/>
                <a:cs typeface="Roboto"/>
                <a:sym typeface="Roboto"/>
              </a:rPr>
              <a:t>2</a:t>
            </a:r>
            <a:endParaRPr b="0" i="0" sz="1400" u="none" cap="none" strike="noStrike">
              <a:solidFill>
                <a:srgbClr val="8181EF"/>
              </a:solidFill>
              <a:latin typeface="Arial"/>
              <a:ea typeface="Arial"/>
              <a:cs typeface="Arial"/>
              <a:sym typeface="Arial"/>
            </a:endParaRPr>
          </a:p>
        </p:txBody>
      </p:sp>
      <p:sp>
        <p:nvSpPr>
          <p:cNvPr id="122" name="Google Shape;122;g2812212bb4f_0_0"/>
          <p:cNvSpPr txBox="1"/>
          <p:nvPr/>
        </p:nvSpPr>
        <p:spPr>
          <a:xfrm>
            <a:off x="4770250" y="915850"/>
            <a:ext cx="3534600" cy="33564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static int solve(int n)</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int x = 0;</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int counter = 0;</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while(counter != n)</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x++;</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if(binaryPalindrome(x))</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counter++;</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return x;</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812212bb4f_0_2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8" name="Google Shape;128;g2812212bb4f_0_24"/>
          <p:cNvSpPr/>
          <p:nvPr/>
        </p:nvSpPr>
        <p:spPr>
          <a:xfrm>
            <a:off x="904605" y="864303"/>
            <a:ext cx="7694700" cy="3414900"/>
          </a:xfrm>
          <a:prstGeom prst="rect">
            <a:avLst/>
          </a:prstGeom>
          <a:noFill/>
          <a:ln>
            <a:noFill/>
          </a:ln>
        </p:spPr>
        <p:txBody>
          <a:bodyPr anchorCtr="0" anchor="t" bIns="45700" lIns="91425" spcFirstLastPara="1" rIns="91425" wrap="square" tIns="45700">
            <a:noAutofit/>
          </a:bodyPr>
          <a:lstStyle/>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public static void main(String args[])</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Scanner sc = new Scanner(System.in);</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int num = sc.nextInt();</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System.out.print(solve(num));</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lnSpc>
                <a:spcPct val="135000"/>
              </a:lnSpc>
              <a:spcBef>
                <a:spcPts val="0"/>
              </a:spcBef>
              <a:spcAft>
                <a:spcPts val="0"/>
              </a:spcAft>
              <a:buClr>
                <a:schemeClr val="dk1"/>
              </a:buClr>
              <a:buSzPts val="1100"/>
              <a:buFont typeface="Arial"/>
              <a:buNone/>
            </a:pPr>
            <a:r>
              <a:rPr lang="en-US" sz="1300">
                <a:solidFill>
                  <a:schemeClr val="dk1"/>
                </a:solidFill>
                <a:highlight>
                  <a:srgbClr val="FFFFFF"/>
                </a:highlight>
                <a:latin typeface="Consolas"/>
                <a:ea typeface="Consolas"/>
                <a:cs typeface="Consolas"/>
                <a:sym typeface="Consolas"/>
              </a:rPr>
              <a:t>}</a:t>
            </a:r>
            <a:endParaRPr>
              <a:latin typeface="Roboto"/>
              <a:ea typeface="Roboto"/>
              <a:cs typeface="Roboto"/>
              <a:sym typeface="Roboto"/>
            </a:endParaRPr>
          </a:p>
        </p:txBody>
      </p:sp>
      <p:sp>
        <p:nvSpPr>
          <p:cNvPr id="129" name="Google Shape;129;g2812212bb4f_0_24"/>
          <p:cNvSpPr txBox="1"/>
          <p:nvPr/>
        </p:nvSpPr>
        <p:spPr>
          <a:xfrm>
            <a:off x="250722" y="394489"/>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 </a:t>
            </a:r>
            <a:r>
              <a:rPr b="1" lang="en-US">
                <a:solidFill>
                  <a:srgbClr val="8181EF"/>
                </a:solidFill>
                <a:latin typeface="Roboto"/>
                <a:ea typeface="Roboto"/>
                <a:cs typeface="Roboto"/>
                <a:sym typeface="Roboto"/>
              </a:rPr>
              <a:t>2</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35" name="Google Shape;135;p7"/>
          <p:cNvSpPr/>
          <p:nvPr/>
        </p:nvSpPr>
        <p:spPr>
          <a:xfrm>
            <a:off x="352143" y="924895"/>
            <a:ext cx="8589000" cy="3248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i="0" lang="en-US" sz="1600" u="none" cap="none" strike="noStrike">
                <a:solidFill>
                  <a:srgbClr val="000000"/>
                </a:solidFill>
                <a:latin typeface="Roboto"/>
                <a:ea typeface="Roboto"/>
                <a:cs typeface="Roboto"/>
                <a:sym typeface="Roboto"/>
              </a:rPr>
              <a:t>1. The `Palindrome` method takes an integer `N` as input.</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i="0" lang="en-US" sz="1600" u="none" cap="none" strike="noStrike">
                <a:solidFill>
                  <a:srgbClr val="000000"/>
                </a:solidFill>
                <a:latin typeface="Roboto"/>
                <a:ea typeface="Roboto"/>
                <a:cs typeface="Roboto"/>
                <a:sym typeface="Roboto"/>
              </a:rPr>
              <a:t>2. It converts the integer `N` to its binary representation using `Integer.toBinaryString(N)` and stores it in the string `s`.</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i="0" lang="en-US" sz="1600" u="none" cap="none" strike="noStrike">
                <a:solidFill>
                  <a:srgbClr val="000000"/>
                </a:solidFill>
                <a:latin typeface="Roboto"/>
                <a:ea typeface="Roboto"/>
                <a:cs typeface="Roboto"/>
                <a:sym typeface="Roboto"/>
              </a:rPr>
              <a:t>3. It initializes two pointers `i` and `j` to the start and end of the string `s`, respectively.</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i="0" lang="en-US" sz="1600" u="none" cap="none" strike="noStrike">
                <a:solidFill>
                  <a:srgbClr val="000000"/>
                </a:solidFill>
                <a:latin typeface="Roboto"/>
                <a:ea typeface="Roboto"/>
                <a:cs typeface="Roboto"/>
                <a:sym typeface="Roboto"/>
              </a:rPr>
              <a:t>4. It enters a loop that continues as long as `i` is less than `j`.</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i="0" lang="en-US" sz="1600" u="none" cap="none" strike="noStrike">
                <a:solidFill>
                  <a:srgbClr val="000000"/>
                </a:solidFill>
                <a:latin typeface="Roboto"/>
                <a:ea typeface="Roboto"/>
                <a:cs typeface="Roboto"/>
                <a:sym typeface="Roboto"/>
              </a:rPr>
              <a:t>5. Inside the loop, it compares the characters at indices `i` and `j` in the string `s`.</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35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09260b532f_0_3"/>
          <p:cNvSpPr txBox="1"/>
          <p:nvPr/>
        </p:nvSpPr>
        <p:spPr>
          <a:xfrm>
            <a:off x="1478875" y="2620675"/>
            <a:ext cx="77337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p>
        </p:txBody>
      </p:sp>
      <p:sp>
        <p:nvSpPr>
          <p:cNvPr id="141" name="Google Shape;141;g309260b532f_0_3"/>
          <p:cNvSpPr/>
          <p:nvPr/>
        </p:nvSpPr>
        <p:spPr>
          <a:xfrm>
            <a:off x="352143" y="924895"/>
            <a:ext cx="8589000" cy="3248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6. If any pair of characters does not match, it returns `false`, indicating that the binary representation is not a palindrome.</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7. If all characters match, it increments `i` and decrements `j` to move the pointers towards the middle of the string.</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8. If the loop completes without returning `false`, it means the binary representation is a palindrome, and the method returns `true`.</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9. In the `main` method, it prompts the user to enter a number using `Scanner`.</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10. It calls the `Palindrome` method with the user-entered number `x` and prints the result (either `true` or `false`) to indicate whether the binary representation of `x` is a palindrome or not.</a:t>
            </a:r>
            <a:endParaRPr sz="16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sz="1600">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35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47" name="Google Shape;147;p8"/>
          <p:cNvSpPr/>
          <p:nvPr/>
        </p:nvSpPr>
        <p:spPr>
          <a:xfrm>
            <a:off x="894180" y="81276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import java.io.*;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class Binary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public static void main(String[] args)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int x=9;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String s = Integer.toBinaryString(x);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boolean ans = false;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String s1="";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for (int i = s.length() - 1; i &gt;= 0;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s1 = s1 + s.charAt(i);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if (s.equals(s1))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System.out.println("True");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System.out.println("False");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48" name="Google Shape;148;p8"/>
          <p:cNvSpPr txBox="1"/>
          <p:nvPr/>
        </p:nvSpPr>
        <p:spPr>
          <a:xfrm>
            <a:off x="280220" y="45344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 2</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54" name="Google Shape;154;p9"/>
          <p:cNvSpPr/>
          <p:nvPr/>
        </p:nvSpPr>
        <p:spPr>
          <a:xfrm>
            <a:off x="3895455" y="1165206"/>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55" name="Google Shape;155;p9"/>
          <p:cNvSpPr/>
          <p:nvPr/>
        </p:nvSpPr>
        <p:spPr>
          <a:xfrm>
            <a:off x="352143" y="924895"/>
            <a:ext cx="8589000" cy="3248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200"/>
              <a:buFont typeface="Arial"/>
              <a:buNone/>
            </a:pPr>
            <a:r>
              <a:rPr lang="en-US" sz="1600">
                <a:solidFill>
                  <a:schemeClr val="dk1"/>
                </a:solidFill>
                <a:latin typeface="Roboto"/>
                <a:ea typeface="Roboto"/>
                <a:cs typeface="Roboto"/>
                <a:sym typeface="Roboto"/>
              </a:rPr>
              <a:t>1. Binary Representation: The program converts the decimal number `9` to its binary representation using `Integer.toBinaryString(x)` and stores it in the string `s`.</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200"/>
              <a:buFont typeface="Arial"/>
              <a:buNone/>
            </a:pPr>
            <a:r>
              <a:rPr lang="en-US" sz="1600">
                <a:solidFill>
                  <a:schemeClr val="dk1"/>
                </a:solidFill>
                <a:latin typeface="Roboto"/>
                <a:ea typeface="Roboto"/>
                <a:cs typeface="Roboto"/>
                <a:sym typeface="Roboto"/>
              </a:rPr>
              <a:t>2. Reversing a String: The program then reverses the binary string `s` by iterating through it in reverse order and appending each character to a new string `s1`.</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200"/>
              <a:buFont typeface="Arial"/>
              <a:buNone/>
            </a:pPr>
            <a:r>
              <a:rPr lang="en-US" sz="1600">
                <a:solidFill>
                  <a:schemeClr val="dk1"/>
                </a:solidFill>
                <a:latin typeface="Roboto"/>
                <a:ea typeface="Roboto"/>
                <a:cs typeface="Roboto"/>
                <a:sym typeface="Roboto"/>
              </a:rPr>
              <a:t>3. Palindrome Check: The program checks if the original binary string `s` is equal to the reversed string `s1` using the `equals` method. If they are equal, it means the binary representation is a palindrome, and the program prints `"True"`. Otherwise, it prints `"False"`.</a:t>
            </a:r>
            <a:endParaRPr sz="16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sz="1600">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35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1" name="Google Shape;161;p10"/>
          <p:cNvSpPr/>
          <p:nvPr/>
        </p:nvSpPr>
        <p:spPr>
          <a:xfrm>
            <a:off x="894180" y="91584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class BinaryPalindromeChecker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static String bin(int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String ans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while (n &gt;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ans = (Integer.toString(n &amp; 1)) + 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n &gt;&gt;=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static int checkPalindrome(int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String s1 = bin(n);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StringBuilder s2 = new StringBuilder(s1);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s2 = s2.reverse();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s1.equals(s2.toString()) ? 1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x =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System.out.println(checkPalindrome(x));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162" name="Google Shape;162;p10"/>
          <p:cNvSpPr txBox="1"/>
          <p:nvPr/>
        </p:nvSpPr>
        <p:spPr>
          <a:xfrm>
            <a:off x="265470" y="50498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 3</a:t>
            </a:r>
            <a:endParaRPr i="0" sz="1400" u="none" cap="none" strike="noStrike">
              <a:solidFill>
                <a:srgbClr val="8181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8" name="Google Shape;168;p11"/>
          <p:cNvSpPr/>
          <p:nvPr/>
        </p:nvSpPr>
        <p:spPr>
          <a:xfrm>
            <a:off x="894180" y="438719"/>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x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System.out.println(checkPalindrome(x));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class PalindromeChecker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boolean isBinaryPalindrome(int num)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revBinary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copyNum = 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while (copyNum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revBinary = (revBinary &lt;&lt; 1) | (copyNum &amp;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copyNum &gt;&gt;=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revBinary == 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num =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System.out.println(isBinaryPalindrome(num));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num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System.out.println(isBinaryPalindrome(num));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4" name="Google Shape;174;p12"/>
          <p:cNvSpPr/>
          <p:nvPr/>
        </p:nvSpPr>
        <p:spPr>
          <a:xfrm>
            <a:off x="658206" y="755809"/>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Roboto"/>
                <a:ea typeface="Roboto"/>
                <a:cs typeface="Roboto"/>
                <a:sym typeface="Roboto"/>
              </a:rPr>
              <a:t>1. Binary Conversion: The "bin" method in "BinaryPalindromeChecker" converts a decimal number to its binary representation by repeatedly dividing the number by 2 and storing the remainders in reverse order.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Roboto"/>
                <a:ea typeface="Roboto"/>
                <a:cs typeface="Roboto"/>
                <a:sym typeface="Roboto"/>
              </a:rPr>
              <a:t>2. Palindrome Check: The "checkPalindrome" method in "BinaryPalindromeChecker" checks if the binary representation of a number is a palindrome by comparing the original binary string with its reversed version using a "StringBuilder".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Roboto"/>
                <a:ea typeface="Roboto"/>
                <a:cs typeface="Roboto"/>
                <a:sym typeface="Roboto"/>
              </a:rPr>
              <a:t>3. Bit Manipulation: The "isBinaryPalindrome" method in "PalindromeChecker" reverses the binary representation of a number using bitwise operations to check if it remains the same as the original number, indicating a binary palindrome.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Roboto"/>
                <a:ea typeface="Roboto"/>
                <a:cs typeface="Roboto"/>
                <a:sym typeface="Roboto"/>
              </a:rPr>
              <a:t>4. Shifting and Masking: In "isBinaryPalindrome", the algorithm shifts the reversed binary number left by 1 bit and then uses bitwise OR with the least significant bit of the original number to reverse it.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Roboto"/>
                <a:ea typeface="Roboto"/>
                <a:cs typeface="Roboto"/>
                <a:sym typeface="Roboto"/>
              </a:rPr>
              <a:t>5. Comparison and Return: The methods return "true" if the binary representation is a palindrome and "false" otherwise, providing a clear indication of whether the input number's binary form is a palindrome or not.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72cbe684b9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0" name="Google Shape;180;g272cbe684b9_0_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1" name="Google Shape;181;g272cbe684b9_0_7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82" name="Google Shape;182;g272cbe684b9_0_72"/>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183" name="Google Shape;183;g272cbe684b9_0_72"/>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84" name="Google Shape;184;g272cbe684b9_0_72"/>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7" name="Google Shape;67;p4"/>
          <p:cNvSpPr txBox="1"/>
          <p:nvPr/>
        </p:nvSpPr>
        <p:spPr>
          <a:xfrm>
            <a:off x="163252" y="1913123"/>
            <a:ext cx="4690948"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a:ea typeface="Roboto"/>
                <a:cs typeface="Roboto"/>
                <a:sym typeface="Roboto"/>
              </a:rPr>
              <a:t>BINARY PALINDROME</a:t>
            </a:r>
            <a:endParaRPr b="1" i="0" sz="105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200"/>
              <a:buFont typeface="Arial"/>
              <a:buNone/>
            </a:pPr>
            <a:r>
              <a:t/>
            </a:r>
            <a:endParaRPr b="1" i="0" sz="3200"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0" name="Google Shape;190;p13"/>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1. What is a binary palindrome?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 binary palindrome is a number whose binary representation reads the same forwards and backwards. For example, the binary representation of the number 9 is `1001`, which is the same forwards and backwards, making it a binary palindrome.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91" name="Google Shape;191;p13"/>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7" name="Google Shape;197;p14"/>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2. How can you determine if a given integer is a binary palindrome?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To determine if a given integer is a binary palindrome, you can convert the integer to its binary representation, then check if this binary string reads the same forwards and backwards. This can be done by comparing the string with its reverse.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98" name="Google Shape;198;p14"/>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99" name="Google Shape;199;p14"/>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05" name="Google Shape;205;p15"/>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3. Why might binary palindromes be important in computer science or specific applications?</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Binary palindromes might be important in certain applications where symmetry and error-checking are critical. For example, in data transmission and storage, palindromic patterns can be used to detect and correct errors. Additionally, they have theoretical importance in the study of algorithms and computational theory.</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06" name="Google Shape;206;p1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07" name="Google Shape;207;p15"/>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13" name="Google Shape;213;p16"/>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4. What is the time complexity of checking if a number is a binary palindrome?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The time complexity of checking if a number is a binary palindrome is O(log n), where n is the given number. This is because converting a number to its binary representation involves examining each bit, and the number of bits required to represent a number n is log₂(n).</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14" name="Google Shape;214;p16"/>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15" name="Google Shape;215;p16"/>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21" name="Google Shape;221;p17"/>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4. How can bitwise operations be used to check for binary palindromes?</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Bitwise operations can be used to check for binary palindromes by extracting bits from both ends of the binary representation and comparing them. This process involves using bit shifts and bit masks to isolate and compare the relevant bits.</a:t>
            </a:r>
            <a:endParaRPr b="0" i="0" sz="1400" u="none" cap="none" strike="noStrike">
              <a:solidFill>
                <a:srgbClr val="000000"/>
              </a:solidFill>
              <a:latin typeface="Arial"/>
              <a:ea typeface="Arial"/>
              <a:cs typeface="Arial"/>
              <a:sym typeface="Arial"/>
            </a:endParaRPr>
          </a:p>
        </p:txBody>
      </p:sp>
      <p:sp>
        <p:nvSpPr>
          <p:cNvPr id="222" name="Google Shape;222;p17"/>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23" name="Google Shape;223;p17"/>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29" name="Google Shape;229;p21"/>
          <p:cNvSpPr/>
          <p:nvPr/>
        </p:nvSpPr>
        <p:spPr>
          <a:xfrm>
            <a:off x="628710" y="1728600"/>
            <a:ext cx="8087588" cy="229771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1. Write a function that checks if the binary representation of a given integer is a palindrome.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9 (binary 1001), Output: true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10 (binary 1010), Output: false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30" name="Google Shape;230;p21"/>
          <p:cNvSpPr txBox="1"/>
          <p:nvPr/>
        </p:nvSpPr>
        <p:spPr>
          <a:xfrm>
            <a:off x="96135" y="919882"/>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36" name="Google Shape;236;p22"/>
          <p:cNvSpPr/>
          <p:nvPr/>
        </p:nvSpPr>
        <p:spPr>
          <a:xfrm>
            <a:off x="628710" y="1728600"/>
            <a:ext cx="8087588" cy="229771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2. Write a function that finds the next integer greater than a given number whose binary representation is a palindrome.</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9 (binary 1001), Output: 15 (binary 1111)</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10 (binary 1010), Output: 15 (binary 1111)</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37" name="Google Shape;237;p22"/>
          <p:cNvSpPr txBox="1"/>
          <p:nvPr/>
        </p:nvSpPr>
        <p:spPr>
          <a:xfrm>
            <a:off x="96135" y="919882"/>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72cbe684b9_0_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43" name="Google Shape;243;g272cbe684b9_0_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44" name="Google Shape;244;g272cbe684b9_0_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245" name="Google Shape;245;g272cbe684b9_0_9"/>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46" name="Google Shape;246;g272cbe684b9_0_9"/>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47" name="Google Shape;247;g272cbe684b9_0_9"/>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48" name="Google Shape;248;g272cbe684b9_0_9"/>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49" name="Google Shape;249;g272cbe684b9_0_9"/>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50" name="Google Shape;250;g272cbe684b9_0_9"/>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51" name="Google Shape;251;g272cbe684b9_0_9"/>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252" name="Google Shape;252;g272cbe684b9_0_9"/>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53" name="Google Shape;253;g272cbe684b9_0_9"/>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3" name="Google Shape;7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4" name="Google Shape;74;p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5" name="Google Shape;75;p5"/>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76" name="Google Shape;76;p5"/>
          <p:cNvSpPr txBox="1"/>
          <p:nvPr/>
        </p:nvSpPr>
        <p:spPr>
          <a:xfrm>
            <a:off x="311700" y="778809"/>
            <a:ext cx="309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8181EF"/>
                </a:solidFill>
                <a:highlight>
                  <a:schemeClr val="lt1"/>
                </a:highlight>
                <a:latin typeface="Roboto Black"/>
                <a:ea typeface="Roboto Black"/>
                <a:cs typeface="Roboto Black"/>
                <a:sym typeface="Roboto Black"/>
              </a:rPr>
              <a:t>TOPICS</a:t>
            </a:r>
            <a:endParaRPr b="0" i="0" sz="1400" u="none" cap="none" strike="noStrike">
              <a:solidFill>
                <a:srgbClr val="8181EF"/>
              </a:solidFill>
              <a:highlight>
                <a:schemeClr val="lt1"/>
              </a:highlight>
              <a:latin typeface="Roboto Black"/>
              <a:ea typeface="Roboto Black"/>
              <a:cs typeface="Roboto Black"/>
              <a:sym typeface="Roboto Black"/>
            </a:endParaRPr>
          </a:p>
        </p:txBody>
      </p:sp>
      <p:sp>
        <p:nvSpPr>
          <p:cNvPr id="77" name="Google Shape;77;p5"/>
          <p:cNvSpPr txBox="1"/>
          <p:nvPr/>
        </p:nvSpPr>
        <p:spPr>
          <a:xfrm>
            <a:off x="1040780" y="1358649"/>
            <a:ext cx="3204117" cy="2103140"/>
          </a:xfrm>
          <a:prstGeom prst="rect">
            <a:avLst/>
          </a:prstGeom>
          <a:noFill/>
          <a:ln>
            <a:noFill/>
          </a:ln>
        </p:spPr>
        <p:txBody>
          <a:bodyPr anchorCtr="0" anchor="t" bIns="45700" lIns="91425" spcFirstLastPara="1" rIns="91425" wrap="square" tIns="45700">
            <a:spAutoFit/>
          </a:bodyPr>
          <a:lstStyle/>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Coding</a:t>
            </a:r>
            <a:endParaRPr b="0" i="0" sz="1400" u="none" cap="none" strike="noStrike">
              <a:solidFill>
                <a:srgbClr val="000000"/>
              </a:solidFill>
              <a:latin typeface="Arial"/>
              <a:ea typeface="Arial"/>
              <a:cs typeface="Arial"/>
              <a:sym typeface="Arial"/>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2418e903bc_0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3" name="Google Shape;83;g22418e903bc_0_0"/>
          <p:cNvSpPr/>
          <p:nvPr/>
        </p:nvSpPr>
        <p:spPr>
          <a:xfrm>
            <a:off x="916075" y="1476597"/>
            <a:ext cx="7545000" cy="301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8181EF"/>
                </a:solidFill>
                <a:latin typeface="Roboto"/>
                <a:ea typeface="Roboto"/>
                <a:cs typeface="Roboto"/>
                <a:sym typeface="Roboto"/>
              </a:rPr>
              <a:t>INTRODUCTION</a:t>
            </a:r>
            <a:endParaRPr b="0" i="0" sz="1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You are given an integer ‘X’, you need to convert the integer to binary format and check if the binary format is palindrome or not</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For Example, 5 i.e. 101, 27 i.e. 11011 are numbers whose binary representations are palindromes. Whereas 10 i.e. 1011 and 20 i.e. 10100 are not palindromes</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61072e4af1_0_3"/>
          <p:cNvSpPr/>
          <p:nvPr/>
        </p:nvSpPr>
        <p:spPr>
          <a:xfrm>
            <a:off x="916075" y="1476597"/>
            <a:ext cx="7545000" cy="301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8181EF"/>
                </a:solidFill>
                <a:latin typeface="Roboto"/>
                <a:ea typeface="Roboto"/>
                <a:cs typeface="Roboto"/>
                <a:sym typeface="Roboto"/>
              </a:rPr>
              <a:t>INTRODUCTION</a:t>
            </a:r>
            <a:endParaRPr b="0" i="0" sz="16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sz="1600">
                <a:solidFill>
                  <a:schemeClr val="dk1"/>
                </a:solidFill>
                <a:latin typeface="Roboto"/>
                <a:ea typeface="Roboto"/>
                <a:cs typeface="Roboto"/>
                <a:sym typeface="Roboto"/>
              </a:rPr>
              <a:t>The problem is very similar to checking whether a string is palindrome or not. Hence the binary representation must be strings.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sz="1600">
                <a:solidFill>
                  <a:schemeClr val="dk1"/>
                </a:solidFill>
                <a:latin typeface="Roboto"/>
                <a:ea typeface="Roboto"/>
                <a:cs typeface="Roboto"/>
                <a:sym typeface="Roboto"/>
              </a:rPr>
              <a:t>We start from leftmost and rightmost bits and compare bits one by one. If we find a mismatch, then return false.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sz="1600">
                <a:solidFill>
                  <a:schemeClr val="dk1"/>
                </a:solidFill>
                <a:latin typeface="Roboto"/>
                <a:ea typeface="Roboto"/>
                <a:cs typeface="Roboto"/>
                <a:sym typeface="Roboto"/>
              </a:rPr>
              <a:t>We can use the regular palindrome program. Converting integer ‘val’ to binary is as easy as Integer.toBinaryString(val)</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t/>
            </a:r>
            <a:endParaRPr sz="12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2418e903bc_0_16"/>
          <p:cNvSpPr/>
          <p:nvPr/>
        </p:nvSpPr>
        <p:spPr>
          <a:xfrm>
            <a:off x="3467120" y="1508390"/>
            <a:ext cx="7545000" cy="29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4" name="Google Shape;94;g22418e903bc_0_16"/>
          <p:cNvSpPr/>
          <p:nvPr/>
        </p:nvSpPr>
        <p:spPr>
          <a:xfrm>
            <a:off x="3558525" y="2126697"/>
            <a:ext cx="7545000" cy="301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b="1">
              <a:solidFill>
                <a:srgbClr val="8181EF"/>
              </a:solidFill>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t/>
            </a:r>
            <a:endParaRPr sz="12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5" name="Google Shape;95;g22418e903bc_0_16"/>
          <p:cNvSpPr/>
          <p:nvPr/>
        </p:nvSpPr>
        <p:spPr>
          <a:xfrm>
            <a:off x="916075" y="1476597"/>
            <a:ext cx="7545000" cy="301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600">
                <a:solidFill>
                  <a:srgbClr val="8181EF"/>
                </a:solidFill>
                <a:latin typeface="Roboto"/>
                <a:ea typeface="Roboto"/>
                <a:cs typeface="Roboto"/>
                <a:sym typeface="Roboto"/>
              </a:rPr>
              <a:t>EXAMPLE</a:t>
            </a:r>
            <a:endParaRPr sz="1600">
              <a:solidFill>
                <a:srgbClr val="8181EF"/>
              </a:solidFill>
              <a:latin typeface="Roboto"/>
              <a:ea typeface="Roboto"/>
              <a:cs typeface="Roboto"/>
              <a:sym typeface="Roboto"/>
            </a:endParaRPr>
          </a:p>
          <a:p>
            <a:pPr indent="0" lvl="0" marL="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800"/>
              <a:buFont typeface="Arial"/>
              <a:buNone/>
            </a:pPr>
            <a:r>
              <a:rPr lang="en-US" sz="1600">
                <a:solidFill>
                  <a:schemeClr val="dk1"/>
                </a:solidFill>
                <a:latin typeface="Roboto"/>
                <a:ea typeface="Roboto"/>
                <a:cs typeface="Roboto"/>
                <a:sym typeface="Roboto"/>
              </a:rPr>
              <a:t>Find the nth number whose binary representation is a palindrome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sz="1600">
                <a:solidFill>
                  <a:schemeClr val="dk1"/>
                </a:solidFill>
                <a:latin typeface="Roboto"/>
                <a:ea typeface="Roboto"/>
                <a:cs typeface="Roboto"/>
                <a:sym typeface="Roboto"/>
              </a:rPr>
              <a:t>A special caution that you should not consider the leading zeros, while considering the binary representation.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sz="1600">
                <a:solidFill>
                  <a:schemeClr val="dk1"/>
                </a:solidFill>
                <a:latin typeface="Roboto"/>
                <a:ea typeface="Roboto"/>
                <a:cs typeface="Roboto"/>
                <a:sym typeface="Roboto"/>
              </a:rPr>
              <a:t>Approach: Traverse through all the integers from 1 to 2^31 – 1 and increment palindrome count, if the number is a palindrome. When the palindrome count reaches the required n, break the loop and return the current integer. </a:t>
            </a:r>
            <a:endParaRPr b="1" sz="1600">
              <a:solidFill>
                <a:srgbClr val="8181EF"/>
              </a:solidFill>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t/>
            </a:r>
            <a:endParaRPr sz="16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i="0" sz="16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418e903bc_0_2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1" name="Google Shape;101;g22418e903bc_0_24"/>
          <p:cNvSpPr/>
          <p:nvPr/>
        </p:nvSpPr>
        <p:spPr>
          <a:xfrm>
            <a:off x="829680" y="91584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1600" u="none" cap="none" strike="noStrike">
                <a:solidFill>
                  <a:srgbClr val="8181EF"/>
                </a:solidFill>
                <a:latin typeface="Roboto"/>
                <a:ea typeface="Roboto"/>
                <a:cs typeface="Roboto"/>
                <a:sym typeface="Roboto"/>
              </a:rPr>
              <a:t>PROGRAMS</a:t>
            </a:r>
            <a:endParaRPr b="0" i="0" sz="16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sng" cap="none" strike="noStrike">
                <a:solidFill>
                  <a:srgbClr val="000000"/>
                </a:solidFill>
                <a:latin typeface="Roboto"/>
                <a:ea typeface="Roboto"/>
                <a:cs typeface="Roboto"/>
                <a:sym typeface="Roboto"/>
              </a:rPr>
              <a:t>Sample IO</a:t>
            </a:r>
            <a:endParaRPr b="0" i="0" sz="14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Input : </a:t>
            </a:r>
            <a:r>
              <a:rPr lang="en-US">
                <a:latin typeface="Roboto"/>
                <a:ea typeface="Roboto"/>
                <a:cs typeface="Roboto"/>
                <a:sym typeface="Roboto"/>
              </a:rPr>
              <a:t>6</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Output : </a:t>
            </a:r>
            <a:r>
              <a:rPr lang="en-US">
                <a:latin typeface="Roboto"/>
                <a:ea typeface="Roboto"/>
                <a:cs typeface="Roboto"/>
                <a:sym typeface="Roboto"/>
              </a:rPr>
              <a:t>false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lang="en-US">
                <a:latin typeface="Roboto"/>
                <a:ea typeface="Roboto"/>
                <a:cs typeface="Roboto"/>
                <a:sym typeface="Roboto"/>
              </a:rPr>
              <a:t>6 is represented as </a:t>
            </a:r>
            <a:r>
              <a:rPr b="0" i="0" lang="en-US" sz="1400" u="none" cap="none" strike="noStrike">
                <a:solidFill>
                  <a:srgbClr val="000000"/>
                </a:solidFill>
                <a:latin typeface="Roboto"/>
                <a:ea typeface="Roboto"/>
                <a:cs typeface="Roboto"/>
                <a:sym typeface="Roboto"/>
              </a:rPr>
              <a:t>1</a:t>
            </a:r>
            <a:r>
              <a:rPr lang="en-US">
                <a:latin typeface="Roboto"/>
                <a:ea typeface="Roboto"/>
                <a:cs typeface="Roboto"/>
                <a:sym typeface="Roboto"/>
              </a:rPr>
              <a:t>10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Input : 9</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Output : </a:t>
            </a:r>
            <a:r>
              <a:rPr lang="en-US">
                <a:latin typeface="Roboto"/>
                <a:ea typeface="Roboto"/>
                <a:cs typeface="Roboto"/>
                <a:sym typeface="Roboto"/>
              </a:rPr>
              <a:t>true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lang="en-US">
                <a:latin typeface="Roboto"/>
                <a:ea typeface="Roboto"/>
                <a:cs typeface="Roboto"/>
                <a:sym typeface="Roboto"/>
              </a:rPr>
              <a:t>9 is represented as 1001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7" name="Google Shape;107;p6"/>
          <p:cNvSpPr/>
          <p:nvPr/>
        </p:nvSpPr>
        <p:spPr>
          <a:xfrm>
            <a:off x="894180" y="548378"/>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import java.io.*;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class 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public static boolean Palindrome(int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String s = Integer.toBinaryString(N);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int i = 0, j = s.length()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while (i &lt; 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if (s.charAt(i) != s.charAt(j))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return false;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return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Scanner s1=new Scanner(System.in);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System.out.println("enter the number-");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int x=s1.nextInt();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System.out.println(Palindrome(x));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08" name="Google Shape;108;p6"/>
          <p:cNvSpPr txBox="1"/>
          <p:nvPr/>
        </p:nvSpPr>
        <p:spPr>
          <a:xfrm>
            <a:off x="250722" y="394489"/>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 1</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812212bb4f_0_1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4" name="Google Shape;114;g2812212bb4f_0_16"/>
          <p:cNvSpPr/>
          <p:nvPr/>
        </p:nvSpPr>
        <p:spPr>
          <a:xfrm>
            <a:off x="829680" y="91584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1600" u="none" cap="none" strike="noStrike">
                <a:solidFill>
                  <a:srgbClr val="8181EF"/>
                </a:solidFill>
                <a:latin typeface="Roboto"/>
                <a:ea typeface="Roboto"/>
                <a:cs typeface="Roboto"/>
                <a:sym typeface="Roboto"/>
              </a:rPr>
              <a:t>PROGRAMS</a:t>
            </a:r>
            <a:endParaRPr b="0" i="0" sz="16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sng" cap="none" strike="noStrike">
                <a:solidFill>
                  <a:srgbClr val="000000"/>
                </a:solidFill>
                <a:latin typeface="Roboto"/>
                <a:ea typeface="Roboto"/>
                <a:cs typeface="Roboto"/>
                <a:sym typeface="Roboto"/>
              </a:rPr>
              <a:t>Sample IO</a:t>
            </a:r>
            <a:endParaRPr b="0" i="0" sz="14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Input : 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Output : 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1st Number whose binary representation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is palindrome is 1 (1)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Input : 9</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Output : 27</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9th Number whose binary representation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is palindrome is 27 (11011)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