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Black"/>
      <p:bold r:id="rId24"/>
      <p:boldItalic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iHNf6J62IoYBHm6H6WPaolV5iP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lack-bold.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Black-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537c15bbb_0_3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g22537c15bbb_0_33: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537c15cb7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2537c15cb7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2ce93db3f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72ce93db3f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2ce93db3f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72ce93db3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4591d9974_0_0:notes"/>
          <p:cNvSpPr/>
          <p:nvPr>
            <p:ph idx="2" type="sldImg"/>
          </p:nvPr>
        </p:nvSpPr>
        <p:spPr>
          <a:xfrm>
            <a:off x="685800" y="1143000"/>
            <a:ext cx="54849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g2f4591d9974_0_0: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537c15bbb_0_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g22537c15bbb_0_0: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537c15bbb_0_9: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g22537c15bbb_0_9: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537c15cb7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2537c15cb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537c15bbb_0_1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g22537c15bbb_0_17: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537c15bbb_0_2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g22537c15bbb_0_25: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jp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forms.gle/YN25taXYNX5aC5NKA"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7" name="Google Shape;57;p2"/>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8" name="Google Shape;58;p2"/>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59" name="Google Shape;59;p2"/>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2537c15bbb_0_33"/>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1" name="Google Shape;121;g22537c15bbb_0_33"/>
          <p:cNvSpPr/>
          <p:nvPr/>
        </p:nvSpPr>
        <p:spPr>
          <a:xfrm>
            <a:off x="555120" y="728349"/>
            <a:ext cx="8298948" cy="39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000000"/>
                </a:solidFill>
                <a:latin typeface="Roboto"/>
                <a:ea typeface="Roboto"/>
                <a:cs typeface="Roboto"/>
                <a:sym typeface="Roboto"/>
              </a:rPr>
              <a:t>Program</a:t>
            </a: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600" u="sng" cap="none" strike="noStrike">
                <a:solidFill>
                  <a:srgbClr val="000000"/>
                </a:solidFill>
                <a:latin typeface="Roboto"/>
                <a:ea typeface="Roboto"/>
                <a:cs typeface="Roboto"/>
                <a:sym typeface="Roboto"/>
              </a:rPr>
              <a:t>Sample IO</a:t>
            </a:r>
            <a:endParaRPr b="0" i="0" sz="1600" u="sng"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600" u="none" cap="none" strike="noStrike">
                <a:solidFill>
                  <a:srgbClr val="000000"/>
                </a:solidFill>
                <a:latin typeface="Roboto"/>
                <a:ea typeface="Roboto"/>
                <a:cs typeface="Roboto"/>
                <a:sym typeface="Roboto"/>
              </a:rPr>
              <a:t>Same as above, but you can also print the integer coefficients</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600" u="none" cap="none" strike="noStrike">
                <a:solidFill>
                  <a:srgbClr val="000000"/>
                </a:solidFill>
                <a:latin typeface="Roboto"/>
                <a:ea typeface="Roboto"/>
                <a:cs typeface="Roboto"/>
                <a:sym typeface="Roboto"/>
              </a:rPr>
              <a:t>The extended Euclidean algorithm is particularly useful when a and b are coprime.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600" u="none" cap="none" strike="noStrike">
                <a:solidFill>
                  <a:srgbClr val="000000"/>
                </a:solidFill>
                <a:latin typeface="Roboto"/>
                <a:ea typeface="Roboto"/>
                <a:cs typeface="Roboto"/>
                <a:sym typeface="Roboto"/>
              </a:rPr>
              <a:t>With that provision, x is the modular multiplicative inverse of a modulo b, and y is the modular multiplicative inverse of b modulo a.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600" u="none" cap="none" strike="noStrike">
                <a:solidFill>
                  <a:srgbClr val="000000"/>
                </a:solidFill>
                <a:latin typeface="Roboto"/>
                <a:ea typeface="Roboto"/>
                <a:cs typeface="Roboto"/>
                <a:sym typeface="Roboto"/>
              </a:rPr>
              <a:t>Similarly, the polynomial extended Euclidean algorithm allows one to compute the multiplicative inverse in algebraic field extensions and, in particular in finite fields of non prime order.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600" u="none" cap="none" strike="noStrike">
                <a:solidFill>
                  <a:srgbClr val="000000"/>
                </a:solidFill>
                <a:latin typeface="Roboto"/>
                <a:ea typeface="Roboto"/>
                <a:cs typeface="Roboto"/>
                <a:sym typeface="Roboto"/>
              </a:rPr>
              <a:t>It follows that both extended Euclidean algorithms are widely used in cryptography.</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600" u="none" cap="none" strike="noStrike">
                <a:solidFill>
                  <a:srgbClr val="000000"/>
                </a:solidFill>
                <a:latin typeface="Roboto"/>
                <a:ea typeface="Roboto"/>
                <a:cs typeface="Roboto"/>
                <a:sym typeface="Roboto"/>
              </a:rPr>
              <a:t>In particular, the computation of the modular multiplicative inverse is an essential step in the derivation of key-pairs in the RSA public-key encryption method.</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537c15cb7_0_8"/>
          <p:cNvSpPr txBox="1"/>
          <p:nvPr/>
        </p:nvSpPr>
        <p:spPr>
          <a:xfrm>
            <a:off x="540329" y="784938"/>
            <a:ext cx="3890422"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import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class 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static class Result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int x, 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Result(int x, int 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this.x =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this.y = 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public static int gcdExtended(int a, int b, Result result)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 (a ==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result.x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result.y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sp>
        <p:nvSpPr>
          <p:cNvPr id="127" name="Google Shape;127;g22537c15cb7_0_8"/>
          <p:cNvSpPr txBox="1"/>
          <p:nvPr/>
        </p:nvSpPr>
        <p:spPr>
          <a:xfrm>
            <a:off x="4713251" y="784938"/>
            <a:ext cx="4348976"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Result tempResult = new Result(1,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int gcd = gcdExtended(b % a, a, tempResult);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result.x = tempResult.y - (b / a) * tempResult.x;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result.y = tempResult.x;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gcd;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public static void main(String[]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int a = 35, b = 15;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Result result = new Result(1,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int g = gcdExtended(a, b,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System.out.println("GCD is " + 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System.out.println("x is " + result.x + ", y is " + result.y);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cxnSp>
        <p:nvCxnSpPr>
          <p:cNvPr id="128" name="Google Shape;128;g22537c15cb7_0_8"/>
          <p:cNvCxnSpPr/>
          <p:nvPr/>
        </p:nvCxnSpPr>
        <p:spPr>
          <a:xfrm>
            <a:off x="4356412" y="859279"/>
            <a:ext cx="0" cy="3735023"/>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72ce93db3f_0_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4" name="Google Shape;134;g272ce93db3f_0_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5" name="Google Shape;135;g272ce93db3f_0_68"/>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36" name="Google Shape;136;g272ce93db3f_0_68"/>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137" name="Google Shape;137;g272ce93db3f_0_68"/>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138" name="Google Shape;138;g272ce93db3f_0_68"/>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44" name="Google Shape;144;p6"/>
          <p:cNvSpPr txBox="1"/>
          <p:nvPr>
            <p:ph idx="1" type="body"/>
          </p:nvPr>
        </p:nvSpPr>
        <p:spPr>
          <a:xfrm>
            <a:off x="818135" y="2325725"/>
            <a:ext cx="7679473" cy="1642319"/>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rPr>
              <a:t>Euclid's algorithm is a method for finding the greatest common divisor (GCD) of two integers.</a:t>
            </a:r>
            <a:endParaRPr/>
          </a:p>
        </p:txBody>
      </p:sp>
      <p:sp>
        <p:nvSpPr>
          <p:cNvPr id="145" name="Google Shape;145;p6"/>
          <p:cNvSpPr txBox="1"/>
          <p:nvPr/>
        </p:nvSpPr>
        <p:spPr>
          <a:xfrm>
            <a:off x="117253" y="1568354"/>
            <a:ext cx="8684775" cy="338554"/>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1. What is Euclid's algorithm?</a:t>
            </a:r>
            <a:endParaRPr b="0" i="0" sz="1400" u="none" cap="none" strike="noStrike">
              <a:solidFill>
                <a:srgbClr val="000000"/>
              </a:solidFill>
              <a:latin typeface="Arial"/>
              <a:ea typeface="Arial"/>
              <a:cs typeface="Arial"/>
              <a:sym typeface="Arial"/>
            </a:endParaRPr>
          </a:p>
        </p:txBody>
      </p:sp>
      <p:sp>
        <p:nvSpPr>
          <p:cNvPr id="146" name="Google Shape;146;p6"/>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500"/>
                                        <p:tgtEl>
                                          <p:spTgt spid="14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52" name="Google Shape;152;p7"/>
          <p:cNvSpPr txBox="1"/>
          <p:nvPr>
            <p:ph idx="1" type="body"/>
          </p:nvPr>
        </p:nvSpPr>
        <p:spPr>
          <a:xfrm>
            <a:off x="833003" y="2138387"/>
            <a:ext cx="7679473" cy="1642319"/>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rPr>
              <a:t>Euclid's algorithm works by repeatedly taking the remainder of the division of the larger number by the smaller number and replacing the larger number with the smaller number until the remainder becomes zero. The last non-zero remainder is the GCD.</a:t>
            </a:r>
            <a:endParaRPr/>
          </a:p>
          <a:p>
            <a:pPr indent="0" lvl="0" marL="139700" rtl="0" algn="l">
              <a:lnSpc>
                <a:spcPct val="200000"/>
              </a:lnSpc>
              <a:spcBef>
                <a:spcPts val="0"/>
              </a:spcBef>
              <a:spcAft>
                <a:spcPts val="0"/>
              </a:spcAft>
              <a:buSzPts val="1400"/>
              <a:buNone/>
            </a:pPr>
            <a:r>
              <a:t/>
            </a:r>
            <a:endParaRPr sz="1600">
              <a:solidFill>
                <a:schemeClr val="dk1"/>
              </a:solidFill>
            </a:endParaRPr>
          </a:p>
        </p:txBody>
      </p:sp>
      <p:sp>
        <p:nvSpPr>
          <p:cNvPr id="153" name="Google Shape;153;p7"/>
          <p:cNvSpPr txBox="1"/>
          <p:nvPr/>
        </p:nvSpPr>
        <p:spPr>
          <a:xfrm>
            <a:off x="117253" y="1568354"/>
            <a:ext cx="8684775" cy="338554"/>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2. How does Euclid's algorithm work?</a:t>
            </a:r>
            <a:endParaRPr b="0" i="0" sz="1400" u="none" cap="none" strike="noStrike">
              <a:solidFill>
                <a:srgbClr val="000000"/>
              </a:solidFill>
              <a:latin typeface="Arial"/>
              <a:ea typeface="Arial"/>
              <a:cs typeface="Arial"/>
              <a:sym typeface="Arial"/>
            </a:endParaRPr>
          </a:p>
        </p:txBody>
      </p:sp>
      <p:sp>
        <p:nvSpPr>
          <p:cNvPr id="154" name="Google Shape;154;p7"/>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155" name="Google Shape;155;p7"/>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1" name="Google Shape;161;p8"/>
          <p:cNvSpPr txBox="1"/>
          <p:nvPr>
            <p:ph idx="1" type="body"/>
          </p:nvPr>
        </p:nvSpPr>
        <p:spPr>
          <a:xfrm>
            <a:off x="833003" y="2138387"/>
            <a:ext cx="7679473" cy="1642319"/>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rPr>
              <a:t>The time complexity of Euclid's algorithm is O(log(min(a, b))).</a:t>
            </a:r>
            <a:endParaRPr/>
          </a:p>
        </p:txBody>
      </p:sp>
      <p:sp>
        <p:nvSpPr>
          <p:cNvPr id="162" name="Google Shape;162;p8"/>
          <p:cNvSpPr txBox="1"/>
          <p:nvPr/>
        </p:nvSpPr>
        <p:spPr>
          <a:xfrm>
            <a:off x="117253" y="1568354"/>
            <a:ext cx="8684775" cy="338554"/>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3. What is the time complexity of Euclid's algorithm?</a:t>
            </a:r>
            <a:endParaRPr b="0" i="0" sz="1400" u="none" cap="none" strike="noStrike">
              <a:solidFill>
                <a:srgbClr val="000000"/>
              </a:solidFill>
              <a:latin typeface="Arial"/>
              <a:ea typeface="Arial"/>
              <a:cs typeface="Arial"/>
              <a:sym typeface="Arial"/>
            </a:endParaRPr>
          </a:p>
        </p:txBody>
      </p:sp>
      <p:sp>
        <p:nvSpPr>
          <p:cNvPr id="163" name="Google Shape;163;p8"/>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164" name="Google Shape;164;p8"/>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500"/>
                                        <p:tgtEl>
                                          <p:spTgt spid="16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70" name="Google Shape;170;p9"/>
          <p:cNvSpPr txBox="1"/>
          <p:nvPr>
            <p:ph idx="1" type="body"/>
          </p:nvPr>
        </p:nvSpPr>
        <p:spPr>
          <a:xfrm>
            <a:off x="833003" y="2138387"/>
            <a:ext cx="7679473" cy="1642319"/>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rPr>
              <a:t>You can use Euclid's algorithm to find the GCD of more than two numbers by applying the algorithm iteratively, finding the GCD of pairs of numbers until you've processed all the numbers.</a:t>
            </a:r>
            <a:endParaRPr/>
          </a:p>
          <a:p>
            <a:pPr indent="0" lvl="0" marL="139700" rtl="0" algn="l">
              <a:lnSpc>
                <a:spcPct val="200000"/>
              </a:lnSpc>
              <a:spcBef>
                <a:spcPts val="0"/>
              </a:spcBef>
              <a:spcAft>
                <a:spcPts val="0"/>
              </a:spcAft>
              <a:buSzPts val="1400"/>
              <a:buNone/>
            </a:pPr>
            <a:r>
              <a:t/>
            </a:r>
            <a:endParaRPr sz="1600">
              <a:solidFill>
                <a:schemeClr val="dk1"/>
              </a:solidFill>
            </a:endParaRPr>
          </a:p>
        </p:txBody>
      </p:sp>
      <p:sp>
        <p:nvSpPr>
          <p:cNvPr id="171" name="Google Shape;171;p9"/>
          <p:cNvSpPr txBox="1"/>
          <p:nvPr/>
        </p:nvSpPr>
        <p:spPr>
          <a:xfrm>
            <a:off x="117253" y="1568354"/>
            <a:ext cx="8684775" cy="584775"/>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4. How do you use Euclid's algorithm to find the GCD of more than two numbers?</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172" name="Google Shape;172;p9"/>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173" name="Google Shape;173;p9"/>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5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500"/>
                                        <p:tgtEl>
                                          <p:spTgt spid="17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79" name="Google Shape;179;p10"/>
          <p:cNvSpPr txBox="1"/>
          <p:nvPr>
            <p:ph idx="1" type="body"/>
          </p:nvPr>
        </p:nvSpPr>
        <p:spPr>
          <a:xfrm>
            <a:off x="833003" y="2138387"/>
            <a:ext cx="7679473" cy="1642319"/>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rPr>
              <a:t>No, Euclid's algorithm is typically used for finding the GCD of integers. It doesn't work with non-integer values.</a:t>
            </a:r>
            <a:endParaRPr/>
          </a:p>
        </p:txBody>
      </p:sp>
      <p:sp>
        <p:nvSpPr>
          <p:cNvPr id="180" name="Google Shape;180;p10"/>
          <p:cNvSpPr txBox="1"/>
          <p:nvPr/>
        </p:nvSpPr>
        <p:spPr>
          <a:xfrm>
            <a:off x="117253" y="1568354"/>
            <a:ext cx="8684775" cy="584775"/>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5. Can Euclid's algorithm be used to find the GCD of non-integer values?</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181" name="Google Shape;181;p10"/>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500"/>
                                        <p:tgtEl>
                                          <p:spTgt spid="17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72ce93db3f_0_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87" name="Google Shape;187;g272ce93db3f_0_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88" name="Google Shape;188;g272ce93db3f_0_3"/>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89" name="Google Shape;189;g272ce93db3f_0_3"/>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190" name="Google Shape;190;g272ce93db3f_0_3"/>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91" name="Google Shape;191;g272ce93db3f_0_3"/>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92" name="Google Shape;192;g272ce93db3f_0_3"/>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193" name="Google Shape;193;g272ce93db3f_0_3"/>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94" name="Google Shape;194;g272ce93db3f_0_3"/>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195" name="Google Shape;195;g272ce93db3f_0_3"/>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196" name="Google Shape;196;g272ce93db3f_0_3"/>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197" name="Google Shape;197;g272ce93db3f_0_3"/>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5" name="Google Shape;6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6" name="Google Shape;66;p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67" name="Google Shape;67;p4"/>
          <p:cNvSpPr txBox="1"/>
          <p:nvPr/>
        </p:nvSpPr>
        <p:spPr>
          <a:xfrm>
            <a:off x="-3" y="2115312"/>
            <a:ext cx="4690948" cy="1317253"/>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US" sz="3200" u="none" cap="none" strike="noStrike">
                <a:solidFill>
                  <a:schemeClr val="lt1"/>
                </a:solidFill>
                <a:latin typeface="Roboto"/>
                <a:ea typeface="Roboto"/>
                <a:cs typeface="Roboto"/>
                <a:sym typeface="Roboto"/>
              </a:rPr>
              <a:t>EUCLID’S ALGORITHM</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200"/>
              <a:buFont typeface="Arial"/>
              <a:buNone/>
            </a:pPr>
            <a:r>
              <a:t/>
            </a:r>
            <a:endParaRPr b="1" i="0" sz="3200" u="none" cap="none" strike="noStrike">
              <a:solidFill>
                <a:schemeClr val="lt1"/>
              </a:solidFill>
              <a:latin typeface="Roboto Black"/>
              <a:ea typeface="Roboto Black"/>
              <a:cs typeface="Roboto Black"/>
              <a:sym typeface="Robot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f4591d9974_0_0"/>
          <p:cNvSpPr txBox="1"/>
          <p:nvPr/>
        </p:nvSpPr>
        <p:spPr>
          <a:xfrm>
            <a:off x="870155" y="1149784"/>
            <a:ext cx="7993500" cy="1188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1" i="0" lang="en-US" sz="1600" u="none" cap="none" strike="noStrike">
                <a:solidFill>
                  <a:schemeClr val="dk1"/>
                </a:solidFill>
                <a:highlight>
                  <a:srgbClr val="FFFFFF"/>
                </a:highlight>
                <a:latin typeface="Roboto"/>
                <a:ea typeface="Roboto"/>
                <a:cs typeface="Roboto"/>
                <a:sym typeface="Roboto"/>
              </a:rPr>
              <a:t>URL:</a:t>
            </a:r>
            <a:endParaRPr b="1" i="0" sz="1600" u="none" cap="none" strike="noStrike">
              <a:solidFill>
                <a:srgbClr val="373737"/>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6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1" i="0" lang="en-US" sz="1600" u="none" cap="none" strike="noStrike">
                <a:solidFill>
                  <a:schemeClr val="dk1"/>
                </a:solidFill>
                <a:highlight>
                  <a:srgbClr val="FFFFFF"/>
                </a:highlight>
                <a:latin typeface="Roboto"/>
                <a:ea typeface="Roboto"/>
                <a:cs typeface="Roboto"/>
                <a:sym typeface="Roboto"/>
              </a:rPr>
              <a:t>QR CODE</a:t>
            </a:r>
            <a:r>
              <a:rPr b="1" i="0" lang="en-US" sz="1600" u="none" cap="none" strike="noStrike">
                <a:solidFill>
                  <a:srgbClr val="373737"/>
                </a:solidFill>
                <a:highlight>
                  <a:srgbClr val="FFFFFF"/>
                </a:highlight>
                <a:latin typeface="Roboto"/>
                <a:ea typeface="Roboto"/>
                <a:cs typeface="Roboto"/>
                <a:sym typeface="Roboto"/>
              </a:rPr>
              <a:t>:</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B0F0"/>
              </a:solidFill>
              <a:latin typeface="Roboto"/>
              <a:ea typeface="Roboto"/>
              <a:cs typeface="Roboto"/>
              <a:sym typeface="Roboto"/>
            </a:endParaRPr>
          </a:p>
        </p:txBody>
      </p:sp>
      <p:sp>
        <p:nvSpPr>
          <p:cNvPr id="73" name="Google Shape;73;g2f4591d9974_0_0"/>
          <p:cNvSpPr txBox="1"/>
          <p:nvPr/>
        </p:nvSpPr>
        <p:spPr>
          <a:xfrm>
            <a:off x="1708486" y="575461"/>
            <a:ext cx="65253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TEST TIME ON BOOTH’S ALGORITHM</a:t>
            </a:r>
            <a:endParaRPr b="0" i="0" sz="1400" u="none" cap="none" strike="noStrike">
              <a:solidFill>
                <a:srgbClr val="000000"/>
              </a:solidFill>
              <a:latin typeface="Arial"/>
              <a:ea typeface="Arial"/>
              <a:cs typeface="Arial"/>
              <a:sym typeface="Arial"/>
            </a:endParaRPr>
          </a:p>
        </p:txBody>
      </p:sp>
      <p:sp>
        <p:nvSpPr>
          <p:cNvPr id="74" name="Google Shape;74;g2f4591d9974_0_0"/>
          <p:cNvSpPr txBox="1"/>
          <p:nvPr/>
        </p:nvSpPr>
        <p:spPr>
          <a:xfrm>
            <a:off x="1393903" y="1199988"/>
            <a:ext cx="4572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chemeClr val="accent5"/>
                </a:solidFill>
                <a:highlight>
                  <a:srgbClr val="FFFFFF"/>
                </a:highlight>
                <a:latin typeface="Roboto"/>
                <a:ea typeface="Roboto"/>
                <a:cs typeface="Roboto"/>
                <a:sym typeface="Roboto"/>
                <a:hlinkClick r:id="rId3">
                  <a:extLst>
                    <a:ext uri="{A12FA001-AC4F-418D-AE19-62706E023703}">
                      <ahyp:hlinkClr val="tx"/>
                    </a:ext>
                  </a:extLst>
                </a:hlinkClick>
              </a:rPr>
              <a:t>https://forms.gle/YN25taXYNX5aC5NKA</a:t>
            </a:r>
            <a:endParaRPr b="1" i="0" sz="1600" u="none" cap="none" strike="noStrike">
              <a:solidFill>
                <a:schemeClr val="accent5"/>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pic>
        <p:nvPicPr>
          <p:cNvPr id="75" name="Google Shape;75;g2f4591d9974_0_0"/>
          <p:cNvPicPr preferRelativeResize="0"/>
          <p:nvPr/>
        </p:nvPicPr>
        <p:blipFill rotWithShape="1">
          <a:blip r:embed="rId4">
            <a:alphaModFix/>
          </a:blip>
          <a:srcRect b="0" l="0" r="0" t="0"/>
          <a:stretch/>
        </p:blipFill>
        <p:spPr>
          <a:xfrm>
            <a:off x="3248722" y="1929312"/>
            <a:ext cx="3025699" cy="2638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1" name="Google Shape;8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2" name="Google Shape;82;p5"/>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83" name="Google Shape;83;p5"/>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84" name="Google Shape;84;p5"/>
          <p:cNvSpPr txBox="1"/>
          <p:nvPr/>
        </p:nvSpPr>
        <p:spPr>
          <a:xfrm>
            <a:off x="311700" y="778809"/>
            <a:ext cx="3093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8181EF"/>
                </a:solidFill>
                <a:latin typeface="Roboto Black"/>
                <a:ea typeface="Roboto Black"/>
                <a:cs typeface="Roboto Black"/>
                <a:sym typeface="Roboto Black"/>
              </a:rPr>
              <a:t>TOPICS</a:t>
            </a:r>
            <a:endParaRPr b="0" i="0" sz="1400" u="none" cap="none" strike="noStrike">
              <a:solidFill>
                <a:srgbClr val="8181EF"/>
              </a:solidFill>
              <a:latin typeface="Roboto Black"/>
              <a:ea typeface="Roboto Black"/>
              <a:cs typeface="Roboto Black"/>
              <a:sym typeface="Roboto Black"/>
            </a:endParaRPr>
          </a:p>
        </p:txBody>
      </p:sp>
      <p:sp>
        <p:nvSpPr>
          <p:cNvPr id="85" name="Google Shape;85;p5"/>
          <p:cNvSpPr txBox="1"/>
          <p:nvPr/>
        </p:nvSpPr>
        <p:spPr>
          <a:xfrm>
            <a:off x="1040780" y="1358649"/>
            <a:ext cx="3204117" cy="23185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Introduction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Idea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Approach</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Coding</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Interview preparation</a:t>
            </a:r>
            <a:endParaRPr b="0" i="0" sz="1400" u="none" cap="none" strike="noStrike">
              <a:solidFill>
                <a:srgbClr val="000000"/>
              </a:solidFill>
              <a:latin typeface="Arial"/>
              <a:ea typeface="Arial"/>
              <a:cs typeface="Arial"/>
              <a:sym typeface="Arial"/>
            </a:endParaRPr>
          </a:p>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2537c15bbb_0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1" name="Google Shape;91;g22537c15bbb_0_0"/>
          <p:cNvSpPr/>
          <p:nvPr/>
        </p:nvSpPr>
        <p:spPr>
          <a:xfrm>
            <a:off x="488214" y="853861"/>
            <a:ext cx="7545000" cy="289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000000"/>
                </a:solidFill>
                <a:latin typeface="Roboto"/>
                <a:ea typeface="Roboto"/>
                <a:cs typeface="Roboto"/>
                <a:sym typeface="Roboto"/>
              </a:rPr>
              <a:t>Introduction</a:t>
            </a: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Euclidean algorithm or Euclid's algorithm, is an efficient method for computing the greatest common divisor (GCD) of two integers (numbers), the largest number that divides them both without a remainder.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First the two numbers are subjected to prime factorizations, and the common factors of the two prime factorizations are multiplied to get the GCD</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600" u="none" cap="none" strike="noStrike">
              <a:solidFill>
                <a:srgbClr val="000000"/>
              </a:solidFill>
              <a:latin typeface="Roboto"/>
              <a:ea typeface="Roboto"/>
              <a:cs typeface="Roboto"/>
              <a:sym typeface="Roboto"/>
            </a:endParaRPr>
          </a:p>
        </p:txBody>
      </p:sp>
      <p:pic>
        <p:nvPicPr>
          <p:cNvPr id="92" name="Google Shape;92;g22537c15bbb_0_0"/>
          <p:cNvPicPr preferRelativeResize="0"/>
          <p:nvPr/>
        </p:nvPicPr>
        <p:blipFill rotWithShape="1">
          <a:blip r:embed="rId3">
            <a:alphaModFix/>
          </a:blip>
          <a:srcRect b="0" l="0" r="0" t="0"/>
          <a:stretch/>
        </p:blipFill>
        <p:spPr>
          <a:xfrm>
            <a:off x="2807637" y="3049257"/>
            <a:ext cx="4943475" cy="15165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2537c15bbb_0_9"/>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8" name="Google Shape;98;g22537c15bbb_0_9"/>
          <p:cNvSpPr/>
          <p:nvPr/>
        </p:nvSpPr>
        <p:spPr>
          <a:xfrm>
            <a:off x="555120" y="915840"/>
            <a:ext cx="7545000" cy="353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1600" u="none" cap="none" strike="noStrike">
                <a:solidFill>
                  <a:srgbClr val="000000"/>
                </a:solidFill>
                <a:latin typeface="Roboto"/>
                <a:ea typeface="Roboto"/>
                <a:cs typeface="Roboto"/>
                <a:sym typeface="Roboto"/>
              </a:rPr>
              <a:t>Idea</a:t>
            </a: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1" i="0" lang="en-US" sz="1600" u="sng" cap="none" strike="noStrike">
                <a:solidFill>
                  <a:srgbClr val="000000"/>
                </a:solidFill>
                <a:latin typeface="Roboto"/>
                <a:ea typeface="Roboto"/>
                <a:cs typeface="Roboto"/>
                <a:sym typeface="Roboto"/>
              </a:rPr>
              <a:t>The algorithm is based on the below facts. </a:t>
            </a:r>
            <a:endParaRPr b="1"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If we subtract a smaller number from a larger (we reduce a larger number), GCD doesn’t change. So if we keep subtracting repeatedly the larger of two, we end up with GCD.</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Now instead of subtraction, if we divide the smaller number, the algorithm stops when we find remainder 0.</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2537c15cb7_0_1"/>
          <p:cNvSpPr txBox="1"/>
          <p:nvPr/>
        </p:nvSpPr>
        <p:spPr>
          <a:xfrm>
            <a:off x="1672683" y="880923"/>
            <a:ext cx="6170342"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import java.util.*;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class 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public static int gcd(int a, int 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 (a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gcd(b % a,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public static void main(String[]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Scanner scan = new Scanner(System.in);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System.out.println("Enter two integers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int n1 = scan.nextInt();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int n2 = scan.nextInt();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int g = gcd(n1, n2); // Corrected variable name to 'g'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System.out.println("GCD is " + g); // Added missing semicolon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2537c15bbb_0_17"/>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9" name="Google Shape;109;g22537c15bbb_0_17"/>
          <p:cNvSpPr/>
          <p:nvPr/>
        </p:nvSpPr>
        <p:spPr>
          <a:xfrm>
            <a:off x="622027" y="1302443"/>
            <a:ext cx="7545000" cy="286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1600" u="none" cap="none" strike="noStrike">
                <a:solidFill>
                  <a:srgbClr val="000000"/>
                </a:solidFill>
                <a:latin typeface="Roboto"/>
                <a:ea typeface="Roboto"/>
                <a:cs typeface="Roboto"/>
                <a:sym typeface="Roboto"/>
              </a:rPr>
              <a:t>Program</a:t>
            </a: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600" u="sng" cap="none" strike="noStrike">
                <a:solidFill>
                  <a:srgbClr val="000000"/>
                </a:solidFill>
                <a:latin typeface="Roboto"/>
                <a:ea typeface="Roboto"/>
                <a:cs typeface="Roboto"/>
                <a:sym typeface="Roboto"/>
              </a:rPr>
              <a:t>Sample IO</a:t>
            </a:r>
            <a:endParaRPr b="0" i="0" sz="1600" u="sng"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Input : 10 15</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Output : 5</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600" u="sng"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Input : 35 10</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Output : 5</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Input : 31 2</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Output : 1</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2537c15bbb_0_25"/>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15" name="Google Shape;115;g22537c15bbb_0_25"/>
          <p:cNvSpPr/>
          <p:nvPr/>
        </p:nvSpPr>
        <p:spPr>
          <a:xfrm>
            <a:off x="555120" y="698208"/>
            <a:ext cx="7545000" cy="4044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1600" u="none" cap="none" strike="noStrike">
                <a:solidFill>
                  <a:srgbClr val="000000"/>
                </a:solidFill>
                <a:latin typeface="Roboto"/>
                <a:ea typeface="Roboto"/>
                <a:cs typeface="Roboto"/>
                <a:sym typeface="Roboto"/>
              </a:rPr>
              <a:t>Idea</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Extended Euclidean algorithm also finds integer coefficients x and y such that:</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a:t>
            </a:r>
            <a:endParaRPr b="0" i="0" sz="16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ax + by = gcd(a, b) </a:t>
            </a:r>
            <a:endParaRPr b="0" i="0" sz="16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extended Euclidean algorithm updates gcd(a, b) results using the results calculated by recursive call gcd(b%a, a).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Let values of x and y calculated by the recursive call be x1 and y1.</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x and y are updated using the below expressions.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x = y1 - ⌊b/a⌋ * x1</a:t>
            </a:r>
            <a:endParaRPr b="0" i="0" sz="16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y = x1</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