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Roboto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1" roundtripDataSignature="AMtx7mhqAxEnsd/0yB0hItEa9rHmdGrE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1CAD02-48F5-4C8E-9562-1C50E962AF17}">
  <a:tblStyle styleId="{C81CAD02-48F5-4C8E-9562-1C50E962AF17}"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b="off" i="off"/>
      <a:tcStyle>
        <a:fill>
          <a:solidFill>
            <a:srgbClr val="CDD8FB"/>
          </a:solidFill>
        </a:fill>
      </a:tcStyle>
    </a:band1H>
    <a:band2H>
      <a:tcTxStyle b="off" i="off"/>
    </a:band2H>
    <a:band1V>
      <a:tcTxStyle b="off" i="off"/>
      <a:tcStyle>
        <a:fill>
          <a:solidFill>
            <a:srgbClr val="CDD8FB"/>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EE38AEDF-A445-42D8-B01E-060DEACC529E}" styleName="Table_1">
    <a:wholeTbl>
      <a:tcTxStyle b="off" i="off">
        <a:font>
          <a:latin typeface="Arial"/>
          <a:ea typeface="Arial"/>
          <a:cs typeface="Arial"/>
        </a:font>
        <a:schemeClr val="dk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chemeClr val="accent4"/>
              </a:solidFill>
              <a:prstDash val="solid"/>
              <a:round/>
              <a:headEnd len="sm" w="sm" type="none"/>
              <a:tailEnd len="sm" w="sm" type="none"/>
            </a:ln>
          </a:insideH>
          <a:insideV>
            <a:ln cap="flat" cmpd="sng" w="9525">
              <a:solidFill>
                <a:schemeClr val="accent4"/>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4">
              <a:alpha val="40000"/>
            </a:schemeClr>
          </a:solidFill>
        </a:fill>
      </a:tcStyle>
    </a:band1H>
    <a:band2H>
      <a:tcTxStyle b="off" i="off"/>
    </a:band2H>
    <a:band1V>
      <a:tcTxStyle b="off" i="off"/>
      <a:tcStyle>
        <a:tcBdr>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tcBdr>
        <a:fill>
          <a:solidFill>
            <a:schemeClr val="accent4">
              <a:alpha val="40000"/>
            </a:schemeClr>
          </a:solidFill>
        </a:fill>
      </a:tcStyle>
    </a:band1V>
    <a:band2V>
      <a:tcTxStyle b="off" i="off"/>
    </a:band2V>
    <a:lastCol>
      <a:tcTxStyle b="on"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chemeClr val="accent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chemeClr val="accent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Arial"/>
          <a:ea typeface="Arial"/>
          <a:cs typeface="Arial"/>
        </a:font>
        <a:schemeClr val="lt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4"/>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RobotoMedium-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RobotoMedium-italic.fntdata"/><Relationship Id="rId16" Type="http://schemas.openxmlformats.org/officeDocument/2006/relationships/slide" Target="slides/slide10.xml"/><Relationship Id="rId38" Type="http://schemas.openxmlformats.org/officeDocument/2006/relationships/font" Target="fonts/RobotoMedium-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2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p2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2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3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3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3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3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a77f5bb0b_0_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g2ba77f5bb0b_0_0: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enter number1-12</a:t>
            </a:r>
            <a:endParaRPr/>
          </a:p>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enter number2-12</a:t>
            </a:r>
            <a:endParaRPr/>
          </a:p>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12 * 12 = 144</a:t>
            </a:r>
            <a:endParaRPr b="0" sz="1200" strike="noStrike">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3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Enter the first number: 12</a:t>
            </a:r>
            <a:endParaRPr/>
          </a:p>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Enter the second number: 12</a:t>
            </a:r>
            <a:endParaRPr/>
          </a:p>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Product: 144</a:t>
            </a:r>
            <a:endParaRPr b="0" sz="1200" strike="noStrike">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2cce4f96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72cce4f96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f307fc558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3f307fc55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3f307fc558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3f307fc55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3f307fc558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3f307fc558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3f307fc558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3f307fc558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p1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1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1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1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p2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6" name="Google Shape;4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 name="Google Shape;1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atin typeface="Roboto"/>
                <a:ea typeface="Roboto"/>
                <a:cs typeface="Roboto"/>
                <a:sym typeface="Roboto"/>
              </a:defRPr>
            </a:lvl1pPr>
            <a:lvl2pPr indent="-317500" lvl="1" marL="914400" algn="l">
              <a:lnSpc>
                <a:spcPct val="115000"/>
              </a:lnSpc>
              <a:spcBef>
                <a:spcPts val="1200"/>
              </a:spcBef>
              <a:spcAft>
                <a:spcPts val="0"/>
              </a:spcAft>
              <a:buClr>
                <a:schemeClr val="dk1"/>
              </a:buClr>
              <a:buSzPts val="1400"/>
              <a:buChar char="○"/>
              <a:defRPr/>
            </a:lvl2pPr>
            <a:lvl3pPr indent="-317500" lvl="2" marL="1371600" algn="l">
              <a:lnSpc>
                <a:spcPct val="115000"/>
              </a:lnSpc>
              <a:spcBef>
                <a:spcPts val="1200"/>
              </a:spcBef>
              <a:spcAft>
                <a:spcPts val="0"/>
              </a:spcAft>
              <a:buClr>
                <a:schemeClr val="dk1"/>
              </a:buClr>
              <a:buSzPts val="1400"/>
              <a:buChar char="■"/>
              <a:defRPr/>
            </a:lvl3pPr>
            <a:lvl4pPr indent="-317500" lvl="3" marL="1828800" algn="l">
              <a:lnSpc>
                <a:spcPct val="115000"/>
              </a:lnSpc>
              <a:spcBef>
                <a:spcPts val="1200"/>
              </a:spcBef>
              <a:spcAft>
                <a:spcPts val="0"/>
              </a:spcAft>
              <a:buClr>
                <a:schemeClr val="dk1"/>
              </a:buClr>
              <a:buSzPts val="1400"/>
              <a:buChar char="●"/>
              <a:defRPr/>
            </a:lvl4pPr>
            <a:lvl5pPr indent="-317500" lvl="4" marL="2286000" algn="l">
              <a:lnSpc>
                <a:spcPct val="115000"/>
              </a:lnSpc>
              <a:spcBef>
                <a:spcPts val="1200"/>
              </a:spcBef>
              <a:spcAft>
                <a:spcPts val="0"/>
              </a:spcAft>
              <a:buClr>
                <a:schemeClr val="dk1"/>
              </a:buClr>
              <a:buSzPts val="1400"/>
              <a:buChar char="○"/>
              <a:defRPr/>
            </a:lvl5pPr>
            <a:lvl6pPr indent="-317500" lvl="5" marL="2743200" algn="l">
              <a:lnSpc>
                <a:spcPct val="115000"/>
              </a:lnSpc>
              <a:spcBef>
                <a:spcPts val="1200"/>
              </a:spcBef>
              <a:spcAft>
                <a:spcPts val="0"/>
              </a:spcAft>
              <a:buClr>
                <a:schemeClr val="dk1"/>
              </a:buClr>
              <a:buSzPts val="1400"/>
              <a:buChar char="■"/>
              <a:defRPr/>
            </a:lvl6pPr>
            <a:lvl7pPr indent="-317500" lvl="6" marL="3200400" algn="l">
              <a:lnSpc>
                <a:spcPct val="115000"/>
              </a:lnSpc>
              <a:spcBef>
                <a:spcPts val="1200"/>
              </a:spcBef>
              <a:spcAft>
                <a:spcPts val="0"/>
              </a:spcAft>
              <a:buClr>
                <a:schemeClr val="dk1"/>
              </a:buClr>
              <a:buSzPts val="1400"/>
              <a:buChar char="●"/>
              <a:defRPr/>
            </a:lvl7pPr>
            <a:lvl8pPr indent="-317500" lvl="7" marL="3657600" algn="l">
              <a:lnSpc>
                <a:spcPct val="115000"/>
              </a:lnSpc>
              <a:spcBef>
                <a:spcPts val="1200"/>
              </a:spcBef>
              <a:spcAft>
                <a:spcPts val="0"/>
              </a:spcAft>
              <a:buClr>
                <a:schemeClr val="dk1"/>
              </a:buClr>
              <a:buSzPts val="1400"/>
              <a:buChar char="○"/>
              <a:defRPr/>
            </a:lvl8pPr>
            <a:lvl9pPr indent="-317500" lvl="8" marL="4114800" algn="l">
              <a:lnSpc>
                <a:spcPct val="115000"/>
              </a:lnSpc>
              <a:spcBef>
                <a:spcPts val="1200"/>
              </a:spcBef>
              <a:spcAft>
                <a:spcPts val="1200"/>
              </a:spcAft>
              <a:buClr>
                <a:schemeClr val="dk1"/>
              </a:buClr>
              <a:buSzPts val="1400"/>
              <a:buChar char="■"/>
              <a:defRPr/>
            </a:lvl9pPr>
          </a:lstStyle>
          <a:p/>
        </p:txBody>
      </p:sp>
      <p:sp>
        <p:nvSpPr>
          <p:cNvPr id="22" name="Google Shape;2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0" name="Google Shape;40;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 Id="rId4" Type="http://schemas.openxmlformats.org/officeDocument/2006/relationships/image" Target="../media/image5.png"/><Relationship Id="rId5"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2Qag3HhHTrpx5fna8"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8.jp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6" name="Google Shape;56;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57" name="Google Shape;57;p3"/>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58" name="Google Shape;58;p3"/>
          <p:cNvPicPr preferRelativeResize="0"/>
          <p:nvPr/>
        </p:nvPicPr>
        <p:blipFill rotWithShape="1">
          <a:blip r:embed="rId4">
            <a:alphaModFix/>
          </a:blip>
          <a:srcRect b="0" l="0" r="0" t="0"/>
          <a:stretch/>
        </p:blipFill>
        <p:spPr>
          <a:xfrm>
            <a:off x="2504600" y="600288"/>
            <a:ext cx="4134799" cy="2923400"/>
          </a:xfrm>
          <a:prstGeom prst="rect">
            <a:avLst/>
          </a:prstGeom>
          <a:noFill/>
          <a:ln>
            <a:noFill/>
          </a:ln>
        </p:spPr>
      </p:pic>
      <p:pic>
        <p:nvPicPr>
          <p:cNvPr id="59" name="Google Shape;59;p3"/>
          <p:cNvPicPr preferRelativeResize="0"/>
          <p:nvPr/>
        </p:nvPicPr>
        <p:blipFill rotWithShape="1">
          <a:blip r:embed="rId5">
            <a:alphaModFix/>
          </a:blip>
          <a:srcRect b="0" l="0" r="0" t="0"/>
          <a:stretch/>
        </p:blipFill>
        <p:spPr>
          <a:xfrm>
            <a:off x="2200050" y="3386138"/>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28" name="Google Shape;128;p22"/>
          <p:cNvSpPr/>
          <p:nvPr/>
        </p:nvSpPr>
        <p:spPr>
          <a:xfrm>
            <a:off x="799560" y="915840"/>
            <a:ext cx="7544880" cy="15696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9600"/>
              <a:buFont typeface="Arial"/>
              <a:buNone/>
            </a:pPr>
            <a:r>
              <a:rPr b="0" i="0" lang="en-US" sz="9600" u="none" cap="none" strike="noStrike">
                <a:solidFill>
                  <a:schemeClr val="dk1"/>
                </a:solidFill>
                <a:latin typeface="Roboto"/>
                <a:ea typeface="Roboto"/>
                <a:cs typeface="Roboto"/>
                <a:sym typeface="Roboto"/>
              </a:rPr>
              <a:t>       </a:t>
            </a:r>
            <a:endParaRPr b="0" i="0" sz="1200" u="none" cap="none" strike="noStrike">
              <a:solidFill>
                <a:schemeClr val="dk1"/>
              </a:solidFill>
              <a:latin typeface="Roboto"/>
              <a:ea typeface="Roboto"/>
              <a:cs typeface="Roboto"/>
              <a:sym typeface="Roboto"/>
            </a:endParaRPr>
          </a:p>
        </p:txBody>
      </p:sp>
      <p:sp>
        <p:nvSpPr>
          <p:cNvPr id="129" name="Google Shape;129;p22"/>
          <p:cNvSpPr txBox="1"/>
          <p:nvPr/>
        </p:nvSpPr>
        <p:spPr>
          <a:xfrm>
            <a:off x="686439" y="990235"/>
            <a:ext cx="7452341"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The Karatsuba algorithm involves 4 main steps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30" name="Google Shape;130;p22"/>
          <p:cNvSpPr txBox="1"/>
          <p:nvPr/>
        </p:nvSpPr>
        <p:spPr>
          <a:xfrm>
            <a:off x="799559" y="1472635"/>
            <a:ext cx="7378001" cy="13849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Step 1: Compute a.c = 12 x 56 = 672</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Step 2: Compute b.d = 34 x 78 = 2652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Step 3: Compute (a+b)(c+d) = 46 x 134 = 6164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Step 4: Compute (3)-(2)-(1)=6164-2652-672 = 2840</a:t>
            </a:r>
            <a:endParaRPr b="0" i="0" sz="1400" u="none" cap="none" strike="noStrike">
              <a:solidFill>
                <a:schemeClr val="dk1"/>
              </a:solidFill>
              <a:latin typeface="Roboto"/>
              <a:ea typeface="Roboto"/>
              <a:cs typeface="Roboto"/>
              <a:sym typeface="Roboto"/>
            </a:endParaRPr>
          </a:p>
        </p:txBody>
      </p:sp>
      <p:sp>
        <p:nvSpPr>
          <p:cNvPr id="131" name="Google Shape;131;p22"/>
          <p:cNvSpPr txBox="1"/>
          <p:nvPr/>
        </p:nvSpPr>
        <p:spPr>
          <a:xfrm>
            <a:off x="1070517" y="3168435"/>
            <a:ext cx="7378001" cy="7386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Finally, multiply the output of step 1 by 10</a:t>
            </a:r>
            <a:r>
              <a:rPr b="0" baseline="30000" i="0" lang="en-US" sz="1400" u="none" cap="none" strike="noStrike">
                <a:solidFill>
                  <a:schemeClr val="dk1"/>
                </a:solidFill>
                <a:latin typeface="Roboto"/>
                <a:ea typeface="Roboto"/>
                <a:cs typeface="Roboto"/>
                <a:sym typeface="Roboto"/>
              </a:rPr>
              <a:t>n</a:t>
            </a:r>
            <a:r>
              <a:rPr b="0" i="0" lang="en-US" sz="1400" u="none" cap="none" strike="noStrike">
                <a:solidFill>
                  <a:schemeClr val="dk1"/>
                </a:solidFill>
                <a:latin typeface="Roboto"/>
                <a:ea typeface="Roboto"/>
                <a:cs typeface="Roboto"/>
                <a:sym typeface="Roboto"/>
              </a:rPr>
              <a:t>, the output of step 4 by 10</a:t>
            </a:r>
            <a:r>
              <a:rPr b="0" baseline="30000" i="0" lang="en-US" sz="1400" u="none" cap="none" strike="noStrike">
                <a:solidFill>
                  <a:schemeClr val="dk1"/>
                </a:solidFill>
                <a:latin typeface="Roboto"/>
                <a:ea typeface="Roboto"/>
                <a:cs typeface="Roboto"/>
                <a:sym typeface="Roboto"/>
              </a:rPr>
              <a:t>n/2</a:t>
            </a:r>
            <a:r>
              <a:rPr b="0" i="0" lang="en-US" sz="1400" u="none" cap="none" strike="noStrike">
                <a:solidFill>
                  <a:schemeClr val="dk1"/>
                </a:solidFill>
                <a:latin typeface="Roboto"/>
                <a:ea typeface="Roboto"/>
                <a:cs typeface="Roboto"/>
                <a:sym typeface="Roboto"/>
              </a:rPr>
              <a:t>, and add them both with the output of step 2.</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6720000 + 284000 + 2652 = 7006652</a:t>
            </a:r>
            <a:endParaRPr b="0" i="0" sz="1400" u="none" cap="none" strike="noStrike">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37" name="Google Shape;137;p24"/>
          <p:cNvSpPr/>
          <p:nvPr/>
        </p:nvSpPr>
        <p:spPr>
          <a:xfrm>
            <a:off x="555120" y="915840"/>
            <a:ext cx="7544880"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Roboto"/>
              <a:ea typeface="Roboto"/>
              <a:cs typeface="Roboto"/>
              <a:sym typeface="Roboto"/>
            </a:endParaRPr>
          </a:p>
        </p:txBody>
      </p:sp>
      <p:sp>
        <p:nvSpPr>
          <p:cNvPr id="138" name="Google Shape;138;p24"/>
          <p:cNvSpPr txBox="1"/>
          <p:nvPr/>
        </p:nvSpPr>
        <p:spPr>
          <a:xfrm>
            <a:off x="555120" y="1683714"/>
            <a:ext cx="8158060" cy="300078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Steps:</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Step 1: Compute a.c = 12 x 23 = 276</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Step 2: Compute b.d = 34 x 45 = 1530</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Step 3: Compute (a+b)(c+d) = 46 x 68 = 3128</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Step 4: Compute (3) - (2) - (1) = 3128 - 1530 - 276 = 1322</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Finally, multiply the output of step 1 by 10000 (10</a:t>
            </a:r>
            <a:r>
              <a:rPr b="0" baseline="30000" i="0" lang="en-US" sz="1400" u="none" cap="none" strike="noStrike">
                <a:solidFill>
                  <a:srgbClr val="000000"/>
                </a:solidFill>
                <a:latin typeface="Roboto"/>
                <a:ea typeface="Roboto"/>
                <a:cs typeface="Roboto"/>
                <a:sym typeface="Roboto"/>
              </a:rPr>
              <a:t>4</a:t>
            </a:r>
            <a:r>
              <a:rPr b="0" i="0" lang="en-US" sz="1400" u="none" cap="none" strike="noStrike">
                <a:solidFill>
                  <a:srgbClr val="000000"/>
                </a:solidFill>
                <a:latin typeface="Roboto"/>
                <a:ea typeface="Roboto"/>
                <a:cs typeface="Roboto"/>
                <a:sym typeface="Roboto"/>
              </a:rPr>
              <a:t>), the output of step 4 by 100 (10</a:t>
            </a:r>
            <a:r>
              <a:rPr b="0" baseline="30000" i="0" lang="en-US" sz="1400" u="none" cap="none" strike="noStrike">
                <a:solidFill>
                  <a:srgbClr val="000000"/>
                </a:solidFill>
                <a:latin typeface="Roboto"/>
                <a:ea typeface="Roboto"/>
                <a:cs typeface="Roboto"/>
                <a:sym typeface="Roboto"/>
              </a:rPr>
              <a:t>2</a:t>
            </a:r>
            <a:r>
              <a:rPr b="0" i="0" lang="en-US" sz="1400" u="none" cap="none" strike="noStrike">
                <a:solidFill>
                  <a:srgbClr val="000000"/>
                </a:solidFill>
                <a:latin typeface="Roboto"/>
                <a:ea typeface="Roboto"/>
                <a:cs typeface="Roboto"/>
                <a:sym typeface="Roboto"/>
              </a:rPr>
              <a:t>), and add them both with the output of step 2.</a:t>
            </a:r>
            <a:endParaRPr b="0" i="0" sz="1400" u="none" cap="none" strike="noStrike">
              <a:solidFill>
                <a:srgbClr val="000000"/>
              </a:solidFill>
              <a:latin typeface="Roboto"/>
              <a:ea typeface="Roboto"/>
              <a:cs typeface="Roboto"/>
              <a:sym typeface="Roboto"/>
            </a:endParaRPr>
          </a:p>
          <a:p>
            <a:pPr indent="0" lvl="0" marL="0" marR="0" rtl="0" algn="ctr">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Result: 2760000 + 132200 + 1530 =</a:t>
            </a:r>
            <a:r>
              <a:rPr b="0" i="0" lang="en-US" sz="1400" u="none" cap="none" strike="noStrike">
                <a:solidFill>
                  <a:srgbClr val="202124"/>
                </a:solidFill>
                <a:latin typeface="Roboto"/>
                <a:ea typeface="Roboto"/>
                <a:cs typeface="Roboto"/>
                <a:sym typeface="Roboto"/>
              </a:rPr>
              <a:t> 2893730</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The product of 1234 and 2345 using the Karatsuba algorithm is 2897730.</a:t>
            </a:r>
            <a:endParaRPr b="0" i="0" sz="1400" u="none" cap="none" strike="noStrike">
              <a:solidFill>
                <a:srgbClr val="000000"/>
              </a:solidFill>
              <a:latin typeface="Roboto"/>
              <a:ea typeface="Roboto"/>
              <a:cs typeface="Roboto"/>
              <a:sym typeface="Roboto"/>
            </a:endParaRPr>
          </a:p>
        </p:txBody>
      </p:sp>
      <p:sp>
        <p:nvSpPr>
          <p:cNvPr id="139" name="Google Shape;139;p24"/>
          <p:cNvSpPr txBox="1"/>
          <p:nvPr/>
        </p:nvSpPr>
        <p:spPr>
          <a:xfrm>
            <a:off x="3016405" y="1325389"/>
            <a:ext cx="17265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X =</a:t>
            </a:r>
            <a:endParaRPr b="0" i="0" sz="1800" u="none" cap="none" strike="noStrike">
              <a:solidFill>
                <a:srgbClr val="000000"/>
              </a:solidFill>
              <a:latin typeface="Roboto"/>
              <a:ea typeface="Roboto"/>
              <a:cs typeface="Roboto"/>
              <a:sym typeface="Roboto"/>
            </a:endParaRPr>
          </a:p>
        </p:txBody>
      </p:sp>
      <p:sp>
        <p:nvSpPr>
          <p:cNvPr id="140" name="Google Shape;140;p24"/>
          <p:cNvSpPr txBox="1"/>
          <p:nvPr/>
        </p:nvSpPr>
        <p:spPr>
          <a:xfrm>
            <a:off x="4869494" y="1297098"/>
            <a:ext cx="66720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Y</a:t>
            </a:r>
            <a:r>
              <a:rPr b="0" i="0" lang="en-US" sz="1600" u="none" cap="none" strike="noStrike">
                <a:solidFill>
                  <a:srgbClr val="000000"/>
                </a:solidFill>
                <a:latin typeface="Roboto"/>
                <a:ea typeface="Roboto"/>
                <a:cs typeface="Roboto"/>
                <a:sym typeface="Roboto"/>
              </a:rPr>
              <a:t> =</a:t>
            </a:r>
            <a:endParaRPr b="0" i="0" sz="1600" u="none" cap="none" strike="noStrike">
              <a:solidFill>
                <a:srgbClr val="000000"/>
              </a:solidFill>
              <a:latin typeface="Roboto"/>
              <a:ea typeface="Roboto"/>
              <a:cs typeface="Roboto"/>
              <a:sym typeface="Roboto"/>
            </a:endParaRPr>
          </a:p>
        </p:txBody>
      </p:sp>
      <p:graphicFrame>
        <p:nvGraphicFramePr>
          <p:cNvPr id="141" name="Google Shape;141;p24"/>
          <p:cNvGraphicFramePr/>
          <p:nvPr/>
        </p:nvGraphicFramePr>
        <p:xfrm>
          <a:off x="3593083" y="1306797"/>
          <a:ext cx="3000000" cy="3000000"/>
        </p:xfrm>
        <a:graphic>
          <a:graphicData uri="http://schemas.openxmlformats.org/drawingml/2006/table">
            <a:tbl>
              <a:tblPr bandRow="1" firstRow="1">
                <a:gradFill>
                  <a:gsLst>
                    <a:gs pos="0">
                      <a:srgbClr val="FFD17D"/>
                    </a:gs>
                    <a:gs pos="35000">
                      <a:srgbClr val="FFDCA3"/>
                    </a:gs>
                    <a:gs pos="100000">
                      <a:srgbClr val="FFF1D8"/>
                    </a:gs>
                  </a:gsLst>
                  <a:lin ang="16200000" scaled="0"/>
                </a:gradFill>
                <a:tableStyleId>{EE38AEDF-A445-42D8-B01E-060DEACC529E}</a:tableStyleId>
              </a:tblPr>
              <a:tblGrid>
                <a:gridCol w="420025"/>
                <a:gridCol w="420025"/>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12</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dashDot"/>
                      <a:round/>
                      <a:headEnd len="sm" w="sm" type="none"/>
                      <a:tailEnd len="sm" w="sm" type="none"/>
                    </a:lnL>
                    <a:lnR cap="flat" cmpd="sng" w="12700">
                      <a:solidFill>
                        <a:schemeClr val="dk1"/>
                      </a:solidFill>
                      <a:prstDash val="dashDot"/>
                      <a:round/>
                      <a:headEnd len="sm" w="sm" type="none"/>
                      <a:tailEnd len="sm" w="sm" type="none"/>
                    </a:lnR>
                    <a:lnT cap="flat" cmpd="sng" w="12700">
                      <a:solidFill>
                        <a:schemeClr val="dk1"/>
                      </a:solidFill>
                      <a:prstDash val="dashDot"/>
                      <a:round/>
                      <a:headEnd len="sm" w="sm" type="none"/>
                      <a:tailEnd len="sm" w="sm" type="none"/>
                    </a:lnT>
                    <a:lnB cap="flat" cmpd="sng" w="12700">
                      <a:solidFill>
                        <a:schemeClr val="dk1"/>
                      </a:solidFill>
                      <a:prstDash val="dash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34</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dashDot"/>
                      <a:round/>
                      <a:headEnd len="sm" w="sm" type="none"/>
                      <a:tailEnd len="sm" w="sm" type="none"/>
                    </a:lnL>
                    <a:lnR cap="flat" cmpd="sng" w="12700">
                      <a:solidFill>
                        <a:schemeClr val="dk1"/>
                      </a:solidFill>
                      <a:prstDash val="dashDot"/>
                      <a:round/>
                      <a:headEnd len="sm" w="sm" type="none"/>
                      <a:tailEnd len="sm" w="sm" type="none"/>
                    </a:lnR>
                    <a:lnT cap="flat" cmpd="sng" w="12700">
                      <a:solidFill>
                        <a:schemeClr val="dk1"/>
                      </a:solidFill>
                      <a:prstDash val="dashDot"/>
                      <a:round/>
                      <a:headEnd len="sm" w="sm" type="none"/>
                      <a:tailEnd len="sm" w="sm" type="none"/>
                    </a:lnT>
                    <a:lnB cap="flat" cmpd="sng" w="12700">
                      <a:solidFill>
                        <a:schemeClr val="dk1"/>
                      </a:solidFill>
                      <a:prstDash val="dashDot"/>
                      <a:round/>
                      <a:headEnd len="sm" w="sm" type="none"/>
                      <a:tailEnd len="sm" w="sm" type="none"/>
                    </a:lnB>
                  </a:tcPr>
                </a:tc>
              </a:tr>
            </a:tbl>
          </a:graphicData>
        </a:graphic>
      </p:graphicFrame>
      <p:sp>
        <p:nvSpPr>
          <p:cNvPr id="142" name="Google Shape;142;p24"/>
          <p:cNvSpPr txBox="1"/>
          <p:nvPr/>
        </p:nvSpPr>
        <p:spPr>
          <a:xfrm>
            <a:off x="3629825" y="989321"/>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a</a:t>
            </a:r>
            <a:endParaRPr b="0" i="0" sz="1400" u="none" cap="none" strike="noStrike">
              <a:solidFill>
                <a:srgbClr val="000000"/>
              </a:solidFill>
              <a:latin typeface="Roboto"/>
              <a:ea typeface="Roboto"/>
              <a:cs typeface="Roboto"/>
              <a:sym typeface="Roboto"/>
            </a:endParaRPr>
          </a:p>
        </p:txBody>
      </p:sp>
      <p:sp>
        <p:nvSpPr>
          <p:cNvPr id="143" name="Google Shape;143;p24"/>
          <p:cNvSpPr txBox="1"/>
          <p:nvPr/>
        </p:nvSpPr>
        <p:spPr>
          <a:xfrm>
            <a:off x="4110992" y="1007493"/>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b</a:t>
            </a:r>
            <a:endParaRPr b="0" i="0" sz="1400" u="none" cap="none" strike="noStrike">
              <a:solidFill>
                <a:srgbClr val="000000"/>
              </a:solidFill>
              <a:latin typeface="Roboto"/>
              <a:ea typeface="Roboto"/>
              <a:cs typeface="Roboto"/>
              <a:sym typeface="Roboto"/>
            </a:endParaRPr>
          </a:p>
        </p:txBody>
      </p:sp>
      <p:graphicFrame>
        <p:nvGraphicFramePr>
          <p:cNvPr id="144" name="Google Shape;144;p24"/>
          <p:cNvGraphicFramePr/>
          <p:nvPr/>
        </p:nvGraphicFramePr>
        <p:xfrm>
          <a:off x="5445561" y="1287600"/>
          <a:ext cx="3000000" cy="3000000"/>
        </p:xfrm>
        <a:graphic>
          <a:graphicData uri="http://schemas.openxmlformats.org/drawingml/2006/table">
            <a:tbl>
              <a:tblPr bandRow="1" firstRow="1">
                <a:noFill/>
                <a:tableStyleId>{EE38AEDF-A445-42D8-B01E-060DEACC529E}</a:tableStyleId>
              </a:tblPr>
              <a:tblGrid>
                <a:gridCol w="428950"/>
                <a:gridCol w="420025"/>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latin typeface="Roboto"/>
                          <a:ea typeface="Roboto"/>
                          <a:cs typeface="Roboto"/>
                          <a:sym typeface="Roboto"/>
                        </a:rPr>
                        <a:t>23</a:t>
                      </a:r>
                      <a:endParaRPr sz="1400" u="none" cap="none" strike="noStrike"/>
                    </a:p>
                  </a:txBody>
                  <a:tcPr marT="45725" marB="45725" marR="91450" marL="91450">
                    <a:lnL cap="flat" cmpd="sng" w="12700">
                      <a:solidFill>
                        <a:schemeClr val="dk1"/>
                      </a:solidFill>
                      <a:prstDash val="dashDot"/>
                      <a:round/>
                      <a:headEnd len="sm" w="sm" type="none"/>
                      <a:tailEnd len="sm" w="sm" type="none"/>
                    </a:lnL>
                    <a:lnR cap="flat" cmpd="sng" w="12700">
                      <a:solidFill>
                        <a:schemeClr val="dk1"/>
                      </a:solidFill>
                      <a:prstDash val="dashDot"/>
                      <a:round/>
                      <a:headEnd len="sm" w="sm" type="none"/>
                      <a:tailEnd len="sm" w="sm" type="none"/>
                    </a:lnR>
                    <a:lnT cap="flat" cmpd="sng" w="12700">
                      <a:solidFill>
                        <a:schemeClr val="dk1"/>
                      </a:solidFill>
                      <a:prstDash val="dashDot"/>
                      <a:round/>
                      <a:headEnd len="sm" w="sm" type="none"/>
                      <a:tailEnd len="sm" w="sm" type="none"/>
                    </a:lnT>
                    <a:lnB cap="flat" cmpd="sng" w="12700">
                      <a:solidFill>
                        <a:schemeClr val="dk1"/>
                      </a:solidFill>
                      <a:prstDash val="dash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45</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dashDot"/>
                      <a:round/>
                      <a:headEnd len="sm" w="sm" type="none"/>
                      <a:tailEnd len="sm" w="sm" type="none"/>
                    </a:lnL>
                    <a:lnR cap="flat" cmpd="sng" w="12700">
                      <a:solidFill>
                        <a:schemeClr val="dk1"/>
                      </a:solidFill>
                      <a:prstDash val="dashDot"/>
                      <a:round/>
                      <a:headEnd len="sm" w="sm" type="none"/>
                      <a:tailEnd len="sm" w="sm" type="none"/>
                    </a:lnR>
                    <a:lnT cap="flat" cmpd="sng" w="12700">
                      <a:solidFill>
                        <a:schemeClr val="dk1"/>
                      </a:solidFill>
                      <a:prstDash val="dashDot"/>
                      <a:round/>
                      <a:headEnd len="sm" w="sm" type="none"/>
                      <a:tailEnd len="sm" w="sm" type="none"/>
                    </a:lnT>
                    <a:lnB cap="flat" cmpd="sng" w="12700">
                      <a:solidFill>
                        <a:schemeClr val="dk1"/>
                      </a:solidFill>
                      <a:prstDash val="dashDot"/>
                      <a:round/>
                      <a:headEnd len="sm" w="sm" type="none"/>
                      <a:tailEnd len="sm" w="sm" type="none"/>
                    </a:lnB>
                  </a:tcPr>
                </a:tc>
              </a:tr>
            </a:tbl>
          </a:graphicData>
        </a:graphic>
      </p:graphicFrame>
      <p:sp>
        <p:nvSpPr>
          <p:cNvPr id="145" name="Google Shape;145;p24"/>
          <p:cNvSpPr txBox="1"/>
          <p:nvPr/>
        </p:nvSpPr>
        <p:spPr>
          <a:xfrm>
            <a:off x="5943612" y="983380"/>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d</a:t>
            </a:r>
            <a:endParaRPr b="0" i="0" sz="1400" u="none" cap="none" strike="noStrike">
              <a:solidFill>
                <a:srgbClr val="000000"/>
              </a:solidFill>
              <a:latin typeface="Roboto"/>
              <a:ea typeface="Roboto"/>
              <a:cs typeface="Roboto"/>
              <a:sym typeface="Roboto"/>
            </a:endParaRPr>
          </a:p>
        </p:txBody>
      </p:sp>
      <p:sp>
        <p:nvSpPr>
          <p:cNvPr id="146" name="Google Shape;146;p24"/>
          <p:cNvSpPr txBox="1"/>
          <p:nvPr/>
        </p:nvSpPr>
        <p:spPr>
          <a:xfrm>
            <a:off x="5532496" y="982284"/>
            <a:ext cx="30330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c</a:t>
            </a:r>
            <a:endParaRPr b="0" i="0" sz="1400" u="none" cap="none" strike="noStrike">
              <a:solidFill>
                <a:srgbClr val="000000"/>
              </a:solidFill>
              <a:latin typeface="Roboto"/>
              <a:ea typeface="Roboto"/>
              <a:cs typeface="Roboto"/>
              <a:sym typeface="Roboto"/>
            </a:endParaRPr>
          </a:p>
        </p:txBody>
      </p:sp>
      <p:sp>
        <p:nvSpPr>
          <p:cNvPr id="147" name="Google Shape;147;p24"/>
          <p:cNvSpPr txBox="1"/>
          <p:nvPr/>
        </p:nvSpPr>
        <p:spPr>
          <a:xfrm>
            <a:off x="487663" y="770886"/>
            <a:ext cx="644599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Roboto"/>
                <a:ea typeface="Roboto"/>
                <a:cs typeface="Roboto"/>
                <a:sym typeface="Roboto"/>
              </a:rPr>
              <a:t>To multiply X = 1234 and Y = 2345 using the Karatsuba algorithm</a:t>
            </a:r>
            <a:endParaRPr b="1" i="0" sz="14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53" name="Google Shape;153;p25"/>
          <p:cNvSpPr/>
          <p:nvPr/>
        </p:nvSpPr>
        <p:spPr>
          <a:xfrm>
            <a:off x="555120" y="915840"/>
            <a:ext cx="7544880" cy="769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Roboto"/>
              <a:ea typeface="Roboto"/>
              <a:cs typeface="Roboto"/>
              <a:sym typeface="Roboto"/>
            </a:endParaRPr>
          </a:p>
        </p:txBody>
      </p:sp>
      <p:sp>
        <p:nvSpPr>
          <p:cNvPr id="154" name="Google Shape;154;p25"/>
          <p:cNvSpPr txBox="1"/>
          <p:nvPr/>
        </p:nvSpPr>
        <p:spPr>
          <a:xfrm>
            <a:off x="572379" y="1819266"/>
            <a:ext cx="8158060" cy="267761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Step 1: Compute a.c = 2 x 6 = 12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Step 2: Compute b.d = 3 x 7 = 21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Step 3: Compute (a+b)(c+d) = (2+3)(6+7) = 5 x 13 = 65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Step 4: Compute (3) - (2) - (1) = 65 - 21 - 12 = 32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Finally, multiply the output of Step 1 by 10^n (where n is the number of digits), the output of Step 4 by 10^n/2, and add them both with the output of Step 2. </a:t>
            </a:r>
            <a:endParaRPr b="0" i="0" sz="1400" u="none" cap="none" strike="noStrike">
              <a:solidFill>
                <a:srgbClr val="000000"/>
              </a:solidFill>
              <a:latin typeface="Roboto"/>
              <a:ea typeface="Roboto"/>
              <a:cs typeface="Roboto"/>
              <a:sym typeface="Roboto"/>
            </a:endParaRPr>
          </a:p>
          <a:p>
            <a:pPr indent="0" lvl="0" marL="0" marR="0" rtl="0" algn="ctr">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1200 + 320 + 21 = 1541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product of 23 and 67 using the Karatsuba algorithm is 1541.</a:t>
            </a:r>
            <a:endParaRPr b="0" i="0" sz="1400" u="none" cap="none" strike="noStrike">
              <a:solidFill>
                <a:srgbClr val="000000"/>
              </a:solidFill>
              <a:latin typeface="Roboto"/>
              <a:ea typeface="Roboto"/>
              <a:cs typeface="Roboto"/>
              <a:sym typeface="Roboto"/>
            </a:endParaRPr>
          </a:p>
        </p:txBody>
      </p:sp>
      <p:sp>
        <p:nvSpPr>
          <p:cNvPr id="155" name="Google Shape;155;p25"/>
          <p:cNvSpPr txBox="1"/>
          <p:nvPr/>
        </p:nvSpPr>
        <p:spPr>
          <a:xfrm>
            <a:off x="3629825" y="989321"/>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a</a:t>
            </a:r>
            <a:endParaRPr b="0" i="0" sz="1400" u="none" cap="none" strike="noStrike">
              <a:solidFill>
                <a:srgbClr val="000000"/>
              </a:solidFill>
              <a:latin typeface="Roboto"/>
              <a:ea typeface="Roboto"/>
              <a:cs typeface="Roboto"/>
              <a:sym typeface="Roboto"/>
            </a:endParaRPr>
          </a:p>
        </p:txBody>
      </p:sp>
      <p:graphicFrame>
        <p:nvGraphicFramePr>
          <p:cNvPr id="156" name="Google Shape;156;p25"/>
          <p:cNvGraphicFramePr/>
          <p:nvPr/>
        </p:nvGraphicFramePr>
        <p:xfrm>
          <a:off x="3593083" y="1306797"/>
          <a:ext cx="3000000" cy="3000000"/>
        </p:xfrm>
        <a:graphic>
          <a:graphicData uri="http://schemas.openxmlformats.org/drawingml/2006/table">
            <a:tbl>
              <a:tblPr bandRow="1" firstRow="1">
                <a:noFill/>
                <a:tableStyleId>{EE38AEDF-A445-42D8-B01E-060DEACC529E}</a:tableStyleId>
              </a:tblPr>
              <a:tblGrid>
                <a:gridCol w="420025"/>
                <a:gridCol w="420025"/>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2</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dashDot"/>
                      <a:round/>
                      <a:headEnd len="sm" w="sm" type="none"/>
                      <a:tailEnd len="sm" w="sm" type="none"/>
                    </a:lnL>
                    <a:lnR cap="flat" cmpd="sng" w="12700">
                      <a:solidFill>
                        <a:schemeClr val="dk1"/>
                      </a:solidFill>
                      <a:prstDash val="dashDot"/>
                      <a:round/>
                      <a:headEnd len="sm" w="sm" type="none"/>
                      <a:tailEnd len="sm" w="sm" type="none"/>
                    </a:lnR>
                    <a:lnT cap="flat" cmpd="sng" w="12700">
                      <a:solidFill>
                        <a:schemeClr val="dk1"/>
                      </a:solidFill>
                      <a:prstDash val="dashDot"/>
                      <a:round/>
                      <a:headEnd len="sm" w="sm" type="none"/>
                      <a:tailEnd len="sm" w="sm" type="none"/>
                    </a:lnT>
                    <a:lnB cap="flat" cmpd="sng" w="12700">
                      <a:solidFill>
                        <a:schemeClr val="dk1"/>
                      </a:solidFill>
                      <a:prstDash val="dash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3</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dashDot"/>
                      <a:round/>
                      <a:headEnd len="sm" w="sm" type="none"/>
                      <a:tailEnd len="sm" w="sm" type="none"/>
                    </a:lnL>
                    <a:lnR cap="flat" cmpd="sng" w="12700">
                      <a:solidFill>
                        <a:schemeClr val="dk1"/>
                      </a:solidFill>
                      <a:prstDash val="dashDot"/>
                      <a:round/>
                      <a:headEnd len="sm" w="sm" type="none"/>
                      <a:tailEnd len="sm" w="sm" type="none"/>
                    </a:lnR>
                    <a:lnT cap="flat" cmpd="sng" w="12700">
                      <a:solidFill>
                        <a:schemeClr val="dk1"/>
                      </a:solidFill>
                      <a:prstDash val="dashDot"/>
                      <a:round/>
                      <a:headEnd len="sm" w="sm" type="none"/>
                      <a:tailEnd len="sm" w="sm" type="none"/>
                    </a:lnT>
                    <a:lnB cap="flat" cmpd="sng" w="12700">
                      <a:solidFill>
                        <a:schemeClr val="dk1"/>
                      </a:solidFill>
                      <a:prstDash val="dashDot"/>
                      <a:round/>
                      <a:headEnd len="sm" w="sm" type="none"/>
                      <a:tailEnd len="sm" w="sm" type="none"/>
                    </a:lnB>
                  </a:tcPr>
                </a:tc>
              </a:tr>
            </a:tbl>
          </a:graphicData>
        </a:graphic>
      </p:graphicFrame>
      <p:graphicFrame>
        <p:nvGraphicFramePr>
          <p:cNvPr id="157" name="Google Shape;157;p25"/>
          <p:cNvGraphicFramePr/>
          <p:nvPr/>
        </p:nvGraphicFramePr>
        <p:xfrm>
          <a:off x="5230125" y="1321249"/>
          <a:ext cx="3000000" cy="3000000"/>
        </p:xfrm>
        <a:graphic>
          <a:graphicData uri="http://schemas.openxmlformats.org/drawingml/2006/table">
            <a:tbl>
              <a:tblPr bandRow="1" firstRow="1">
                <a:noFill/>
                <a:tableStyleId>{EE38AEDF-A445-42D8-B01E-060DEACC529E}</a:tableStyleId>
              </a:tblPr>
              <a:tblGrid>
                <a:gridCol w="420025"/>
                <a:gridCol w="420025"/>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6</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dashDot"/>
                      <a:round/>
                      <a:headEnd len="sm" w="sm" type="none"/>
                      <a:tailEnd len="sm" w="sm" type="none"/>
                    </a:lnL>
                    <a:lnR cap="flat" cmpd="sng" w="12700">
                      <a:solidFill>
                        <a:schemeClr val="dk1"/>
                      </a:solidFill>
                      <a:prstDash val="dashDot"/>
                      <a:round/>
                      <a:headEnd len="sm" w="sm" type="none"/>
                      <a:tailEnd len="sm" w="sm" type="none"/>
                    </a:lnR>
                    <a:lnT cap="flat" cmpd="sng" w="12700">
                      <a:solidFill>
                        <a:schemeClr val="dk1"/>
                      </a:solidFill>
                      <a:prstDash val="dashDot"/>
                      <a:round/>
                      <a:headEnd len="sm" w="sm" type="none"/>
                      <a:tailEnd len="sm" w="sm" type="none"/>
                    </a:lnT>
                    <a:lnB cap="flat" cmpd="sng" w="12700">
                      <a:solidFill>
                        <a:schemeClr val="dk1"/>
                      </a:solidFill>
                      <a:prstDash val="dash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7</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dashDot"/>
                      <a:round/>
                      <a:headEnd len="sm" w="sm" type="none"/>
                      <a:tailEnd len="sm" w="sm" type="none"/>
                    </a:lnL>
                    <a:lnR cap="flat" cmpd="sng" w="12700">
                      <a:solidFill>
                        <a:schemeClr val="dk1"/>
                      </a:solidFill>
                      <a:prstDash val="dashDot"/>
                      <a:round/>
                      <a:headEnd len="sm" w="sm" type="none"/>
                      <a:tailEnd len="sm" w="sm" type="none"/>
                    </a:lnR>
                    <a:lnT cap="flat" cmpd="sng" w="12700">
                      <a:solidFill>
                        <a:schemeClr val="dk1"/>
                      </a:solidFill>
                      <a:prstDash val="dashDot"/>
                      <a:round/>
                      <a:headEnd len="sm" w="sm" type="none"/>
                      <a:tailEnd len="sm" w="sm" type="none"/>
                    </a:lnT>
                    <a:lnB cap="flat" cmpd="sng" w="12700">
                      <a:solidFill>
                        <a:schemeClr val="dk1"/>
                      </a:solidFill>
                      <a:prstDash val="dashDot"/>
                      <a:round/>
                      <a:headEnd len="sm" w="sm" type="none"/>
                      <a:tailEnd len="sm" w="sm" type="none"/>
                    </a:lnB>
                  </a:tcPr>
                </a:tc>
              </a:tr>
            </a:tbl>
          </a:graphicData>
        </a:graphic>
      </p:graphicFrame>
      <p:sp>
        <p:nvSpPr>
          <p:cNvPr id="158" name="Google Shape;158;p25"/>
          <p:cNvSpPr txBox="1"/>
          <p:nvPr/>
        </p:nvSpPr>
        <p:spPr>
          <a:xfrm>
            <a:off x="4073363" y="979702"/>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b</a:t>
            </a:r>
            <a:endParaRPr b="0" i="0" sz="1400" u="none" cap="none" strike="noStrike">
              <a:solidFill>
                <a:srgbClr val="000000"/>
              </a:solidFill>
              <a:latin typeface="Roboto"/>
              <a:ea typeface="Roboto"/>
              <a:cs typeface="Roboto"/>
              <a:sym typeface="Roboto"/>
            </a:endParaRPr>
          </a:p>
        </p:txBody>
      </p:sp>
      <p:sp>
        <p:nvSpPr>
          <p:cNvPr id="159" name="Google Shape;159;p25"/>
          <p:cNvSpPr txBox="1"/>
          <p:nvPr/>
        </p:nvSpPr>
        <p:spPr>
          <a:xfrm>
            <a:off x="5250737" y="1043022"/>
            <a:ext cx="27443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c</a:t>
            </a:r>
            <a:endParaRPr b="0" i="0" sz="1400" u="none" cap="none" strike="noStrike">
              <a:solidFill>
                <a:srgbClr val="000000"/>
              </a:solidFill>
              <a:latin typeface="Roboto"/>
              <a:ea typeface="Roboto"/>
              <a:cs typeface="Roboto"/>
              <a:sym typeface="Roboto"/>
            </a:endParaRPr>
          </a:p>
        </p:txBody>
      </p:sp>
      <p:sp>
        <p:nvSpPr>
          <p:cNvPr id="160" name="Google Shape;160;p25"/>
          <p:cNvSpPr txBox="1"/>
          <p:nvPr/>
        </p:nvSpPr>
        <p:spPr>
          <a:xfrm>
            <a:off x="5694275" y="992763"/>
            <a:ext cx="28405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d</a:t>
            </a:r>
            <a:endParaRPr b="0" i="0" sz="1400" u="none" cap="none" strike="noStrike">
              <a:solidFill>
                <a:srgbClr val="000000"/>
              </a:solidFill>
              <a:latin typeface="Roboto"/>
              <a:ea typeface="Roboto"/>
              <a:cs typeface="Roboto"/>
              <a:sym typeface="Roboto"/>
            </a:endParaRPr>
          </a:p>
        </p:txBody>
      </p:sp>
      <p:sp>
        <p:nvSpPr>
          <p:cNvPr id="161" name="Google Shape;161;p25"/>
          <p:cNvSpPr txBox="1"/>
          <p:nvPr/>
        </p:nvSpPr>
        <p:spPr>
          <a:xfrm>
            <a:off x="3016405" y="1325389"/>
            <a:ext cx="17265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X =</a:t>
            </a:r>
            <a:endParaRPr b="0" i="0" sz="1800" u="none" cap="none" strike="noStrike">
              <a:solidFill>
                <a:srgbClr val="000000"/>
              </a:solidFill>
              <a:latin typeface="Roboto"/>
              <a:ea typeface="Roboto"/>
              <a:cs typeface="Roboto"/>
              <a:sym typeface="Roboto"/>
            </a:endParaRPr>
          </a:p>
        </p:txBody>
      </p:sp>
      <p:sp>
        <p:nvSpPr>
          <p:cNvPr id="162" name="Google Shape;162;p25"/>
          <p:cNvSpPr txBox="1"/>
          <p:nvPr/>
        </p:nvSpPr>
        <p:spPr>
          <a:xfrm>
            <a:off x="4572000" y="1293315"/>
            <a:ext cx="17265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Y =</a:t>
            </a:r>
            <a:endParaRPr b="0" i="0" sz="1800" u="none" cap="none" strike="noStrike">
              <a:solidFill>
                <a:srgbClr val="000000"/>
              </a:solidFill>
              <a:latin typeface="Roboto"/>
              <a:ea typeface="Roboto"/>
              <a:cs typeface="Roboto"/>
              <a:sym typeface="Roboto"/>
            </a:endParaRPr>
          </a:p>
        </p:txBody>
      </p:sp>
      <p:sp>
        <p:nvSpPr>
          <p:cNvPr id="163" name="Google Shape;163;p25"/>
          <p:cNvSpPr txBox="1"/>
          <p:nvPr/>
        </p:nvSpPr>
        <p:spPr>
          <a:xfrm>
            <a:off x="487663" y="770886"/>
            <a:ext cx="725390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compute the product of 23 and 67 using the Karatsuba algorithm.</a:t>
            </a:r>
            <a:endParaRPr b="1" i="0" sz="1600" u="none" cap="none" strike="noStrike">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69" name="Google Shape;169;p35"/>
          <p:cNvSpPr/>
          <p:nvPr/>
        </p:nvSpPr>
        <p:spPr>
          <a:xfrm>
            <a:off x="555120" y="915840"/>
            <a:ext cx="7544880" cy="40318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400" u="none" cap="none" strike="noStrike">
                <a:solidFill>
                  <a:srgbClr val="000000"/>
                </a:solidFill>
                <a:latin typeface="Roboto"/>
                <a:ea typeface="Roboto"/>
                <a:cs typeface="Roboto"/>
                <a:sym typeface="Roboto"/>
              </a:rPr>
              <a:t>TIME COMPLEXITY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Assuming that we replace two of the multiplications with only one makes the program faster.</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Karatsuba improves the multiplication process by replacing the initial complexity from quadratic to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Where n is the number of digits of the numbers multiplying.</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The Time Complexity of the algorithm can be represented as follows</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pic>
        <p:nvPicPr>
          <p:cNvPr id="170" name="Google Shape;170;p35"/>
          <p:cNvPicPr preferRelativeResize="0"/>
          <p:nvPr/>
        </p:nvPicPr>
        <p:blipFill rotWithShape="1">
          <a:blip r:embed="rId3">
            <a:alphaModFix/>
          </a:blip>
          <a:srcRect b="0" l="0" r="0" t="0"/>
          <a:stretch/>
        </p:blipFill>
        <p:spPr>
          <a:xfrm>
            <a:off x="3401005" y="2784010"/>
            <a:ext cx="1619250" cy="238125"/>
          </a:xfrm>
          <a:prstGeom prst="rect">
            <a:avLst/>
          </a:prstGeom>
          <a:noFill/>
          <a:ln>
            <a:noFill/>
          </a:ln>
        </p:spPr>
      </p:pic>
      <p:pic>
        <p:nvPicPr>
          <p:cNvPr id="171" name="Google Shape;171;p35"/>
          <p:cNvPicPr preferRelativeResize="0"/>
          <p:nvPr/>
        </p:nvPicPr>
        <p:blipFill rotWithShape="1">
          <a:blip r:embed="rId4">
            <a:alphaModFix/>
          </a:blip>
          <a:srcRect b="0" l="0" r="0" t="0"/>
          <a:stretch/>
        </p:blipFill>
        <p:spPr>
          <a:xfrm>
            <a:off x="2865472" y="3973585"/>
            <a:ext cx="2924175" cy="638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77" name="Google Shape;177;p36"/>
          <p:cNvSpPr/>
          <p:nvPr/>
        </p:nvSpPr>
        <p:spPr>
          <a:xfrm>
            <a:off x="555120" y="915840"/>
            <a:ext cx="754488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400" u="none" cap="none" strike="noStrike">
                <a:solidFill>
                  <a:srgbClr val="000000"/>
                </a:solidFill>
                <a:latin typeface="Roboto"/>
                <a:ea typeface="Roboto"/>
                <a:cs typeface="Roboto"/>
                <a:sym typeface="Roboto"/>
              </a:rPr>
              <a:t>TIME COMPLEXITY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78" name="Google Shape;178;p36"/>
          <p:cNvPicPr preferRelativeResize="0"/>
          <p:nvPr/>
        </p:nvPicPr>
        <p:blipFill rotWithShape="1">
          <a:blip r:embed="rId3">
            <a:alphaModFix/>
          </a:blip>
          <a:srcRect b="0" l="0" r="0" t="0"/>
          <a:stretch/>
        </p:blipFill>
        <p:spPr>
          <a:xfrm>
            <a:off x="2745105" y="1301750"/>
            <a:ext cx="2924175" cy="638175"/>
          </a:xfrm>
          <a:prstGeom prst="rect">
            <a:avLst/>
          </a:prstGeom>
          <a:noFill/>
          <a:ln>
            <a:noFill/>
          </a:ln>
        </p:spPr>
      </p:pic>
      <p:pic>
        <p:nvPicPr>
          <p:cNvPr id="179" name="Google Shape;179;p36"/>
          <p:cNvPicPr preferRelativeResize="0"/>
          <p:nvPr/>
        </p:nvPicPr>
        <p:blipFill rotWithShape="1">
          <a:blip r:embed="rId4">
            <a:alphaModFix/>
          </a:blip>
          <a:srcRect b="0" l="0" r="0" t="0"/>
          <a:stretch/>
        </p:blipFill>
        <p:spPr>
          <a:xfrm>
            <a:off x="1842770" y="1860550"/>
            <a:ext cx="4928235" cy="2927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85" name="Google Shape;185;p37"/>
          <p:cNvSpPr/>
          <p:nvPr/>
        </p:nvSpPr>
        <p:spPr>
          <a:xfrm>
            <a:off x="766710" y="715128"/>
            <a:ext cx="7121700" cy="34162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400" u="none" cap="none" strike="noStrike">
                <a:solidFill>
                  <a:srgbClr val="000000"/>
                </a:solidFill>
                <a:latin typeface="Roboto"/>
                <a:ea typeface="Roboto"/>
                <a:cs typeface="Roboto"/>
                <a:sym typeface="Roboto"/>
              </a:rPr>
              <a:t>IMPLEMENTATION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1" i="0" lang="en-US" sz="1200" u="none" cap="none" strike="noStrike">
                <a:solidFill>
                  <a:srgbClr val="000000"/>
                </a:solidFill>
                <a:latin typeface="Roboto"/>
                <a:ea typeface="Roboto"/>
                <a:cs typeface="Roboto"/>
                <a:sym typeface="Roboto"/>
              </a:rPr>
              <a:t>ALGORITHM</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Roboto"/>
                <a:ea typeface="Roboto"/>
                <a:cs typeface="Roboto"/>
                <a:sym typeface="Roboto"/>
              </a:rPr>
              <a:t>Compute starting set  (a*c)</a:t>
            </a:r>
            <a:endParaRPr b="0" i="0" sz="1400" u="none" cap="none" strike="noStrike">
              <a:solidFill>
                <a:srgbClr val="000000"/>
              </a:solidFill>
              <a:latin typeface="Roboto"/>
              <a:ea typeface="Roboto"/>
              <a:cs typeface="Roboto"/>
              <a:sym typeface="Roboto"/>
            </a:endParaRPr>
          </a:p>
          <a:p>
            <a:pPr indent="-342900" lvl="0" marL="3429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Roboto"/>
                <a:ea typeface="Roboto"/>
                <a:cs typeface="Roboto"/>
                <a:sym typeface="Roboto"/>
              </a:rPr>
              <a:t>Compute set after starting set may it be ending set (b*d)</a:t>
            </a:r>
            <a:endParaRPr b="0" i="0" sz="1400" u="none" cap="none" strike="noStrike">
              <a:solidFill>
                <a:srgbClr val="000000"/>
              </a:solidFill>
              <a:latin typeface="Roboto"/>
              <a:ea typeface="Roboto"/>
              <a:cs typeface="Roboto"/>
              <a:sym typeface="Roboto"/>
            </a:endParaRPr>
          </a:p>
          <a:p>
            <a:pPr indent="-342900" lvl="0" marL="3429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Roboto"/>
                <a:ea typeface="Roboto"/>
                <a:cs typeface="Roboto"/>
                <a:sym typeface="Roboto"/>
              </a:rPr>
              <a:t>Compute starting set with ending sets</a:t>
            </a:r>
            <a:r>
              <a:rPr b="0" i="0" lang="en-US" sz="1400" u="none" cap="none" strike="noStrike">
                <a:solidFill>
                  <a:schemeClr val="dk1"/>
                </a:solidFill>
                <a:latin typeface="Roboto"/>
                <a:ea typeface="Roboto"/>
                <a:cs typeface="Roboto"/>
                <a:sym typeface="Roboto"/>
              </a:rPr>
              <a:t> (a+b)(c+d) </a:t>
            </a:r>
            <a:endParaRPr b="0" i="0" sz="1400" u="none" cap="none" strike="noStrike">
              <a:solidFill>
                <a:srgbClr val="000000"/>
              </a:solidFill>
              <a:latin typeface="Roboto"/>
              <a:ea typeface="Roboto"/>
              <a:cs typeface="Roboto"/>
              <a:sym typeface="Roboto"/>
            </a:endParaRPr>
          </a:p>
          <a:p>
            <a:pPr indent="-342900" lvl="0" marL="3429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Roboto"/>
                <a:ea typeface="Roboto"/>
                <a:cs typeface="Roboto"/>
                <a:sym typeface="Roboto"/>
              </a:rPr>
              <a:t>Subtract values of Step 3 from Step 2 from Step 1</a:t>
            </a:r>
            <a:endParaRPr b="0" i="0" sz="1400" u="none" cap="none" strike="noStrike">
              <a:solidFill>
                <a:srgbClr val="000000"/>
              </a:solidFill>
              <a:latin typeface="Roboto"/>
              <a:ea typeface="Roboto"/>
              <a:cs typeface="Roboto"/>
              <a:sym typeface="Roboto"/>
            </a:endParaRPr>
          </a:p>
          <a:p>
            <a:pPr indent="-342900" lvl="0" marL="3429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Roboto"/>
                <a:ea typeface="Roboto"/>
                <a:cs typeface="Roboto"/>
                <a:sym typeface="Roboto"/>
              </a:rPr>
              <a:t>Add all the values with the following modifications:-</a:t>
            </a:r>
            <a:endParaRPr b="0" i="0" sz="1400" u="none" cap="none" strike="noStrike">
              <a:solidFill>
                <a:srgbClr val="000000"/>
              </a:solidFill>
              <a:latin typeface="Roboto"/>
              <a:ea typeface="Roboto"/>
              <a:cs typeface="Roboto"/>
              <a:sym typeface="Roboto"/>
            </a:endParaRPr>
          </a:p>
          <a:p>
            <a:pPr indent="-342900" lvl="1" marL="8001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Roboto"/>
                <a:ea typeface="Roboto"/>
                <a:cs typeface="Roboto"/>
                <a:sym typeface="Roboto"/>
              </a:rPr>
              <a:t>Pad up 10</a:t>
            </a:r>
            <a:r>
              <a:rPr b="0" baseline="30000" i="0" lang="en-US" sz="1400" u="none" cap="none" strike="noStrike">
                <a:solidFill>
                  <a:srgbClr val="000000"/>
                </a:solidFill>
                <a:latin typeface="Roboto"/>
                <a:ea typeface="Roboto"/>
                <a:cs typeface="Roboto"/>
                <a:sym typeface="Roboto"/>
              </a:rPr>
              <a:t>n</a:t>
            </a:r>
            <a:r>
              <a:rPr b="0" i="0" lang="en-US" sz="1400" u="none" cap="none" strike="noStrike">
                <a:solidFill>
                  <a:srgbClr val="000000"/>
                </a:solidFill>
                <a:latin typeface="Roboto"/>
                <a:ea typeface="Roboto"/>
                <a:cs typeface="Roboto"/>
                <a:sym typeface="Roboto"/>
              </a:rPr>
              <a:t> to the number obtained from Step 1</a:t>
            </a:r>
            <a:endParaRPr b="0" i="0" sz="1400" u="none" cap="none" strike="noStrike">
              <a:solidFill>
                <a:srgbClr val="000000"/>
              </a:solidFill>
              <a:latin typeface="Roboto"/>
              <a:ea typeface="Roboto"/>
              <a:cs typeface="Roboto"/>
              <a:sym typeface="Roboto"/>
            </a:endParaRPr>
          </a:p>
          <a:p>
            <a:pPr indent="-342900" lvl="1" marL="8001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Roboto"/>
                <a:ea typeface="Roboto"/>
                <a:cs typeface="Roboto"/>
                <a:sym typeface="Roboto"/>
              </a:rPr>
              <a:t>Step 2 value unchanged</a:t>
            </a:r>
            <a:endParaRPr b="0" i="0" sz="1400" u="none" cap="none" strike="noStrike">
              <a:solidFill>
                <a:srgbClr val="000000"/>
              </a:solidFill>
              <a:latin typeface="Roboto"/>
              <a:ea typeface="Roboto"/>
              <a:cs typeface="Roboto"/>
              <a:sym typeface="Roboto"/>
            </a:endParaRPr>
          </a:p>
          <a:p>
            <a:pPr indent="-342900" lvl="1" marL="800100" marR="0" rtl="0" algn="l">
              <a:lnSpc>
                <a:spcPct val="15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Roboto"/>
                <a:ea typeface="Roboto"/>
                <a:cs typeface="Roboto"/>
                <a:sym typeface="Roboto"/>
              </a:rPr>
              <a:t>Pad up 10</a:t>
            </a:r>
            <a:r>
              <a:rPr b="0" baseline="30000" i="0" lang="en-US" sz="1400" u="none" cap="none" strike="noStrike">
                <a:solidFill>
                  <a:srgbClr val="000000"/>
                </a:solidFill>
                <a:latin typeface="Roboto"/>
                <a:ea typeface="Roboto"/>
                <a:cs typeface="Roboto"/>
                <a:sym typeface="Roboto"/>
              </a:rPr>
              <a:t>n/2 </a:t>
            </a:r>
            <a:r>
              <a:rPr b="0" i="0" lang="en-US" sz="1400" u="none" cap="none" strike="noStrike">
                <a:solidFill>
                  <a:srgbClr val="000000"/>
                </a:solidFill>
                <a:latin typeface="Roboto"/>
                <a:ea typeface="Roboto"/>
                <a:cs typeface="Roboto"/>
                <a:sym typeface="Roboto"/>
              </a:rPr>
              <a:t>to the value obtained from Step 4.</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8"/>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91" name="Google Shape;191;p38"/>
          <p:cNvSpPr/>
          <p:nvPr/>
        </p:nvSpPr>
        <p:spPr>
          <a:xfrm>
            <a:off x="555120" y="690757"/>
            <a:ext cx="7544880" cy="4031833"/>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Program</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t/>
            </a:r>
            <a:endParaRPr b="1"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Input</a:t>
            </a:r>
            <a:endParaRPr b="0"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enter number1-12</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enter number2-12</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output</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12 * 12 = 144</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ba77f5bb0b_0_0"/>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graphicFrame>
        <p:nvGraphicFramePr>
          <p:cNvPr id="197" name="Google Shape;197;g2ba77f5bb0b_0_0"/>
          <p:cNvGraphicFramePr/>
          <p:nvPr/>
        </p:nvGraphicFramePr>
        <p:xfrm>
          <a:off x="231817" y="532747"/>
          <a:ext cx="3000000" cy="3000000"/>
        </p:xfrm>
        <a:graphic>
          <a:graphicData uri="http://schemas.openxmlformats.org/drawingml/2006/table">
            <a:tbl>
              <a:tblPr bandRow="1" firstRow="1">
                <a:noFill/>
                <a:tableStyleId>{C81CAD02-48F5-4C8E-9562-1C50E962AF17}</a:tableStyleId>
              </a:tblPr>
              <a:tblGrid>
                <a:gridCol w="4340175"/>
                <a:gridCol w="4340175"/>
              </a:tblGrid>
              <a:tr h="4100175">
                <a:tc>
                  <a:txBody>
                    <a:bodyPr/>
                    <a:lstStyle/>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latin typeface="Roboto"/>
                          <a:ea typeface="Roboto"/>
                          <a:cs typeface="Roboto"/>
                          <a:sym typeface="Roboto"/>
                        </a:rPr>
                        <a:t>import java.util.*;</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public class Main {</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public static int karatsuba(int x, int y) {</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if (x &lt; 10 || y &lt; 10) {</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return x * y;</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int m = Math.max(getNumDigits(x), getNumDigits(y));</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int halfM = m / 2;</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int powerOf10 = (int) Math.pow(10, halfM);</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int a = x / powerOf10;</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int b = x % powerOf10;</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int c = y / powerOf10;</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int d = y % powerOf10;</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int ac = karatsuba(a, c);</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int bd = karatsuba(b, d);</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int abcd = karatsuba(a + b, c + d);</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int result = ac * (int) Math.pow(10, 2 * halfM) + (abcd - ac - bd) * powerOf10 + bd;</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return result; }</a:t>
                      </a:r>
                      <a:endParaRPr b="0"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latin typeface="Roboto"/>
                          <a:ea typeface="Roboto"/>
                          <a:cs typeface="Roboto"/>
                          <a:sym typeface="Roboto"/>
                        </a:rPr>
                        <a:t>private static int getNumDigits(int x) {</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if (x == 0) {</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return 1;</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int count = 0;</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while (x &gt; 0) {</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count++;</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x /= 10;</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return count;</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public static void main(String[] args) {</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Scanner s1=new Scanner(System.in);</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System.out.print("enter number1-");</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int x = s1.nextInt();</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System.out.print("enter number2-");</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int y = s1.nextInt();</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int product = karatsuba(x, y);</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System.out.println(x + " * " + y + " = " + product);</a:t>
                      </a:r>
                      <a:endParaRPr b="0"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US" sz="1400" u="none" cap="none" strike="noStrike">
                          <a:solidFill>
                            <a:schemeClr val="dk1"/>
                          </a:solidFill>
                        </a:rPr>
                        <a:t>    }}</a:t>
                      </a:r>
                      <a:endParaRPr b="0" sz="14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9"/>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graphicFrame>
        <p:nvGraphicFramePr>
          <p:cNvPr id="203" name="Google Shape;203;p39"/>
          <p:cNvGraphicFramePr/>
          <p:nvPr/>
        </p:nvGraphicFramePr>
        <p:xfrm>
          <a:off x="237892" y="810322"/>
          <a:ext cx="3000000" cy="3000000"/>
        </p:xfrm>
        <a:graphic>
          <a:graphicData uri="http://schemas.openxmlformats.org/drawingml/2006/table">
            <a:tbl>
              <a:tblPr bandRow="1" firstRow="1">
                <a:noFill/>
                <a:tableStyleId>{C81CAD02-48F5-4C8E-9562-1C50E962AF17}</a:tableStyleId>
              </a:tblPr>
              <a:tblGrid>
                <a:gridCol w="4404725"/>
                <a:gridCol w="4404725"/>
              </a:tblGrid>
              <a:tr h="4219850">
                <a:tc>
                  <a:txBody>
                    <a:bodyPr/>
                    <a:lstStyle/>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import java.math.BigInteger;</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import java.util.Scanner;</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public class KaratsubaAlgorithm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public static BigInteger karatsuba(BigInteger x, BigInteger y)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int n = Math.max(x.bitLength(), y.bitLength());</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 Base case: if either x or y is small, use standard multiplication</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if (n &lt;= 2000)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return x.multiply(y);</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 Split the numbers into two halves</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int half = (n + 32) / 64 * 32;  // round up to the nearest multiple of 64 bits</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BigInteger mask = BigInteger.ONE.shiftLeft(half).subtract(BigInteger.ONE);</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BigInteger xLow = x.and(mask);</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BigInteger yLow = y.and(mask);</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BigInteger xHigh = x.shiftRight(half);</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BigInteger yHigh = y.shiftRight(half);</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BigInteger z0 = karatsuba(xLow, yLow);</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BigInteger z1 = karatsuba(xLow.add(xHigh), yLow.add(yHigh));</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BigInteger z2 = karatsuba(xHigh, yHigh);</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 Combine the results</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BigInteger result = z2.shiftLeft(2 * half).add(z1.subtract(z2).subtract(z0).shiftLeft(half)).add(z0);</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return result;</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public static void main(String[] args)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Scanner scanner = new Scanner(System.in);</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System.out.print("Enter the first number: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BigInteger x = scanner.nextBigInteger();</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System.out.print("Enter the second number: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BigInteger y = scanner.nextBigInteger();</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BigInteger product = karatsuba(x, y);</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System.out.println("Product: " + product);</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72cce4f963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09" name="Google Shape;209;g272cce4f963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10" name="Google Shape;210;g272cce4f963_0_0"/>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211" name="Google Shape;211;g272cce4f963_0_0"/>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212" name="Google Shape;212;g272cce4f963_0_0"/>
          <p:cNvSpPr txBox="1"/>
          <p:nvPr/>
        </p:nvSpPr>
        <p:spPr>
          <a:xfrm>
            <a:off x="1040780" y="1358649"/>
            <a:ext cx="3204000" cy="307800"/>
          </a:xfrm>
          <a:prstGeom prst="rect">
            <a:avLst/>
          </a:prstGeom>
          <a:noFill/>
          <a:ln>
            <a:noFill/>
          </a:ln>
        </p:spPr>
        <p:txBody>
          <a:bodyPr anchorCtr="0" anchor="t" bIns="45700" lIns="91425" spcFirstLastPara="1" rIns="91425" wrap="square" tIns="45700">
            <a:spAutoFit/>
          </a:bodyPr>
          <a:lstStyle/>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
        <p:nvSpPr>
          <p:cNvPr id="213" name="Google Shape;213;g272cce4f963_0_0"/>
          <p:cNvSpPr txBox="1"/>
          <p:nvPr/>
        </p:nvSpPr>
        <p:spPr>
          <a:xfrm>
            <a:off x="578200" y="23254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4"/>
          <p:cNvSpPr txBox="1"/>
          <p:nvPr/>
        </p:nvSpPr>
        <p:spPr>
          <a:xfrm>
            <a:off x="870155" y="1149784"/>
            <a:ext cx="7993626" cy="134459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Roboto"/>
                <a:ea typeface="Roboto"/>
                <a:cs typeface="Roboto"/>
                <a:sym typeface="Roboto"/>
              </a:rPr>
              <a:t>URL:</a:t>
            </a:r>
            <a:endParaRPr b="1" i="0" sz="1800" u="none" cap="none" strike="noStrike">
              <a:solidFill>
                <a:srgbClr val="373737"/>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rgbClr val="373737"/>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Roboto"/>
                <a:ea typeface="Roboto"/>
                <a:cs typeface="Roboto"/>
                <a:sym typeface="Roboto"/>
              </a:rPr>
              <a:t>QR CODE</a:t>
            </a:r>
            <a:r>
              <a:rPr b="1" i="0" lang="en-US" sz="1800" u="none" cap="none" strike="noStrike">
                <a:solidFill>
                  <a:srgbClr val="373737"/>
                </a:solidFill>
                <a:highlight>
                  <a:srgbClr val="FFFFFF"/>
                </a:highlight>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B0F0"/>
              </a:solidFill>
              <a:latin typeface="Roboto"/>
              <a:ea typeface="Roboto"/>
              <a:cs typeface="Roboto"/>
              <a:sym typeface="Roboto"/>
            </a:endParaRPr>
          </a:p>
        </p:txBody>
      </p:sp>
      <p:sp>
        <p:nvSpPr>
          <p:cNvPr id="65" name="Google Shape;65;p4"/>
          <p:cNvSpPr txBox="1"/>
          <p:nvPr/>
        </p:nvSpPr>
        <p:spPr>
          <a:xfrm>
            <a:off x="1483403" y="584571"/>
            <a:ext cx="6525254"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TEST TIME ON EUCLID’S ALGORITHM</a:t>
            </a:r>
            <a:endParaRPr b="1" i="0" sz="1600" u="none" cap="none" strike="noStrike">
              <a:solidFill>
                <a:schemeClr val="dk1"/>
              </a:solidFill>
              <a:latin typeface="Roboto"/>
              <a:ea typeface="Roboto"/>
              <a:cs typeface="Roboto"/>
              <a:sym typeface="Roboto"/>
            </a:endParaRPr>
          </a:p>
        </p:txBody>
      </p:sp>
      <p:sp>
        <p:nvSpPr>
          <p:cNvPr id="66" name="Google Shape;66;p4"/>
          <p:cNvSpPr txBox="1"/>
          <p:nvPr/>
        </p:nvSpPr>
        <p:spPr>
          <a:xfrm>
            <a:off x="1393903" y="1199988"/>
            <a:ext cx="45720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sng" cap="none" strike="noStrike">
                <a:solidFill>
                  <a:schemeClr val="hlink"/>
                </a:solidFill>
                <a:highlight>
                  <a:srgbClr val="FFFFFF"/>
                </a:highlight>
                <a:latin typeface="Arial"/>
                <a:ea typeface="Arial"/>
                <a:cs typeface="Arial"/>
                <a:sym typeface="Arial"/>
                <a:hlinkClick r:id="rId3"/>
              </a:rPr>
              <a:t>https://forms.gle/2Qag3HhHTrpx5fna8</a:t>
            </a:r>
            <a:endParaRPr b="0" i="0" sz="1600" u="none" cap="none" strike="noStrike">
              <a:solidFill>
                <a:srgbClr val="000000"/>
              </a:solidFill>
              <a:latin typeface="Roboto"/>
              <a:ea typeface="Roboto"/>
              <a:cs typeface="Roboto"/>
              <a:sym typeface="Roboto"/>
            </a:endParaRPr>
          </a:p>
        </p:txBody>
      </p:sp>
      <p:pic>
        <p:nvPicPr>
          <p:cNvPr id="67" name="Google Shape;67;p4"/>
          <p:cNvPicPr preferRelativeResize="0"/>
          <p:nvPr/>
        </p:nvPicPr>
        <p:blipFill rotWithShape="1">
          <a:blip r:embed="rId4">
            <a:alphaModFix/>
          </a:blip>
          <a:srcRect b="0" l="0" r="0" t="0"/>
          <a:stretch/>
        </p:blipFill>
        <p:spPr>
          <a:xfrm>
            <a:off x="3434576" y="1983165"/>
            <a:ext cx="2732048" cy="25848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3f307fc558_0_8"/>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19" name="Google Shape;219;g23f307fc558_0_8"/>
          <p:cNvSpPr txBox="1"/>
          <p:nvPr/>
        </p:nvSpPr>
        <p:spPr>
          <a:xfrm>
            <a:off x="513450" y="1037696"/>
            <a:ext cx="8117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500"/>
              </a:spcBef>
              <a:spcAft>
                <a:spcPts val="150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What is the Karatsuba algorithm?</a:t>
            </a:r>
            <a:endParaRPr b="0" i="0" sz="1600" u="none" cap="none" strike="noStrike">
              <a:solidFill>
                <a:schemeClr val="dk1"/>
              </a:solidFill>
              <a:latin typeface="Roboto"/>
              <a:ea typeface="Roboto"/>
              <a:cs typeface="Roboto"/>
              <a:sym typeface="Roboto"/>
            </a:endParaRPr>
          </a:p>
        </p:txBody>
      </p:sp>
      <p:sp>
        <p:nvSpPr>
          <p:cNvPr id="220" name="Google Shape;220;g23f307fc558_0_8"/>
          <p:cNvSpPr txBox="1"/>
          <p:nvPr/>
        </p:nvSpPr>
        <p:spPr>
          <a:xfrm>
            <a:off x="895876" y="1759125"/>
            <a:ext cx="7200900" cy="153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50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The Karatsuba algorithm is a fast multiplication algorithm that allows multiplying large integers in a more efficient manner than the traditional multiplication algorithm. It reduces the number of recursive multiplications required by breaking down the numbers into smaller parts.</a:t>
            </a:r>
            <a:endParaRPr b="0" i="0" sz="1600" u="none" cap="none" strike="noStrike">
              <a:solidFill>
                <a:schemeClr val="dk1"/>
              </a:solidFill>
              <a:latin typeface="Roboto"/>
              <a:ea typeface="Roboto"/>
              <a:cs typeface="Roboto"/>
              <a:sym typeface="Roboto"/>
            </a:endParaRPr>
          </a:p>
        </p:txBody>
      </p:sp>
      <p:sp>
        <p:nvSpPr>
          <p:cNvPr id="221" name="Google Shape;221;g23f307fc558_0_8"/>
          <p:cNvSpPr txBox="1"/>
          <p:nvPr/>
        </p:nvSpPr>
        <p:spPr>
          <a:xfrm>
            <a:off x="513450" y="5451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3f307fc558_0_18"/>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27" name="Google Shape;227;g23f307fc558_0_18"/>
          <p:cNvSpPr txBox="1"/>
          <p:nvPr/>
        </p:nvSpPr>
        <p:spPr>
          <a:xfrm>
            <a:off x="513450" y="1469794"/>
            <a:ext cx="8117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500"/>
              </a:spcBef>
              <a:spcAft>
                <a:spcPts val="1500"/>
              </a:spcAft>
              <a:buClr>
                <a:srgbClr val="000000"/>
              </a:buClr>
              <a:buSzPts val="2000"/>
              <a:buFont typeface="Arial"/>
              <a:buNone/>
            </a:pPr>
            <a:r>
              <a:rPr b="0" i="0" lang="en-US" sz="1600" u="none" cap="none" strike="noStrike">
                <a:solidFill>
                  <a:srgbClr val="000000"/>
                </a:solidFill>
                <a:latin typeface="Roboto"/>
                <a:ea typeface="Roboto"/>
                <a:cs typeface="Roboto"/>
                <a:sym typeface="Roboto"/>
              </a:rPr>
              <a:t>How does the Karatsuba algorithm work?</a:t>
            </a:r>
            <a:endParaRPr b="0" i="0" sz="1600" u="none" cap="none" strike="noStrike">
              <a:solidFill>
                <a:schemeClr val="dk1"/>
              </a:solidFill>
              <a:latin typeface="Roboto"/>
              <a:ea typeface="Roboto"/>
              <a:cs typeface="Roboto"/>
              <a:sym typeface="Roboto"/>
            </a:endParaRPr>
          </a:p>
        </p:txBody>
      </p:sp>
      <p:sp>
        <p:nvSpPr>
          <p:cNvPr id="228" name="Google Shape;228;g23f307fc558_0_18"/>
          <p:cNvSpPr txBox="1"/>
          <p:nvPr/>
        </p:nvSpPr>
        <p:spPr>
          <a:xfrm>
            <a:off x="1255518" y="1979145"/>
            <a:ext cx="72009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50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The Karatsuba algorithm works by splitting the input numbers into two halves and recursively calculating three products. These three products are combined using some arithmetic operations to obtain the final product.</a:t>
            </a:r>
            <a:endParaRPr b="0" i="0" sz="1600" u="none" cap="none" strike="noStrike">
              <a:solidFill>
                <a:schemeClr val="dk1"/>
              </a:solidFill>
              <a:latin typeface="Roboto"/>
              <a:ea typeface="Roboto"/>
              <a:cs typeface="Roboto"/>
              <a:sym typeface="Roboto"/>
            </a:endParaRPr>
          </a:p>
        </p:txBody>
      </p:sp>
      <p:sp>
        <p:nvSpPr>
          <p:cNvPr id="229" name="Google Shape;229;g23f307fc558_0_18"/>
          <p:cNvSpPr txBox="1"/>
          <p:nvPr/>
        </p:nvSpPr>
        <p:spPr>
          <a:xfrm>
            <a:off x="513450" y="5451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3f307fc558_0_30"/>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35" name="Google Shape;235;g23f307fc558_0_30"/>
          <p:cNvSpPr txBox="1"/>
          <p:nvPr/>
        </p:nvSpPr>
        <p:spPr>
          <a:xfrm>
            <a:off x="513450" y="1435474"/>
            <a:ext cx="8117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500"/>
              </a:spcBef>
              <a:spcAft>
                <a:spcPts val="150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What are the advantages of the Karatsuba algorithm over traditional multiplication?</a:t>
            </a:r>
            <a:endParaRPr b="0" i="0" sz="1600" u="none" cap="none" strike="noStrike">
              <a:solidFill>
                <a:schemeClr val="dk1"/>
              </a:solidFill>
              <a:latin typeface="Roboto"/>
              <a:ea typeface="Roboto"/>
              <a:cs typeface="Roboto"/>
              <a:sym typeface="Roboto"/>
            </a:endParaRPr>
          </a:p>
        </p:txBody>
      </p:sp>
      <p:sp>
        <p:nvSpPr>
          <p:cNvPr id="236" name="Google Shape;236;g23f307fc558_0_30"/>
          <p:cNvSpPr txBox="1"/>
          <p:nvPr/>
        </p:nvSpPr>
        <p:spPr>
          <a:xfrm>
            <a:off x="1089799" y="2156595"/>
            <a:ext cx="7200900" cy="153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500"/>
              </a:spcBef>
              <a:spcAft>
                <a:spcPts val="150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The Karatsuba algorithm has a lower time complexity than traditional multiplication algorithms for large numbers. It reduces the number of multiplications required and, therefore, improves the overall efficiency of the multiplication operation.</a:t>
            </a:r>
            <a:endParaRPr b="0" i="0" sz="1600" u="none" cap="none" strike="noStrike">
              <a:solidFill>
                <a:schemeClr val="dk1"/>
              </a:solidFill>
              <a:latin typeface="Roboto"/>
              <a:ea typeface="Roboto"/>
              <a:cs typeface="Roboto"/>
              <a:sym typeface="Roboto"/>
            </a:endParaRPr>
          </a:p>
        </p:txBody>
      </p:sp>
      <p:sp>
        <p:nvSpPr>
          <p:cNvPr id="237" name="Google Shape;237;g23f307fc558_0_30"/>
          <p:cNvSpPr txBox="1"/>
          <p:nvPr/>
        </p:nvSpPr>
        <p:spPr>
          <a:xfrm>
            <a:off x="513450" y="5451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3f307fc558_0_79"/>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43" name="Google Shape;243;g23f307fc558_0_79"/>
          <p:cNvSpPr txBox="1"/>
          <p:nvPr/>
        </p:nvSpPr>
        <p:spPr>
          <a:xfrm>
            <a:off x="513450" y="1110847"/>
            <a:ext cx="8117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500"/>
              </a:spcBef>
              <a:spcAft>
                <a:spcPts val="50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Can you explain the recursive steps involved in the Karatsuba algorithm?</a:t>
            </a:r>
            <a:endParaRPr b="0" i="0" sz="1600" u="none" cap="none" strike="noStrike">
              <a:solidFill>
                <a:srgbClr val="000000"/>
              </a:solidFill>
              <a:latin typeface="Roboto"/>
              <a:ea typeface="Roboto"/>
              <a:cs typeface="Roboto"/>
              <a:sym typeface="Roboto"/>
            </a:endParaRPr>
          </a:p>
        </p:txBody>
      </p:sp>
      <p:sp>
        <p:nvSpPr>
          <p:cNvPr id="244" name="Google Shape;244;g23f307fc558_0_79"/>
          <p:cNvSpPr txBox="1"/>
          <p:nvPr/>
        </p:nvSpPr>
        <p:spPr>
          <a:xfrm>
            <a:off x="1255518" y="2096718"/>
            <a:ext cx="7200900" cy="2100900"/>
          </a:xfrm>
          <a:prstGeom prst="rect">
            <a:avLst/>
          </a:prstGeom>
          <a:noFill/>
          <a:ln>
            <a:noFill/>
          </a:ln>
        </p:spPr>
        <p:txBody>
          <a:bodyPr anchorCtr="0" anchor="t" bIns="91425" lIns="91425" spcFirstLastPara="1" rIns="91425" wrap="square" tIns="91425">
            <a:spAutoFit/>
          </a:bodyPr>
          <a:lstStyle/>
          <a:p>
            <a:pPr indent="0" lvl="1" marL="0" marR="0" rtl="0" algn="l">
              <a:lnSpc>
                <a:spcPct val="150000"/>
              </a:lnSpc>
              <a:spcBef>
                <a:spcPts val="0"/>
              </a:spcBef>
              <a:spcAft>
                <a:spcPts val="0"/>
              </a:spcAft>
              <a:buClr>
                <a:srgbClr val="000000"/>
              </a:buClr>
              <a:buSzPts val="1800"/>
              <a:buFont typeface="Arial"/>
              <a:buNone/>
            </a:pPr>
            <a:r>
              <a:rPr b="0" i="0" lang="en-US" sz="1600" u="none" cap="none" strike="noStrike">
                <a:solidFill>
                  <a:srgbClr val="000000"/>
                </a:solidFill>
                <a:latin typeface="Roboto"/>
                <a:ea typeface="Roboto"/>
                <a:cs typeface="Roboto"/>
                <a:sym typeface="Roboto"/>
              </a:rPr>
              <a:t>In the Karatsuba algorithm, the input numbers are split into two halves. Three recursive multiplications are performed: one for the lower halves, one for the sum of the halves, and one for the upper halves. These products are combined using arithmetic operations to obtain the final result.</a:t>
            </a:r>
            <a:endParaRPr b="0" i="0" sz="1600" u="none" cap="none" strike="noStrike">
              <a:solidFill>
                <a:srgbClr val="000000"/>
              </a:solidFill>
              <a:latin typeface="Roboto"/>
              <a:ea typeface="Roboto"/>
              <a:cs typeface="Roboto"/>
              <a:sym typeface="Roboto"/>
            </a:endParaRPr>
          </a:p>
          <a:p>
            <a:pPr indent="0" lvl="0" marL="0" marR="0" rtl="0" algn="l">
              <a:lnSpc>
                <a:spcPct val="115000"/>
              </a:lnSpc>
              <a:spcBef>
                <a:spcPts val="1500"/>
              </a:spcBef>
              <a:spcAft>
                <a:spcPts val="1500"/>
              </a:spcAft>
              <a:buClr>
                <a:srgbClr val="000000"/>
              </a:buClr>
              <a:buSzPts val="1800"/>
              <a:buFont typeface="Arial"/>
              <a:buNone/>
            </a:pPr>
            <a:r>
              <a:t/>
            </a:r>
            <a:endParaRPr b="0" i="0" sz="1600" u="none" cap="none" strike="noStrike">
              <a:solidFill>
                <a:schemeClr val="dk1"/>
              </a:solidFill>
              <a:latin typeface="Roboto"/>
              <a:ea typeface="Roboto"/>
              <a:cs typeface="Roboto"/>
              <a:sym typeface="Roboto"/>
            </a:endParaRPr>
          </a:p>
        </p:txBody>
      </p:sp>
      <p:sp>
        <p:nvSpPr>
          <p:cNvPr id="245" name="Google Shape;245;g23f307fc558_0_79"/>
          <p:cNvSpPr txBox="1"/>
          <p:nvPr/>
        </p:nvSpPr>
        <p:spPr>
          <a:xfrm>
            <a:off x="513450" y="5451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7"/>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51" name="Google Shape;251;p7"/>
          <p:cNvSpPr txBox="1"/>
          <p:nvPr/>
        </p:nvSpPr>
        <p:spPr>
          <a:xfrm>
            <a:off x="710418" y="1269136"/>
            <a:ext cx="8025600" cy="3440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i="0" lang="en-US" sz="1500" u="none" cap="none" strike="noStrike">
                <a:solidFill>
                  <a:srgbClr val="000000"/>
                </a:solidFill>
                <a:latin typeface="Roboto"/>
                <a:ea typeface="Roboto"/>
                <a:cs typeface="Roboto"/>
                <a:sym typeface="Roboto"/>
              </a:rPr>
              <a:t>Question 1:  Implement a recursive function to compute the product of two large integers using Karatsuba algorithmDescription: Implement a recursive function that uses the Karatsuba algorithm to calculate the product of two large integers represented as strings.</a:t>
            </a:r>
            <a:endParaRPr i="0" sz="15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i="0" lang="en-US" sz="1500" u="none" cap="none" strike="noStrike">
                <a:solidFill>
                  <a:srgbClr val="000000"/>
                </a:solidFill>
                <a:latin typeface="Roboto"/>
                <a:ea typeface="Roboto"/>
                <a:cs typeface="Roboto"/>
                <a:sym typeface="Roboto"/>
              </a:rPr>
              <a:t>Input: Two strings, `x` and `y`, representing large integers.</a:t>
            </a:r>
            <a:endParaRPr i="0" sz="15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i="0" lang="en-US" sz="1500" u="none" cap="none" strike="noStrike">
                <a:solidFill>
                  <a:srgbClr val="000000"/>
                </a:solidFill>
                <a:latin typeface="Roboto"/>
                <a:ea typeface="Roboto"/>
                <a:cs typeface="Roboto"/>
                <a:sym typeface="Roboto"/>
              </a:rPr>
              <a:t>Output: A string representing the product of `x` and `y`.</a:t>
            </a:r>
            <a:endParaRPr i="0" sz="15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i="0" lang="en-US" sz="1500" u="none" cap="none" strike="noStrike">
                <a:solidFill>
                  <a:srgbClr val="000000"/>
                </a:solidFill>
                <a:latin typeface="Roboto"/>
                <a:ea typeface="Roboto"/>
                <a:cs typeface="Roboto"/>
                <a:sym typeface="Roboto"/>
              </a:rPr>
              <a:t>Sample Input:</a:t>
            </a:r>
            <a:endParaRPr i="0" sz="15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i="0" lang="en-US" sz="1500" u="none" cap="none" strike="noStrike">
                <a:solidFill>
                  <a:srgbClr val="000000"/>
                </a:solidFill>
                <a:latin typeface="Roboto"/>
                <a:ea typeface="Roboto"/>
                <a:cs typeface="Roboto"/>
                <a:sym typeface="Roboto"/>
              </a:rPr>
              <a:t>x = "12345678901234567890"</a:t>
            </a:r>
            <a:endParaRPr i="0" sz="15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i="0" lang="en-US" sz="1500" u="none" cap="none" strike="noStrike">
                <a:solidFill>
                  <a:srgbClr val="000000"/>
                </a:solidFill>
                <a:latin typeface="Roboto"/>
                <a:ea typeface="Roboto"/>
                <a:cs typeface="Roboto"/>
                <a:sym typeface="Roboto"/>
              </a:rPr>
              <a:t>y = "98765432109876543210"</a:t>
            </a:r>
            <a:endParaRPr i="0" sz="15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i="0" lang="en-US" sz="1500" u="none" cap="none" strike="noStrike">
                <a:solidFill>
                  <a:srgbClr val="000000"/>
                </a:solidFill>
                <a:latin typeface="Roboto"/>
                <a:ea typeface="Roboto"/>
                <a:cs typeface="Roboto"/>
                <a:sym typeface="Roboto"/>
              </a:rPr>
              <a:t>Sample Output:</a:t>
            </a:r>
            <a:endParaRPr i="0" sz="15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i="0" lang="en-US" sz="1500" u="none" cap="none" strike="noStrike">
                <a:solidFill>
                  <a:srgbClr val="000000"/>
                </a:solidFill>
                <a:latin typeface="Roboto"/>
                <a:ea typeface="Roboto"/>
                <a:cs typeface="Roboto"/>
                <a:sym typeface="Roboto"/>
              </a:rPr>
              <a:t>12193263111263526900000000000000000000</a:t>
            </a:r>
            <a:endParaRPr i="0" sz="1500" u="none" cap="none" strike="noStrike">
              <a:solidFill>
                <a:srgbClr val="000000"/>
              </a:solidFill>
              <a:latin typeface="Roboto"/>
              <a:ea typeface="Roboto"/>
              <a:cs typeface="Roboto"/>
              <a:sym typeface="Roboto"/>
            </a:endParaRPr>
          </a:p>
        </p:txBody>
      </p:sp>
      <p:sp>
        <p:nvSpPr>
          <p:cNvPr id="252" name="Google Shape;252;p7"/>
          <p:cNvSpPr txBox="1"/>
          <p:nvPr/>
        </p:nvSpPr>
        <p:spPr>
          <a:xfrm>
            <a:off x="513450" y="5451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PRACTICE QUESTIONS</a:t>
            </a:r>
            <a:endParaRPr b="1" sz="2000">
              <a:solidFill>
                <a:srgbClr val="8182EF"/>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8"/>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58" name="Google Shape;258;p8"/>
          <p:cNvSpPr txBox="1"/>
          <p:nvPr/>
        </p:nvSpPr>
        <p:spPr>
          <a:xfrm>
            <a:off x="697468" y="1037711"/>
            <a:ext cx="80256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i="0" lang="en-US" sz="1500" u="none" cap="none" strike="noStrike">
                <a:solidFill>
                  <a:srgbClr val="000000"/>
                </a:solidFill>
                <a:latin typeface="Roboto"/>
                <a:ea typeface="Roboto"/>
                <a:cs typeface="Roboto"/>
                <a:sym typeface="Roboto"/>
              </a:rPr>
              <a:t>Question 2:  Implement the Karatsuba algorithm to multiply two polynomials</a:t>
            </a:r>
            <a:endParaRPr i="0" sz="15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i="0" lang="en-US" sz="1500" u="none" cap="none" strike="noStrike">
                <a:solidFill>
                  <a:srgbClr val="000000"/>
                </a:solidFill>
                <a:latin typeface="Roboto"/>
                <a:ea typeface="Roboto"/>
                <a:cs typeface="Roboto"/>
                <a:sym typeface="Roboto"/>
              </a:rPr>
              <a:t>Description: Implement the Karatsuba algorithm to multiply two polynomials represented as arrays of coefficients.</a:t>
            </a:r>
            <a:endParaRPr i="0" sz="15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i="0" lang="en-US" sz="1500" u="none" cap="none" strike="noStrike">
                <a:solidFill>
                  <a:srgbClr val="000000"/>
                </a:solidFill>
                <a:latin typeface="Roboto"/>
                <a:ea typeface="Roboto"/>
                <a:cs typeface="Roboto"/>
                <a:sym typeface="Roboto"/>
              </a:rPr>
              <a:t>Input: Two arrays of integers, `poly1` and `poly2`, representing the coefficients of two polynomials.</a:t>
            </a:r>
            <a:endParaRPr i="0" sz="15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i="0" lang="en-US" sz="1500" u="none" cap="none" strike="noStrike">
                <a:solidFill>
                  <a:srgbClr val="000000"/>
                </a:solidFill>
                <a:latin typeface="Roboto"/>
                <a:ea typeface="Roboto"/>
                <a:cs typeface="Roboto"/>
                <a:sym typeface="Roboto"/>
              </a:rPr>
              <a:t>Output: An array of integers representing the coefficients of the product polynomial.</a:t>
            </a:r>
            <a:endParaRPr i="0" sz="15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i="0" lang="en-US" sz="1500" u="none" cap="none" strike="noStrike">
                <a:solidFill>
                  <a:srgbClr val="000000"/>
                </a:solidFill>
                <a:latin typeface="Roboto"/>
                <a:ea typeface="Roboto"/>
                <a:cs typeface="Roboto"/>
                <a:sym typeface="Roboto"/>
              </a:rPr>
              <a:t>Sample Input:</a:t>
            </a:r>
            <a:endParaRPr i="0" sz="15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i="0" lang="en-US" sz="1500" u="none" cap="none" strike="noStrike">
                <a:solidFill>
                  <a:srgbClr val="000000"/>
                </a:solidFill>
                <a:latin typeface="Roboto"/>
                <a:ea typeface="Roboto"/>
                <a:cs typeface="Roboto"/>
                <a:sym typeface="Roboto"/>
              </a:rPr>
              <a:t>poly1 = [1, 2, 3]  // Represents 1 + 2x + 3x^2</a:t>
            </a:r>
            <a:endParaRPr i="0" sz="15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i="0" lang="en-US" sz="1500" u="none" cap="none" strike="noStrike">
                <a:solidFill>
                  <a:srgbClr val="000000"/>
                </a:solidFill>
                <a:latin typeface="Roboto"/>
                <a:ea typeface="Roboto"/>
                <a:cs typeface="Roboto"/>
                <a:sym typeface="Roboto"/>
              </a:rPr>
              <a:t>poly2 = [4, 5, 6]  // Represents 4 + 5x + 6x^2</a:t>
            </a:r>
            <a:endParaRPr i="0" sz="15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i="0" lang="en-US" sz="1500" u="none" cap="none" strike="noStrike">
                <a:solidFill>
                  <a:srgbClr val="000000"/>
                </a:solidFill>
                <a:latin typeface="Roboto"/>
                <a:ea typeface="Roboto"/>
                <a:cs typeface="Roboto"/>
                <a:sym typeface="Roboto"/>
              </a:rPr>
              <a:t>Sample Output:</a:t>
            </a:r>
            <a:endParaRPr i="0" sz="15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i="0" lang="en-US" sz="1500" u="none" cap="none" strike="noStrike">
                <a:solidFill>
                  <a:srgbClr val="000000"/>
                </a:solidFill>
                <a:latin typeface="Roboto"/>
                <a:ea typeface="Roboto"/>
                <a:cs typeface="Roboto"/>
                <a:sym typeface="Roboto"/>
              </a:rPr>
              <a:t>[4, 13, 28, 27, 18]  // Represents 4 + 13x + 28x^2 + 27x^3 + 18x^4</a:t>
            </a:r>
            <a:endParaRPr i="0" sz="1500" u="none" cap="none" strike="noStrike">
              <a:solidFill>
                <a:srgbClr val="000000"/>
              </a:solidFill>
              <a:latin typeface="Roboto"/>
              <a:ea typeface="Roboto"/>
              <a:cs typeface="Roboto"/>
              <a:sym typeface="Roboto"/>
            </a:endParaRPr>
          </a:p>
        </p:txBody>
      </p:sp>
      <p:sp>
        <p:nvSpPr>
          <p:cNvPr id="259" name="Google Shape;259;p8"/>
          <p:cNvSpPr txBox="1"/>
          <p:nvPr/>
        </p:nvSpPr>
        <p:spPr>
          <a:xfrm>
            <a:off x="513450" y="5451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PRACTICE QUESTIONS</a:t>
            </a:r>
            <a:endParaRPr b="1" sz="2000">
              <a:solidFill>
                <a:srgbClr val="8182E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65" name="Google Shape;265;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66" name="Google Shape;266;p9"/>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267" name="Google Shape;267;p9"/>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268" name="Google Shape;268;p9"/>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69" name="Google Shape;269;p9"/>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70" name="Google Shape;270;p9"/>
          <p:cNvSpPr txBox="1"/>
          <p:nvPr/>
        </p:nvSpPr>
        <p:spPr>
          <a:xfrm>
            <a:off x="1980750" y="4590800"/>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271" name="Google Shape;271;p9"/>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72" name="Google Shape;272;p9"/>
          <p:cNvSpPr txBox="1"/>
          <p:nvPr/>
        </p:nvSpPr>
        <p:spPr>
          <a:xfrm>
            <a:off x="3519050"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273" name="Google Shape;273;p9"/>
          <p:cNvPicPr preferRelativeResize="0"/>
          <p:nvPr/>
        </p:nvPicPr>
        <p:blipFill rotWithShape="1">
          <a:blip r:embed="rId6">
            <a:alphaModFix/>
          </a:blip>
          <a:srcRect b="0" l="0" r="0" t="0"/>
          <a:stretch/>
        </p:blipFill>
        <p:spPr>
          <a:xfrm>
            <a:off x="5223770" y="4591063"/>
            <a:ext cx="338156" cy="338150"/>
          </a:xfrm>
          <a:prstGeom prst="rect">
            <a:avLst/>
          </a:prstGeom>
          <a:noFill/>
          <a:ln>
            <a:noFill/>
          </a:ln>
        </p:spPr>
      </p:pic>
      <p:sp>
        <p:nvSpPr>
          <p:cNvPr id="274" name="Google Shape;274;p9"/>
          <p:cNvSpPr txBox="1"/>
          <p:nvPr/>
        </p:nvSpPr>
        <p:spPr>
          <a:xfrm>
            <a:off x="5457275"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275" name="Google Shape;275;p9"/>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3" name="Google Shape;73;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4" name="Google Shape;74;p5"/>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75" name="Google Shape;75;p5"/>
          <p:cNvSpPr txBox="1"/>
          <p:nvPr/>
        </p:nvSpPr>
        <p:spPr>
          <a:xfrm>
            <a:off x="562479" y="1913123"/>
            <a:ext cx="3749269" cy="1317253"/>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200"/>
              <a:buFont typeface="Arial"/>
              <a:buNone/>
            </a:pPr>
            <a:r>
              <a:rPr b="1" i="0" lang="en-US" sz="3200" u="none" cap="none" strike="noStrike">
                <a:solidFill>
                  <a:schemeClr val="lt1"/>
                </a:solidFill>
                <a:latin typeface="Roboto"/>
                <a:ea typeface="Roboto"/>
                <a:cs typeface="Roboto"/>
                <a:sym typeface="Roboto"/>
              </a:rPr>
              <a:t>KARATSUBA ALGORITHM</a:t>
            </a:r>
            <a:endParaRPr b="0" i="0" sz="32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81" name="Google Shape;81;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2" name="Google Shape;82;p6"/>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83" name="Google Shape;83;p6"/>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84" name="Google Shape;84;p6"/>
          <p:cNvSpPr txBox="1"/>
          <p:nvPr/>
        </p:nvSpPr>
        <p:spPr>
          <a:xfrm>
            <a:off x="1027112" y="1485515"/>
            <a:ext cx="3204000" cy="2555100"/>
          </a:xfrm>
          <a:prstGeom prst="rect">
            <a:avLst/>
          </a:prstGeom>
          <a:noFill/>
          <a:ln>
            <a:noFill/>
          </a:ln>
        </p:spPr>
        <p:txBody>
          <a:bodyPr anchorCtr="0" anchor="t" bIns="45700" lIns="91425" spcFirstLastPara="1" rIns="91425" wrap="square" tIns="45700">
            <a:spAutoFit/>
          </a:bodyPr>
          <a:lstStyle/>
          <a:p>
            <a:pPr indent="-298450" lvl="0" marL="285750" marR="0" rtl="0" algn="l">
              <a:lnSpc>
                <a:spcPct val="150000"/>
              </a:lnSpc>
              <a:spcBef>
                <a:spcPts val="0"/>
              </a:spcBef>
              <a:spcAft>
                <a:spcPts val="0"/>
              </a:spcAft>
              <a:buClr>
                <a:srgbClr val="000000"/>
              </a:buClr>
              <a:buSzPts val="1600"/>
              <a:buFont typeface="Roboto"/>
              <a:buChar char="⮚"/>
            </a:pPr>
            <a:r>
              <a:rPr i="0" lang="en-US" sz="1600" u="none" cap="none" strike="noStrike">
                <a:solidFill>
                  <a:schemeClr val="dk1"/>
                </a:solidFill>
                <a:latin typeface="Roboto"/>
                <a:ea typeface="Roboto"/>
                <a:cs typeface="Roboto"/>
                <a:sym typeface="Roboto"/>
              </a:rPr>
              <a:t>Introduction</a:t>
            </a:r>
            <a:endParaRPr i="0" sz="1600" u="none" cap="none" strike="noStrike">
              <a:solidFill>
                <a:srgbClr val="000000"/>
              </a:solidFill>
              <a:latin typeface="Roboto"/>
              <a:ea typeface="Roboto"/>
              <a:cs typeface="Roboto"/>
              <a:sym typeface="Roboto"/>
            </a:endParaRPr>
          </a:p>
          <a:p>
            <a:pPr indent="-298450" lvl="0" marL="285750" marR="0" rtl="0" algn="l">
              <a:lnSpc>
                <a:spcPct val="150000"/>
              </a:lnSpc>
              <a:spcBef>
                <a:spcPts val="0"/>
              </a:spcBef>
              <a:spcAft>
                <a:spcPts val="0"/>
              </a:spcAft>
              <a:buClr>
                <a:srgbClr val="000000"/>
              </a:buClr>
              <a:buSzPts val="1600"/>
              <a:buFont typeface="Roboto"/>
              <a:buChar char="⮚"/>
            </a:pPr>
            <a:r>
              <a:rPr i="0" lang="en-US" sz="1600" u="none" cap="none" strike="noStrike">
                <a:solidFill>
                  <a:schemeClr val="dk1"/>
                </a:solidFill>
                <a:latin typeface="Roboto"/>
                <a:ea typeface="Roboto"/>
                <a:cs typeface="Roboto"/>
                <a:sym typeface="Roboto"/>
              </a:rPr>
              <a:t>Naïve method</a:t>
            </a:r>
            <a:endParaRPr i="0" sz="1600" u="none" cap="none" strike="noStrike">
              <a:solidFill>
                <a:srgbClr val="000000"/>
              </a:solidFill>
              <a:latin typeface="Roboto"/>
              <a:ea typeface="Roboto"/>
              <a:cs typeface="Roboto"/>
              <a:sym typeface="Roboto"/>
            </a:endParaRPr>
          </a:p>
          <a:p>
            <a:pPr indent="-298450" lvl="0" marL="285750" marR="0" rtl="0" algn="l">
              <a:lnSpc>
                <a:spcPct val="150000"/>
              </a:lnSpc>
              <a:spcBef>
                <a:spcPts val="0"/>
              </a:spcBef>
              <a:spcAft>
                <a:spcPts val="0"/>
              </a:spcAft>
              <a:buClr>
                <a:srgbClr val="000000"/>
              </a:buClr>
              <a:buSzPts val="1600"/>
              <a:buFont typeface="Roboto"/>
              <a:buChar char="⮚"/>
            </a:pPr>
            <a:r>
              <a:rPr i="0" lang="en-US" sz="1600" u="none" cap="none" strike="noStrike">
                <a:solidFill>
                  <a:schemeClr val="dk1"/>
                </a:solidFill>
                <a:latin typeface="Roboto"/>
                <a:ea typeface="Roboto"/>
                <a:cs typeface="Roboto"/>
                <a:sym typeface="Roboto"/>
              </a:rPr>
              <a:t>Algorithm Explanation</a:t>
            </a:r>
            <a:endParaRPr i="0" sz="1600" u="none" cap="none" strike="noStrike">
              <a:solidFill>
                <a:srgbClr val="000000"/>
              </a:solidFill>
              <a:latin typeface="Roboto"/>
              <a:ea typeface="Roboto"/>
              <a:cs typeface="Roboto"/>
              <a:sym typeface="Roboto"/>
            </a:endParaRPr>
          </a:p>
          <a:p>
            <a:pPr indent="-298450" lvl="0" marL="285750" marR="0" rtl="0" algn="l">
              <a:lnSpc>
                <a:spcPct val="150000"/>
              </a:lnSpc>
              <a:spcBef>
                <a:spcPts val="0"/>
              </a:spcBef>
              <a:spcAft>
                <a:spcPts val="0"/>
              </a:spcAft>
              <a:buClr>
                <a:srgbClr val="000000"/>
              </a:buClr>
              <a:buSzPts val="1600"/>
              <a:buFont typeface="Roboto"/>
              <a:buChar char="⮚"/>
            </a:pPr>
            <a:r>
              <a:rPr i="0" lang="en-US" sz="1600" u="none" cap="none" strike="noStrike">
                <a:solidFill>
                  <a:schemeClr val="dk1"/>
                </a:solidFill>
                <a:latin typeface="Roboto"/>
                <a:ea typeface="Roboto"/>
                <a:cs typeface="Roboto"/>
                <a:sym typeface="Roboto"/>
              </a:rPr>
              <a:t>Complexity Analysis</a:t>
            </a:r>
            <a:endParaRPr i="0" sz="1600" u="none" cap="none" strike="noStrike">
              <a:solidFill>
                <a:srgbClr val="000000"/>
              </a:solidFill>
              <a:latin typeface="Roboto"/>
              <a:ea typeface="Roboto"/>
              <a:cs typeface="Roboto"/>
              <a:sym typeface="Roboto"/>
            </a:endParaRPr>
          </a:p>
          <a:p>
            <a:pPr indent="-298450" lvl="0" marL="285750" marR="0" rtl="0" algn="l">
              <a:lnSpc>
                <a:spcPct val="150000"/>
              </a:lnSpc>
              <a:spcBef>
                <a:spcPts val="0"/>
              </a:spcBef>
              <a:spcAft>
                <a:spcPts val="0"/>
              </a:spcAft>
              <a:buClr>
                <a:srgbClr val="000000"/>
              </a:buClr>
              <a:buSzPts val="1600"/>
              <a:buFont typeface="Roboto"/>
              <a:buChar char="⮚"/>
            </a:pPr>
            <a:r>
              <a:rPr i="0" lang="en-US" sz="1600" u="none" cap="none" strike="noStrike">
                <a:solidFill>
                  <a:schemeClr val="dk1"/>
                </a:solidFill>
                <a:latin typeface="Roboto"/>
                <a:ea typeface="Roboto"/>
                <a:cs typeface="Roboto"/>
                <a:sym typeface="Roboto"/>
              </a:rPr>
              <a:t>Algorithm</a:t>
            </a:r>
            <a:endParaRPr i="0" sz="1600" u="none" cap="none" strike="noStrike">
              <a:solidFill>
                <a:srgbClr val="000000"/>
              </a:solidFill>
              <a:latin typeface="Roboto"/>
              <a:ea typeface="Roboto"/>
              <a:cs typeface="Roboto"/>
              <a:sym typeface="Roboto"/>
            </a:endParaRPr>
          </a:p>
          <a:p>
            <a:pPr indent="-298450" lvl="0" marL="285750" marR="0" rtl="0" algn="l">
              <a:lnSpc>
                <a:spcPct val="150000"/>
              </a:lnSpc>
              <a:spcBef>
                <a:spcPts val="0"/>
              </a:spcBef>
              <a:spcAft>
                <a:spcPts val="0"/>
              </a:spcAft>
              <a:buClr>
                <a:srgbClr val="000000"/>
              </a:buClr>
              <a:buSzPts val="1600"/>
              <a:buFont typeface="Roboto"/>
              <a:buChar char="⮚"/>
            </a:pPr>
            <a:r>
              <a:rPr i="0" lang="en-US" sz="1600" u="none" cap="none" strike="noStrike">
                <a:solidFill>
                  <a:schemeClr val="dk1"/>
                </a:solidFill>
                <a:latin typeface="Roboto"/>
                <a:ea typeface="Roboto"/>
                <a:cs typeface="Roboto"/>
                <a:sym typeface="Roboto"/>
              </a:rPr>
              <a:t>Coding</a:t>
            </a:r>
            <a:endParaRPr i="0" sz="1600" u="none" cap="none" strike="noStrike">
              <a:solidFill>
                <a:srgbClr val="000000"/>
              </a:solidFill>
              <a:latin typeface="Roboto"/>
              <a:ea typeface="Roboto"/>
              <a:cs typeface="Roboto"/>
              <a:sym typeface="Roboto"/>
            </a:endParaRPr>
          </a:p>
          <a:p>
            <a:pPr indent="-298450" lvl="0" marL="285750" marR="0" rtl="0" algn="l">
              <a:lnSpc>
                <a:spcPct val="150000"/>
              </a:lnSpc>
              <a:spcBef>
                <a:spcPts val="0"/>
              </a:spcBef>
              <a:spcAft>
                <a:spcPts val="0"/>
              </a:spcAft>
              <a:buClr>
                <a:srgbClr val="000000"/>
              </a:buClr>
              <a:buSzPts val="1600"/>
              <a:buFont typeface="Roboto"/>
              <a:buChar char="⮚"/>
            </a:pPr>
            <a:r>
              <a:rPr i="0" lang="en-US" sz="1600" u="none" cap="none" strike="noStrike">
                <a:solidFill>
                  <a:schemeClr val="dk1"/>
                </a:solidFill>
                <a:latin typeface="Roboto"/>
                <a:ea typeface="Roboto"/>
                <a:cs typeface="Roboto"/>
                <a:sym typeface="Roboto"/>
              </a:rPr>
              <a:t>Interview preparation</a:t>
            </a:r>
            <a:endParaRPr i="0" sz="1600" u="none" cap="none" strike="noStrike">
              <a:solidFill>
                <a:srgbClr val="000000"/>
              </a:solidFill>
              <a:latin typeface="Roboto"/>
              <a:ea typeface="Roboto"/>
              <a:cs typeface="Roboto"/>
              <a:sym typeface="Roboto"/>
            </a:endParaRPr>
          </a:p>
        </p:txBody>
      </p:sp>
      <p:sp>
        <p:nvSpPr>
          <p:cNvPr id="85" name="Google Shape;85;p6"/>
          <p:cNvSpPr txBox="1"/>
          <p:nvPr/>
        </p:nvSpPr>
        <p:spPr>
          <a:xfrm>
            <a:off x="604100" y="5783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TOPICS</a:t>
            </a:r>
            <a:endParaRPr b="1" sz="2000">
              <a:solidFill>
                <a:srgbClr val="8182E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91" name="Google Shape;91;p13"/>
          <p:cNvSpPr/>
          <p:nvPr/>
        </p:nvSpPr>
        <p:spPr>
          <a:xfrm>
            <a:off x="555120" y="915840"/>
            <a:ext cx="7544880" cy="367789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INTRODUCTION</a:t>
            </a:r>
            <a:endParaRPr b="1"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The Karatsuba algorithm is a fast multiplication algorithm. It was discovered by Anatoly Karatsuba in 1960 and published in 1962.</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A fast multiplication algorithm uses a divide and conquer approach to multiply two numbers.</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The naive algorithm for multiplying 2 numbers has a running time of O(n</a:t>
            </a:r>
            <a:r>
              <a:rPr b="0" baseline="30000" i="0" lang="en-US" sz="1600" u="none" cap="none" strike="noStrike">
                <a:solidFill>
                  <a:srgbClr val="000000"/>
                </a:solidFill>
                <a:latin typeface="Roboto"/>
                <a:ea typeface="Roboto"/>
                <a:cs typeface="Roboto"/>
                <a:sym typeface="Roboto"/>
              </a:rPr>
              <a:t>2</a:t>
            </a:r>
            <a:r>
              <a:rPr b="0" i="0" lang="en-US" sz="1600" u="none" cap="none" strike="noStrike">
                <a:solidFill>
                  <a:srgbClr val="000000"/>
                </a:solidFill>
                <a:latin typeface="Roboto"/>
                <a:ea typeface="Roboto"/>
                <a:cs typeface="Roboto"/>
                <a:sym typeface="Roboto"/>
              </a:rPr>
              <a:t>), where karatsuba algorithm has a runtime of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600" u="none" cap="none" strike="noStrike">
              <a:solidFill>
                <a:srgbClr val="000000"/>
              </a:solidFill>
              <a:latin typeface="Roboto"/>
              <a:ea typeface="Roboto"/>
              <a:cs typeface="Roboto"/>
              <a:sym typeface="Roboto"/>
            </a:endParaRPr>
          </a:p>
        </p:txBody>
      </p:sp>
      <p:pic>
        <p:nvPicPr>
          <p:cNvPr id="92" name="Google Shape;92;p13"/>
          <p:cNvPicPr preferRelativeResize="0"/>
          <p:nvPr/>
        </p:nvPicPr>
        <p:blipFill rotWithShape="1">
          <a:blip r:embed="rId3">
            <a:alphaModFix/>
          </a:blip>
          <a:srcRect b="0" l="0" r="0" t="0"/>
          <a:stretch/>
        </p:blipFill>
        <p:spPr>
          <a:xfrm>
            <a:off x="2952750" y="3538654"/>
            <a:ext cx="1619250" cy="376888"/>
          </a:xfrm>
          <a:prstGeom prst="rect">
            <a:avLst/>
          </a:prstGeom>
          <a:noFill/>
          <a:ln>
            <a:noFill/>
          </a:ln>
        </p:spPr>
      </p:pic>
      <p:sp>
        <p:nvSpPr>
          <p:cNvPr id="93" name="Google Shape;93;p13"/>
          <p:cNvSpPr txBox="1"/>
          <p:nvPr/>
        </p:nvSpPr>
        <p:spPr>
          <a:xfrm>
            <a:off x="555125" y="423250"/>
            <a:ext cx="3798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KARATSUBA ALGORITHM</a:t>
            </a:r>
            <a:endParaRPr b="1" sz="2000">
              <a:solidFill>
                <a:srgbClr val="8182E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99" name="Google Shape;99;p15"/>
          <p:cNvSpPr/>
          <p:nvPr/>
        </p:nvSpPr>
        <p:spPr>
          <a:xfrm>
            <a:off x="711237" y="1242268"/>
            <a:ext cx="7544880" cy="2923837"/>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600"/>
              <a:buFont typeface="Arial"/>
              <a:buNone/>
            </a:pPr>
            <a:r>
              <a:rPr b="1" i="0" lang="en-US" sz="1400" u="none" cap="none" strike="noStrike">
                <a:solidFill>
                  <a:srgbClr val="000000"/>
                </a:solidFill>
                <a:latin typeface="Roboto"/>
                <a:ea typeface="Roboto"/>
                <a:cs typeface="Roboto"/>
                <a:sym typeface="Roboto"/>
              </a:rPr>
              <a:t>INTRODUCTION</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0" i="0" lang="en-US" sz="1400" u="none" cap="none" strike="noStrike">
                <a:solidFill>
                  <a:srgbClr val="000000"/>
                </a:solidFill>
                <a:latin typeface="Roboto"/>
                <a:ea typeface="Roboto"/>
                <a:cs typeface="Roboto"/>
                <a:sym typeface="Roboto"/>
              </a:rPr>
              <a:t>Being able to multiply numbers quickly is very important. Computer scientists often consider multiplication to be a constant time ~ O(1) operation which is reasonable for small numbers.</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0" i="0" lang="en-US" sz="1400" u="none" cap="none" strike="noStrike">
                <a:solidFill>
                  <a:srgbClr val="000000"/>
                </a:solidFill>
                <a:latin typeface="Roboto"/>
                <a:ea typeface="Roboto"/>
                <a:cs typeface="Roboto"/>
                <a:sym typeface="Roboto"/>
              </a:rPr>
              <a:t>Whereas for larger numbers, the actual running times need to be factored in, which is O(n</a:t>
            </a:r>
            <a:r>
              <a:rPr b="0" baseline="30000" i="0" lang="en-US" sz="1400" u="none" cap="none" strike="noStrike">
                <a:solidFill>
                  <a:srgbClr val="000000"/>
                </a:solidFill>
                <a:latin typeface="Roboto"/>
                <a:ea typeface="Roboto"/>
                <a:cs typeface="Roboto"/>
                <a:sym typeface="Roboto"/>
              </a:rPr>
              <a:t>2</a:t>
            </a:r>
            <a:r>
              <a:rPr b="0" i="0" lang="en-US"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05" name="Google Shape;105;p16"/>
          <p:cNvSpPr/>
          <p:nvPr/>
        </p:nvSpPr>
        <p:spPr>
          <a:xfrm>
            <a:off x="799560" y="1665849"/>
            <a:ext cx="7544880" cy="1815841"/>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The naive method is to follow the elementary school multiplication method, i.e. to multiply each digit of the second number with every digit of the first number and then add all the multiplication results.</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rPr b="0" i="0" lang="en-US" sz="1400" u="none" cap="none" strike="noStrike">
                <a:solidFill>
                  <a:schemeClr val="dk1"/>
                </a:solidFill>
                <a:latin typeface="Roboto"/>
                <a:ea typeface="Roboto"/>
                <a:cs typeface="Roboto"/>
                <a:sym typeface="Roboto"/>
              </a:rPr>
              <a:t>This algorithm takes O(n</a:t>
            </a:r>
            <a:r>
              <a:rPr b="0" baseline="30000" i="0" lang="en-US" sz="1400" u="none" cap="none" strike="noStrike">
                <a:solidFill>
                  <a:schemeClr val="dk1"/>
                </a:solidFill>
                <a:latin typeface="Roboto"/>
                <a:ea typeface="Roboto"/>
                <a:cs typeface="Roboto"/>
                <a:sym typeface="Roboto"/>
              </a:rPr>
              <a:t>2</a:t>
            </a:r>
            <a:r>
              <a:rPr b="0" i="0" lang="en-US" sz="1400" u="none" cap="none" strike="noStrike">
                <a:solidFill>
                  <a:schemeClr val="dk1"/>
                </a:solidFill>
                <a:latin typeface="Roboto"/>
                <a:ea typeface="Roboto"/>
                <a:cs typeface="Roboto"/>
                <a:sym typeface="Roboto"/>
              </a:rPr>
              <a:t>) time.</a:t>
            </a:r>
            <a:endParaRPr b="0" i="0" sz="1400" u="none" cap="none" strike="noStrike">
              <a:solidFill>
                <a:schemeClr val="dk1"/>
              </a:solidFill>
              <a:latin typeface="Roboto"/>
              <a:ea typeface="Roboto"/>
              <a:cs typeface="Roboto"/>
              <a:sym typeface="Roboto"/>
            </a:endParaRPr>
          </a:p>
        </p:txBody>
      </p:sp>
      <p:sp>
        <p:nvSpPr>
          <p:cNvPr id="106" name="Google Shape;106;p16"/>
          <p:cNvSpPr txBox="1"/>
          <p:nvPr/>
        </p:nvSpPr>
        <p:spPr>
          <a:xfrm>
            <a:off x="713678" y="988741"/>
            <a:ext cx="2223686"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333333"/>
                </a:solidFill>
                <a:latin typeface="Roboto"/>
                <a:ea typeface="Roboto"/>
                <a:cs typeface="Roboto"/>
                <a:sym typeface="Roboto"/>
              </a:rPr>
              <a:t>NAIVE METHOD</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graphicFrame>
        <p:nvGraphicFramePr>
          <p:cNvPr id="112" name="Google Shape;112;p17"/>
          <p:cNvGraphicFramePr/>
          <p:nvPr/>
        </p:nvGraphicFramePr>
        <p:xfrm>
          <a:off x="185850" y="1136211"/>
          <a:ext cx="3000000" cy="3000000"/>
        </p:xfrm>
        <a:graphic>
          <a:graphicData uri="http://schemas.openxmlformats.org/drawingml/2006/table">
            <a:tbl>
              <a:tblPr bandRow="1" firstRow="1">
                <a:noFill/>
                <a:tableStyleId>{C81CAD02-48F5-4C8E-9562-1C50E962AF17}</a:tableStyleId>
              </a:tblPr>
              <a:tblGrid>
                <a:gridCol w="4386150"/>
                <a:gridCol w="4386150"/>
              </a:tblGrid>
              <a:tr h="3294550">
                <a:tc>
                  <a:txBody>
                    <a:bodyPr/>
                    <a:lstStyle/>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public static int multiplication(int X, int Y) {</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 Convert numbers into string</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String x = Integer.toString(X);</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String y = Integer.toString(Y);</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int result = 0;</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 Looping over y</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for (int i = 0; i &lt; y.length(); i++) {</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int carry = 0; // intermediate carry</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String inter_res = ""; // intermediate result</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 Looping over x.</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for (int j = x.length() - 1; j &gt;= 0; j--) {</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 intermediate multiplication of each digit and addition of carry.</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int num = Character.getNumericValue(y.charAt(i)) * Character.getNumericValue(x.charAt(j)) + carry;</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if (num &gt; 9 &amp;&amp; j &gt; 0) {</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inter_res = Integer.toString(num % 10) + inter_res;</a:t>
                      </a:r>
                      <a:endParaRPr sz="12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carry = num / 10;</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else the digit is append to the intermediate result</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 And assign carry as zero</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else {</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inter_res = Integer.toString(num) + inter_res;</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carry = 0;</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 Adding the intermediate results</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result *= 10;</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result += Integer.parseInt(inter_res);</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System.out.print("result: ");</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return result;</a:t>
                      </a:r>
                      <a:endParaRPr sz="12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b="0" lang="en-US" sz="1200" u="none" cap="none" strike="noStrike">
                          <a:solidFill>
                            <a:schemeClr val="dk1"/>
                          </a:solidFill>
                          <a:latin typeface="Roboto"/>
                          <a:ea typeface="Roboto"/>
                          <a:cs typeface="Roboto"/>
                          <a:sym typeface="Roboto"/>
                        </a:rPr>
                        <a:t>  }}</a:t>
                      </a:r>
                      <a:endParaRPr sz="1200" u="none" cap="none" strike="noStrike">
                        <a:latin typeface="Roboto"/>
                        <a:ea typeface="Roboto"/>
                        <a:cs typeface="Roboto"/>
                        <a:sym typeface="Roboto"/>
                      </a:endParaRPr>
                    </a:p>
                  </a:txBody>
                  <a:tcPr marT="45725" marB="45725" marR="91450" marL="9145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lt1"/>
                    </a:solidFill>
                  </a:tcPr>
                </a:tc>
              </a:tr>
            </a:tbl>
          </a:graphicData>
        </a:graphic>
      </p:graphicFrame>
      <p:sp>
        <p:nvSpPr>
          <p:cNvPr id="113" name="Google Shape;113;p17"/>
          <p:cNvSpPr txBox="1"/>
          <p:nvPr/>
        </p:nvSpPr>
        <p:spPr>
          <a:xfrm>
            <a:off x="185850" y="712748"/>
            <a:ext cx="4572000"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Roboto"/>
                <a:ea typeface="Roboto"/>
                <a:cs typeface="Roboto"/>
                <a:sym typeface="Roboto"/>
              </a:rPr>
              <a:t>NAIVE METHOD</a:t>
            </a:r>
            <a:endParaRPr b="1" i="0" sz="1100" u="none" cap="none" strike="noStrik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19" name="Google Shape;119;p21"/>
          <p:cNvSpPr/>
          <p:nvPr/>
        </p:nvSpPr>
        <p:spPr>
          <a:xfrm>
            <a:off x="799560" y="915840"/>
            <a:ext cx="7544880" cy="15696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9600"/>
              <a:buFont typeface="Arial"/>
              <a:buNone/>
            </a:pPr>
            <a:r>
              <a:rPr b="0" i="0" lang="en-US" sz="9600" u="none" cap="none" strike="noStrike">
                <a:solidFill>
                  <a:schemeClr val="dk1"/>
                </a:solidFill>
                <a:latin typeface="Roboto"/>
                <a:ea typeface="Roboto"/>
                <a:cs typeface="Roboto"/>
                <a:sym typeface="Roboto"/>
              </a:rPr>
              <a:t>       </a:t>
            </a:r>
            <a:endParaRPr b="0" i="0" sz="1200" u="none" cap="none" strike="noStrike">
              <a:solidFill>
                <a:schemeClr val="dk1"/>
              </a:solidFill>
              <a:latin typeface="Roboto"/>
              <a:ea typeface="Roboto"/>
              <a:cs typeface="Roboto"/>
              <a:sym typeface="Roboto"/>
            </a:endParaRPr>
          </a:p>
        </p:txBody>
      </p:sp>
      <p:sp>
        <p:nvSpPr>
          <p:cNvPr id="120" name="Google Shape;120;p21"/>
          <p:cNvSpPr txBox="1"/>
          <p:nvPr/>
        </p:nvSpPr>
        <p:spPr>
          <a:xfrm>
            <a:off x="710350" y="547281"/>
            <a:ext cx="7452341" cy="160039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292929"/>
              </a:buClr>
              <a:buSzPts val="1800"/>
              <a:buFont typeface="Arial"/>
              <a:buNone/>
            </a:pPr>
            <a:r>
              <a:rPr b="1" i="0" lang="en-US" sz="1400" u="none" cap="none" strike="noStrike">
                <a:solidFill>
                  <a:srgbClr val="292929"/>
                </a:solidFill>
                <a:latin typeface="Roboto"/>
                <a:ea typeface="Roboto"/>
                <a:cs typeface="Roboto"/>
                <a:sym typeface="Roboto"/>
              </a:rPr>
              <a:t>KARATSUBA ALGORITHM</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292929"/>
              </a:buClr>
              <a:buSzPts val="1800"/>
              <a:buFont typeface="Arial"/>
              <a:buNone/>
            </a:pPr>
            <a:r>
              <a:rPr b="0" i="0" lang="en-US" sz="1400" u="none" cap="none" strike="noStrike">
                <a:solidFill>
                  <a:srgbClr val="292929"/>
                </a:solidFill>
                <a:latin typeface="Roboto"/>
                <a:ea typeface="Roboto"/>
                <a:cs typeface="Roboto"/>
                <a:sym typeface="Roboto"/>
              </a:rPr>
              <a:t>Let’s consider two 4-digit numbers x and y where x=1234 and y=5678.</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292929"/>
              </a:buClr>
              <a:buSzPts val="1800"/>
              <a:buFont typeface="Arial"/>
              <a:buNone/>
            </a:pPr>
            <a:r>
              <a:rPr b="0" i="0" lang="en-US" sz="1400" u="none" cap="none" strike="noStrike">
                <a:solidFill>
                  <a:srgbClr val="292929"/>
                </a:solidFill>
                <a:latin typeface="Roboto"/>
                <a:ea typeface="Roboto"/>
                <a:cs typeface="Roboto"/>
                <a:sym typeface="Roboto"/>
              </a:rPr>
              <a:t>First of all, we should divide the n-digit numbers into n/2-digit numbers as shown below.</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21" name="Google Shape;121;p21"/>
          <p:cNvPicPr preferRelativeResize="0"/>
          <p:nvPr/>
        </p:nvPicPr>
        <p:blipFill rotWithShape="1">
          <a:blip r:embed="rId3">
            <a:alphaModFix/>
          </a:blip>
          <a:srcRect b="0" l="0" r="0" t="0"/>
          <a:stretch/>
        </p:blipFill>
        <p:spPr>
          <a:xfrm>
            <a:off x="1707858" y="1978491"/>
            <a:ext cx="5848350" cy="1419225"/>
          </a:xfrm>
          <a:prstGeom prst="rect">
            <a:avLst/>
          </a:prstGeom>
          <a:noFill/>
          <a:ln>
            <a:noFill/>
          </a:ln>
        </p:spPr>
      </p:pic>
      <p:sp>
        <p:nvSpPr>
          <p:cNvPr id="122" name="Google Shape;122;p21"/>
          <p:cNvSpPr txBox="1"/>
          <p:nvPr/>
        </p:nvSpPr>
        <p:spPr>
          <a:xfrm>
            <a:off x="944820" y="3764510"/>
            <a:ext cx="7155180" cy="73862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292929"/>
              </a:buClr>
              <a:buSzPts val="1600"/>
              <a:buFont typeface="Arial"/>
              <a:buNone/>
            </a:pPr>
            <a:r>
              <a:rPr b="0" i="0" lang="en-US" sz="1400" u="none" cap="none" strike="noStrike">
                <a:solidFill>
                  <a:srgbClr val="292929"/>
                </a:solidFill>
                <a:latin typeface="Roboto"/>
                <a:ea typeface="Roboto"/>
                <a:cs typeface="Roboto"/>
                <a:sym typeface="Roboto"/>
              </a:rPr>
              <a:t>a and c represent the first n/2 digits of x and y</a:t>
            </a:r>
            <a:r>
              <a:rPr b="0" i="1" lang="en-US" sz="1400" u="none" cap="none" strike="noStrike">
                <a:solidFill>
                  <a:srgbClr val="292929"/>
                </a:solidFill>
                <a:latin typeface="Roboto"/>
                <a:ea typeface="Roboto"/>
                <a:cs typeface="Roboto"/>
                <a:sym typeface="Roboto"/>
              </a:rPr>
              <a:t>. </a:t>
            </a:r>
            <a:r>
              <a:rPr b="0" i="0" lang="en-US" sz="1400" u="none" cap="none" strike="noStrike">
                <a:solidFill>
                  <a:srgbClr val="292929"/>
                </a:solidFill>
                <a:latin typeface="Roboto"/>
                <a:ea typeface="Roboto"/>
                <a:cs typeface="Roboto"/>
                <a:sym typeface="Roboto"/>
              </a:rPr>
              <a:t>Similarly, b and d represent the last n/2 digits of x and y</a:t>
            </a:r>
            <a:endParaRPr b="0" i="0" sz="1400" u="none" cap="none" strike="noStrike">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RAMASAMY</dc:creator>
</cp:coreProperties>
</file>