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Roboto"/>
      <p:regular r:id="rId25"/>
      <p:bold r:id="rId26"/>
      <p:italic r:id="rId27"/>
      <p:boldItalic r:id="rId28"/>
    </p:embeddedFont>
    <p:embeddedFont>
      <p:font typeface="Roboto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3" roundtripDataSignature="AMtx7mj9q0tapM4alu1mQVTucNvmFaPt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5FDA4F-6CEF-4139-98B9-B5CFBDD32678}">
  <a:tblStyle styleId="{715FDA4F-6CEF-4139-98B9-B5CFBDD32678}"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Medium-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Medium-italic.fntdata"/><Relationship Id="rId30" Type="http://schemas.openxmlformats.org/officeDocument/2006/relationships/font" Target="fonts/RobotoMedium-bold.fntdata"/><Relationship Id="rId11" Type="http://schemas.openxmlformats.org/officeDocument/2006/relationships/slide" Target="slides/slide4.xml"/><Relationship Id="rId33" Type="http://customschemas.google.com/relationships/presentationmetadata" Target="metadata"/><Relationship Id="rId10" Type="http://schemas.openxmlformats.org/officeDocument/2006/relationships/slide" Target="slides/slide3.xml"/><Relationship Id="rId32" Type="http://schemas.openxmlformats.org/officeDocument/2006/relationships/font" Target="fonts/RobotoMedium-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2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Length of longest contiguous subarray containing only 1s after replacement = 6</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2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Length of longest contiguous subarray containing only 1s after replacement = 6</a:t>
            </a:r>
            <a:endParaRPr>
              <a:latin typeface="Roboto"/>
              <a:ea typeface="Roboto"/>
              <a:cs typeface="Roboto"/>
              <a:sym typeface="Roboto"/>
            </a:endParaRPr>
          </a:p>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f307fc558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3f307fc55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f307fc558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3f307fc55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f307fc55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3f307fc558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3f307fc558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3f307fc558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f307fc558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
        <p:nvSpPr>
          <p:cNvPr id="103" name="Google Shape;103;g23f307fc558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1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1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1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1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2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2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5" name="Google Shape;45;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sp>
        <p:nvSpPr>
          <p:cNvPr id="52" name="Google Shape;5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3" name="Google Shape;53;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4" name="Google Shape;54;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5" name="Google Shape;5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8" name="Google Shape;58;p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9" name="Google Shape;5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4" name="Google Shape;6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68" name="Shape 68"/>
        <p:cNvGrpSpPr/>
        <p:nvPr/>
      </p:nvGrpSpPr>
      <p:grpSpPr>
        <a:xfrm>
          <a:off x="0" y="0"/>
          <a:ext cx="0" cy="0"/>
          <a:chOff x="0" y="0"/>
          <a:chExt cx="0" cy="0"/>
        </a:xfrm>
      </p:grpSpPr>
      <p:sp>
        <p:nvSpPr>
          <p:cNvPr id="69" name="Google Shape;69;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0" name="Google Shape;70;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1" name="Google Shape;7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72" name="Shape 72"/>
        <p:cNvGrpSpPr/>
        <p:nvPr/>
      </p:nvGrpSpPr>
      <p:grpSpPr>
        <a:xfrm>
          <a:off x="0" y="0"/>
          <a:ext cx="0" cy="0"/>
          <a:chOff x="0" y="0"/>
          <a:chExt cx="0" cy="0"/>
        </a:xfrm>
      </p:grpSpPr>
      <p:sp>
        <p:nvSpPr>
          <p:cNvPr id="73" name="Google Shape;73;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4" name="Google Shape;7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75" name="Shape 75"/>
        <p:cNvGrpSpPr/>
        <p:nvPr/>
      </p:nvGrpSpPr>
      <p:grpSpPr>
        <a:xfrm>
          <a:off x="0" y="0"/>
          <a:ext cx="0" cy="0"/>
          <a:chOff x="0" y="0"/>
          <a:chExt cx="0" cy="0"/>
        </a:xfrm>
      </p:grpSpPr>
      <p:sp>
        <p:nvSpPr>
          <p:cNvPr id="76" name="Google Shape;76;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77" name="Google Shape;77;p1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8" name="Google Shape;78;p1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9" name="Google Shape;79;p1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0" name="Google Shape;8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1" name="Shape 81"/>
        <p:cNvGrpSpPr/>
        <p:nvPr/>
      </p:nvGrpSpPr>
      <p:grpSpPr>
        <a:xfrm>
          <a:off x="0" y="0"/>
          <a:ext cx="0" cy="0"/>
          <a:chOff x="0" y="0"/>
          <a:chExt cx="0" cy="0"/>
        </a:xfrm>
      </p:grpSpPr>
      <p:sp>
        <p:nvSpPr>
          <p:cNvPr id="82" name="Google Shape;82;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3" name="Google Shape;83;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atin typeface="Roboto"/>
                <a:ea typeface="Roboto"/>
                <a:cs typeface="Roboto"/>
                <a:sym typeface="Roboto"/>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17" name="Google Shape;1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84" name="Shape 84"/>
        <p:cNvGrpSpPr/>
        <p:nvPr/>
      </p:nvGrpSpPr>
      <p:grpSpPr>
        <a:xfrm>
          <a:off x="0" y="0"/>
          <a:ext cx="0" cy="0"/>
          <a:chOff x="0" y="0"/>
          <a:chExt cx="0" cy="0"/>
        </a:xfrm>
      </p:grpSpPr>
      <p:sp>
        <p:nvSpPr>
          <p:cNvPr id="85" name="Google Shape;85;p36"/>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86" name="Google Shape;86;p3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87" name="Google Shape;8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1" name="Google Shape;9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1pPr>
            <a:lvl2pPr indent="0" lvl="1"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2pPr>
            <a:lvl3pPr indent="0" lvl="2"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3pPr>
            <a:lvl4pPr indent="0" lvl="3"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4pPr>
            <a:lvl5pPr indent="0" lvl="4"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5pPr>
            <a:lvl6pPr indent="0" lvl="5"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6pPr>
            <a:lvl7pPr indent="0" lvl="6"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7pPr>
            <a:lvl8pPr indent="0" lvl="7"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8pPr>
            <a:lvl9pPr indent="0" lvl="8" marL="0" algn="r">
              <a:lnSpc>
                <a:spcPct val="100000"/>
              </a:lnSpc>
              <a:spcBef>
                <a:spcPts val="0"/>
              </a:spcBef>
              <a:spcAft>
                <a:spcPts val="0"/>
              </a:spcAft>
              <a:buSzPts val="1000"/>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8" name="Google Shape;28;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2" name="Google Shape;32;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5" name="Google Shape;35;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8" name="Google Shape;38;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1" name="Google Shape;4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theme" Target="../theme/theme2.xml"/><Relationship Id="rId12" Type="http://schemas.openxmlformats.org/officeDocument/2006/relationships/slideLayout" Target="../slideLayouts/slideLayout21.xml"/><Relationship Id="rId1" Type="http://schemas.openxmlformats.org/officeDocument/2006/relationships/image" Target="../media/image1.jp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 name="Shape 46"/>
        <p:cNvGrpSpPr/>
        <p:nvPr/>
      </p:nvGrpSpPr>
      <p:grpSpPr>
        <a:xfrm>
          <a:off x="0" y="0"/>
          <a:ext cx="0" cy="0"/>
          <a:chOff x="0" y="0"/>
          <a:chExt cx="0" cy="0"/>
        </a:xfrm>
      </p:grpSpPr>
      <p:sp>
        <p:nvSpPr>
          <p:cNvPr id="47" name="Google Shape;4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8" name="Google Shape;4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9" name="Google Shape;4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50" name="Google Shape;50;p5"/>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7.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hyperlink" Target="https://learn.codemithra.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xEEUwT9RBBfCFkZA8"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97" name="Google Shape;97;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98" name="Google Shape;98;p1"/>
          <p:cNvPicPr preferRelativeResize="0"/>
          <p:nvPr/>
        </p:nvPicPr>
        <p:blipFill rotWithShape="1">
          <a:blip r:embed="rId3">
            <a:alphaModFix/>
          </a:blip>
          <a:srcRect b="0" l="0" r="0" t="0"/>
          <a:stretch/>
        </p:blipFill>
        <p:spPr>
          <a:xfrm>
            <a:off x="1" y="3"/>
            <a:ext cx="9144003" cy="5143501"/>
          </a:xfrm>
          <a:prstGeom prst="rect">
            <a:avLst/>
          </a:prstGeom>
          <a:noFill/>
          <a:ln>
            <a:noFill/>
          </a:ln>
        </p:spPr>
      </p:pic>
      <p:pic>
        <p:nvPicPr>
          <p:cNvPr id="99" name="Google Shape;99;p1"/>
          <p:cNvPicPr preferRelativeResize="0"/>
          <p:nvPr/>
        </p:nvPicPr>
        <p:blipFill rotWithShape="1">
          <a:blip r:embed="rId4">
            <a:alphaModFix/>
          </a:blip>
          <a:srcRect b="0" l="0" r="0" t="0"/>
          <a:stretch/>
        </p:blipFill>
        <p:spPr>
          <a:xfrm>
            <a:off x="2504603" y="600290"/>
            <a:ext cx="4134799" cy="2923400"/>
          </a:xfrm>
          <a:prstGeom prst="rect">
            <a:avLst/>
          </a:prstGeom>
          <a:noFill/>
          <a:ln>
            <a:noFill/>
          </a:ln>
        </p:spPr>
      </p:pic>
      <p:pic>
        <p:nvPicPr>
          <p:cNvPr id="100" name="Google Shape;100;p1"/>
          <p:cNvPicPr preferRelativeResize="0"/>
          <p:nvPr/>
        </p:nvPicPr>
        <p:blipFill rotWithShape="1">
          <a:blip r:embed="rId5">
            <a:alphaModFix/>
          </a:blip>
          <a:srcRect b="0" l="0" r="0" t="0"/>
          <a:stretch/>
        </p:blipFill>
        <p:spPr>
          <a:xfrm>
            <a:off x="2200053" y="3386140"/>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graphicFrame>
        <p:nvGraphicFramePr>
          <p:cNvPr id="162" name="Google Shape;162;p24"/>
          <p:cNvGraphicFramePr/>
          <p:nvPr/>
        </p:nvGraphicFramePr>
        <p:xfrm>
          <a:off x="185854" y="688387"/>
          <a:ext cx="3000000" cy="3000000"/>
        </p:xfrm>
        <a:graphic>
          <a:graphicData uri="http://schemas.openxmlformats.org/drawingml/2006/table">
            <a:tbl>
              <a:tblPr bandRow="1" firstRow="1">
                <a:noFill/>
                <a:tableStyleId>{715FDA4F-6CEF-4139-98B9-B5CFBDD32678}</a:tableStyleId>
              </a:tblPr>
              <a:tblGrid>
                <a:gridCol w="4329875"/>
                <a:gridCol w="4204525"/>
              </a:tblGrid>
              <a:tr h="4143575">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import java.util.Scanner;</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class LongestSubarrayWithOnesAfterReplacement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private static int findMaxConsecutiveOnes(int[] a, int k)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int maxOnes = Integer.MIN_VALUE;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int numReplacements = 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int windowStart = 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for(int windowEnd = 0; windowEnd &lt; a.length; windowEnd++) {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if(a[windowEnd] == 0)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numReplacements++;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while(numReplacements &gt; k)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if(a[windowStart] == 0)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numReplacements--;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windowStart++;</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maxOnes = Math.max(maxOnes, windowEnd-windowStart+1);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return maxOnes;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public static void main(String[] args)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int[] a = new int[]{1, 1, 1, 1, 0, 0, 0, 1, 1, 1, 1, 1, 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int k = 1;</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int result = findMaxConsecutiveOnes(a, k);</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System.out.printf("Length of longest contiguous subarray containing only 1s after replacement = %d%n", result);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50"/>
                        <a:buFont typeface="Arial"/>
                        <a:buNone/>
                      </a:pPr>
                      <a:r>
                        <a:t/>
                      </a:r>
                      <a:endParaRPr b="0" i="0" sz="1450" u="none" cap="none" strike="noStrike">
                        <a:solidFill>
                          <a:schemeClr val="dk1"/>
                        </a:solidFill>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68" name="Google Shape;168;p25"/>
          <p:cNvSpPr txBox="1"/>
          <p:nvPr/>
        </p:nvSpPr>
        <p:spPr>
          <a:xfrm>
            <a:off x="1334729" y="1633797"/>
            <a:ext cx="69021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0" i="0" lang="en-US" sz="1800" u="none" cap="none" strike="noStrike">
                <a:solidFill>
                  <a:srgbClr val="000000"/>
                </a:solidFill>
                <a:latin typeface="Roboto"/>
                <a:ea typeface="Roboto"/>
                <a:cs typeface="Roboto"/>
                <a:sym typeface="Roboto"/>
              </a:rPr>
              <a:t>Time Complexity: O(n), where n is the number of bits in the binary representation of the given number.</a:t>
            </a:r>
            <a:endParaRPr b="0" i="0" sz="18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0" i="0" lang="en-US" sz="1800" u="none" cap="none" strike="noStrike">
                <a:solidFill>
                  <a:srgbClr val="000000"/>
                </a:solidFill>
                <a:latin typeface="Roboto"/>
                <a:ea typeface="Roboto"/>
                <a:cs typeface="Roboto"/>
                <a:sym typeface="Roboto"/>
              </a:rPr>
              <a:t>Space Complexity: O(1)</a:t>
            </a:r>
            <a:endParaRPr b="0" i="0" sz="1800" u="none" cap="none" strike="noStrike">
              <a:solidFill>
                <a:srgbClr val="000000"/>
              </a:solidFill>
              <a:latin typeface="Roboto"/>
              <a:ea typeface="Roboto"/>
              <a:cs typeface="Roboto"/>
              <a:sym typeface="Roboto"/>
            </a:endParaRPr>
          </a:p>
        </p:txBody>
      </p:sp>
      <p:sp>
        <p:nvSpPr>
          <p:cNvPr id="169" name="Google Shape;169;p25"/>
          <p:cNvSpPr txBox="1"/>
          <p:nvPr/>
        </p:nvSpPr>
        <p:spPr>
          <a:xfrm>
            <a:off x="818535" y="915840"/>
            <a:ext cx="70497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Time Complexity and space complexity</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23f307fc558_0_8"/>
          <p:cNvPicPr preferRelativeResize="0"/>
          <p:nvPr/>
        </p:nvPicPr>
        <p:blipFill rotWithShape="1">
          <a:blip r:embed="rId3">
            <a:alphaModFix/>
          </a:blip>
          <a:srcRect b="0" l="0" r="53855" t="0"/>
          <a:stretch/>
        </p:blipFill>
        <p:spPr>
          <a:xfrm>
            <a:off x="8096776" y="1"/>
            <a:ext cx="1047224" cy="1102725"/>
          </a:xfrm>
          <a:prstGeom prst="rect">
            <a:avLst/>
          </a:prstGeom>
          <a:noFill/>
          <a:ln>
            <a:noFill/>
          </a:ln>
        </p:spPr>
      </p:pic>
      <p:sp>
        <p:nvSpPr>
          <p:cNvPr id="175" name="Google Shape;175;g23f307fc558_0_8"/>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176" name="Google Shape;176;g23f307fc558_0_8"/>
          <p:cNvSpPr txBox="1"/>
          <p:nvPr/>
        </p:nvSpPr>
        <p:spPr>
          <a:xfrm>
            <a:off x="513450" y="1037696"/>
            <a:ext cx="81171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1500"/>
              </a:spcBef>
              <a:spcAft>
                <a:spcPts val="150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Describe the problem of finding the longest sequence of 1s after flipping a maximum of 'k' 0s.</a:t>
            </a:r>
            <a:endParaRPr b="0" i="0" sz="1800" u="none" cap="none" strike="noStrike">
              <a:solidFill>
                <a:srgbClr val="000000"/>
              </a:solidFill>
              <a:latin typeface="Roboto"/>
              <a:ea typeface="Roboto"/>
              <a:cs typeface="Roboto"/>
              <a:sym typeface="Roboto"/>
            </a:endParaRPr>
          </a:p>
        </p:txBody>
      </p:sp>
      <p:sp>
        <p:nvSpPr>
          <p:cNvPr id="177" name="Google Shape;177;g23f307fc558_0_8"/>
          <p:cNvSpPr txBox="1"/>
          <p:nvPr/>
        </p:nvSpPr>
        <p:spPr>
          <a:xfrm>
            <a:off x="1007602" y="2140421"/>
            <a:ext cx="7200900" cy="1431131"/>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This problem involves finding the longest contiguous subarray consisting of 1s, where we are allowed to flip at most 'k' 0s to 1s. The goal is to determine the maximum length of such a subarray.</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g23f307fc558_0_18"/>
          <p:cNvPicPr preferRelativeResize="0"/>
          <p:nvPr/>
        </p:nvPicPr>
        <p:blipFill rotWithShape="1">
          <a:blip r:embed="rId3">
            <a:alphaModFix/>
          </a:blip>
          <a:srcRect b="0" l="0" r="53855" t="0"/>
          <a:stretch/>
        </p:blipFill>
        <p:spPr>
          <a:xfrm>
            <a:off x="8096776" y="1"/>
            <a:ext cx="1047224" cy="1102725"/>
          </a:xfrm>
          <a:prstGeom prst="rect">
            <a:avLst/>
          </a:prstGeom>
          <a:noFill/>
          <a:ln>
            <a:noFill/>
          </a:ln>
        </p:spPr>
      </p:pic>
      <p:sp>
        <p:nvSpPr>
          <p:cNvPr id="183" name="Google Shape;183;g23f307fc558_0_18"/>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184" name="Google Shape;184;g23f307fc558_0_18"/>
          <p:cNvSpPr txBox="1"/>
          <p:nvPr/>
        </p:nvSpPr>
        <p:spPr>
          <a:xfrm>
            <a:off x="513450" y="1006846"/>
            <a:ext cx="8117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500"/>
              </a:spcBef>
              <a:spcAft>
                <a:spcPts val="1500"/>
              </a:spcAft>
              <a:buClr>
                <a:srgbClr val="000000"/>
              </a:buClr>
              <a:buSzPts val="2000"/>
              <a:buFont typeface="Arial"/>
              <a:buNone/>
            </a:pPr>
            <a:r>
              <a:rPr b="0" i="0" lang="en-US" sz="1800" u="none" cap="none" strike="noStrike">
                <a:solidFill>
                  <a:srgbClr val="000000"/>
                </a:solidFill>
                <a:latin typeface="Roboto"/>
                <a:ea typeface="Roboto"/>
                <a:cs typeface="Roboto"/>
                <a:sym typeface="Roboto"/>
              </a:rPr>
              <a:t>What is the time complexity of your solution?</a:t>
            </a:r>
            <a:endParaRPr b="0" i="0" sz="1800" u="none" cap="none" strike="noStrike">
              <a:solidFill>
                <a:srgbClr val="000000"/>
              </a:solidFill>
              <a:latin typeface="Roboto"/>
              <a:ea typeface="Roboto"/>
              <a:cs typeface="Roboto"/>
              <a:sym typeface="Roboto"/>
            </a:endParaRPr>
          </a:p>
        </p:txBody>
      </p:sp>
      <p:sp>
        <p:nvSpPr>
          <p:cNvPr id="185" name="Google Shape;185;g23f307fc558_0_18"/>
          <p:cNvSpPr txBox="1"/>
          <p:nvPr/>
        </p:nvSpPr>
        <p:spPr>
          <a:xfrm>
            <a:off x="2286958" y="2708236"/>
            <a:ext cx="7200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50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86" name="Google Shape;186;g23f307fc558_0_18"/>
          <p:cNvSpPr txBox="1"/>
          <p:nvPr/>
        </p:nvSpPr>
        <p:spPr>
          <a:xfrm>
            <a:off x="1007602" y="2140421"/>
            <a:ext cx="7200900" cy="1708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2000"/>
              <a:buFont typeface="Arial"/>
              <a:buNone/>
            </a:pPr>
            <a:r>
              <a:rPr lang="en-US" sz="1800">
                <a:solidFill>
                  <a:schemeClr val="dk1"/>
                </a:solidFill>
                <a:latin typeface="Roboto"/>
                <a:ea typeface="Roboto"/>
                <a:cs typeface="Roboto"/>
                <a:sym typeface="Roboto"/>
              </a:rPr>
              <a:t>The time complexity is O(n), where n is the length of the binary sequence. We iterate through the sequence only once, and each iteration takes constant time operations.</a:t>
            </a:r>
            <a:endParaRPr sz="18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g23f307fc558_0_30"/>
          <p:cNvPicPr preferRelativeResize="0"/>
          <p:nvPr/>
        </p:nvPicPr>
        <p:blipFill rotWithShape="1">
          <a:blip r:embed="rId3">
            <a:alphaModFix/>
          </a:blip>
          <a:srcRect b="0" l="0" r="53855" t="0"/>
          <a:stretch/>
        </p:blipFill>
        <p:spPr>
          <a:xfrm>
            <a:off x="8096776" y="1"/>
            <a:ext cx="1047224" cy="1102725"/>
          </a:xfrm>
          <a:prstGeom prst="rect">
            <a:avLst/>
          </a:prstGeom>
          <a:noFill/>
          <a:ln>
            <a:noFill/>
          </a:ln>
        </p:spPr>
      </p:pic>
      <p:sp>
        <p:nvSpPr>
          <p:cNvPr id="192" name="Google Shape;192;g23f307fc558_0_30"/>
          <p:cNvSpPr/>
          <p:nvPr/>
        </p:nvSpPr>
        <p:spPr>
          <a:xfrm>
            <a:off x="1007602" y="790605"/>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193" name="Google Shape;193;g23f307fc558_0_30"/>
          <p:cNvSpPr txBox="1"/>
          <p:nvPr/>
        </p:nvSpPr>
        <p:spPr>
          <a:xfrm>
            <a:off x="503288" y="1100633"/>
            <a:ext cx="8117100" cy="1308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1500"/>
              </a:spcBef>
              <a:spcAft>
                <a:spcPts val="150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How would you modify the solution if you were allowed to flip any number of 0s?</a:t>
            </a:r>
            <a:endParaRPr b="0" i="0" sz="1400" u="none" cap="none" strike="noStrike">
              <a:solidFill>
                <a:srgbClr val="000000"/>
              </a:solidFill>
              <a:latin typeface="Roboto"/>
              <a:ea typeface="Roboto"/>
              <a:cs typeface="Roboto"/>
              <a:sym typeface="Roboto"/>
            </a:endParaRPr>
          </a:p>
        </p:txBody>
      </p:sp>
      <p:sp>
        <p:nvSpPr>
          <p:cNvPr id="194" name="Google Shape;194;g23f307fc558_0_30"/>
          <p:cNvSpPr txBox="1"/>
          <p:nvPr/>
        </p:nvSpPr>
        <p:spPr>
          <a:xfrm>
            <a:off x="2501802" y="2969608"/>
            <a:ext cx="7200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p:txBody>
      </p:sp>
      <p:sp>
        <p:nvSpPr>
          <p:cNvPr id="195" name="Google Shape;195;g23f307fc558_0_30"/>
          <p:cNvSpPr txBox="1"/>
          <p:nvPr/>
        </p:nvSpPr>
        <p:spPr>
          <a:xfrm>
            <a:off x="1007602" y="2140421"/>
            <a:ext cx="7200900" cy="1708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800"/>
              <a:buFont typeface="Arial"/>
              <a:buNone/>
            </a:pPr>
            <a:r>
              <a:rPr lang="en-US" sz="1800">
                <a:solidFill>
                  <a:schemeClr val="dk1"/>
                </a:solidFill>
                <a:latin typeface="Roboto"/>
                <a:ea typeface="Roboto"/>
                <a:cs typeface="Roboto"/>
                <a:sym typeface="Roboto"/>
              </a:rPr>
              <a:t>If we can flip any number of 0s, we can simply count the number of 0s encountered and keep track of the maximum length of the sequence of 1s seen so far. Whenever we encounter a 0, we update the maximum length if necessary and reset the count of 0s.</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g23f307fc558_0_79"/>
          <p:cNvPicPr preferRelativeResize="0"/>
          <p:nvPr/>
        </p:nvPicPr>
        <p:blipFill rotWithShape="1">
          <a:blip r:embed="rId3">
            <a:alphaModFix/>
          </a:blip>
          <a:srcRect b="0" l="0" r="53855" t="0"/>
          <a:stretch/>
        </p:blipFill>
        <p:spPr>
          <a:xfrm>
            <a:off x="8096776" y="1"/>
            <a:ext cx="1047224" cy="1102725"/>
          </a:xfrm>
          <a:prstGeom prst="rect">
            <a:avLst/>
          </a:prstGeom>
          <a:noFill/>
          <a:ln>
            <a:noFill/>
          </a:ln>
        </p:spPr>
      </p:pic>
      <p:sp>
        <p:nvSpPr>
          <p:cNvPr id="201" name="Google Shape;201;g23f307fc558_0_79"/>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202" name="Google Shape;202;g23f307fc558_0_79"/>
          <p:cNvSpPr txBox="1"/>
          <p:nvPr/>
        </p:nvSpPr>
        <p:spPr>
          <a:xfrm>
            <a:off x="513450" y="1110847"/>
            <a:ext cx="81171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US" sz="1800" u="none" cap="none" strike="noStrike">
                <a:solidFill>
                  <a:srgbClr val="000000"/>
                </a:solidFill>
                <a:latin typeface="Roboto"/>
                <a:ea typeface="Roboto"/>
                <a:cs typeface="Roboto"/>
                <a:sym typeface="Roboto"/>
              </a:rPr>
              <a:t>What is the space complexity of the given algorithm to find the longest sequence of 1s after flip?</a:t>
            </a:r>
            <a:endParaRPr b="0" i="0" sz="1800" u="none" cap="none" strike="noStrike">
              <a:solidFill>
                <a:srgbClr val="000000"/>
              </a:solidFill>
              <a:latin typeface="Roboto"/>
              <a:ea typeface="Roboto"/>
              <a:cs typeface="Roboto"/>
              <a:sym typeface="Roboto"/>
            </a:endParaRPr>
          </a:p>
        </p:txBody>
      </p:sp>
      <p:sp>
        <p:nvSpPr>
          <p:cNvPr id="203" name="Google Shape;203;g23f307fc558_0_79"/>
          <p:cNvSpPr txBox="1"/>
          <p:nvPr/>
        </p:nvSpPr>
        <p:spPr>
          <a:xfrm>
            <a:off x="2242354" y="2699948"/>
            <a:ext cx="7200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p:txBody>
      </p:sp>
      <p:sp>
        <p:nvSpPr>
          <p:cNvPr id="204" name="Google Shape;204;g23f307fc558_0_79"/>
          <p:cNvSpPr txBox="1"/>
          <p:nvPr/>
        </p:nvSpPr>
        <p:spPr>
          <a:xfrm>
            <a:off x="1007602" y="2140421"/>
            <a:ext cx="7200900" cy="1908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800"/>
              <a:buFont typeface="Arial"/>
              <a:buNone/>
            </a:pPr>
            <a:r>
              <a:rPr lang="en-US" sz="1600">
                <a:solidFill>
                  <a:schemeClr val="dk1"/>
                </a:solidFill>
                <a:latin typeface="Roboto"/>
                <a:ea typeface="Roboto"/>
                <a:cs typeface="Roboto"/>
                <a:sym typeface="Roboto"/>
              </a:rPr>
              <a:t>The space complexity of the given algorithm is O(1), constant space. It does not use any extra space that grows with the input size. The algorithm only requires a few variables to keep track of the current length, maximum length, and the count of 0s encountered, which remain constant regardless of the input size.</a:t>
            </a:r>
            <a:endParaRPr b="0"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210" name="Google Shape;210;p3"/>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211" name="Google Shape;211;p3"/>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17" name="Google Shape;217;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218" name="Google Shape;218;p4"/>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19" name="Google Shape;219;p4"/>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rgbClr val="FFFFFF"/>
                </a:solidFill>
                <a:latin typeface="Roboto Medium"/>
                <a:ea typeface="Roboto Medium"/>
                <a:cs typeface="Roboto Medium"/>
                <a:sym typeface="Roboto Medium"/>
              </a:rPr>
              <a:t>THANK YOU</a:t>
            </a:r>
            <a:endParaRPr b="0" i="0" sz="3700" u="none" cap="none" strike="noStrike">
              <a:solidFill>
                <a:srgbClr val="FFFFFF"/>
              </a:solidFill>
              <a:latin typeface="Roboto Medium"/>
              <a:ea typeface="Roboto Medium"/>
              <a:cs typeface="Roboto Medium"/>
              <a:sym typeface="Roboto Medium"/>
            </a:endParaRPr>
          </a:p>
        </p:txBody>
      </p:sp>
      <p:pic>
        <p:nvPicPr>
          <p:cNvPr id="220" name="Google Shape;220;p4"/>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21" name="Google Shape;221;p4"/>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22" name="Google Shape;222;p4"/>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Roboto Medium"/>
                <a:ea typeface="Roboto Medium"/>
                <a:cs typeface="Roboto Medium"/>
                <a:sym typeface="Roboto Medium"/>
              </a:rPr>
              <a:t>+91 78150 95095</a:t>
            </a:r>
            <a:endParaRPr b="0" i="0" sz="1000" u="none" cap="none" strike="noStrike">
              <a:solidFill>
                <a:srgbClr val="FFFFFF"/>
              </a:solidFill>
              <a:latin typeface="Roboto Medium"/>
              <a:ea typeface="Roboto Medium"/>
              <a:cs typeface="Roboto Medium"/>
              <a:sym typeface="Roboto Medium"/>
            </a:endParaRPr>
          </a:p>
        </p:txBody>
      </p:sp>
      <p:cxnSp>
        <p:nvCxnSpPr>
          <p:cNvPr id="223" name="Google Shape;223;p4"/>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24" name="Google Shape;224;p4"/>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Roboto Medium"/>
                <a:ea typeface="Roboto Medium"/>
                <a:cs typeface="Roboto Medium"/>
                <a:sym typeface="Roboto Medium"/>
              </a:rPr>
              <a:t>codemithra@ethnus.com</a:t>
            </a:r>
            <a:endParaRPr b="0" i="0" sz="1000" u="none" cap="none" strike="noStrike">
              <a:solidFill>
                <a:srgbClr val="FFFFFF"/>
              </a:solidFill>
              <a:latin typeface="Roboto Medium"/>
              <a:ea typeface="Roboto Medium"/>
              <a:cs typeface="Roboto Medium"/>
              <a:sym typeface="Roboto Medium"/>
            </a:endParaRPr>
          </a:p>
        </p:txBody>
      </p:sp>
      <p:pic>
        <p:nvPicPr>
          <p:cNvPr id="225" name="Google Shape;225;p4"/>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26" name="Google Shape;226;p4"/>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FFFFFF"/>
                </a:solidFill>
                <a:latin typeface="Roboto Medium"/>
                <a:ea typeface="Roboto Medium"/>
                <a:cs typeface="Roboto Medium"/>
                <a:sym typeface="Roboto Medium"/>
              </a:rPr>
              <a:t>www.codemithra.com</a:t>
            </a:r>
            <a:endParaRPr b="0" i="0" sz="1000" u="none" cap="none" strike="noStrike">
              <a:solidFill>
                <a:srgbClr val="FFFFFF"/>
              </a:solidFill>
              <a:latin typeface="Roboto Medium"/>
              <a:ea typeface="Roboto Medium"/>
              <a:cs typeface="Roboto Medium"/>
              <a:sym typeface="Roboto Medium"/>
            </a:endParaRPr>
          </a:p>
        </p:txBody>
      </p:sp>
      <p:cxnSp>
        <p:nvCxnSpPr>
          <p:cNvPr id="227" name="Google Shape;227;p4"/>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3f307fc558_0_101"/>
          <p:cNvSpPr txBox="1"/>
          <p:nvPr>
            <p:ph idx="1" type="body"/>
          </p:nvPr>
        </p:nvSpPr>
        <p:spPr>
          <a:xfrm>
            <a:off x="729200" y="12319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sz="2000">
                <a:solidFill>
                  <a:schemeClr val="dk1"/>
                </a:solidFill>
                <a:highlight>
                  <a:srgbClr val="FFFFFF"/>
                </a:highlight>
              </a:rPr>
              <a:t>URL</a:t>
            </a:r>
            <a:r>
              <a:rPr b="1" lang="en-US" sz="2000">
                <a:solidFill>
                  <a:srgbClr val="373737"/>
                </a:solidFill>
                <a:highlight>
                  <a:srgbClr val="FFFFFF"/>
                </a:highlight>
              </a:rPr>
              <a:t>:</a:t>
            </a:r>
            <a:r>
              <a:rPr b="1" lang="en-US" sz="2000" u="sng">
                <a:solidFill>
                  <a:schemeClr val="hlink"/>
                </a:solidFill>
                <a:highlight>
                  <a:srgbClr val="FFFFFF"/>
                </a:highlight>
                <a:hlinkClick r:id="rId3"/>
              </a:rPr>
              <a:t>https://forms.gle/xEEUwT9RBBfCFkZA8</a:t>
            </a:r>
            <a:endParaRPr b="1" sz="2000">
              <a:solidFill>
                <a:srgbClr val="0C5ADB"/>
              </a:solidFill>
              <a:highlight>
                <a:srgbClr val="FFFFFF"/>
              </a:highlight>
            </a:endParaRPr>
          </a:p>
          <a:p>
            <a:pPr indent="0" lvl="0" marL="0" rtl="0" algn="l">
              <a:lnSpc>
                <a:spcPct val="115000"/>
              </a:lnSpc>
              <a:spcBef>
                <a:spcPts val="0"/>
              </a:spcBef>
              <a:spcAft>
                <a:spcPts val="0"/>
              </a:spcAft>
              <a:buSzPts val="1800"/>
              <a:buNone/>
            </a:pPr>
            <a:r>
              <a:rPr b="1" lang="en-US" sz="2000">
                <a:solidFill>
                  <a:schemeClr val="dk1"/>
                </a:solidFill>
                <a:highlight>
                  <a:srgbClr val="FFFFFF"/>
                </a:highlight>
              </a:rPr>
              <a:t>QR CODE</a:t>
            </a:r>
            <a:r>
              <a:rPr b="1" lang="en-US" sz="2000">
                <a:solidFill>
                  <a:srgbClr val="373737"/>
                </a:solidFill>
                <a:highlight>
                  <a:srgbClr val="FFFFFF"/>
                </a:highlight>
              </a:rPr>
              <a:t>:</a:t>
            </a:r>
            <a:endParaRPr b="1" sz="2000">
              <a:solidFill>
                <a:srgbClr val="373737"/>
              </a:solidFill>
              <a:highlight>
                <a:srgbClr val="FFFFFF"/>
              </a:highlight>
            </a:endParaRPr>
          </a:p>
        </p:txBody>
      </p:sp>
      <p:pic>
        <p:nvPicPr>
          <p:cNvPr id="106" name="Google Shape;106;g23f307fc558_0_101"/>
          <p:cNvPicPr preferRelativeResize="0"/>
          <p:nvPr/>
        </p:nvPicPr>
        <p:blipFill rotWithShape="1">
          <a:blip r:embed="rId4">
            <a:alphaModFix/>
          </a:blip>
          <a:srcRect b="0" l="0" r="0" t="0"/>
          <a:stretch/>
        </p:blipFill>
        <p:spPr>
          <a:xfrm>
            <a:off x="3373107" y="2184045"/>
            <a:ext cx="2591074" cy="2444905"/>
          </a:xfrm>
          <a:prstGeom prst="rect">
            <a:avLst/>
          </a:prstGeom>
          <a:noFill/>
          <a:ln>
            <a:noFill/>
          </a:ln>
        </p:spPr>
      </p:pic>
      <p:sp>
        <p:nvSpPr>
          <p:cNvPr id="107" name="Google Shape;107;g23f307fc558_0_101"/>
          <p:cNvSpPr txBox="1"/>
          <p:nvPr/>
        </p:nvSpPr>
        <p:spPr>
          <a:xfrm>
            <a:off x="2553629" y="601939"/>
            <a:ext cx="45720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600" u="none" cap="none" strike="noStrike">
                <a:solidFill>
                  <a:schemeClr val="dk1"/>
                </a:solidFill>
                <a:latin typeface="Roboto"/>
                <a:ea typeface="Roboto"/>
                <a:cs typeface="Roboto"/>
                <a:sym typeface="Roboto"/>
              </a:rPr>
              <a:t>TEST TIME ON KARATSUBA ALGORITHM</a:t>
            </a:r>
            <a:endParaRPr b="1" i="0" sz="1600" u="none" cap="none" strike="noStrik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13" name="Google Shape;11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14" name="Google Shape;114;p2"/>
          <p:cNvPicPr preferRelativeResize="0"/>
          <p:nvPr/>
        </p:nvPicPr>
        <p:blipFill rotWithShape="1">
          <a:blip r:embed="rId3">
            <a:alphaModFix/>
          </a:blip>
          <a:srcRect b="0" l="0" r="0" t="0"/>
          <a:stretch/>
        </p:blipFill>
        <p:spPr>
          <a:xfrm>
            <a:off x="1" y="3"/>
            <a:ext cx="9144003" cy="5143501"/>
          </a:xfrm>
          <a:prstGeom prst="rect">
            <a:avLst/>
          </a:prstGeom>
          <a:noFill/>
          <a:ln>
            <a:noFill/>
          </a:ln>
        </p:spPr>
      </p:pic>
      <p:sp>
        <p:nvSpPr>
          <p:cNvPr id="115" name="Google Shape;115;p2"/>
          <p:cNvSpPr txBox="1"/>
          <p:nvPr/>
        </p:nvSpPr>
        <p:spPr>
          <a:xfrm>
            <a:off x="118946" y="2130182"/>
            <a:ext cx="4690948" cy="1292631"/>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i="0" lang="en-US" sz="3600" u="none" cap="none" strike="noStrike">
                <a:solidFill>
                  <a:srgbClr val="FFFFFF"/>
                </a:solidFill>
                <a:latin typeface="Roboto"/>
                <a:ea typeface="Roboto"/>
                <a:cs typeface="Roboto"/>
                <a:sym typeface="Roboto"/>
              </a:rPr>
              <a:t>LONGEST SEQUENCE OF 1S AFTER FLIP</a:t>
            </a:r>
            <a:endParaRPr b="0" i="0" sz="36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3"/>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21" name="Google Shape;121;p13"/>
          <p:cNvSpPr/>
          <p:nvPr/>
        </p:nvSpPr>
        <p:spPr>
          <a:xfrm>
            <a:off x="555057" y="687240"/>
            <a:ext cx="7545000" cy="40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800" u="none" cap="none" strike="noStrike">
                <a:solidFill>
                  <a:schemeClr val="dk1"/>
                </a:solidFill>
                <a:latin typeface="Roboto"/>
                <a:ea typeface="Roboto"/>
                <a:cs typeface="Roboto"/>
                <a:sym typeface="Roboto"/>
              </a:rPr>
              <a:t>Introduction:</a:t>
            </a:r>
            <a:endParaRPr b="1"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16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sz="1600">
              <a:solidFill>
                <a:schemeClr val="dk1"/>
              </a:solidFill>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Roboto"/>
                <a:ea typeface="Roboto"/>
                <a:cs typeface="Roboto"/>
                <a:sym typeface="Roboto"/>
              </a:rPr>
              <a:t>The "Longest Sequence of 1s after flip" problem involves finding the maximum length of a sequence of consecutive 1s that can be obtained by flipping a limited number of 0s to 1s. </a:t>
            </a:r>
            <a:endParaRPr b="0" i="0" sz="1600" u="none" cap="none" strike="noStrike">
              <a:solidFill>
                <a:srgbClr val="000000"/>
              </a:solidFill>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Roboto"/>
                <a:ea typeface="Roboto"/>
                <a:cs typeface="Roboto"/>
                <a:sym typeface="Roboto"/>
              </a:rPr>
              <a:t>This problem is commonly encountered in computer science, specifically in the context of binary strings or arrays.</a:t>
            </a:r>
            <a:endParaRPr b="0" i="0" sz="1600" u="none" cap="none" strike="noStrike">
              <a:solidFill>
                <a:srgbClr val="000000"/>
              </a:solidFill>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Roboto"/>
                <a:ea typeface="Roboto"/>
                <a:cs typeface="Roboto"/>
                <a:sym typeface="Roboto"/>
              </a:rPr>
              <a:t>The goal is to identify the longest sequence of 1s that can be achieved by flipping a predetermined number of 0s to 1s.</a:t>
            </a:r>
            <a:endParaRPr b="0" i="0" sz="1600" u="none" cap="none" strike="noStrike">
              <a:solidFill>
                <a:srgbClr val="000000"/>
              </a:solidFill>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Roboto"/>
                <a:ea typeface="Roboto"/>
                <a:cs typeface="Roboto"/>
                <a:sym typeface="Roboto"/>
              </a:rPr>
              <a:t>The flip operation involves changing a 0 to a 1. By strategically selecting which 0s to flip, we aim to maximize the length of the resulting sequence of 1s.</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27" name="Google Shape;127;p15"/>
          <p:cNvSpPr/>
          <p:nvPr/>
        </p:nvSpPr>
        <p:spPr>
          <a:xfrm>
            <a:off x="555068" y="681610"/>
            <a:ext cx="7545000" cy="2308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en-US" sz="1800" u="none" cap="none" strike="noStrike">
                <a:solidFill>
                  <a:schemeClr val="dk1"/>
                </a:solidFill>
                <a:latin typeface="Roboto"/>
                <a:ea typeface="Roboto"/>
                <a:cs typeface="Roboto"/>
                <a:sym typeface="Roboto"/>
              </a:rPr>
              <a:t>Introduction:</a:t>
            </a:r>
            <a:endParaRPr b="1" i="0" sz="18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b="1" sz="1800">
              <a:solidFill>
                <a:schemeClr val="dk1"/>
              </a:solidFill>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Roboto"/>
                <a:ea typeface="Roboto"/>
                <a:cs typeface="Roboto"/>
                <a:sym typeface="Roboto"/>
              </a:rPr>
              <a:t>The aim is to identify the configuration that yields the maximum length of consecutive ones within the allowed number of flips.</a:t>
            </a:r>
            <a:endParaRPr b="0" i="0" sz="1600" u="none" cap="none" strike="noStrike">
              <a:solidFill>
                <a:srgbClr val="000000"/>
              </a:solidFill>
              <a:latin typeface="Roboto"/>
              <a:ea typeface="Roboto"/>
              <a:cs typeface="Roboto"/>
              <a:sym typeface="Roboto"/>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chemeClr val="dk1"/>
                </a:solidFill>
                <a:latin typeface="Roboto"/>
                <a:ea typeface="Roboto"/>
                <a:cs typeface="Roboto"/>
                <a:sym typeface="Roboto"/>
              </a:rPr>
              <a:t>It's important to note that the number of allowed flips can greatly impact the result. A higher number of flips generally allows for a longer sequence of ones, while a limited number of flips may result in a shorter sequence.</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33" name="Google Shape;133;p16"/>
          <p:cNvSpPr/>
          <p:nvPr/>
        </p:nvSpPr>
        <p:spPr>
          <a:xfrm>
            <a:off x="725219" y="547543"/>
            <a:ext cx="7545000" cy="3416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222222"/>
                </a:solidFill>
                <a:latin typeface="Roboto"/>
                <a:ea typeface="Roboto"/>
                <a:cs typeface="Roboto"/>
                <a:sym typeface="Roboto"/>
              </a:rPr>
              <a:t>Example: 11011101111</a:t>
            </a:r>
            <a:endParaRPr b="0" i="0" sz="1600" u="none" cap="none" strike="noStrike">
              <a:solidFill>
                <a:srgbClr val="222222"/>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222222"/>
                </a:solidFill>
                <a:latin typeface="Roboto"/>
                <a:ea typeface="Roboto"/>
                <a:cs typeface="Roboto"/>
                <a:sym typeface="Roboto"/>
              </a:rPr>
              <a:t>Step 1:</a:t>
            </a:r>
            <a:endParaRPr b="0" i="0" sz="1600" u="none" cap="none" strike="noStrike">
              <a:solidFill>
                <a:srgbClr val="222222"/>
              </a:solidFill>
              <a:latin typeface="Roboto"/>
              <a:ea typeface="Roboto"/>
              <a:cs typeface="Roboto"/>
              <a:sym typeface="Roboto"/>
            </a:endParaRPr>
          </a:p>
          <a:p>
            <a:pPr indent="0" lvl="0" marL="0" marR="0" rtl="0" algn="ctr">
              <a:lnSpc>
                <a:spcPct val="150000"/>
              </a:lnSpc>
              <a:spcBef>
                <a:spcPts val="0"/>
              </a:spcBef>
              <a:spcAft>
                <a:spcPts val="0"/>
              </a:spcAft>
              <a:buClr>
                <a:srgbClr val="000000"/>
              </a:buClr>
              <a:buSzPts val="1600"/>
              <a:buFont typeface="Arial"/>
              <a:buNone/>
            </a:pPr>
            <a:r>
              <a:rPr b="0" i="0" lang="en-US" sz="1600" u="none" cap="none" strike="noStrike">
                <a:solidFill>
                  <a:srgbClr val="222222"/>
                </a:solidFill>
                <a:latin typeface="Roboto"/>
                <a:ea typeface="Roboto"/>
                <a:cs typeface="Roboto"/>
                <a:sym typeface="Roboto"/>
              </a:rPr>
              <a:t>11011101111</a:t>
            </a:r>
            <a:endParaRPr b="0" i="0" sz="1400" u="none" cap="none" strike="noStrike">
              <a:solidFill>
                <a:srgbClr val="000000"/>
              </a:solidFill>
              <a:latin typeface="Roboto"/>
              <a:ea typeface="Roboto"/>
              <a:cs typeface="Roboto"/>
              <a:sym typeface="Roboto"/>
            </a:endParaRPr>
          </a:p>
          <a:p>
            <a:pPr indent="0" lvl="0" marL="0" marR="0" rtl="0" algn="ctr">
              <a:lnSpc>
                <a:spcPct val="150000"/>
              </a:lnSpc>
              <a:spcBef>
                <a:spcPts val="0"/>
              </a:spcBef>
              <a:spcAft>
                <a:spcPts val="0"/>
              </a:spcAft>
              <a:buClr>
                <a:srgbClr val="000000"/>
              </a:buClr>
              <a:buSzPts val="1600"/>
              <a:buFont typeface="Arial"/>
              <a:buNone/>
            </a:pPr>
            <a:r>
              <a:t/>
            </a:r>
            <a:endParaRPr b="0" i="0" sz="1600" u="none" cap="none" strike="noStrike">
              <a:solidFill>
                <a:srgbClr val="222222"/>
              </a:solidFill>
              <a:latin typeface="Roboto"/>
              <a:ea typeface="Roboto"/>
              <a:cs typeface="Roboto"/>
              <a:sym typeface="Roboto"/>
            </a:endParaRPr>
          </a:p>
          <a:p>
            <a:pPr indent="0" lvl="0" marL="0" marR="0" rtl="0" algn="ctr">
              <a:lnSpc>
                <a:spcPct val="150000"/>
              </a:lnSpc>
              <a:spcBef>
                <a:spcPts val="0"/>
              </a:spcBef>
              <a:spcAft>
                <a:spcPts val="0"/>
              </a:spcAft>
              <a:buClr>
                <a:srgbClr val="000000"/>
              </a:buClr>
              <a:buSzPts val="1600"/>
              <a:buFont typeface="Arial"/>
              <a:buNone/>
            </a:pPr>
            <a:r>
              <a:rPr b="0" i="0" lang="en-US" sz="1600" u="none" cap="none" strike="noStrike">
                <a:solidFill>
                  <a:srgbClr val="222222"/>
                </a:solidFill>
                <a:latin typeface="Roboto"/>
                <a:ea typeface="Roboto"/>
                <a:cs typeface="Roboto"/>
                <a:sym typeface="Roboto"/>
              </a:rPr>
              <a:t>11</a:t>
            </a:r>
            <a:r>
              <a:rPr b="0" i="0" lang="en-US" sz="1600" u="none" cap="none" strike="noStrike">
                <a:solidFill>
                  <a:srgbClr val="0C5ADB"/>
                </a:solidFill>
                <a:latin typeface="Roboto"/>
                <a:ea typeface="Roboto"/>
                <a:cs typeface="Roboto"/>
                <a:sym typeface="Roboto"/>
              </a:rPr>
              <a:t>1</a:t>
            </a:r>
            <a:r>
              <a:rPr b="0" i="0" lang="en-US" sz="1600" u="none" cap="none" strike="noStrike">
                <a:solidFill>
                  <a:srgbClr val="222222"/>
                </a:solidFill>
                <a:latin typeface="Roboto"/>
                <a:ea typeface="Roboto"/>
                <a:cs typeface="Roboto"/>
                <a:sym typeface="Roboto"/>
              </a:rPr>
              <a:t>11101111</a:t>
            </a:r>
            <a:endParaRPr b="0" i="0" sz="1400" u="none" cap="none" strike="noStrike">
              <a:solidFill>
                <a:srgbClr val="000000"/>
              </a:solidFill>
              <a:latin typeface="Roboto"/>
              <a:ea typeface="Roboto"/>
              <a:cs typeface="Roboto"/>
              <a:sym typeface="Roboto"/>
            </a:endParaRPr>
          </a:p>
          <a:p>
            <a:pPr indent="0" lvl="0" marL="0" marR="0" rtl="0" algn="ctr">
              <a:lnSpc>
                <a:spcPct val="150000"/>
              </a:lnSpc>
              <a:spcBef>
                <a:spcPts val="0"/>
              </a:spcBef>
              <a:spcAft>
                <a:spcPts val="0"/>
              </a:spcAft>
              <a:buClr>
                <a:srgbClr val="000000"/>
              </a:buClr>
              <a:buSzPts val="1600"/>
              <a:buFont typeface="Arial"/>
              <a:buNone/>
            </a:pPr>
            <a:r>
              <a:t/>
            </a:r>
            <a:endParaRPr b="0" i="0" sz="1600" u="none" cap="none" strike="noStrike">
              <a:solidFill>
                <a:srgbClr val="222222"/>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222222"/>
                </a:solidFill>
                <a:latin typeface="Roboto"/>
                <a:ea typeface="Roboto"/>
                <a:cs typeface="Roboto"/>
                <a:sym typeface="Roboto"/>
              </a:rPr>
              <a:t>Flipping the First 0 results in </a:t>
            </a:r>
            <a:r>
              <a:rPr b="0" i="0" lang="en-US" sz="1600" u="none" cap="none" strike="noStrike">
                <a:solidFill>
                  <a:schemeClr val="accent4"/>
                </a:solidFill>
                <a:latin typeface="Roboto"/>
                <a:ea typeface="Roboto"/>
                <a:cs typeface="Roboto"/>
                <a:sym typeface="Roboto"/>
              </a:rPr>
              <a:t>111111</a:t>
            </a:r>
            <a:r>
              <a:rPr b="0" i="0" lang="en-US" sz="1600" u="none" cap="none" strike="noStrike">
                <a:solidFill>
                  <a:srgbClr val="222222"/>
                </a:solidFill>
                <a:latin typeface="Roboto"/>
                <a:ea typeface="Roboto"/>
                <a:cs typeface="Roboto"/>
                <a:sym typeface="Roboto"/>
              </a:rPr>
              <a:t>01111</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374151"/>
                </a:solidFill>
                <a:latin typeface="Roboto"/>
                <a:ea typeface="Roboto"/>
                <a:cs typeface="Roboto"/>
                <a:sym typeface="Roboto"/>
              </a:rPr>
              <a:t>length of the sequence of consecutive 1s</a:t>
            </a:r>
            <a:r>
              <a:rPr b="0" i="0" lang="en-US" sz="1600" u="none" cap="none" strike="noStrike">
                <a:solidFill>
                  <a:srgbClr val="222222"/>
                </a:solidFill>
                <a:latin typeface="Roboto"/>
                <a:ea typeface="Roboto"/>
                <a:cs typeface="Roboto"/>
                <a:sym typeface="Roboto"/>
              </a:rPr>
              <a:t>=6</a:t>
            </a:r>
            <a:br>
              <a:rPr b="0" i="0" lang="en-US" sz="1600" u="none" cap="none" strike="noStrike">
                <a:solidFill>
                  <a:srgbClr val="000000"/>
                </a:solidFill>
                <a:latin typeface="Roboto"/>
                <a:ea typeface="Roboto"/>
                <a:cs typeface="Roboto"/>
                <a:sym typeface="Roboto"/>
              </a:rPr>
            </a:br>
            <a:endParaRPr b="0" i="0" sz="1600" u="none" cap="none" strike="noStrike">
              <a:solidFill>
                <a:schemeClr val="dk1"/>
              </a:solidFill>
              <a:latin typeface="Roboto"/>
              <a:ea typeface="Roboto"/>
              <a:cs typeface="Roboto"/>
              <a:sym typeface="Roboto"/>
            </a:endParaRPr>
          </a:p>
        </p:txBody>
      </p:sp>
      <p:cxnSp>
        <p:nvCxnSpPr>
          <p:cNvPr id="134" name="Google Shape;134;p16"/>
          <p:cNvCxnSpPr/>
          <p:nvPr/>
        </p:nvCxnSpPr>
        <p:spPr>
          <a:xfrm>
            <a:off x="4155688" y="2049452"/>
            <a:ext cx="0" cy="557700"/>
          </a:xfrm>
          <a:prstGeom prst="straightConnector1">
            <a:avLst/>
          </a:prstGeom>
          <a:noFill/>
          <a:ln cap="flat" cmpd="sng" w="19050">
            <a:solidFill>
              <a:schemeClr val="dk1"/>
            </a:solidFill>
            <a:prstDash val="solid"/>
            <a:round/>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40" name="Google Shape;140;p17"/>
          <p:cNvSpPr/>
          <p:nvPr/>
        </p:nvSpPr>
        <p:spPr>
          <a:xfrm>
            <a:off x="725225" y="915850"/>
            <a:ext cx="7545000" cy="3450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222222"/>
                </a:solidFill>
                <a:latin typeface="Roboto"/>
                <a:ea typeface="Roboto"/>
                <a:cs typeface="Roboto"/>
                <a:sym typeface="Roboto"/>
              </a:rPr>
              <a:t>Step 2:</a:t>
            </a:r>
            <a:endParaRPr b="0" i="0" sz="1400" u="none" cap="none" strike="noStrike">
              <a:solidFill>
                <a:srgbClr val="000000"/>
              </a:solidFill>
              <a:latin typeface="Roboto"/>
              <a:ea typeface="Roboto"/>
              <a:cs typeface="Roboto"/>
              <a:sym typeface="Roboto"/>
            </a:endParaRPr>
          </a:p>
          <a:p>
            <a:pPr indent="0" lvl="0" marL="0" marR="0" rtl="0" algn="ctr">
              <a:lnSpc>
                <a:spcPct val="150000"/>
              </a:lnSpc>
              <a:spcBef>
                <a:spcPts val="0"/>
              </a:spcBef>
              <a:spcAft>
                <a:spcPts val="0"/>
              </a:spcAft>
              <a:buClr>
                <a:srgbClr val="000000"/>
              </a:buClr>
              <a:buSzPts val="1600"/>
              <a:buFont typeface="Arial"/>
              <a:buNone/>
            </a:pPr>
            <a:r>
              <a:rPr b="0" i="0" lang="en-US" sz="1600" u="none" cap="none" strike="noStrike">
                <a:solidFill>
                  <a:srgbClr val="222222"/>
                </a:solidFill>
                <a:latin typeface="Roboto"/>
                <a:ea typeface="Roboto"/>
                <a:cs typeface="Roboto"/>
                <a:sym typeface="Roboto"/>
              </a:rPr>
              <a:t>11011101111</a:t>
            </a:r>
            <a:endParaRPr b="0" i="0" sz="1400" u="none" cap="none" strike="noStrike">
              <a:solidFill>
                <a:srgbClr val="000000"/>
              </a:solidFill>
              <a:latin typeface="Roboto"/>
              <a:ea typeface="Roboto"/>
              <a:cs typeface="Roboto"/>
              <a:sym typeface="Roboto"/>
            </a:endParaRPr>
          </a:p>
          <a:p>
            <a:pPr indent="0" lvl="0" marL="0" marR="0" rtl="0" algn="ctr">
              <a:lnSpc>
                <a:spcPct val="150000"/>
              </a:lnSpc>
              <a:spcBef>
                <a:spcPts val="0"/>
              </a:spcBef>
              <a:spcAft>
                <a:spcPts val="0"/>
              </a:spcAft>
              <a:buClr>
                <a:srgbClr val="000000"/>
              </a:buClr>
              <a:buSzPts val="1600"/>
              <a:buFont typeface="Arial"/>
              <a:buNone/>
            </a:pPr>
            <a:r>
              <a:t/>
            </a:r>
            <a:endParaRPr b="0" i="0" sz="1600" u="none" cap="none" strike="noStrike">
              <a:solidFill>
                <a:srgbClr val="222222"/>
              </a:solidFill>
              <a:latin typeface="Roboto"/>
              <a:ea typeface="Roboto"/>
              <a:cs typeface="Roboto"/>
              <a:sym typeface="Roboto"/>
            </a:endParaRPr>
          </a:p>
          <a:p>
            <a:pPr indent="0" lvl="0" marL="0" marR="0" rtl="0" algn="ctr">
              <a:lnSpc>
                <a:spcPct val="150000"/>
              </a:lnSpc>
              <a:spcBef>
                <a:spcPts val="0"/>
              </a:spcBef>
              <a:spcAft>
                <a:spcPts val="0"/>
              </a:spcAft>
              <a:buClr>
                <a:srgbClr val="000000"/>
              </a:buClr>
              <a:buSzPts val="1600"/>
              <a:buFont typeface="Arial"/>
              <a:buNone/>
            </a:pPr>
            <a:r>
              <a:rPr b="0" i="0" lang="en-US" sz="1600" u="none" cap="none" strike="noStrike">
                <a:solidFill>
                  <a:srgbClr val="222222"/>
                </a:solidFill>
                <a:latin typeface="Roboto"/>
                <a:ea typeface="Roboto"/>
                <a:cs typeface="Roboto"/>
                <a:sym typeface="Roboto"/>
              </a:rPr>
              <a:t>11</a:t>
            </a:r>
            <a:r>
              <a:rPr b="0" i="0" lang="en-US" sz="1600" u="none" cap="none" strike="noStrike">
                <a:solidFill>
                  <a:srgbClr val="0C5ADB"/>
                </a:solidFill>
                <a:latin typeface="Roboto"/>
                <a:ea typeface="Roboto"/>
                <a:cs typeface="Roboto"/>
                <a:sym typeface="Roboto"/>
              </a:rPr>
              <a:t>0</a:t>
            </a:r>
            <a:r>
              <a:rPr b="0" i="0" lang="en-US" sz="1600" u="none" cap="none" strike="noStrike">
                <a:solidFill>
                  <a:srgbClr val="222222"/>
                </a:solidFill>
                <a:latin typeface="Roboto"/>
                <a:ea typeface="Roboto"/>
                <a:cs typeface="Roboto"/>
                <a:sym typeface="Roboto"/>
              </a:rPr>
              <a:t>111</a:t>
            </a:r>
            <a:r>
              <a:rPr b="0" i="0" lang="en-US" sz="1600" u="none" cap="none" strike="noStrike">
                <a:solidFill>
                  <a:srgbClr val="0C5ADB"/>
                </a:solidFill>
                <a:latin typeface="Roboto"/>
                <a:ea typeface="Roboto"/>
                <a:cs typeface="Roboto"/>
                <a:sym typeface="Roboto"/>
              </a:rPr>
              <a:t>1</a:t>
            </a:r>
            <a:r>
              <a:rPr b="0" i="0" lang="en-US" sz="1600" u="none" cap="none" strike="noStrike">
                <a:solidFill>
                  <a:srgbClr val="222222"/>
                </a:solidFill>
                <a:latin typeface="Roboto"/>
                <a:ea typeface="Roboto"/>
                <a:cs typeface="Roboto"/>
                <a:sym typeface="Roboto"/>
              </a:rPr>
              <a:t>1111</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2400"/>
              <a:buFont typeface="Arial"/>
              <a:buNone/>
            </a:pPr>
            <a:br>
              <a:rPr b="0" i="0" lang="en-US" sz="2400" u="none" cap="none" strike="noStrike">
                <a:solidFill>
                  <a:srgbClr val="000000"/>
                </a:solidFill>
                <a:latin typeface="Roboto"/>
                <a:ea typeface="Roboto"/>
                <a:cs typeface="Roboto"/>
                <a:sym typeface="Roboto"/>
              </a:rPr>
            </a:br>
            <a:r>
              <a:rPr b="0" i="0" lang="en-US" sz="1800" u="none" cap="none" strike="noStrike">
                <a:solidFill>
                  <a:srgbClr val="222222"/>
                </a:solidFill>
                <a:latin typeface="Roboto"/>
                <a:ea typeface="Roboto"/>
                <a:cs typeface="Roboto"/>
                <a:sym typeface="Roboto"/>
              </a:rPr>
              <a:t>Flipping the second 0 results in 110</a:t>
            </a:r>
            <a:r>
              <a:rPr b="0" i="0" lang="en-US" sz="1800" u="none" cap="none" strike="noStrike">
                <a:solidFill>
                  <a:schemeClr val="accent4"/>
                </a:solidFill>
                <a:latin typeface="Roboto"/>
                <a:ea typeface="Roboto"/>
                <a:cs typeface="Roboto"/>
                <a:sym typeface="Roboto"/>
              </a:rPr>
              <a:t>11111111</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374151"/>
                </a:solidFill>
                <a:latin typeface="Roboto"/>
                <a:ea typeface="Roboto"/>
                <a:cs typeface="Roboto"/>
                <a:sym typeface="Roboto"/>
              </a:rPr>
              <a:t>length of the sequence of consecutive 1s</a:t>
            </a:r>
            <a:r>
              <a:rPr b="0" i="0" lang="en-US" sz="1800" u="none" cap="none" strike="noStrike">
                <a:solidFill>
                  <a:srgbClr val="222222"/>
                </a:solidFill>
                <a:latin typeface="Roboto"/>
                <a:ea typeface="Roboto"/>
                <a:cs typeface="Roboto"/>
                <a:sym typeface="Roboto"/>
              </a:rPr>
              <a:t>=8</a:t>
            </a:r>
            <a:endParaRPr b="0" i="0" sz="1800" u="none" cap="none" strike="noStrike">
              <a:solidFill>
                <a:srgbClr val="222222"/>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222222"/>
                </a:solidFill>
                <a:latin typeface="Roboto"/>
                <a:ea typeface="Roboto"/>
                <a:cs typeface="Roboto"/>
                <a:sym typeface="Roboto"/>
              </a:rPr>
              <a:t>         where the longest sequence of 1s is 8 long.</a:t>
            </a:r>
            <a:endParaRPr b="0" i="0" sz="1800" u="none" cap="none" strike="noStrike">
              <a:solidFill>
                <a:schemeClr val="dk1"/>
              </a:solidFill>
              <a:latin typeface="Roboto"/>
              <a:ea typeface="Roboto"/>
              <a:cs typeface="Roboto"/>
              <a:sym typeface="Roboto"/>
            </a:endParaRPr>
          </a:p>
        </p:txBody>
      </p:sp>
      <p:cxnSp>
        <p:nvCxnSpPr>
          <p:cNvPr id="141" name="Google Shape;141;p17"/>
          <p:cNvCxnSpPr/>
          <p:nvPr/>
        </p:nvCxnSpPr>
        <p:spPr>
          <a:xfrm>
            <a:off x="4624062" y="1591104"/>
            <a:ext cx="0" cy="557700"/>
          </a:xfrm>
          <a:prstGeom prst="straightConnector1">
            <a:avLst/>
          </a:prstGeom>
          <a:noFill/>
          <a:ln cap="flat" cmpd="sng" w="19050">
            <a:solidFill>
              <a:schemeClr val="dk1"/>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cxnSp>
        <p:nvCxnSpPr>
          <p:cNvPr id="146" name="Google Shape;146;p21"/>
          <p:cNvCxnSpPr/>
          <p:nvPr/>
        </p:nvCxnSpPr>
        <p:spPr>
          <a:xfrm>
            <a:off x="4327570" y="2292965"/>
            <a:ext cx="0" cy="557700"/>
          </a:xfrm>
          <a:prstGeom prst="straightConnector1">
            <a:avLst/>
          </a:prstGeom>
          <a:noFill/>
          <a:ln cap="flat" cmpd="sng" w="19050">
            <a:solidFill>
              <a:schemeClr val="dk1"/>
            </a:solidFill>
            <a:prstDash val="solid"/>
            <a:round/>
            <a:headEnd len="sm" w="sm" type="none"/>
            <a:tailEnd len="med" w="med" type="triangle"/>
          </a:ln>
        </p:spPr>
      </p:cxnSp>
      <p:cxnSp>
        <p:nvCxnSpPr>
          <p:cNvPr id="147" name="Google Shape;147;p21"/>
          <p:cNvCxnSpPr/>
          <p:nvPr/>
        </p:nvCxnSpPr>
        <p:spPr>
          <a:xfrm>
            <a:off x="4429077" y="2292965"/>
            <a:ext cx="0" cy="557700"/>
          </a:xfrm>
          <a:prstGeom prst="straightConnector1">
            <a:avLst/>
          </a:prstGeom>
          <a:noFill/>
          <a:ln cap="flat" cmpd="sng" w="19050">
            <a:solidFill>
              <a:schemeClr val="dk1"/>
            </a:solidFill>
            <a:prstDash val="solid"/>
            <a:round/>
            <a:headEnd len="sm" w="sm" type="none"/>
            <a:tailEnd len="med" w="med" type="triangle"/>
          </a:ln>
        </p:spPr>
      </p:cxnSp>
      <p:sp>
        <p:nvSpPr>
          <p:cNvPr id="148" name="Google Shape;148;p21"/>
          <p:cNvSpPr/>
          <p:nvPr/>
        </p:nvSpPr>
        <p:spPr>
          <a:xfrm>
            <a:off x="725219" y="547543"/>
            <a:ext cx="7545000" cy="3416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600"/>
              <a:buFont typeface="Arial"/>
              <a:buNone/>
            </a:pPr>
            <a:r>
              <a:rPr lang="en-US" sz="1600">
                <a:solidFill>
                  <a:srgbClr val="222222"/>
                </a:solidFill>
                <a:latin typeface="Roboto"/>
                <a:ea typeface="Roboto"/>
                <a:cs typeface="Roboto"/>
                <a:sym typeface="Roboto"/>
              </a:rPr>
              <a:t>Example: 1110001111 k=2</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600"/>
              <a:buFont typeface="Arial"/>
              <a:buNone/>
            </a:pPr>
            <a:r>
              <a:rPr lang="en-US" sz="1600">
                <a:solidFill>
                  <a:srgbClr val="222222"/>
                </a:solidFill>
                <a:latin typeface="Roboto"/>
                <a:ea typeface="Roboto"/>
                <a:cs typeface="Roboto"/>
                <a:sym typeface="Roboto"/>
              </a:rPr>
              <a:t>Step 1:</a:t>
            </a:r>
            <a:endParaRPr sz="1600">
              <a:solidFill>
                <a:srgbClr val="222222"/>
              </a:solidFill>
              <a:latin typeface="Roboto"/>
              <a:ea typeface="Roboto"/>
              <a:cs typeface="Roboto"/>
              <a:sym typeface="Roboto"/>
            </a:endParaRPr>
          </a:p>
          <a:p>
            <a:pPr indent="0" lvl="0" marL="0" rtl="0" algn="ctr">
              <a:lnSpc>
                <a:spcPct val="150000"/>
              </a:lnSpc>
              <a:spcBef>
                <a:spcPts val="0"/>
              </a:spcBef>
              <a:spcAft>
                <a:spcPts val="0"/>
              </a:spcAft>
              <a:buClr>
                <a:schemeClr val="dk1"/>
              </a:buClr>
              <a:buSzPts val="1600"/>
              <a:buFont typeface="Arial"/>
              <a:buNone/>
            </a:pPr>
            <a:r>
              <a:rPr lang="en-US" sz="1600">
                <a:solidFill>
                  <a:srgbClr val="222222"/>
                </a:solidFill>
                <a:latin typeface="Roboto"/>
                <a:ea typeface="Roboto"/>
                <a:cs typeface="Roboto"/>
                <a:sym typeface="Roboto"/>
              </a:rPr>
              <a:t>1110001111</a:t>
            </a:r>
            <a:endParaRPr>
              <a:solidFill>
                <a:schemeClr val="dk1"/>
              </a:solidFill>
              <a:latin typeface="Roboto"/>
              <a:ea typeface="Roboto"/>
              <a:cs typeface="Roboto"/>
              <a:sym typeface="Roboto"/>
            </a:endParaRPr>
          </a:p>
          <a:p>
            <a:pPr indent="0" lvl="0" marL="0" rtl="0" algn="ctr">
              <a:lnSpc>
                <a:spcPct val="150000"/>
              </a:lnSpc>
              <a:spcBef>
                <a:spcPts val="0"/>
              </a:spcBef>
              <a:spcAft>
                <a:spcPts val="0"/>
              </a:spcAft>
              <a:buClr>
                <a:schemeClr val="dk1"/>
              </a:buClr>
              <a:buSzPts val="1600"/>
              <a:buFont typeface="Arial"/>
              <a:buNone/>
            </a:pPr>
            <a:r>
              <a:rPr lang="en-US" sz="1600">
                <a:solidFill>
                  <a:srgbClr val="222222"/>
                </a:solidFill>
                <a:latin typeface="Roboto"/>
                <a:ea typeface="Roboto"/>
                <a:cs typeface="Roboto"/>
                <a:sym typeface="Roboto"/>
              </a:rPr>
              <a:t>  </a:t>
            </a:r>
            <a:endParaRPr sz="1600">
              <a:solidFill>
                <a:srgbClr val="222222"/>
              </a:solidFill>
              <a:latin typeface="Roboto"/>
              <a:ea typeface="Roboto"/>
              <a:cs typeface="Roboto"/>
              <a:sym typeface="Roboto"/>
            </a:endParaRPr>
          </a:p>
          <a:p>
            <a:pPr indent="0" lvl="0" marL="0" rtl="0" algn="ctr">
              <a:lnSpc>
                <a:spcPct val="150000"/>
              </a:lnSpc>
              <a:spcBef>
                <a:spcPts val="0"/>
              </a:spcBef>
              <a:spcAft>
                <a:spcPts val="0"/>
              </a:spcAft>
              <a:buClr>
                <a:schemeClr val="dk1"/>
              </a:buClr>
              <a:buSzPts val="1600"/>
              <a:buFont typeface="Arial"/>
              <a:buNone/>
            </a:pPr>
            <a:r>
              <a:rPr lang="en-US" sz="1600">
                <a:solidFill>
                  <a:srgbClr val="222222"/>
                </a:solidFill>
                <a:latin typeface="Roboto"/>
                <a:ea typeface="Roboto"/>
                <a:cs typeface="Roboto"/>
                <a:sym typeface="Roboto"/>
              </a:rPr>
              <a:t>111</a:t>
            </a:r>
            <a:r>
              <a:rPr lang="en-US" sz="1600">
                <a:solidFill>
                  <a:srgbClr val="0C5ADB"/>
                </a:solidFill>
                <a:latin typeface="Roboto"/>
                <a:ea typeface="Roboto"/>
                <a:cs typeface="Roboto"/>
                <a:sym typeface="Roboto"/>
              </a:rPr>
              <a:t>11</a:t>
            </a:r>
            <a:r>
              <a:rPr lang="en-US" sz="1600">
                <a:solidFill>
                  <a:srgbClr val="222222"/>
                </a:solidFill>
                <a:latin typeface="Roboto"/>
                <a:ea typeface="Roboto"/>
                <a:cs typeface="Roboto"/>
                <a:sym typeface="Roboto"/>
              </a:rPr>
              <a:t>01111</a:t>
            </a:r>
            <a:endParaRPr>
              <a:solidFill>
                <a:schemeClr val="dk1"/>
              </a:solidFill>
              <a:latin typeface="Roboto"/>
              <a:ea typeface="Roboto"/>
              <a:cs typeface="Roboto"/>
              <a:sym typeface="Roboto"/>
            </a:endParaRPr>
          </a:p>
          <a:p>
            <a:pPr indent="0" lvl="0" marL="0" rtl="0" algn="ctr">
              <a:lnSpc>
                <a:spcPct val="150000"/>
              </a:lnSpc>
              <a:spcBef>
                <a:spcPts val="0"/>
              </a:spcBef>
              <a:spcAft>
                <a:spcPts val="0"/>
              </a:spcAft>
              <a:buClr>
                <a:schemeClr val="dk1"/>
              </a:buClr>
              <a:buSzPts val="1600"/>
              <a:buFont typeface="Arial"/>
              <a:buNone/>
            </a:pPr>
            <a:r>
              <a:t/>
            </a:r>
            <a:endParaRPr sz="1600">
              <a:solidFill>
                <a:srgbClr val="222222"/>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600"/>
              <a:buFont typeface="Arial"/>
              <a:buNone/>
            </a:pPr>
            <a:r>
              <a:rPr lang="en-US" sz="1600">
                <a:solidFill>
                  <a:srgbClr val="222222"/>
                </a:solidFill>
                <a:latin typeface="Roboto"/>
                <a:ea typeface="Roboto"/>
                <a:cs typeface="Roboto"/>
                <a:sym typeface="Roboto"/>
              </a:rPr>
              <a:t>After Flipping 0 results in </a:t>
            </a:r>
            <a:r>
              <a:rPr lang="en-US" sz="1600">
                <a:solidFill>
                  <a:srgbClr val="FF0000"/>
                </a:solidFill>
                <a:latin typeface="Roboto"/>
                <a:ea typeface="Roboto"/>
                <a:cs typeface="Roboto"/>
                <a:sym typeface="Roboto"/>
              </a:rPr>
              <a:t>11111</a:t>
            </a:r>
            <a:r>
              <a:rPr lang="en-US" sz="1600">
                <a:solidFill>
                  <a:srgbClr val="222222"/>
                </a:solidFill>
                <a:latin typeface="Roboto"/>
                <a:ea typeface="Roboto"/>
                <a:cs typeface="Roboto"/>
                <a:sym typeface="Roboto"/>
              </a:rPr>
              <a:t>01111</a:t>
            </a:r>
            <a:endParaRPr>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lang="en-US" sz="1600">
                <a:solidFill>
                  <a:srgbClr val="374151"/>
                </a:solidFill>
                <a:latin typeface="Roboto"/>
                <a:ea typeface="Roboto"/>
                <a:cs typeface="Roboto"/>
                <a:sym typeface="Roboto"/>
              </a:rPr>
              <a:t>length of the sequence of consecutive 1s</a:t>
            </a:r>
            <a:r>
              <a:rPr lang="en-US" sz="1600">
                <a:solidFill>
                  <a:srgbClr val="222222"/>
                </a:solidFill>
                <a:latin typeface="Roboto"/>
                <a:ea typeface="Roboto"/>
                <a:cs typeface="Roboto"/>
                <a:sym typeface="Roboto"/>
              </a:rPr>
              <a:t>=5</a:t>
            </a:r>
            <a:br>
              <a:rPr b="0" i="0" lang="en-US" sz="1600" u="none" cap="none" strike="noStrike">
                <a:solidFill>
                  <a:srgbClr val="000000"/>
                </a:solidFill>
                <a:latin typeface="Roboto"/>
                <a:ea typeface="Roboto"/>
                <a:cs typeface="Roboto"/>
                <a:sym typeface="Roboto"/>
              </a:rPr>
            </a:b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p:nvPr/>
        </p:nvSpPr>
        <p:spPr>
          <a:xfrm>
            <a:off x="3387969" y="1331193"/>
            <a:ext cx="7545000" cy="3046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cxnSp>
        <p:nvCxnSpPr>
          <p:cNvPr id="154" name="Google Shape;154;p22"/>
          <p:cNvCxnSpPr/>
          <p:nvPr/>
        </p:nvCxnSpPr>
        <p:spPr>
          <a:xfrm>
            <a:off x="4443577" y="1997617"/>
            <a:ext cx="0" cy="557700"/>
          </a:xfrm>
          <a:prstGeom prst="straightConnector1">
            <a:avLst/>
          </a:prstGeom>
          <a:noFill/>
          <a:ln cap="flat" cmpd="sng" w="19050">
            <a:solidFill>
              <a:schemeClr val="dk1"/>
            </a:solidFill>
            <a:prstDash val="solid"/>
            <a:round/>
            <a:headEnd len="sm" w="sm" type="none"/>
            <a:tailEnd len="med" w="med" type="triangle"/>
          </a:ln>
        </p:spPr>
      </p:cxnSp>
      <p:cxnSp>
        <p:nvCxnSpPr>
          <p:cNvPr id="155" name="Google Shape;155;p22"/>
          <p:cNvCxnSpPr/>
          <p:nvPr/>
        </p:nvCxnSpPr>
        <p:spPr>
          <a:xfrm>
            <a:off x="4572007" y="1997545"/>
            <a:ext cx="0" cy="557700"/>
          </a:xfrm>
          <a:prstGeom prst="straightConnector1">
            <a:avLst/>
          </a:prstGeom>
          <a:noFill/>
          <a:ln cap="flat" cmpd="sng" w="19050">
            <a:solidFill>
              <a:schemeClr val="dk1"/>
            </a:solidFill>
            <a:prstDash val="solid"/>
            <a:round/>
            <a:headEnd len="sm" w="sm" type="none"/>
            <a:tailEnd len="med" w="med" type="triangle"/>
          </a:ln>
        </p:spPr>
      </p:cxnSp>
      <p:sp>
        <p:nvSpPr>
          <p:cNvPr id="156" name="Google Shape;156;p22"/>
          <p:cNvSpPr/>
          <p:nvPr/>
        </p:nvSpPr>
        <p:spPr>
          <a:xfrm>
            <a:off x="725225" y="915850"/>
            <a:ext cx="7545000" cy="3450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600"/>
              <a:buFont typeface="Arial"/>
              <a:buNone/>
            </a:pPr>
            <a:r>
              <a:rPr lang="en-US" sz="1600">
                <a:solidFill>
                  <a:srgbClr val="222222"/>
                </a:solidFill>
                <a:latin typeface="Roboto"/>
                <a:ea typeface="Roboto"/>
                <a:cs typeface="Roboto"/>
                <a:sym typeface="Roboto"/>
              </a:rPr>
              <a:t>Step 2:</a:t>
            </a:r>
            <a:endParaRPr sz="1600">
              <a:solidFill>
                <a:srgbClr val="222222"/>
              </a:solidFill>
              <a:latin typeface="Roboto"/>
              <a:ea typeface="Roboto"/>
              <a:cs typeface="Roboto"/>
              <a:sym typeface="Roboto"/>
            </a:endParaRPr>
          </a:p>
          <a:p>
            <a:pPr indent="0" lvl="0" marL="0" rtl="0" algn="ctr">
              <a:lnSpc>
                <a:spcPct val="150000"/>
              </a:lnSpc>
              <a:spcBef>
                <a:spcPts val="0"/>
              </a:spcBef>
              <a:spcAft>
                <a:spcPts val="0"/>
              </a:spcAft>
              <a:buClr>
                <a:schemeClr val="dk1"/>
              </a:buClr>
              <a:buSzPts val="1600"/>
              <a:buFont typeface="Arial"/>
              <a:buNone/>
            </a:pPr>
            <a:r>
              <a:rPr lang="en-US" sz="1600">
                <a:solidFill>
                  <a:srgbClr val="222222"/>
                </a:solidFill>
                <a:latin typeface="Roboto"/>
                <a:ea typeface="Roboto"/>
                <a:cs typeface="Roboto"/>
                <a:sym typeface="Roboto"/>
              </a:rPr>
              <a:t>1110001111</a:t>
            </a:r>
            <a:endParaRPr>
              <a:solidFill>
                <a:schemeClr val="dk1"/>
              </a:solidFill>
              <a:latin typeface="Roboto"/>
              <a:ea typeface="Roboto"/>
              <a:cs typeface="Roboto"/>
              <a:sym typeface="Roboto"/>
            </a:endParaRPr>
          </a:p>
          <a:p>
            <a:pPr indent="0" lvl="0" marL="0" rtl="0" algn="ctr">
              <a:lnSpc>
                <a:spcPct val="150000"/>
              </a:lnSpc>
              <a:spcBef>
                <a:spcPts val="0"/>
              </a:spcBef>
              <a:spcAft>
                <a:spcPts val="0"/>
              </a:spcAft>
              <a:buClr>
                <a:schemeClr val="dk1"/>
              </a:buClr>
              <a:buSzPts val="1600"/>
              <a:buFont typeface="Arial"/>
              <a:buNone/>
            </a:pPr>
            <a:r>
              <a:rPr lang="en-US" sz="1600">
                <a:solidFill>
                  <a:srgbClr val="222222"/>
                </a:solidFill>
                <a:latin typeface="Roboto"/>
                <a:ea typeface="Roboto"/>
                <a:cs typeface="Roboto"/>
                <a:sym typeface="Roboto"/>
              </a:rPr>
              <a:t>  </a:t>
            </a:r>
            <a:endParaRPr sz="1600">
              <a:solidFill>
                <a:srgbClr val="222222"/>
              </a:solidFill>
              <a:latin typeface="Roboto"/>
              <a:ea typeface="Roboto"/>
              <a:cs typeface="Roboto"/>
              <a:sym typeface="Roboto"/>
            </a:endParaRPr>
          </a:p>
          <a:p>
            <a:pPr indent="0" lvl="0" marL="0" rtl="0" algn="ctr">
              <a:lnSpc>
                <a:spcPct val="150000"/>
              </a:lnSpc>
              <a:spcBef>
                <a:spcPts val="0"/>
              </a:spcBef>
              <a:spcAft>
                <a:spcPts val="0"/>
              </a:spcAft>
              <a:buClr>
                <a:schemeClr val="dk1"/>
              </a:buClr>
              <a:buSzPts val="1600"/>
              <a:buFont typeface="Arial"/>
              <a:buNone/>
            </a:pPr>
            <a:r>
              <a:rPr lang="en-US" sz="1600">
                <a:solidFill>
                  <a:srgbClr val="222222"/>
                </a:solidFill>
                <a:latin typeface="Roboto"/>
                <a:ea typeface="Roboto"/>
                <a:cs typeface="Roboto"/>
                <a:sym typeface="Roboto"/>
              </a:rPr>
              <a:t>1110</a:t>
            </a:r>
            <a:r>
              <a:rPr lang="en-US" sz="1600">
                <a:solidFill>
                  <a:srgbClr val="0C5ADB"/>
                </a:solidFill>
                <a:latin typeface="Roboto"/>
                <a:ea typeface="Roboto"/>
                <a:cs typeface="Roboto"/>
                <a:sym typeface="Roboto"/>
              </a:rPr>
              <a:t>11</a:t>
            </a:r>
            <a:r>
              <a:rPr lang="en-US" sz="1600">
                <a:solidFill>
                  <a:srgbClr val="222222"/>
                </a:solidFill>
                <a:latin typeface="Roboto"/>
                <a:ea typeface="Roboto"/>
                <a:cs typeface="Roboto"/>
                <a:sym typeface="Roboto"/>
              </a:rPr>
              <a:t>1111</a:t>
            </a:r>
            <a:endParaRPr>
              <a:solidFill>
                <a:schemeClr val="dk1"/>
              </a:solidFill>
              <a:latin typeface="Roboto"/>
              <a:ea typeface="Roboto"/>
              <a:cs typeface="Roboto"/>
              <a:sym typeface="Roboto"/>
            </a:endParaRPr>
          </a:p>
          <a:p>
            <a:pPr indent="0" lvl="0" marL="0" rtl="0" algn="ctr">
              <a:lnSpc>
                <a:spcPct val="150000"/>
              </a:lnSpc>
              <a:spcBef>
                <a:spcPts val="0"/>
              </a:spcBef>
              <a:spcAft>
                <a:spcPts val="0"/>
              </a:spcAft>
              <a:buClr>
                <a:schemeClr val="dk1"/>
              </a:buClr>
              <a:buSzPts val="1600"/>
              <a:buFont typeface="Arial"/>
              <a:buNone/>
            </a:pPr>
            <a:r>
              <a:t/>
            </a:r>
            <a:endParaRPr sz="1600">
              <a:solidFill>
                <a:srgbClr val="222222"/>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600"/>
              <a:buFont typeface="Arial"/>
              <a:buNone/>
            </a:pPr>
            <a:r>
              <a:rPr lang="en-US" sz="1600">
                <a:solidFill>
                  <a:srgbClr val="222222"/>
                </a:solidFill>
                <a:latin typeface="Roboto"/>
                <a:ea typeface="Roboto"/>
                <a:cs typeface="Roboto"/>
                <a:sym typeface="Roboto"/>
              </a:rPr>
              <a:t>After Flipping 0 results in 1110</a:t>
            </a:r>
            <a:r>
              <a:rPr lang="en-US" sz="1600">
                <a:solidFill>
                  <a:srgbClr val="FF0000"/>
                </a:solidFill>
                <a:latin typeface="Roboto"/>
                <a:ea typeface="Roboto"/>
                <a:cs typeface="Roboto"/>
                <a:sym typeface="Roboto"/>
              </a:rPr>
              <a:t>111111</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600"/>
              <a:buFont typeface="Arial"/>
              <a:buNone/>
            </a:pPr>
            <a:r>
              <a:rPr lang="en-US" sz="1600">
                <a:solidFill>
                  <a:srgbClr val="374151"/>
                </a:solidFill>
                <a:latin typeface="Roboto"/>
                <a:ea typeface="Roboto"/>
                <a:cs typeface="Roboto"/>
                <a:sym typeface="Roboto"/>
              </a:rPr>
              <a:t>length of the sequence of consecutive 1s</a:t>
            </a:r>
            <a:r>
              <a:rPr lang="en-US" sz="1600">
                <a:solidFill>
                  <a:srgbClr val="222222"/>
                </a:solidFill>
                <a:latin typeface="Roboto"/>
                <a:ea typeface="Roboto"/>
                <a:cs typeface="Roboto"/>
                <a:sym typeface="Roboto"/>
              </a:rPr>
              <a:t>=6</a:t>
            </a:r>
            <a:br>
              <a:rPr lang="en-US" sz="1600">
                <a:solidFill>
                  <a:schemeClr val="dk1"/>
                </a:solidFill>
                <a:latin typeface="Roboto"/>
                <a:ea typeface="Roboto"/>
                <a:cs typeface="Roboto"/>
                <a:sym typeface="Roboto"/>
              </a:rPr>
            </a:br>
            <a:r>
              <a:rPr lang="en-US" sz="1600">
                <a:solidFill>
                  <a:srgbClr val="222222"/>
                </a:solidFill>
                <a:latin typeface="Roboto"/>
                <a:ea typeface="Roboto"/>
                <a:cs typeface="Roboto"/>
                <a:sym typeface="Roboto"/>
              </a:rPr>
              <a:t> where the longest sequence of 1s is 6 long.</a:t>
            </a:r>
            <a:endParaRPr sz="1600">
              <a:solidFill>
                <a:srgbClr val="22222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