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Black"/>
      <p:bold r:id="rId23"/>
      <p:boldItalic r:id="rId24"/>
    </p:embeddedFont>
    <p:embeddedFont>
      <p:font typeface="Roboto"/>
      <p:regular r:id="rId25"/>
      <p:bold r:id="rId26"/>
      <p:italic r:id="rId27"/>
      <p:boldItalic r:id="rId28"/>
    </p:embeddedFont>
    <p:embeddedFont>
      <p:font typeface="Roboto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t3SbnKR78z2UtI2Lydc3QSAWV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E92817-33AD-4448-BD64-457651749806}">
  <a:tblStyle styleId="{65E92817-33AD-4448-BD64-45765174980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b="off" i="off"/>
      <a:tcStyle>
        <a:fill>
          <a:solidFill>
            <a:srgbClr val="FFE2CD"/>
          </a:solidFill>
        </a:fill>
      </a:tcStyle>
    </a:band1H>
    <a:band2H>
      <a:tcTxStyle b="off" i="off"/>
    </a:band2H>
    <a:band1V>
      <a:tcTxStyle b="off" i="off"/>
      <a:tcStyle>
        <a:fill>
          <a:solidFill>
            <a:srgbClr val="FFE2CD"/>
          </a:solidFill>
        </a:fill>
      </a:tcStyle>
    </a:band1V>
    <a:band2V>
      <a:tcTxStyle b="off" i="off"/>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 styleId="{8F5B6235-06A8-4AB2-9112-104C0D8A5B04}"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53177A5-037D-4613-A5E8-1D12E8DFDFC4}" styleName="Table_2">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3">
              <a:alpha val="40000"/>
            </a:schemeClr>
          </a:solidFill>
        </a:fill>
      </a:tcStyle>
    </a:band1H>
    <a:band2H>
      <a:tcTxStyle b="off" i="off"/>
    </a:band2H>
    <a:band1V>
      <a:tcTxStyle b="off" i="off"/>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b="off" i="off"/>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b="off" i="off"/>
    </a:neCell>
    <a:nwCell>
      <a:tcTxStyle b="off" i="off"/>
    </a:nwCell>
  </a:tblStyle>
  <a:tblStyle styleId="{A695277C-3149-410E-A5A9-93B1EDCE54ED}" styleName="Table_3">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lack-boldItalic.fntdata"/><Relationship Id="rId23" Type="http://schemas.openxmlformats.org/officeDocument/2006/relationships/font" Target="fonts/Robot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Roboto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Enter a number: 100</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Before swapping the nibble: 100</a:t>
            </a:r>
            <a:endParaRPr>
              <a:latin typeface="Roboto"/>
              <a:ea typeface="Roboto"/>
              <a:cs typeface="Roboto"/>
              <a:sym typeface="Roboto"/>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After swapping the nibble: 70</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f307fc55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3f307fc55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d34c88dcc_2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
        <p:nvSpPr>
          <p:cNvPr id="62" name="Google Shape;62;g24d34c88dcc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hyperlink" Target="https://learn.codemithr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6Lbibw3beTrJCA8z6"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7" name="Google Shape;57;p1"/>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58" name="Google Shape;58;p1"/>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59" name="Google Shape;59;p1"/>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35"/>
          <p:cNvGraphicFramePr/>
          <p:nvPr/>
        </p:nvGraphicFramePr>
        <p:xfrm>
          <a:off x="1075680" y="915848"/>
          <a:ext cx="3000000" cy="3000000"/>
        </p:xfrm>
        <a:graphic>
          <a:graphicData uri="http://schemas.openxmlformats.org/drawingml/2006/table">
            <a:tbl>
              <a:tblPr bandRow="1" firstRow="1">
                <a:noFill/>
                <a:tableStyleId>{A695277C-3149-410E-A5A9-93B1EDCE54ED}</a:tableStyleId>
              </a:tblPr>
              <a:tblGrid>
                <a:gridCol w="7706025"/>
              </a:tblGrid>
              <a:tr h="370850">
                <a:tc>
                  <a:txBody>
                    <a:bodyPr/>
                    <a:lstStyle/>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import java.util.Scanner;</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public class SwapNibble {</a:t>
                      </a:r>
                      <a:endParaRPr sz="18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public static void main(String[] args) {</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Scanner scanner = new Scanner(System.in);</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System.out.print("Enter a number: ");</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int num = scanner.nextInt();</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int swapnum;</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swapnum = ((num &amp; 0x0F) &lt;&lt; 4 | (num &amp; 0xF0) &gt;&gt; 4);</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System.out.println("Before swapping the nibble: " + num);</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System.out.println("\n After swapping the nibble: " + swapnum);</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 Close the scanner</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scanner.close();</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    }</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rPr lang="en-US" sz="1800" u="none" cap="none" strike="noStrike">
                          <a:latin typeface="Roboto"/>
                          <a:ea typeface="Roboto"/>
                          <a:cs typeface="Roboto"/>
                          <a:sym typeface="Roboto"/>
                        </a:rPr>
                        <a:t>}</a:t>
                      </a:r>
                      <a:endParaRPr sz="1800" u="none" cap="none" strike="noStrike"/>
                    </a:p>
                  </a:txBody>
                  <a:tcPr marT="45725" marB="45725" marR="91450" marL="91450"/>
                </a:tc>
              </a:tr>
            </a:tbl>
          </a:graphicData>
        </a:graphic>
      </p:graphicFrame>
      <p:sp>
        <p:nvSpPr>
          <p:cNvPr id="130" name="Google Shape;130;p35"/>
          <p:cNvSpPr txBox="1"/>
          <p:nvPr/>
        </p:nvSpPr>
        <p:spPr>
          <a:xfrm>
            <a:off x="686883" y="577150"/>
            <a:ext cx="1652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rgbClr val="000000"/>
                </a:solidFill>
                <a:latin typeface="Roboto"/>
                <a:ea typeface="Roboto"/>
                <a:cs typeface="Roboto"/>
                <a:sym typeface="Roboto"/>
              </a:rPr>
              <a:t>Program:</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3f307fc558_0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36" name="Google Shape;136;g23f307fc558_0_8"/>
          <p:cNvSpPr txBox="1"/>
          <p:nvPr/>
        </p:nvSpPr>
        <p:spPr>
          <a:xfrm>
            <a:off x="374711" y="1283067"/>
            <a:ext cx="8117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What is a nibble? </a:t>
            </a:r>
            <a:endParaRPr b="0" i="0" sz="1400" u="none" cap="none" strike="noStrike">
              <a:solidFill>
                <a:srgbClr val="000000"/>
              </a:solidFill>
              <a:latin typeface="Roboto"/>
              <a:ea typeface="Roboto"/>
              <a:cs typeface="Roboto"/>
              <a:sym typeface="Roboto"/>
            </a:endParaRPr>
          </a:p>
        </p:txBody>
      </p:sp>
      <p:sp>
        <p:nvSpPr>
          <p:cNvPr id="137" name="Google Shape;137;g23f307fc558_0_8"/>
          <p:cNvSpPr txBox="1"/>
          <p:nvPr/>
        </p:nvSpPr>
        <p:spPr>
          <a:xfrm>
            <a:off x="1007602" y="2242353"/>
            <a:ext cx="7200900" cy="1015632"/>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A nibble is a four-bit aggregation, also known as a half-byte. It represents a single hexadecimal digit.</a:t>
            </a:r>
            <a:endParaRPr b="0" i="0" sz="1400" u="none" cap="none" strike="noStrike">
              <a:solidFill>
                <a:srgbClr val="000000"/>
              </a:solidFill>
              <a:latin typeface="Roboto"/>
              <a:ea typeface="Roboto"/>
              <a:cs typeface="Roboto"/>
              <a:sym typeface="Roboto"/>
            </a:endParaRPr>
          </a:p>
        </p:txBody>
      </p:sp>
      <p:sp>
        <p:nvSpPr>
          <p:cNvPr id="138" name="Google Shape;138;g23f307fc558_0_8"/>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44" name="Google Shape;144;g23f307fc558_0_18"/>
          <p:cNvSpPr txBox="1"/>
          <p:nvPr/>
        </p:nvSpPr>
        <p:spPr>
          <a:xfrm>
            <a:off x="307650" y="1246350"/>
            <a:ext cx="8307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 Explain the concept of swapping two nibbles in a byte. </a:t>
            </a:r>
            <a:endParaRPr b="0" i="0" sz="1800" u="none" cap="none" strike="noStrike">
              <a:solidFill>
                <a:srgbClr val="000000"/>
              </a:solidFill>
              <a:latin typeface="Roboto"/>
              <a:ea typeface="Roboto"/>
              <a:cs typeface="Roboto"/>
              <a:sym typeface="Roboto"/>
            </a:endParaRPr>
          </a:p>
        </p:txBody>
      </p:sp>
      <p:sp>
        <p:nvSpPr>
          <p:cNvPr id="145" name="Google Shape;145;g23f307fc558_0_18"/>
          <p:cNvSpPr txBox="1"/>
          <p:nvPr/>
        </p:nvSpPr>
        <p:spPr>
          <a:xfrm>
            <a:off x="971562" y="1880971"/>
            <a:ext cx="7200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Swapping two nibbles in a byte means interchanging the positions of the first four bits (the first nibble) with the last four bits (the second nibble) in a byte.</a:t>
            </a:r>
            <a:endParaRPr b="0" i="0" sz="1800" u="none" cap="none" strike="noStrike">
              <a:solidFill>
                <a:schemeClr val="dk1"/>
              </a:solidFill>
              <a:latin typeface="Roboto"/>
              <a:ea typeface="Roboto"/>
              <a:cs typeface="Roboto"/>
              <a:sym typeface="Roboto"/>
            </a:endParaRPr>
          </a:p>
        </p:txBody>
      </p:sp>
      <p:sp>
        <p:nvSpPr>
          <p:cNvPr id="146" name="Google Shape;146;g23f307fc558_0_18"/>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3f307fc558_0_30"/>
          <p:cNvSpPr/>
          <p:nvPr/>
        </p:nvSpPr>
        <p:spPr>
          <a:xfrm>
            <a:off x="1007602" y="79060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52" name="Google Shape;152;g23f307fc558_0_30"/>
          <p:cNvSpPr txBox="1"/>
          <p:nvPr/>
        </p:nvSpPr>
        <p:spPr>
          <a:xfrm>
            <a:off x="374702" y="1246339"/>
            <a:ext cx="8117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What is the significance of swapping two nibbles in a byte?</a:t>
            </a:r>
            <a:endParaRPr b="0" i="0" sz="1400" u="none" cap="none" strike="noStrike">
              <a:solidFill>
                <a:srgbClr val="000000"/>
              </a:solidFill>
              <a:latin typeface="Roboto"/>
              <a:ea typeface="Roboto"/>
              <a:cs typeface="Roboto"/>
              <a:sym typeface="Roboto"/>
            </a:endParaRPr>
          </a:p>
        </p:txBody>
      </p:sp>
      <p:sp>
        <p:nvSpPr>
          <p:cNvPr id="153" name="Google Shape;153;g23f307fc558_0_30"/>
          <p:cNvSpPr txBox="1"/>
          <p:nvPr/>
        </p:nvSpPr>
        <p:spPr>
          <a:xfrm>
            <a:off x="1055502" y="3134793"/>
            <a:ext cx="720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p:txBody>
      </p:sp>
      <p:sp>
        <p:nvSpPr>
          <p:cNvPr id="154" name="Google Shape;154;g23f307fc558_0_30"/>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55" name="Google Shape;155;g23f307fc558_0_30"/>
          <p:cNvSpPr txBox="1"/>
          <p:nvPr/>
        </p:nvSpPr>
        <p:spPr>
          <a:xfrm>
            <a:off x="971562" y="1880971"/>
            <a:ext cx="72009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US" sz="1800">
                <a:solidFill>
                  <a:schemeClr val="dk1"/>
                </a:solidFill>
                <a:latin typeface="Roboto"/>
                <a:ea typeface="Roboto"/>
                <a:cs typeface="Roboto"/>
                <a:sym typeface="Roboto"/>
              </a:rPr>
              <a:t>Swapping two nibbles in a byte can be useful in certain applications, such as data encryption or data compression algorithms. It allows for reordering or rearranging the bits within a byte, which can impact the representation or interpretation of data.</a:t>
            </a:r>
            <a:endParaRPr b="0" i="0" sz="1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3f307fc558_0_79"/>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61" name="Google Shape;161;g23f307fc558_0_79"/>
          <p:cNvSpPr txBox="1"/>
          <p:nvPr/>
        </p:nvSpPr>
        <p:spPr>
          <a:xfrm>
            <a:off x="374700" y="1246347"/>
            <a:ext cx="81171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Is there any difference between swapping two nibbles in a byte and swapping the bytes themselves?</a:t>
            </a:r>
            <a:endParaRPr b="0" i="0" sz="1800" u="none" cap="none" strike="noStrike">
              <a:solidFill>
                <a:srgbClr val="000000"/>
              </a:solidFill>
              <a:latin typeface="Roboto"/>
              <a:ea typeface="Roboto"/>
              <a:cs typeface="Roboto"/>
              <a:sym typeface="Roboto"/>
            </a:endParaRPr>
          </a:p>
        </p:txBody>
      </p:sp>
      <p:sp>
        <p:nvSpPr>
          <p:cNvPr id="162" name="Google Shape;162;g23f307fc558_0_79"/>
          <p:cNvSpPr txBox="1"/>
          <p:nvPr/>
        </p:nvSpPr>
        <p:spPr>
          <a:xfrm>
            <a:off x="1548302" y="3058993"/>
            <a:ext cx="7200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t/>
            </a:r>
            <a:endParaRPr b="0" i="0" sz="1800" u="none" cap="none" strike="noStrike">
              <a:solidFill>
                <a:srgbClr val="000000"/>
              </a:solidFill>
              <a:latin typeface="Roboto"/>
              <a:ea typeface="Roboto"/>
              <a:cs typeface="Roboto"/>
              <a:sym typeface="Roboto"/>
            </a:endParaRPr>
          </a:p>
        </p:txBody>
      </p:sp>
      <p:sp>
        <p:nvSpPr>
          <p:cNvPr id="163" name="Google Shape;163;g23f307fc558_0_79"/>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64" name="Google Shape;164;g23f307fc558_0_79"/>
          <p:cNvSpPr txBox="1"/>
          <p:nvPr/>
        </p:nvSpPr>
        <p:spPr>
          <a:xfrm>
            <a:off x="971562" y="2185771"/>
            <a:ext cx="72009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600"/>
              <a:buFont typeface="Arial"/>
              <a:buNone/>
            </a:pPr>
            <a:r>
              <a:rPr lang="en-US" sz="1800">
                <a:solidFill>
                  <a:schemeClr val="dk1"/>
                </a:solidFill>
                <a:latin typeface="Roboto"/>
                <a:ea typeface="Roboto"/>
                <a:cs typeface="Roboto"/>
                <a:sym typeface="Roboto"/>
              </a:rPr>
              <a:t>Yes, there is a difference. Swapping two nibbles in a byte involves interchanging the positions of the first four bits with the last four bits within the same byte. On the other hand, swapping the bytes themselves refers to interchanging the positions of two entire bytes within a larger data structure, such as a word or a memory block.</a:t>
            </a:r>
            <a:endParaRPr b="0" i="0" sz="1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70" name="Google Shape;170;p3"/>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71" name="Google Shape;171;p3"/>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77" name="Google Shape;177;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78" name="Google Shape;178;p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79" name="Google Shape;179;p4"/>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180" name="Google Shape;180;p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81" name="Google Shape;181;p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82" name="Google Shape;182;p4"/>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183" name="Google Shape;183;p4"/>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84" name="Google Shape;184;p4"/>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185" name="Google Shape;185;p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86" name="Google Shape;186;p4"/>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187" name="Google Shape;187;p4"/>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24d34c88dcc_2_3"/>
          <p:cNvSpPr txBox="1"/>
          <p:nvPr>
            <p:ph idx="1" type="body"/>
          </p:nvPr>
        </p:nvSpPr>
        <p:spPr>
          <a:xfrm>
            <a:off x="729200" y="12319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a:solidFill>
                  <a:schemeClr val="dk1"/>
                </a:solidFill>
                <a:highlight>
                  <a:srgbClr val="FFFFFF"/>
                </a:highlight>
              </a:rPr>
              <a:t>URL</a:t>
            </a:r>
            <a:r>
              <a:rPr b="1" lang="en-US">
                <a:solidFill>
                  <a:srgbClr val="373737"/>
                </a:solidFill>
                <a:highlight>
                  <a:srgbClr val="FFFFFF"/>
                </a:highlight>
              </a:rPr>
              <a:t>:</a:t>
            </a:r>
            <a:r>
              <a:rPr b="1" lang="en-US" u="sng">
                <a:solidFill>
                  <a:schemeClr val="hlink"/>
                </a:solidFill>
                <a:highlight>
                  <a:srgbClr val="FFFFFF"/>
                </a:highlight>
                <a:hlinkClick r:id="rId3"/>
              </a:rPr>
              <a:t>https://forms.gle/6Lbibw3beTrJCA8z6</a:t>
            </a:r>
            <a:endParaRPr b="1">
              <a:solidFill>
                <a:srgbClr val="373737"/>
              </a:solidFill>
              <a:highlight>
                <a:srgbClr val="FFFFFF"/>
              </a:highlight>
            </a:endParaRPr>
          </a:p>
          <a:p>
            <a:pPr indent="0" lvl="0" marL="0" rtl="0" algn="l">
              <a:lnSpc>
                <a:spcPct val="115000"/>
              </a:lnSpc>
              <a:spcBef>
                <a:spcPts val="0"/>
              </a:spcBef>
              <a:spcAft>
                <a:spcPts val="0"/>
              </a:spcAft>
              <a:buSzPts val="1800"/>
              <a:buNone/>
            </a:pPr>
            <a:r>
              <a:rPr b="1" lang="en-US">
                <a:solidFill>
                  <a:schemeClr val="dk1"/>
                </a:solidFill>
                <a:highlight>
                  <a:srgbClr val="FFFFFF"/>
                </a:highlight>
              </a:rPr>
              <a:t>QR CODE</a:t>
            </a:r>
            <a:r>
              <a:rPr b="1" lang="en-US">
                <a:solidFill>
                  <a:srgbClr val="373737"/>
                </a:solidFill>
                <a:highlight>
                  <a:srgbClr val="FFFFFF"/>
                </a:highlight>
              </a:rPr>
              <a:t>:</a:t>
            </a:r>
            <a:endParaRPr b="1">
              <a:solidFill>
                <a:srgbClr val="373737"/>
              </a:solidFill>
              <a:highlight>
                <a:srgbClr val="FFFFFF"/>
              </a:highlight>
            </a:endParaRPr>
          </a:p>
        </p:txBody>
      </p:sp>
      <p:pic>
        <p:nvPicPr>
          <p:cNvPr id="65" name="Google Shape;65;g24d34c88dcc_2_3"/>
          <p:cNvPicPr preferRelativeResize="0"/>
          <p:nvPr/>
        </p:nvPicPr>
        <p:blipFill rotWithShape="1">
          <a:blip r:embed="rId4">
            <a:alphaModFix/>
          </a:blip>
          <a:srcRect b="0" l="0" r="0" t="0"/>
          <a:stretch/>
        </p:blipFill>
        <p:spPr>
          <a:xfrm>
            <a:off x="2922650" y="2110550"/>
            <a:ext cx="2925775" cy="2787125"/>
          </a:xfrm>
          <a:prstGeom prst="rect">
            <a:avLst/>
          </a:prstGeom>
          <a:noFill/>
          <a:ln>
            <a:noFill/>
          </a:ln>
        </p:spPr>
      </p:pic>
      <p:sp>
        <p:nvSpPr>
          <p:cNvPr id="66" name="Google Shape;66;g24d34c88dcc_2_3"/>
          <p:cNvSpPr txBox="1"/>
          <p:nvPr/>
        </p:nvSpPr>
        <p:spPr>
          <a:xfrm>
            <a:off x="2657707" y="459305"/>
            <a:ext cx="4572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700"/>
              <a:buFont typeface="Arial"/>
              <a:buNone/>
            </a:pPr>
            <a:r>
              <a:rPr b="1" i="0" lang="en-US" sz="1400" u="none" cap="none" strike="noStrike">
                <a:solidFill>
                  <a:schemeClr val="dk1"/>
                </a:solidFill>
                <a:latin typeface="Roboto"/>
                <a:ea typeface="Roboto"/>
                <a:cs typeface="Roboto"/>
                <a:sym typeface="Roboto"/>
              </a:rPr>
              <a:t>TEST TIME ON LONGEST SEQUENCE OF 1’ AFTER FLIPPING A BIT</a:t>
            </a:r>
            <a:endParaRPr b="1" i="0" sz="16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2" name="Google Shape;72;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3" name="Google Shape;73;p2"/>
          <p:cNvPicPr preferRelativeResize="0"/>
          <p:nvPr/>
        </p:nvPicPr>
        <p:blipFill rotWithShape="1">
          <a:blip r:embed="rId3">
            <a:alphaModFix/>
          </a:blip>
          <a:srcRect b="0" l="0" r="0" t="0"/>
          <a:stretch/>
        </p:blipFill>
        <p:spPr>
          <a:xfrm>
            <a:off x="1" y="3"/>
            <a:ext cx="9144003" cy="5143501"/>
          </a:xfrm>
          <a:prstGeom prst="rect">
            <a:avLst/>
          </a:prstGeom>
          <a:noFill/>
          <a:ln>
            <a:noFill/>
          </a:ln>
        </p:spPr>
      </p:pic>
      <p:sp>
        <p:nvSpPr>
          <p:cNvPr id="74" name="Google Shape;74;p2"/>
          <p:cNvSpPr txBox="1"/>
          <p:nvPr/>
        </p:nvSpPr>
        <p:spPr>
          <a:xfrm>
            <a:off x="89210" y="1855119"/>
            <a:ext cx="4690948" cy="18466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3600" u="none" cap="none" strike="noStrike">
                <a:solidFill>
                  <a:schemeClr val="lt1"/>
                </a:solidFill>
                <a:latin typeface="Roboto"/>
                <a:ea typeface="Roboto"/>
                <a:cs typeface="Roboto"/>
                <a:sym typeface="Roboto"/>
              </a:rPr>
              <a:t>SWAP TWO NIBBLES IN A BYTE </a:t>
            </a:r>
            <a:endParaRPr/>
          </a:p>
          <a:p>
            <a:pPr indent="0" lvl="0" marL="0" marR="0" rtl="0" algn="ctr">
              <a:lnSpc>
                <a:spcPct val="100000"/>
              </a:lnSpc>
              <a:spcBef>
                <a:spcPts val="0"/>
              </a:spcBef>
              <a:spcAft>
                <a:spcPts val="0"/>
              </a:spcAft>
              <a:buNone/>
            </a:pPr>
            <a:r>
              <a:t/>
            </a:r>
            <a:endParaRPr b="1" i="0" sz="36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0" name="Google Shape;80;p13"/>
          <p:cNvSpPr/>
          <p:nvPr/>
        </p:nvSpPr>
        <p:spPr>
          <a:xfrm>
            <a:off x="555070" y="676390"/>
            <a:ext cx="7545000" cy="3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chemeClr val="dk1"/>
                </a:solidFill>
                <a:latin typeface="Roboto"/>
                <a:ea typeface="Roboto"/>
                <a:cs typeface="Roboto"/>
                <a:sym typeface="Roboto"/>
              </a:rPr>
              <a:t>I</a:t>
            </a:r>
            <a:r>
              <a:rPr b="1" lang="en-US" sz="1800">
                <a:solidFill>
                  <a:schemeClr val="dk1"/>
                </a:solidFill>
                <a:latin typeface="Roboto"/>
                <a:ea typeface="Roboto"/>
                <a:cs typeface="Roboto"/>
                <a:sym typeface="Roboto"/>
              </a:rPr>
              <a:t>NTRODUCTION :</a:t>
            </a:r>
            <a:endParaRPr b="1"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The concept of swapping two nibbles in a byte refers to interchanging the values of the four least significant bits (the lower nibble) with the four most significant bits (the upper nibble) within a byte.</a:t>
            </a:r>
            <a:endParaRPr b="0" i="0" sz="1400" u="none" cap="none" strike="noStrike">
              <a:solidFill>
                <a:srgbClr val="000000"/>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In a binary representation of a byte, the nibbles are represented by the four bits on the left (the upper nibble) and the four bits on the right (the lower nibble). </a:t>
            </a:r>
            <a:endParaRPr b="0" i="0" sz="1400" u="none" cap="none" strike="noStrike">
              <a:solidFill>
                <a:srgbClr val="000000"/>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Swapping the nibbles means exchanging the values of the upper and lower nibbles while keeping the rest of the bits unchanged.</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6" name="Google Shape;86;p15"/>
          <p:cNvSpPr/>
          <p:nvPr/>
        </p:nvSpPr>
        <p:spPr>
          <a:xfrm>
            <a:off x="555068" y="675635"/>
            <a:ext cx="7545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Example:N=100</a:t>
            </a:r>
            <a:endParaRPr b="0" i="0" sz="1400" u="none" cap="none" strike="noStrike">
              <a:solidFill>
                <a:srgbClr val="000000"/>
              </a:solidFill>
              <a:latin typeface="Roboto"/>
              <a:ea typeface="Roboto"/>
              <a:cs typeface="Roboto"/>
              <a:sym typeface="Roboto"/>
            </a:endParaRPr>
          </a:p>
        </p:txBody>
      </p:sp>
      <p:sp>
        <p:nvSpPr>
          <p:cNvPr id="87" name="Google Shape;87;p15"/>
          <p:cNvSpPr/>
          <p:nvPr/>
        </p:nvSpPr>
        <p:spPr>
          <a:xfrm>
            <a:off x="555132" y="1242400"/>
            <a:ext cx="7858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N=100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100 in binary</a:t>
            </a:r>
            <a:endParaRPr b="0" i="0" sz="1400" u="none" cap="none" strike="noStrike">
              <a:solidFill>
                <a:srgbClr val="000000"/>
              </a:solidFill>
              <a:latin typeface="Roboto"/>
              <a:ea typeface="Roboto"/>
              <a:cs typeface="Roboto"/>
              <a:sym typeface="Roboto"/>
            </a:endParaRPr>
          </a:p>
        </p:txBody>
      </p:sp>
      <p:sp>
        <p:nvSpPr>
          <p:cNvPr id="88" name="Google Shape;88;p15"/>
          <p:cNvSpPr txBox="1"/>
          <p:nvPr/>
        </p:nvSpPr>
        <p:spPr>
          <a:xfrm>
            <a:off x="3757320" y="2178469"/>
            <a:ext cx="45793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graphicFrame>
        <p:nvGraphicFramePr>
          <p:cNvPr id="89" name="Google Shape;89;p15"/>
          <p:cNvGraphicFramePr/>
          <p:nvPr/>
        </p:nvGraphicFramePr>
        <p:xfrm>
          <a:off x="3082412" y="1278723"/>
          <a:ext cx="3000000" cy="3000000"/>
        </p:xfrm>
        <a:graphic>
          <a:graphicData uri="http://schemas.openxmlformats.org/drawingml/2006/table">
            <a:tbl>
              <a:tblPr bandRow="1" firstRow="1">
                <a:noFill/>
                <a:tableStyleId>{65E92817-33AD-4448-BD64-457651749806}</a:tableStyleId>
              </a:tblPr>
              <a:tblGrid>
                <a:gridCol w="451625"/>
                <a:gridCol w="451625"/>
                <a:gridCol w="451625"/>
                <a:gridCol w="451625"/>
                <a:gridCol w="451625"/>
                <a:gridCol w="451625"/>
                <a:gridCol w="451625"/>
                <a:gridCol w="45162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0" name="Google Shape;90;p15"/>
          <p:cNvSpPr txBox="1"/>
          <p:nvPr/>
        </p:nvSpPr>
        <p:spPr>
          <a:xfrm>
            <a:off x="3208942" y="1830110"/>
            <a:ext cx="1556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left (the upper nibble)</a:t>
            </a:r>
            <a:endParaRPr b="0" i="0" sz="1400" u="none" cap="none" strike="noStrike">
              <a:solidFill>
                <a:srgbClr val="000000"/>
              </a:solidFill>
              <a:latin typeface="Roboto"/>
              <a:ea typeface="Roboto"/>
              <a:cs typeface="Roboto"/>
              <a:sym typeface="Roboto"/>
            </a:endParaRPr>
          </a:p>
        </p:txBody>
      </p:sp>
      <p:cxnSp>
        <p:nvCxnSpPr>
          <p:cNvPr id="91" name="Google Shape;91;p15"/>
          <p:cNvCxnSpPr/>
          <p:nvPr/>
        </p:nvCxnSpPr>
        <p:spPr>
          <a:xfrm>
            <a:off x="4888891" y="1137322"/>
            <a:ext cx="17100" cy="122280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254"/>
              </a:srgbClr>
            </a:outerShdw>
          </a:effectLst>
        </p:spPr>
      </p:cxnSp>
      <p:sp>
        <p:nvSpPr>
          <p:cNvPr id="92" name="Google Shape;92;p15"/>
          <p:cNvSpPr txBox="1"/>
          <p:nvPr/>
        </p:nvSpPr>
        <p:spPr>
          <a:xfrm>
            <a:off x="5184293" y="1828097"/>
            <a:ext cx="1592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right (the lower nibble) </a:t>
            </a:r>
            <a:endParaRPr b="0" i="0" sz="1400" u="none" cap="none" strike="noStrike">
              <a:solidFill>
                <a:srgbClr val="000000"/>
              </a:solidFill>
              <a:latin typeface="Roboto"/>
              <a:ea typeface="Roboto"/>
              <a:cs typeface="Roboto"/>
              <a:sym typeface="Roboto"/>
            </a:endParaRPr>
          </a:p>
        </p:txBody>
      </p:sp>
      <p:sp>
        <p:nvSpPr>
          <p:cNvPr id="93" name="Google Shape;93;p15"/>
          <p:cNvSpPr txBox="1"/>
          <p:nvPr/>
        </p:nvSpPr>
        <p:spPr>
          <a:xfrm>
            <a:off x="552480" y="3006292"/>
            <a:ext cx="2316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Swap left and right</a:t>
            </a:r>
            <a:endParaRPr b="0" i="0" sz="1400" u="none" cap="none" strike="noStrike">
              <a:solidFill>
                <a:srgbClr val="000000"/>
              </a:solidFill>
              <a:latin typeface="Roboto"/>
              <a:ea typeface="Roboto"/>
              <a:cs typeface="Roboto"/>
              <a:sym typeface="Roboto"/>
            </a:endParaRPr>
          </a:p>
        </p:txBody>
      </p:sp>
      <p:graphicFrame>
        <p:nvGraphicFramePr>
          <p:cNvPr id="94" name="Google Shape;94;p15"/>
          <p:cNvGraphicFramePr/>
          <p:nvPr/>
        </p:nvGraphicFramePr>
        <p:xfrm>
          <a:off x="3073200" y="3046118"/>
          <a:ext cx="3000000" cy="3000000"/>
        </p:xfrm>
        <a:graphic>
          <a:graphicData uri="http://schemas.openxmlformats.org/drawingml/2006/table">
            <a:tbl>
              <a:tblPr bandRow="1" firstRow="1">
                <a:noFill/>
                <a:tableStyleId>{8F5B6235-06A8-4AB2-9112-104C0D8A5B04}</a:tableStyleId>
              </a:tblPr>
              <a:tblGrid>
                <a:gridCol w="374700"/>
                <a:gridCol w="374700"/>
                <a:gridCol w="374700"/>
                <a:gridCol w="374700"/>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5" name="Google Shape;95;p15"/>
          <p:cNvGraphicFramePr/>
          <p:nvPr/>
        </p:nvGraphicFramePr>
        <p:xfrm>
          <a:off x="5265174" y="3042078"/>
          <a:ext cx="3000000" cy="3000000"/>
        </p:xfrm>
        <a:graphic>
          <a:graphicData uri="http://schemas.openxmlformats.org/drawingml/2006/table">
            <a:tbl>
              <a:tblPr bandRow="1" firstRow="1">
                <a:noFill/>
                <a:tableStyleId>{8F5B6235-06A8-4AB2-9112-104C0D8A5B04}</a:tableStyleId>
              </a:tblPr>
              <a:tblGrid>
                <a:gridCol w="357575"/>
                <a:gridCol w="357575"/>
                <a:gridCol w="357575"/>
                <a:gridCol w="357575"/>
              </a:tblGrid>
              <a:tr h="3708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96" name="Google Shape;96;p15"/>
          <p:cNvCxnSpPr/>
          <p:nvPr/>
        </p:nvCxnSpPr>
        <p:spPr>
          <a:xfrm flipH="1">
            <a:off x="4210600" y="2254700"/>
            <a:ext cx="1337100" cy="759600"/>
          </a:xfrm>
          <a:prstGeom prst="straightConnector1">
            <a:avLst/>
          </a:prstGeom>
          <a:noFill/>
          <a:ln cap="flat" cmpd="sng" w="9525">
            <a:solidFill>
              <a:srgbClr val="3B7FF2"/>
            </a:solidFill>
            <a:prstDash val="solid"/>
            <a:round/>
            <a:headEnd len="sm" w="sm" type="none"/>
            <a:tailEnd len="med" w="med" type="triangle"/>
          </a:ln>
        </p:spPr>
      </p:cxnSp>
      <p:cxnSp>
        <p:nvCxnSpPr>
          <p:cNvPr id="97" name="Google Shape;97;p15"/>
          <p:cNvCxnSpPr/>
          <p:nvPr/>
        </p:nvCxnSpPr>
        <p:spPr>
          <a:xfrm>
            <a:off x="4225900" y="2216400"/>
            <a:ext cx="1427700" cy="806700"/>
          </a:xfrm>
          <a:prstGeom prst="straightConnector1">
            <a:avLst/>
          </a:prstGeom>
          <a:noFill/>
          <a:ln cap="flat" cmpd="sng" w="9525">
            <a:solidFill>
              <a:srgbClr val="3B7FF2"/>
            </a:solidFill>
            <a:prstDash val="solid"/>
            <a:round/>
            <a:headEnd len="sm" w="sm" type="none"/>
            <a:tailEnd len="med" w="med" type="triangle"/>
          </a:ln>
        </p:spPr>
      </p:cxnSp>
      <p:graphicFrame>
        <p:nvGraphicFramePr>
          <p:cNvPr id="98" name="Google Shape;98;p15"/>
          <p:cNvGraphicFramePr/>
          <p:nvPr/>
        </p:nvGraphicFramePr>
        <p:xfrm>
          <a:off x="3082412" y="4182694"/>
          <a:ext cx="3000000" cy="3000000"/>
        </p:xfrm>
        <a:graphic>
          <a:graphicData uri="http://schemas.openxmlformats.org/drawingml/2006/table">
            <a:tbl>
              <a:tblPr bandRow="1" firstRow="1">
                <a:gradFill>
                  <a:gsLst>
                    <a:gs pos="0">
                      <a:srgbClr val="BDD5E1"/>
                    </a:gs>
                    <a:gs pos="35000">
                      <a:srgbClr val="D2E1E7"/>
                    </a:gs>
                    <a:gs pos="100000">
                      <a:srgbClr val="ECF3F6"/>
                    </a:gs>
                  </a:gsLst>
                  <a:lin ang="16200000" scaled="0"/>
                </a:gradFill>
                <a:tableStyleId>{D53177A5-037D-4613-A5E8-1D12E8DFDFC4}</a:tableStyleId>
              </a:tblPr>
              <a:tblGrid>
                <a:gridCol w="451625"/>
                <a:gridCol w="451625"/>
                <a:gridCol w="451625"/>
                <a:gridCol w="451625"/>
                <a:gridCol w="451625"/>
                <a:gridCol w="451625"/>
                <a:gridCol w="451625"/>
                <a:gridCol w="451625"/>
              </a:tblGrid>
              <a:tr h="1778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r>
            </a:tbl>
          </a:graphicData>
        </a:graphic>
      </p:graphicFrame>
      <p:sp>
        <p:nvSpPr>
          <p:cNvPr id="99" name="Google Shape;99;p15"/>
          <p:cNvSpPr txBox="1"/>
          <p:nvPr/>
        </p:nvSpPr>
        <p:spPr>
          <a:xfrm>
            <a:off x="555120" y="3991858"/>
            <a:ext cx="19614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After swapping the nibbles</a:t>
            </a:r>
            <a:endParaRPr b="0" i="0" sz="1400" u="none" cap="none" strike="noStrike">
              <a:solidFill>
                <a:srgbClr val="000000"/>
              </a:solidFill>
              <a:latin typeface="Roboto"/>
              <a:ea typeface="Roboto"/>
              <a:cs typeface="Roboto"/>
              <a:sym typeface="Roboto"/>
            </a:endParaRPr>
          </a:p>
        </p:txBody>
      </p:sp>
      <p:cxnSp>
        <p:nvCxnSpPr>
          <p:cNvPr id="100" name="Google Shape;100;p15"/>
          <p:cNvCxnSpPr/>
          <p:nvPr/>
        </p:nvCxnSpPr>
        <p:spPr>
          <a:xfrm>
            <a:off x="4851122" y="3412918"/>
            <a:ext cx="0" cy="633152"/>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254"/>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6" name="Google Shape;106;p16"/>
          <p:cNvSpPr txBox="1"/>
          <p:nvPr/>
        </p:nvSpPr>
        <p:spPr>
          <a:xfrm>
            <a:off x="672079" y="840099"/>
            <a:ext cx="7799841" cy="3252132"/>
          </a:xfrm>
          <a:prstGeom prst="rect">
            <a:avLst/>
          </a:prstGeom>
          <a:noFill/>
          <a:ln>
            <a:noFill/>
          </a:ln>
        </p:spPr>
        <p:txBody>
          <a:bodyPr anchorCtr="0" anchor="t" bIns="45700" lIns="91425" spcFirstLastPara="1" rIns="91425" wrap="square" tIns="45700">
            <a:spAutoFit/>
          </a:bodyPr>
          <a:lstStyle/>
          <a:p>
            <a:pPr indent="-285750" lvl="2"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The purpose of swapping nibbles in a byte can vary depending on the context. It can be a data transformation technique used in certain algorithms or programming tasks. </a:t>
            </a:r>
            <a:endParaRPr b="0" i="0" sz="1600" u="none" cap="none" strike="noStrike">
              <a:solidFill>
                <a:srgbClr val="000000"/>
              </a:solidFill>
              <a:latin typeface="Roboto"/>
              <a:ea typeface="Roboto"/>
              <a:cs typeface="Roboto"/>
              <a:sym typeface="Roboto"/>
            </a:endParaRPr>
          </a:p>
          <a:p>
            <a:pPr indent="-285750" lvl="0" marL="285750" marR="0" rtl="0" algn="l">
              <a:lnSpc>
                <a:spcPct val="150000"/>
              </a:lnSpc>
              <a:spcBef>
                <a:spcPts val="80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Swapping nibbles can facilitate certain operations on the data stored within a byte or enable efficient storage or transmission of specific information. </a:t>
            </a:r>
            <a:endParaRPr b="0" i="0" sz="1600" u="none" cap="none" strike="noStrike">
              <a:solidFill>
                <a:srgbClr val="000000"/>
              </a:solidFill>
              <a:latin typeface="Roboto"/>
              <a:ea typeface="Roboto"/>
              <a:cs typeface="Roboto"/>
              <a:sym typeface="Roboto"/>
            </a:endParaRPr>
          </a:p>
          <a:p>
            <a:pPr indent="-285750" lvl="0" marL="285750" marR="0" rtl="0" algn="l">
              <a:lnSpc>
                <a:spcPct val="150000"/>
              </a:lnSpc>
              <a:spcBef>
                <a:spcPts val="800"/>
              </a:spcBef>
              <a:spcAft>
                <a:spcPts val="0"/>
              </a:spcAft>
              <a:buClr>
                <a:srgbClr val="000000"/>
              </a:buClr>
              <a:buSzPts val="1600"/>
              <a:buFont typeface="Arial"/>
              <a:buChar char="•"/>
            </a:pPr>
            <a:r>
              <a:rPr b="0" i="0" lang="en-US" sz="1600" u="none" cap="none" strike="noStrike">
                <a:solidFill>
                  <a:srgbClr val="000000"/>
                </a:solidFill>
                <a:latin typeface="Roboto"/>
                <a:ea typeface="Roboto"/>
                <a:cs typeface="Roboto"/>
                <a:sym typeface="Roboto"/>
              </a:rPr>
              <a:t>Overall, swapping two nibbles in a byte is a simple bitwise operation that involves extracting the values of the nibbles, storing them temporarily, and then recombining them in the opposite order to create the swapped byte.</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2" name="Google Shape;112;p17"/>
          <p:cNvSpPr txBox="1"/>
          <p:nvPr/>
        </p:nvSpPr>
        <p:spPr>
          <a:xfrm>
            <a:off x="672079" y="520643"/>
            <a:ext cx="8125200" cy="4032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Procedure:</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snippet of code for nibble swap is as follows: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(x &amp; 0x0F) &lt;&lt; 4 | (x &amp; 0xF0) &gt;&gt; 4</a:t>
            </a:r>
            <a:br>
              <a:rPr b="0" i="0" lang="en-US" sz="1600" u="none" cap="none" strike="noStrike">
                <a:solidFill>
                  <a:srgbClr val="000000"/>
                </a:solidFill>
                <a:latin typeface="Roboto"/>
                <a:ea typeface="Roboto"/>
                <a:cs typeface="Roboto"/>
                <a:sym typeface="Roboto"/>
              </a:rPr>
            </a:br>
            <a:r>
              <a:rPr b="0" i="0" lang="en-US" sz="1600" u="none" cap="none" strike="noStrike">
                <a:solidFill>
                  <a:srgbClr val="000000"/>
                </a:solidFill>
                <a:latin typeface="Roboto"/>
                <a:ea typeface="Roboto"/>
                <a:cs typeface="Roboto"/>
                <a:sym typeface="Roboto"/>
              </a:rPr>
              <a:t>Explanation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As we know binary of 100 is 01100100. To swap the nibble we split the operation into two parts, in the first part we get the last 4 bits and in the second part, we get the first 4 bits of a byte.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First operation:</a:t>
            </a:r>
            <a:r>
              <a:rPr b="0" i="0" lang="en-US" sz="1600" u="none" cap="none" strike="noStrike">
                <a:solidFill>
                  <a:srgbClr val="000000"/>
                </a:solidFill>
                <a:latin typeface="Roboto"/>
                <a:ea typeface="Roboto"/>
                <a:cs typeface="Roboto"/>
                <a:sym typeface="Roboto"/>
              </a:rPr>
              <a:t> The expression “data &amp; 0x0F” gives us the last 4 bits of data and the result would be 00000100.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Using the bitwise left shift operator ‘&lt;&lt;‘, we shift the last four bits to the left 4 times and make the new last four bits as 0. The result after the shift is 01000000.</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8" name="Google Shape;118;p21"/>
          <p:cNvSpPr txBox="1"/>
          <p:nvPr/>
        </p:nvSpPr>
        <p:spPr>
          <a:xfrm>
            <a:off x="672154" y="520643"/>
            <a:ext cx="7799700" cy="3663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Procedure:</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Second operation:</a:t>
            </a:r>
            <a:r>
              <a:rPr b="0" i="0" lang="en-US" sz="16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The expression “data &amp; 0xF0” gives us first four bits of data and result would be 01100000.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Using the bitwise right shift operator ‘&gt;&gt;’ , we shift the digit to the right 4 times and make the first four bits 0. The result after the shift is 00000110.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After completing the two operations we use the bitwise OR ‘|’ operation on them. After OR operation you will find that first nibble in the place of the last nibble and the last nibble to the place of first nibble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4" name="Google Shape;124;p25"/>
          <p:cNvSpPr txBox="1"/>
          <p:nvPr/>
        </p:nvSpPr>
        <p:spPr>
          <a:xfrm>
            <a:off x="672072" y="739210"/>
            <a:ext cx="7799700" cy="384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Program</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Roboto"/>
                <a:ea typeface="Roboto"/>
                <a:cs typeface="Roboto"/>
                <a:sym typeface="Roboto"/>
              </a:rPr>
            </a:br>
            <a:r>
              <a:rPr b="0" i="0" lang="en-US" sz="1800" u="sng" cap="none" strike="noStrike">
                <a:solidFill>
                  <a:srgbClr val="000000"/>
                </a:solidFill>
                <a:latin typeface="Roboto"/>
                <a:ea typeface="Roboto"/>
                <a:cs typeface="Roboto"/>
                <a:sym typeface="Roboto"/>
              </a:rPr>
              <a:t>Sample IO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Input: 100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Output: 70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Input: 200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Output: 140</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Input: 67</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Output: 52</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