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Roboto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4" roundtripDataSignature="AMtx7mjgsU4EeCKUFHuSXBjL0IlX/5da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FF8D95-6F3D-49CF-9A04-1FD422E0540C}">
  <a:tblStyle styleId="{4AFF8D95-6F3D-49CF-9A04-1FD422E0540C}"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5.xml"/><Relationship Id="rId33" Type="http://schemas.openxmlformats.org/officeDocument/2006/relationships/font" Target="fonts/RobotoMedium-boldItalic.fntdata"/><Relationship Id="rId10" Type="http://schemas.openxmlformats.org/officeDocument/2006/relationships/slide" Target="slides/slide4.xml"/><Relationship Id="rId32" Type="http://schemas.openxmlformats.org/officeDocument/2006/relationships/font" Target="fonts/RobotoMedium-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2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4f98ff5957_0_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g24f98ff5957_0_0: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Max Product: 10</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4f98ff5957_2_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g24f98ff5957_2_0: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Max Product: 10</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2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rPr b="0" lang="en-US" sz="1200" strike="noStrike">
                <a:latin typeface="Roboto"/>
                <a:ea typeface="Roboto"/>
                <a:cs typeface="Roboto"/>
                <a:sym typeface="Roboto"/>
              </a:rPr>
              <a:t>Max Product: 10</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f307fc558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3f307fc558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f307fc558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23f307fc558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f307fc558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3f307fc558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1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2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2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hyperlink" Target="https://learn.codemithra.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hMidTZ74S5Wg1uvS8"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7" name="Google Shape;57;p18"/>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58" name="Google Shape;58;p18"/>
          <p:cNvPicPr preferRelativeResize="0"/>
          <p:nvPr/>
        </p:nvPicPr>
        <p:blipFill rotWithShape="1">
          <a:blip r:embed="rId4">
            <a:alphaModFix/>
          </a:blip>
          <a:srcRect b="0" l="0" r="0" t="0"/>
          <a:stretch/>
        </p:blipFill>
        <p:spPr>
          <a:xfrm>
            <a:off x="2504603" y="600290"/>
            <a:ext cx="4134799" cy="2923400"/>
          </a:xfrm>
          <a:prstGeom prst="rect">
            <a:avLst/>
          </a:prstGeom>
          <a:noFill/>
          <a:ln>
            <a:noFill/>
          </a:ln>
        </p:spPr>
      </p:pic>
      <p:pic>
        <p:nvPicPr>
          <p:cNvPr id="59" name="Google Shape;59;p18"/>
          <p:cNvPicPr preferRelativeResize="0"/>
          <p:nvPr/>
        </p:nvPicPr>
        <p:blipFill rotWithShape="1">
          <a:blip r:embed="rId5">
            <a:alphaModFix/>
          </a:blip>
          <a:srcRect b="0" l="0" r="0" t="0"/>
          <a:stretch/>
        </p:blipFill>
        <p:spPr>
          <a:xfrm>
            <a:off x="2200053" y="3386140"/>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8" name="Google Shape;118;p24"/>
          <p:cNvSpPr txBox="1"/>
          <p:nvPr/>
        </p:nvSpPr>
        <p:spPr>
          <a:xfrm>
            <a:off x="951009" y="1449236"/>
            <a:ext cx="7949380" cy="304694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Sample input 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{2,-2,3,4}</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Max Product= 12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Sample input 2:</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{4,1,0,9,8,-1,9,9}</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Max Product= 81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119" name="Google Shape;119;p24"/>
          <p:cNvSpPr txBox="1"/>
          <p:nvPr/>
        </p:nvSpPr>
        <p:spPr>
          <a:xfrm>
            <a:off x="1044000" y="935879"/>
            <a:ext cx="4572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Program</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4f98ff5957_0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25" name="Google Shape;125;g24f98ff5957_0_0"/>
          <p:cNvGraphicFramePr/>
          <p:nvPr/>
        </p:nvGraphicFramePr>
        <p:xfrm>
          <a:off x="699468" y="765067"/>
          <a:ext cx="3000000" cy="3000000"/>
        </p:xfrm>
        <a:graphic>
          <a:graphicData uri="http://schemas.openxmlformats.org/drawingml/2006/table">
            <a:tbl>
              <a:tblPr bandRow="1" firstRow="1">
                <a:noFill/>
                <a:tableStyleId>{4AFF8D95-6F3D-49CF-9A04-1FD422E0540C}</a:tableStyleId>
              </a:tblPr>
              <a:tblGrid>
                <a:gridCol w="3747050"/>
                <a:gridCol w="3797950"/>
              </a:tblGrid>
              <a:tr h="3703050">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import java.util.*;</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import java.lang.*;</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public class Main</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public static void main(String[] args)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Scanner s = new Scanner(System.in);</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System.out.println("Enter size of the array");</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int n = s.nextInt();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int[] arr = new int[n];</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System.out.println("Enter elements of the array");</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for (int i = 0; i &lt; n; i++){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arr[i] = s.nextInt();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400" u="none" cap="none" strike="noStrike">
                          <a:latin typeface="Roboto"/>
                          <a:ea typeface="Roboto"/>
                          <a:cs typeface="Roboto"/>
                          <a:sym typeface="Roboto"/>
                        </a:rPr>
                        <a:t>        }</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int prefix=1;</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int suffix=1;</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int ans=1;</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for(int i=0; i&lt;n;i++){</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if(prefix==0)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prefix=1;</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if(suffix==0)</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		suffix=1;</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prefix=prefix*arr[i];</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suffix=suffix*arr[n-i-1];</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ans=Math.max(ans,Math.max(prefix,suffix));</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System.out.println(ans);</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latin typeface="Roboto"/>
                          <a:ea typeface="Roboto"/>
                          <a:cs typeface="Roboto"/>
                          <a:sym typeface="Roboto"/>
                        </a:rPr>
                        <a: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4f98ff5957_2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31" name="Google Shape;131;g24f98ff5957_2_0"/>
          <p:cNvGraphicFramePr/>
          <p:nvPr/>
        </p:nvGraphicFramePr>
        <p:xfrm>
          <a:off x="810322" y="1042391"/>
          <a:ext cx="3000000" cy="3000000"/>
        </p:xfrm>
        <a:graphic>
          <a:graphicData uri="http://schemas.openxmlformats.org/drawingml/2006/table">
            <a:tbl>
              <a:tblPr bandRow="1" firstRow="1">
                <a:noFill/>
                <a:tableStyleId>{4AFF8D95-6F3D-49CF-9A04-1FD422E0540C}</a:tableStyleId>
              </a:tblPr>
              <a:tblGrid>
                <a:gridCol w="3759375"/>
                <a:gridCol w="3905250"/>
              </a:tblGrid>
              <a:tr h="3425525">
                <a:tc>
                  <a:txBody>
                    <a:bodyPr/>
                    <a:lstStyle/>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import java.io.*;</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class Main{</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static int maxSubarrayProduct(int arr[], int n)</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int max_ending_here = arr[0];</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int min_ending_here = arr[0];</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int max_so_far = arr[0];</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for (int i = 1; i &lt; n; i++) {</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int temp = Math.max(</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Math.max(arr[i], arr[i] * max_ending_here),</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arr[i] * min_ending_here);</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min_ending_here = Math.min(</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Math.min(arr[i], arr[i] * max_ending_here),arr[i]*min_ending_here);</a:t>
                      </a:r>
                      <a:endParaRPr sz="13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max_ending_here = temp;</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max_so_far= Math.max(max_so_far, max_ending_here);</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return max_so_far;</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public static void main(String args[])</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int[] arr = { 1, -2, -3, 0, 7, -8, -2 };</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int n = arr.length;</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System.out.printf("Maximum Sub array product is %d",maxSubarrayProduct(arr, n));</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	}</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lang="en-US" sz="1300" u="none" cap="none" strike="noStrike">
                          <a:latin typeface="Roboto"/>
                          <a:ea typeface="Roboto"/>
                          <a:cs typeface="Roboto"/>
                          <a:sym typeface="Roboto"/>
                        </a:rPr>
                        <a:t>}</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37" name="Google Shape;137;p25"/>
          <p:cNvGraphicFramePr/>
          <p:nvPr/>
        </p:nvGraphicFramePr>
        <p:xfrm>
          <a:off x="338759" y="745024"/>
          <a:ext cx="3000000" cy="3000000"/>
        </p:xfrm>
        <a:graphic>
          <a:graphicData uri="http://schemas.openxmlformats.org/drawingml/2006/table">
            <a:tbl>
              <a:tblPr bandRow="1" firstRow="1">
                <a:noFill/>
                <a:tableStyleId>{4AFF8D95-6F3D-49CF-9A04-1FD422E0540C}</a:tableStyleId>
              </a:tblPr>
              <a:tblGrid>
                <a:gridCol w="4198075"/>
                <a:gridCol w="4360975"/>
              </a:tblGrid>
              <a:tr h="376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import java.util.*;</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public class Main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public static int maxProduct(List&lt;Integer&gt; nums)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if (nums.size() == 0)</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return 0;</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int maxSoFar = nums.get(0);</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int minSoFar = nums.get(0);</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int result = maxSoFar;</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for (int i = 1; i &lt; nums.size(); i++)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int curr = nums.get(i);</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int tempMax = Math.max(curr, Math.max(maxSoFar * curr, minSoFar * curr));</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minSoFar = Math.min(curr, Math.min(maxSoFar * curr, minSoFar * curr));</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maxSoFar = tempMax;</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result = Math.max(maxSoFar, result);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return result;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public static void main(String[] args)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List&lt;Integer&gt; nums = Arrays.asList(2, 5,-15);</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int maxProduct = maxProduct(nums);</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System.out.println("Max Product: " + maxProduct);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Roboto"/>
                          <a:ea typeface="Roboto"/>
                          <a:cs typeface="Roboto"/>
                          <a:sym typeface="Roboto"/>
                        </a:rPr>
                        <a:t>}</a:t>
                      </a:r>
                      <a:endParaRPr sz="1400" u="none" cap="none" strike="noStrike">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23f307fc558_0_8"/>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43" name="Google Shape;143;g23f307fc558_0_8"/>
          <p:cNvSpPr/>
          <p:nvPr/>
        </p:nvSpPr>
        <p:spPr>
          <a:xfrm>
            <a:off x="1007602" y="793695"/>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44" name="Google Shape;144;g23f307fc558_0_8"/>
          <p:cNvSpPr txBox="1"/>
          <p:nvPr/>
        </p:nvSpPr>
        <p:spPr>
          <a:xfrm>
            <a:off x="629999" y="1141357"/>
            <a:ext cx="8117100" cy="8925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Explain the Maximum Product Subarray problem.</a:t>
            </a:r>
            <a:endParaRPr b="0" i="0" sz="1400" u="none" cap="none" strike="noStrike">
              <a:solidFill>
                <a:srgbClr val="000000"/>
              </a:solidFill>
              <a:latin typeface="Roboto"/>
              <a:ea typeface="Roboto"/>
              <a:cs typeface="Roboto"/>
              <a:sym typeface="Roboto"/>
            </a:endParaRPr>
          </a:p>
        </p:txBody>
      </p:sp>
      <p:sp>
        <p:nvSpPr>
          <p:cNvPr id="145" name="Google Shape;145;g23f307fc558_0_8"/>
          <p:cNvSpPr txBox="1"/>
          <p:nvPr/>
        </p:nvSpPr>
        <p:spPr>
          <a:xfrm>
            <a:off x="1007602" y="1856184"/>
            <a:ext cx="7164848" cy="1431131"/>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The Maximum Product Subarray problem involves finding a contiguous subarray within an array that has the largest product of its elements.</a:t>
            </a:r>
            <a:endParaRPr b="0" i="0" sz="1800" u="none" cap="none" strike="noStrike">
              <a:solidFill>
                <a:srgbClr val="000000"/>
              </a:solidFill>
              <a:latin typeface="Roboto"/>
              <a:ea typeface="Roboto"/>
              <a:cs typeface="Roboto"/>
              <a:sym typeface="Roboto"/>
            </a:endParaRPr>
          </a:p>
        </p:txBody>
      </p:sp>
      <p:sp>
        <p:nvSpPr>
          <p:cNvPr id="146" name="Google Shape;146;g23f307fc558_0_8"/>
          <p:cNvSpPr txBox="1"/>
          <p:nvPr/>
        </p:nvSpPr>
        <p:spPr>
          <a:xfrm>
            <a:off x="404336" y="439877"/>
            <a:ext cx="4572000" cy="5878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B0F0"/>
                </a:solidFill>
                <a:latin typeface="Roboto"/>
                <a:ea typeface="Roboto"/>
                <a:cs typeface="Roboto"/>
                <a:sym typeface="Roboto"/>
              </a:rPr>
              <a:t>Interview questions</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3f307fc558_0_18"/>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52" name="Google Shape;152;g23f307fc558_0_18"/>
          <p:cNvSpPr/>
          <p:nvPr/>
        </p:nvSpPr>
        <p:spPr>
          <a:xfrm>
            <a:off x="1007602" y="995377"/>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53" name="Google Shape;153;g23f307fc558_0_18"/>
          <p:cNvSpPr txBox="1"/>
          <p:nvPr/>
        </p:nvSpPr>
        <p:spPr>
          <a:xfrm>
            <a:off x="451249" y="1435477"/>
            <a:ext cx="8117100" cy="795562"/>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How would you approach solving the Maximum Product Subarray problem?</a:t>
            </a:r>
            <a:endParaRPr b="0" i="0" sz="1400" u="none" cap="none" strike="noStrike">
              <a:solidFill>
                <a:srgbClr val="000000"/>
              </a:solidFill>
              <a:latin typeface="Roboto"/>
              <a:ea typeface="Roboto"/>
              <a:cs typeface="Roboto"/>
              <a:sym typeface="Roboto"/>
            </a:endParaRPr>
          </a:p>
        </p:txBody>
      </p:sp>
      <p:sp>
        <p:nvSpPr>
          <p:cNvPr id="154" name="Google Shape;154;g23f307fc558_0_18"/>
          <p:cNvSpPr txBox="1"/>
          <p:nvPr/>
        </p:nvSpPr>
        <p:spPr>
          <a:xfrm>
            <a:off x="1131376" y="1916598"/>
            <a:ext cx="7509335" cy="2262127"/>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One common approach is to use dynamic programming. We can keep track of both the maximum and minimum product subarrays at each index while iterating through the array. By considering the maximum of four cases for each element, we update the maximum and minimum subarray products. Finally, we return the maximum product found.</a:t>
            </a:r>
            <a:endParaRPr b="0" i="0" sz="2800" u="none" cap="none" strike="noStrike">
              <a:solidFill>
                <a:schemeClr val="dk1"/>
              </a:solidFill>
              <a:latin typeface="Roboto"/>
              <a:ea typeface="Roboto"/>
              <a:cs typeface="Roboto"/>
              <a:sym typeface="Roboto"/>
            </a:endParaRPr>
          </a:p>
        </p:txBody>
      </p:sp>
      <p:sp>
        <p:nvSpPr>
          <p:cNvPr id="155" name="Google Shape;155;g23f307fc558_0_18"/>
          <p:cNvSpPr txBox="1"/>
          <p:nvPr/>
        </p:nvSpPr>
        <p:spPr>
          <a:xfrm>
            <a:off x="374708" y="584514"/>
            <a:ext cx="4572000" cy="5878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B0F0"/>
                </a:solidFill>
                <a:latin typeface="Roboto"/>
                <a:ea typeface="Roboto"/>
                <a:cs typeface="Roboto"/>
                <a:sym typeface="Roboto"/>
              </a:rPr>
              <a:t>Interview questions</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23f307fc558_0_30"/>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61" name="Google Shape;161;g23f307fc558_0_30"/>
          <p:cNvSpPr/>
          <p:nvPr/>
        </p:nvSpPr>
        <p:spPr>
          <a:xfrm>
            <a:off x="1007602" y="790605"/>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62" name="Google Shape;162;g23f307fc558_0_30"/>
          <p:cNvSpPr txBox="1"/>
          <p:nvPr/>
        </p:nvSpPr>
        <p:spPr>
          <a:xfrm>
            <a:off x="549502" y="1260839"/>
            <a:ext cx="8117100" cy="8925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What is the time complexity of the Maximum Product Subarray algorithm?</a:t>
            </a:r>
            <a:endParaRPr b="1" i="0" sz="1800" u="none" cap="none" strike="noStrike">
              <a:solidFill>
                <a:srgbClr val="000000"/>
              </a:solidFill>
              <a:latin typeface="Roboto"/>
              <a:ea typeface="Roboto"/>
              <a:cs typeface="Roboto"/>
              <a:sym typeface="Roboto"/>
            </a:endParaRPr>
          </a:p>
        </p:txBody>
      </p:sp>
      <p:sp>
        <p:nvSpPr>
          <p:cNvPr id="163" name="Google Shape;163;g23f307fc558_0_30"/>
          <p:cNvSpPr txBox="1"/>
          <p:nvPr/>
        </p:nvSpPr>
        <p:spPr>
          <a:xfrm>
            <a:off x="1007390" y="2354239"/>
            <a:ext cx="7201112" cy="1431131"/>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The time complexity of the algorithm is O(n), where n is the size of the input array. This is because we iterate through the array only once, performing constant time operations at each index.</a:t>
            </a:r>
            <a:endParaRPr b="0" i="0" sz="2400" u="none" cap="none" strike="noStrike">
              <a:solidFill>
                <a:srgbClr val="000000"/>
              </a:solidFill>
              <a:latin typeface="Roboto"/>
              <a:ea typeface="Roboto"/>
              <a:cs typeface="Roboto"/>
              <a:sym typeface="Roboto"/>
            </a:endParaRPr>
          </a:p>
        </p:txBody>
      </p:sp>
      <p:sp>
        <p:nvSpPr>
          <p:cNvPr id="164" name="Google Shape;164;g23f307fc558_0_30"/>
          <p:cNvSpPr txBox="1"/>
          <p:nvPr/>
        </p:nvSpPr>
        <p:spPr>
          <a:xfrm>
            <a:off x="374708" y="723145"/>
            <a:ext cx="4572000" cy="5878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B0F0"/>
                </a:solidFill>
                <a:latin typeface="Roboto"/>
                <a:ea typeface="Roboto"/>
                <a:cs typeface="Roboto"/>
                <a:sym typeface="Roboto"/>
              </a:rPr>
              <a:t>Interview questions</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5"/>
          <p:cNvPicPr preferRelativeResize="0"/>
          <p:nvPr/>
        </p:nvPicPr>
        <p:blipFill rotWithShape="1">
          <a:blip r:embed="rId3">
            <a:alphaModFix/>
          </a:blip>
          <a:srcRect b="0" l="0" r="53855" t="0"/>
          <a:stretch/>
        </p:blipFill>
        <p:spPr>
          <a:xfrm>
            <a:off x="8096776" y="1"/>
            <a:ext cx="1047224" cy="1102725"/>
          </a:xfrm>
          <a:prstGeom prst="rect">
            <a:avLst/>
          </a:prstGeom>
          <a:noFill/>
          <a:ln>
            <a:noFill/>
          </a:ln>
        </p:spPr>
      </p:pic>
      <p:sp>
        <p:nvSpPr>
          <p:cNvPr id="170" name="Google Shape;170;p35"/>
          <p:cNvSpPr/>
          <p:nvPr/>
        </p:nvSpPr>
        <p:spPr>
          <a:xfrm>
            <a:off x="1007602" y="790605"/>
            <a:ext cx="6333300" cy="4401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C0C0C"/>
              </a:solidFill>
              <a:latin typeface="Roboto"/>
              <a:ea typeface="Roboto"/>
              <a:cs typeface="Roboto"/>
              <a:sym typeface="Roboto"/>
            </a:endParaRPr>
          </a:p>
        </p:txBody>
      </p:sp>
      <p:sp>
        <p:nvSpPr>
          <p:cNvPr id="171" name="Google Shape;171;p35"/>
          <p:cNvSpPr txBox="1"/>
          <p:nvPr/>
        </p:nvSpPr>
        <p:spPr>
          <a:xfrm>
            <a:off x="513450" y="885970"/>
            <a:ext cx="8117100" cy="8925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1500"/>
              </a:spcBef>
              <a:spcAft>
                <a:spcPts val="150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How can we handle edge cases in the Maximum Product Subarray problem? </a:t>
            </a:r>
            <a:endParaRPr b="1" i="0" sz="2400" u="none" cap="none" strike="noStrike">
              <a:solidFill>
                <a:srgbClr val="000000"/>
              </a:solidFill>
              <a:latin typeface="Roboto"/>
              <a:ea typeface="Roboto"/>
              <a:cs typeface="Roboto"/>
              <a:sym typeface="Roboto"/>
            </a:endParaRPr>
          </a:p>
        </p:txBody>
      </p:sp>
      <p:sp>
        <p:nvSpPr>
          <p:cNvPr id="172" name="Google Shape;172;p35"/>
          <p:cNvSpPr txBox="1"/>
          <p:nvPr/>
        </p:nvSpPr>
        <p:spPr>
          <a:xfrm>
            <a:off x="1069383" y="1988695"/>
            <a:ext cx="7131370" cy="1846629"/>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One possible edge case is an empty array. In such cases, we can return 0 as there are no elements to consider.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Roboto"/>
                <a:ea typeface="Roboto"/>
                <a:cs typeface="Roboto"/>
                <a:sym typeface="Roboto"/>
              </a:rPr>
              <a:t>Another edge case is when the array has only one element. In this case, the maximum product subarray would be that single element.</a:t>
            </a:r>
            <a:endParaRPr b="0" i="0" sz="1800" u="none" cap="none" strike="noStrike">
              <a:solidFill>
                <a:srgbClr val="000000"/>
              </a:solidFill>
              <a:latin typeface="Roboto"/>
              <a:ea typeface="Roboto"/>
              <a:cs typeface="Roboto"/>
              <a:sym typeface="Roboto"/>
            </a:endParaRPr>
          </a:p>
        </p:txBody>
      </p:sp>
      <p:sp>
        <p:nvSpPr>
          <p:cNvPr id="173" name="Google Shape;173;p35"/>
          <p:cNvSpPr txBox="1"/>
          <p:nvPr/>
        </p:nvSpPr>
        <p:spPr>
          <a:xfrm>
            <a:off x="419313" y="519279"/>
            <a:ext cx="4572000" cy="5878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B0F0"/>
                </a:solidFill>
                <a:latin typeface="Roboto"/>
                <a:ea typeface="Roboto"/>
                <a:cs typeface="Roboto"/>
                <a:sym typeface="Roboto"/>
              </a:rPr>
              <a:t>Interview questions</a:t>
            </a:r>
            <a:endParaRPr b="0"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179" name="Google Shape;179;p5"/>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180" name="Google Shape;180;p5"/>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86" name="Google Shape;186;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87" name="Google Shape;187;p6"/>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88" name="Google Shape;188;p6"/>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189" name="Google Shape;189;p6"/>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90" name="Google Shape;190;p6"/>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91" name="Google Shape;191;p6"/>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192" name="Google Shape;192;p6"/>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93" name="Google Shape;193;p6"/>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194" name="Google Shape;194;p6"/>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95" name="Google Shape;195;p6"/>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196" name="Google Shape;196;p6"/>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nvSpPr>
        <p:spPr>
          <a:xfrm>
            <a:off x="780945" y="1140630"/>
            <a:ext cx="7993626" cy="1012545"/>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URL</a:t>
            </a:r>
            <a:r>
              <a:rPr b="1" i="0" lang="en-US" sz="1800" u="none" cap="none" strike="noStrike">
                <a:solidFill>
                  <a:srgbClr val="373737"/>
                </a:solidFill>
                <a:highlight>
                  <a:srgbClr val="FFFFFF"/>
                </a:highlight>
                <a:latin typeface="Roboto"/>
                <a:ea typeface="Roboto"/>
                <a:cs typeface="Roboto"/>
                <a:sym typeface="Roboto"/>
              </a:rPr>
              <a:t>:</a:t>
            </a:r>
            <a:r>
              <a:rPr b="1" i="0" lang="en-US" sz="1800" u="sng" cap="none" strike="noStrike">
                <a:solidFill>
                  <a:schemeClr val="hlink"/>
                </a:solidFill>
                <a:highlight>
                  <a:srgbClr val="FFFFFF"/>
                </a:highlight>
                <a:latin typeface="Roboto"/>
                <a:ea typeface="Roboto"/>
                <a:cs typeface="Roboto"/>
                <a:sym typeface="Roboto"/>
                <a:hlinkClick r:id="rId3"/>
              </a:rPr>
              <a:t> https://forms.gle/hMidTZ74S5Wg1uvS8</a:t>
            </a:r>
            <a:endParaRPr b="1" i="0" sz="1400" u="none" cap="none" strike="noStrike">
              <a:solidFill>
                <a:schemeClr val="dk1"/>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600" u="none" cap="none" strike="noStrike">
                <a:solidFill>
                  <a:schemeClr val="dk1"/>
                </a:solidFill>
                <a:highlight>
                  <a:srgbClr val="FFFFFF"/>
                </a:highlight>
                <a:latin typeface="Roboto"/>
                <a:ea typeface="Roboto"/>
                <a:cs typeface="Roboto"/>
                <a:sym typeface="Roboto"/>
              </a:rPr>
              <a:t>QR CODE</a:t>
            </a:r>
            <a:r>
              <a:rPr b="1" i="0" lang="en-US" sz="1600" u="none" cap="none" strike="noStrike">
                <a:solidFill>
                  <a:srgbClr val="373737"/>
                </a:solidFill>
                <a:highlight>
                  <a:srgbClr val="FFFFFF"/>
                </a:highlight>
                <a:latin typeface="Roboto"/>
                <a:ea typeface="Roboto"/>
                <a:cs typeface="Roboto"/>
                <a:sym typeface="Roboto"/>
              </a:rPr>
              <a:t>:</a:t>
            </a:r>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B0F0"/>
              </a:solidFill>
              <a:latin typeface="Roboto"/>
              <a:ea typeface="Roboto"/>
              <a:cs typeface="Roboto"/>
              <a:sym typeface="Roboto"/>
            </a:endParaRPr>
          </a:p>
        </p:txBody>
      </p:sp>
      <p:sp>
        <p:nvSpPr>
          <p:cNvPr id="65" name="Google Shape;65;p3"/>
          <p:cNvSpPr txBox="1"/>
          <p:nvPr/>
        </p:nvSpPr>
        <p:spPr>
          <a:xfrm>
            <a:off x="1494264" y="540486"/>
            <a:ext cx="5828371"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dk1"/>
                </a:solidFill>
                <a:latin typeface="Roboto"/>
                <a:ea typeface="Roboto"/>
                <a:cs typeface="Roboto"/>
                <a:sym typeface="Roboto"/>
              </a:rPr>
              <a:t>TEST TIME ON BLOCK SWAP ALGORITHM</a:t>
            </a:r>
            <a:endParaRPr b="1" i="0" sz="2000" u="none" cap="none" strike="noStrike">
              <a:solidFill>
                <a:schemeClr val="dk1"/>
              </a:solidFill>
              <a:latin typeface="Roboto"/>
              <a:ea typeface="Roboto"/>
              <a:cs typeface="Roboto"/>
              <a:sym typeface="Roboto"/>
            </a:endParaRPr>
          </a:p>
        </p:txBody>
      </p:sp>
      <p:pic>
        <p:nvPicPr>
          <p:cNvPr id="66" name="Google Shape;66;p3"/>
          <p:cNvPicPr preferRelativeResize="0"/>
          <p:nvPr/>
        </p:nvPicPr>
        <p:blipFill rotWithShape="1">
          <a:blip r:embed="rId4">
            <a:alphaModFix/>
          </a:blip>
          <a:srcRect b="0" l="0" r="0" t="0"/>
          <a:stretch/>
        </p:blipFill>
        <p:spPr>
          <a:xfrm>
            <a:off x="3123760" y="1646902"/>
            <a:ext cx="2896480" cy="26967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2" name="Google Shape;7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3" name="Google Shape;73;p4"/>
          <p:cNvPicPr preferRelativeResize="0"/>
          <p:nvPr/>
        </p:nvPicPr>
        <p:blipFill rotWithShape="1">
          <a:blip r:embed="rId3">
            <a:alphaModFix/>
          </a:blip>
          <a:srcRect b="0" l="0" r="0" t="0"/>
          <a:stretch/>
        </p:blipFill>
        <p:spPr>
          <a:xfrm>
            <a:off x="1" y="3"/>
            <a:ext cx="9144003" cy="5143501"/>
          </a:xfrm>
          <a:prstGeom prst="rect">
            <a:avLst/>
          </a:prstGeom>
          <a:noFill/>
          <a:ln>
            <a:noFill/>
          </a:ln>
        </p:spPr>
      </p:pic>
      <p:sp>
        <p:nvSpPr>
          <p:cNvPr id="74" name="Google Shape;74;p4"/>
          <p:cNvSpPr txBox="1"/>
          <p:nvPr/>
        </p:nvSpPr>
        <p:spPr>
          <a:xfrm>
            <a:off x="178420" y="1568044"/>
            <a:ext cx="4690948" cy="184662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b="1" i="0" lang="en-US" sz="3600" u="none" cap="none" strike="noStrike">
                <a:solidFill>
                  <a:schemeClr val="lt1"/>
                </a:solidFill>
                <a:latin typeface="Roboto"/>
                <a:ea typeface="Roboto"/>
                <a:cs typeface="Roboto"/>
                <a:sym typeface="Roboto"/>
              </a:rPr>
              <a:t>MAXIMUM PRODUCT SUBARRAY</a:t>
            </a:r>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0" name="Google Shape;80;p13"/>
          <p:cNvSpPr/>
          <p:nvPr/>
        </p:nvSpPr>
        <p:spPr>
          <a:xfrm>
            <a:off x="555120" y="1012176"/>
            <a:ext cx="8089477" cy="341627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Introduction</a:t>
            </a:r>
            <a:endParaRPr b="0" i="0" sz="1400" u="none" cap="none" strike="noStrike">
              <a:solidFill>
                <a:srgbClr val="000000"/>
              </a:solidFill>
              <a:latin typeface="Roboto"/>
              <a:ea typeface="Roboto"/>
              <a:cs typeface="Roboto"/>
              <a:sym typeface="Roboto"/>
            </a:endParaRPr>
          </a:p>
          <a:p>
            <a:pPr indent="0" lvl="4"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The maximum product subarray problem involves finding a contiguous subarray within an array of integers that has the largest product.</a:t>
            </a:r>
            <a:endParaRPr b="0" i="0" sz="1400" u="none" cap="none" strike="noStrike">
              <a:solidFill>
                <a:srgbClr val="000000"/>
              </a:solidFill>
              <a:latin typeface="Roboto"/>
              <a:ea typeface="Roboto"/>
              <a:cs typeface="Roboto"/>
              <a:sym typeface="Roboto"/>
            </a:endParaRPr>
          </a:p>
          <a:p>
            <a:pPr indent="0" lvl="4" marL="0" marR="0" rtl="0" algn="ctr">
              <a:lnSpc>
                <a:spcPct val="150000"/>
              </a:lnSpc>
              <a:spcBef>
                <a:spcPts val="0"/>
              </a:spcBef>
              <a:spcAft>
                <a:spcPts val="0"/>
              </a:spcAft>
              <a:buClr>
                <a:srgbClr val="000000"/>
              </a:buClr>
              <a:buSzPts val="1600"/>
              <a:buFont typeface="Arial"/>
              <a:buNone/>
            </a:pPr>
            <a:r>
              <a:rPr b="0" i="0" lang="en-US" sz="1600" u="none" cap="none" strike="noStrike">
                <a:solidFill>
                  <a:srgbClr val="7030A0"/>
                </a:solidFill>
                <a:latin typeface="Roboto"/>
                <a:ea typeface="Roboto"/>
                <a:cs typeface="Roboto"/>
                <a:sym typeface="Roboto"/>
              </a:rPr>
              <a:t>Subarray vs Subsequence</a:t>
            </a:r>
            <a:endParaRPr b="0" i="0" sz="1600" u="none" cap="none" strike="noStrike">
              <a:solidFill>
                <a:srgbClr val="7030A0"/>
              </a:solidFill>
              <a:latin typeface="Roboto"/>
              <a:ea typeface="Roboto"/>
              <a:cs typeface="Roboto"/>
              <a:sym typeface="Roboto"/>
            </a:endParaRPr>
          </a:p>
          <a:p>
            <a:pPr indent="0" lvl="1" marL="0" marR="0" rtl="0" algn="l">
              <a:lnSpc>
                <a:spcPct val="150000"/>
              </a:lnSpc>
              <a:spcBef>
                <a:spcPts val="0"/>
              </a:spcBef>
              <a:spcAft>
                <a:spcPts val="0"/>
              </a:spcAft>
              <a:buClr>
                <a:srgbClr val="000000"/>
              </a:buClr>
              <a:buSzPts val="1600"/>
              <a:buFont typeface="Arial"/>
              <a:buNone/>
            </a:pPr>
            <a:r>
              <a:rPr b="0" i="0" lang="en-US" sz="1600" u="sng" cap="none" strike="noStrike">
                <a:solidFill>
                  <a:srgbClr val="000000"/>
                </a:solidFill>
                <a:latin typeface="Roboto"/>
                <a:ea typeface="Roboto"/>
                <a:cs typeface="Roboto"/>
                <a:sym typeface="Roboto"/>
              </a:rPr>
              <a:t>Subarray</a:t>
            </a:r>
            <a:r>
              <a:rPr b="0" i="0" lang="en-US" sz="1600" u="none" cap="none" strike="noStrike">
                <a:solidFill>
                  <a:srgbClr val="000000"/>
                </a:solidFill>
                <a:latin typeface="Roboto"/>
                <a:ea typeface="Roboto"/>
                <a:cs typeface="Roboto"/>
                <a:sym typeface="Roboto"/>
              </a:rPr>
              <a:t>: </a:t>
            </a:r>
            <a:r>
              <a:rPr b="0" i="0" lang="en-US" sz="1600" u="none" cap="none" strike="noStrike">
                <a:solidFill>
                  <a:schemeClr val="dk1"/>
                </a:solidFill>
                <a:latin typeface="Roboto"/>
                <a:ea typeface="Roboto"/>
                <a:cs typeface="Roboto"/>
                <a:sym typeface="Roboto"/>
              </a:rPr>
              <a:t>A subarray is a contiguous section of elements taken from an array. It means that the elements are selected in a sequence, without skipping any elements in between. </a:t>
            </a:r>
            <a:endParaRPr b="0" i="0" sz="1400" u="none" cap="none" strike="noStrike">
              <a:solidFill>
                <a:srgbClr val="000000"/>
              </a:solidFill>
              <a:latin typeface="Roboto"/>
              <a:ea typeface="Roboto"/>
              <a:cs typeface="Roboto"/>
              <a:sym typeface="Roboto"/>
            </a:endParaRPr>
          </a:p>
          <a:p>
            <a:pPr indent="0" lvl="1"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For example, in the array [1, 2, 3, 4], a subarray could be [2, 3, 4], [1, 2], [3], or even the entire array itself.</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6" name="Google Shape;86;p15"/>
          <p:cNvSpPr/>
          <p:nvPr/>
        </p:nvSpPr>
        <p:spPr>
          <a:xfrm>
            <a:off x="607846" y="1034485"/>
            <a:ext cx="8089477" cy="320083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600"/>
              <a:buFont typeface="Arial"/>
              <a:buNone/>
            </a:pPr>
            <a:r>
              <a:rPr b="0" i="0" lang="en-US" sz="1600" u="sng" cap="none" strike="noStrike">
                <a:solidFill>
                  <a:srgbClr val="002060"/>
                </a:solidFill>
                <a:latin typeface="Roboto"/>
                <a:ea typeface="Roboto"/>
                <a:cs typeface="Roboto"/>
                <a:sym typeface="Roboto"/>
              </a:rPr>
              <a:t>“A Subsequence cannot be a subarray”</a:t>
            </a:r>
            <a:endParaRPr b="0" i="0" sz="1600" u="sng" cap="none" strike="noStrike">
              <a:solidFill>
                <a:srgbClr val="002060"/>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800"/>
              <a:buFont typeface="Arial"/>
              <a:buNone/>
            </a:pPr>
            <a:r>
              <a:rPr b="0" i="0" lang="en-US" sz="1800" u="sng" cap="none" strike="noStrike">
                <a:solidFill>
                  <a:schemeClr val="dk1"/>
                </a:solidFill>
                <a:latin typeface="Roboto"/>
                <a:ea typeface="Roboto"/>
                <a:cs typeface="Roboto"/>
                <a:sym typeface="Roboto"/>
              </a:rPr>
              <a:t>Subsequence</a:t>
            </a:r>
            <a:r>
              <a:rPr b="0" i="0" lang="en-US" sz="1800" u="none" cap="none" strike="noStrike">
                <a:solidFill>
                  <a:schemeClr val="dk1"/>
                </a:solidFill>
                <a:latin typeface="Roboto"/>
                <a:ea typeface="Roboto"/>
                <a:cs typeface="Roboto"/>
                <a:sym typeface="Roboto"/>
              </a:rPr>
              <a:t>: A subsequence, on the other hand, is a subset of elements from a sequence, where the elements may not necessarily be adjacent or in the original order. It means that elements can be skipped or selected in any order.</a:t>
            </a:r>
            <a:endParaRPr b="0" i="0" sz="1400" u="none" cap="none" strike="noStrike">
              <a:solidFill>
                <a:srgbClr val="000000"/>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For example, in the sequence [1, 2, 3, 4], a subsequence could be [2, 4], [1, 3, 4], [2, 3], or even the empty sequence [].</a:t>
            </a:r>
            <a:endParaRPr b="0" i="0" sz="14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2" name="Google Shape;92;p16"/>
          <p:cNvSpPr/>
          <p:nvPr/>
        </p:nvSpPr>
        <p:spPr>
          <a:xfrm>
            <a:off x="607846" y="1034485"/>
            <a:ext cx="808947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“Finding the contiguous subarray with the largest product”</a:t>
            </a:r>
            <a:endParaRPr b="0" i="0" sz="16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93" name="Google Shape;93;p16"/>
          <p:cNvSpPr txBox="1"/>
          <p:nvPr/>
        </p:nvSpPr>
        <p:spPr>
          <a:xfrm>
            <a:off x="1044001" y="1742331"/>
            <a:ext cx="7340344" cy="26776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7030A0"/>
              </a:buClr>
              <a:buSzPts val="1600"/>
              <a:buFont typeface="Arial"/>
              <a:buNone/>
            </a:pPr>
            <a:r>
              <a:rPr b="0" i="0" lang="en-US" sz="1600" u="none" cap="none" strike="noStrike">
                <a:solidFill>
                  <a:srgbClr val="7030A0"/>
                </a:solidFill>
                <a:latin typeface="Roboto"/>
                <a:ea typeface="Roboto"/>
                <a:cs typeface="Roboto"/>
                <a:sym typeface="Roboto"/>
              </a:rPr>
              <a:t>Here is a step-by-step approach to solving this problem: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Roboto"/>
                <a:ea typeface="Roboto"/>
                <a:cs typeface="Roboto"/>
                <a:sym typeface="Roboto"/>
              </a:rPr>
              <a:t>Initialize two variables, </a:t>
            </a:r>
            <a:r>
              <a:rPr b="1" i="0" lang="en-US" sz="1600" u="none" cap="none" strike="noStrike">
                <a:solidFill>
                  <a:schemeClr val="dk1"/>
                </a:solidFill>
                <a:latin typeface="Roboto"/>
                <a:ea typeface="Roboto"/>
                <a:cs typeface="Roboto"/>
                <a:sym typeface="Roboto"/>
              </a:rPr>
              <a:t>maxProduct</a:t>
            </a:r>
            <a:r>
              <a:rPr b="0" i="0" lang="en-US" sz="1600" u="none" cap="none" strike="noStrike">
                <a:solidFill>
                  <a:schemeClr val="dk1"/>
                </a:solidFill>
                <a:latin typeface="Roboto"/>
                <a:ea typeface="Roboto"/>
                <a:cs typeface="Roboto"/>
                <a:sym typeface="Roboto"/>
              </a:rPr>
              <a:t> and </a:t>
            </a:r>
            <a:r>
              <a:rPr b="1" i="0" lang="en-US" sz="1600" u="none" cap="none" strike="noStrike">
                <a:solidFill>
                  <a:schemeClr val="dk1"/>
                </a:solidFill>
                <a:latin typeface="Roboto"/>
                <a:ea typeface="Roboto"/>
                <a:cs typeface="Roboto"/>
                <a:sym typeface="Roboto"/>
              </a:rPr>
              <a:t>minProduct</a:t>
            </a:r>
            <a:r>
              <a:rPr b="0" i="0" lang="en-US" sz="1600" u="none" cap="none" strike="noStrike">
                <a:solidFill>
                  <a:schemeClr val="dk1"/>
                </a:solidFill>
                <a:latin typeface="Roboto"/>
                <a:ea typeface="Roboto"/>
                <a:cs typeface="Roboto"/>
                <a:sym typeface="Roboto"/>
              </a:rPr>
              <a:t>, to store the maximum and minimum product found so far, respectively. Set both variables to the first element of the array.</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Roboto"/>
                <a:ea typeface="Roboto"/>
                <a:cs typeface="Roboto"/>
                <a:sym typeface="Roboto"/>
              </a:rPr>
              <a:t>Initialize a variable </a:t>
            </a:r>
            <a:r>
              <a:rPr b="1" i="0" lang="en-US" sz="1600" u="none" cap="none" strike="noStrike">
                <a:solidFill>
                  <a:schemeClr val="dk1"/>
                </a:solidFill>
                <a:latin typeface="Roboto"/>
                <a:ea typeface="Roboto"/>
                <a:cs typeface="Roboto"/>
                <a:sym typeface="Roboto"/>
              </a:rPr>
              <a:t>result</a:t>
            </a:r>
            <a:r>
              <a:rPr b="0" i="0" lang="en-US" sz="1600" u="none" cap="none" strike="noStrike">
                <a:solidFill>
                  <a:schemeClr val="dk1"/>
                </a:solidFill>
                <a:latin typeface="Roboto"/>
                <a:ea typeface="Roboto"/>
                <a:cs typeface="Roboto"/>
                <a:sym typeface="Roboto"/>
              </a:rPr>
              <a:t> to store the maximum product subarray value. Set it to the same value as </a:t>
            </a:r>
            <a:r>
              <a:rPr b="1" i="0" lang="en-US" sz="1600" u="none" cap="none" strike="noStrike">
                <a:solidFill>
                  <a:schemeClr val="dk1"/>
                </a:solidFill>
                <a:latin typeface="Roboto"/>
                <a:ea typeface="Roboto"/>
                <a:cs typeface="Roboto"/>
                <a:sym typeface="Roboto"/>
              </a:rPr>
              <a:t>maxProduct</a:t>
            </a:r>
            <a:r>
              <a:rPr b="0" i="0" lang="en-US" sz="1600" u="none" cap="none" strike="noStrike">
                <a:solidFill>
                  <a:schemeClr val="dk1"/>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Roboto"/>
                <a:ea typeface="Roboto"/>
                <a:cs typeface="Roboto"/>
                <a:sym typeface="Roboto"/>
              </a:rPr>
              <a:t>Iterate through the array starting from the second element.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99" name="Google Shape;99;p17"/>
          <p:cNvSpPr txBox="1"/>
          <p:nvPr/>
        </p:nvSpPr>
        <p:spPr>
          <a:xfrm>
            <a:off x="851095" y="780054"/>
            <a:ext cx="8004517" cy="366250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600"/>
              <a:buFont typeface="Arial"/>
              <a:buAutoNum type="arabicPeriod" startAt="4"/>
            </a:pPr>
            <a:r>
              <a:rPr b="0" i="0" lang="en-US" sz="1600" u="none" cap="none" strike="noStrike">
                <a:solidFill>
                  <a:schemeClr val="dk1"/>
                </a:solidFill>
                <a:latin typeface="Roboto"/>
                <a:ea typeface="Roboto"/>
                <a:cs typeface="Roboto"/>
                <a:sym typeface="Roboto"/>
              </a:rPr>
              <a:t>For each element, calculate the new </a:t>
            </a:r>
            <a:r>
              <a:rPr b="1" i="0" lang="en-US" sz="1600" u="none" cap="none" strike="noStrike">
                <a:solidFill>
                  <a:schemeClr val="dk1"/>
                </a:solidFill>
                <a:latin typeface="Roboto"/>
                <a:ea typeface="Roboto"/>
                <a:cs typeface="Roboto"/>
                <a:sym typeface="Roboto"/>
              </a:rPr>
              <a:t>maxProduct</a:t>
            </a:r>
            <a:r>
              <a:rPr b="0" i="0" lang="en-US" sz="1600" u="none" cap="none" strike="noStrike">
                <a:solidFill>
                  <a:schemeClr val="dk1"/>
                </a:solidFill>
                <a:latin typeface="Roboto"/>
                <a:ea typeface="Roboto"/>
                <a:cs typeface="Roboto"/>
                <a:sym typeface="Roboto"/>
              </a:rPr>
              <a:t> and </a:t>
            </a:r>
            <a:r>
              <a:rPr b="1" i="0" lang="en-US" sz="1600" u="none" cap="none" strike="noStrike">
                <a:solidFill>
                  <a:schemeClr val="dk1"/>
                </a:solidFill>
                <a:latin typeface="Roboto"/>
                <a:ea typeface="Roboto"/>
                <a:cs typeface="Roboto"/>
                <a:sym typeface="Roboto"/>
              </a:rPr>
              <a:t>minProduct</a:t>
            </a:r>
            <a:r>
              <a:rPr b="0" i="0" lang="en-US" sz="1600" u="none" cap="none" strike="noStrike">
                <a:solidFill>
                  <a:schemeClr val="dk1"/>
                </a:solidFill>
                <a:latin typeface="Roboto"/>
                <a:ea typeface="Roboto"/>
                <a:cs typeface="Roboto"/>
                <a:sym typeface="Roboto"/>
              </a:rPr>
              <a:t> by considering the maximum of four cases: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a. The current element itself.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b. The maximum product obtained by multiplying the current element with the </a:t>
            </a:r>
            <a:r>
              <a:rPr b="1" i="0" lang="en-US" sz="1600" u="none" cap="none" strike="noStrike">
                <a:solidFill>
                  <a:schemeClr val="dk1"/>
                </a:solidFill>
                <a:latin typeface="Roboto"/>
                <a:ea typeface="Roboto"/>
                <a:cs typeface="Roboto"/>
                <a:sym typeface="Roboto"/>
              </a:rPr>
              <a:t>maxProduct</a:t>
            </a:r>
            <a:r>
              <a:rPr b="0" i="0" lang="en-US" sz="1600" u="none" cap="none" strike="noStrike">
                <a:solidFill>
                  <a:schemeClr val="dk1"/>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c. The minimum product obtained by multiplying the current element with the </a:t>
            </a:r>
            <a:r>
              <a:rPr b="1" i="0" lang="en-US" sz="1600" u="none" cap="none" strike="noStrike">
                <a:solidFill>
                  <a:schemeClr val="dk1"/>
                </a:solidFill>
                <a:latin typeface="Roboto"/>
                <a:ea typeface="Roboto"/>
                <a:cs typeface="Roboto"/>
                <a:sym typeface="Roboto"/>
              </a:rPr>
              <a:t>minProduct</a:t>
            </a:r>
            <a:r>
              <a:rPr b="0" i="0" lang="en-US" sz="1600" u="none" cap="none" strike="noStrike">
                <a:solidFill>
                  <a:schemeClr val="dk1"/>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d. The current element multiplied with the </a:t>
            </a:r>
            <a:r>
              <a:rPr b="1" i="0" lang="en-US" sz="1600" u="none" cap="none" strike="noStrike">
                <a:solidFill>
                  <a:schemeClr val="dk1"/>
                </a:solidFill>
                <a:latin typeface="Roboto"/>
                <a:ea typeface="Roboto"/>
                <a:cs typeface="Roboto"/>
                <a:sym typeface="Roboto"/>
              </a:rPr>
              <a:t>minProduct</a:t>
            </a:r>
            <a:r>
              <a:rPr b="0" i="0" lang="en-US" sz="1600" u="none" cap="none" strike="noStrike">
                <a:solidFill>
                  <a:schemeClr val="dk1"/>
                </a:solidFill>
                <a:latin typeface="Roboto"/>
                <a:ea typeface="Roboto"/>
                <a:cs typeface="Roboto"/>
                <a:sym typeface="Roboto"/>
              </a:rPr>
              <a:t> if it becomes the new </a:t>
            </a:r>
            <a:r>
              <a:rPr b="1" i="0" lang="en-US" sz="1600" u="none" cap="none" strike="noStrike">
                <a:solidFill>
                  <a:schemeClr val="dk1"/>
                </a:solidFill>
                <a:latin typeface="Roboto"/>
                <a:ea typeface="Roboto"/>
                <a:cs typeface="Roboto"/>
                <a:sym typeface="Roboto"/>
              </a:rPr>
              <a:t>maxProduct</a:t>
            </a:r>
            <a:r>
              <a:rPr b="0" i="0" lang="en-US" sz="1600" u="none" cap="none" strike="noStrike">
                <a:solidFill>
                  <a:schemeClr val="dk1"/>
                </a:solidFill>
                <a:latin typeface="Roboto"/>
                <a:ea typeface="Roboto"/>
                <a:cs typeface="Roboto"/>
                <a:sym typeface="Roboto"/>
              </a:rPr>
              <a:t> (in case the previous </a:t>
            </a:r>
            <a:r>
              <a:rPr b="1" i="0" lang="en-US" sz="1600" u="none" cap="none" strike="noStrike">
                <a:solidFill>
                  <a:schemeClr val="dk1"/>
                </a:solidFill>
                <a:latin typeface="Roboto"/>
                <a:ea typeface="Roboto"/>
                <a:cs typeface="Roboto"/>
                <a:sym typeface="Roboto"/>
              </a:rPr>
              <a:t>maxProduct</a:t>
            </a:r>
            <a:r>
              <a:rPr b="0" i="0" lang="en-US" sz="1600" u="none" cap="none" strike="noStrike">
                <a:solidFill>
                  <a:schemeClr val="dk1"/>
                </a:solidFill>
                <a:latin typeface="Roboto"/>
                <a:ea typeface="Roboto"/>
                <a:cs typeface="Roboto"/>
                <a:sym typeface="Roboto"/>
              </a:rPr>
              <a:t> was negative).</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05" name="Google Shape;105;p21"/>
          <p:cNvSpPr txBox="1"/>
          <p:nvPr/>
        </p:nvSpPr>
        <p:spPr>
          <a:xfrm>
            <a:off x="1244991" y="1154204"/>
            <a:ext cx="71253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Roboto"/>
                <a:ea typeface="Roboto"/>
                <a:cs typeface="Roboto"/>
                <a:sym typeface="Roboto"/>
              </a:rPr>
              <a:t>5.</a:t>
            </a:r>
            <a:r>
              <a:rPr b="0" i="0" lang="en-US" sz="1600" u="none" cap="none" strike="noStrike">
                <a:solidFill>
                  <a:schemeClr val="dk1"/>
                </a:solidFill>
                <a:latin typeface="Roboto"/>
                <a:ea typeface="Roboto"/>
                <a:cs typeface="Roboto"/>
                <a:sym typeface="Roboto"/>
              </a:rPr>
              <a:t>Update the </a:t>
            </a:r>
            <a:r>
              <a:rPr b="1" i="0" lang="en-US" sz="1600" u="none" cap="none" strike="noStrike">
                <a:solidFill>
                  <a:schemeClr val="dk1"/>
                </a:solidFill>
                <a:latin typeface="Roboto"/>
                <a:ea typeface="Roboto"/>
                <a:cs typeface="Roboto"/>
                <a:sym typeface="Roboto"/>
              </a:rPr>
              <a:t>result</a:t>
            </a:r>
            <a:r>
              <a:rPr b="0" i="0" lang="en-US" sz="1600" u="none" cap="none" strike="noStrike">
                <a:solidFill>
                  <a:schemeClr val="dk1"/>
                </a:solidFill>
                <a:latin typeface="Roboto"/>
                <a:ea typeface="Roboto"/>
                <a:cs typeface="Roboto"/>
                <a:sym typeface="Roboto"/>
              </a:rPr>
              <a:t> variable with the maximum of </a:t>
            </a:r>
            <a:r>
              <a:rPr b="1" i="0" lang="en-US" sz="1600" u="none" cap="none" strike="noStrike">
                <a:solidFill>
                  <a:schemeClr val="dk1"/>
                </a:solidFill>
                <a:latin typeface="Roboto"/>
                <a:ea typeface="Roboto"/>
                <a:cs typeface="Roboto"/>
                <a:sym typeface="Roboto"/>
              </a:rPr>
              <a:t>result</a:t>
            </a:r>
            <a:r>
              <a:rPr b="0" i="0" lang="en-US" sz="1600" u="none" cap="none" strike="noStrike">
                <a:solidFill>
                  <a:schemeClr val="dk1"/>
                </a:solidFill>
                <a:latin typeface="Roboto"/>
                <a:ea typeface="Roboto"/>
                <a:cs typeface="Roboto"/>
                <a:sym typeface="Roboto"/>
              </a:rPr>
              <a:t> and </a:t>
            </a:r>
            <a:r>
              <a:rPr b="1" i="0" lang="en-US" sz="1600" u="none" cap="none" strike="noStrike">
                <a:solidFill>
                  <a:schemeClr val="dk1"/>
                </a:solidFill>
                <a:latin typeface="Roboto"/>
                <a:ea typeface="Roboto"/>
                <a:cs typeface="Roboto"/>
                <a:sym typeface="Roboto"/>
              </a:rPr>
              <a:t>maxProduct</a:t>
            </a:r>
            <a:r>
              <a:rPr b="0" i="0" lang="en-US" sz="1600" u="none" cap="none" strike="noStrike">
                <a:solidFill>
                  <a:schemeClr val="dk1"/>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lang="en-US" sz="1600">
                <a:solidFill>
                  <a:schemeClr val="dk1"/>
                </a:solidFill>
                <a:latin typeface="Roboto"/>
                <a:ea typeface="Roboto"/>
                <a:cs typeface="Roboto"/>
                <a:sym typeface="Roboto"/>
              </a:rPr>
              <a:t>6.</a:t>
            </a:r>
            <a:r>
              <a:rPr b="0" i="0" lang="en-US" sz="1600" u="none" cap="none" strike="noStrike">
                <a:solidFill>
                  <a:schemeClr val="dk1"/>
                </a:solidFill>
                <a:latin typeface="Roboto"/>
                <a:ea typeface="Roboto"/>
                <a:cs typeface="Roboto"/>
                <a:sym typeface="Roboto"/>
              </a:rPr>
              <a:t>Repeat steps 3 to 5 until all elements of the array have been processed.</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None/>
            </a:pPr>
            <a:r>
              <a:rPr lang="en-US" sz="1600">
                <a:solidFill>
                  <a:schemeClr val="dk1"/>
                </a:solidFill>
                <a:latin typeface="Roboto"/>
                <a:ea typeface="Roboto"/>
                <a:cs typeface="Roboto"/>
                <a:sym typeface="Roboto"/>
              </a:rPr>
              <a:t>7.</a:t>
            </a:r>
            <a:r>
              <a:rPr b="0" i="0" lang="en-US" sz="1600" u="none" cap="none" strike="noStrike">
                <a:solidFill>
                  <a:schemeClr val="dk1"/>
                </a:solidFill>
                <a:latin typeface="Roboto"/>
                <a:ea typeface="Roboto"/>
                <a:cs typeface="Roboto"/>
                <a:sym typeface="Roboto"/>
              </a:rPr>
              <a:t>Finally, return the value of </a:t>
            </a:r>
            <a:r>
              <a:rPr b="1" i="0" lang="en-US" sz="1600" u="none" cap="none" strike="noStrike">
                <a:solidFill>
                  <a:schemeClr val="dk1"/>
                </a:solidFill>
                <a:latin typeface="Roboto"/>
                <a:ea typeface="Roboto"/>
                <a:cs typeface="Roboto"/>
                <a:sym typeface="Roboto"/>
              </a:rPr>
              <a:t>result</a:t>
            </a:r>
            <a:r>
              <a:rPr b="0" i="0" lang="en-US" sz="1600" u="none" cap="none" strike="noStrike">
                <a:solidFill>
                  <a:schemeClr val="dk1"/>
                </a:solidFill>
                <a:latin typeface="Roboto"/>
                <a:ea typeface="Roboto"/>
                <a:cs typeface="Roboto"/>
                <a:sym typeface="Roboto"/>
              </a:rPr>
              <a:t>, which represents the maximum product subarray.</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1" name="Google Shape;111;p22"/>
          <p:cNvSpPr txBox="1"/>
          <p:nvPr/>
        </p:nvSpPr>
        <p:spPr>
          <a:xfrm>
            <a:off x="1076633" y="2002827"/>
            <a:ext cx="7949400" cy="156962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time complexity O(n)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where n is the number of elements in the array.</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space complexity  O(1)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chemeClr val="dk1"/>
                </a:solidFill>
                <a:latin typeface="Roboto"/>
                <a:ea typeface="Roboto"/>
                <a:cs typeface="Roboto"/>
                <a:sym typeface="Roboto"/>
              </a:rPr>
              <a:t>         No extra data structure is used for computation</a:t>
            </a:r>
            <a:endParaRPr b="0" i="0" sz="1600" u="none" cap="none" strike="noStrike">
              <a:solidFill>
                <a:schemeClr val="dk1"/>
              </a:solidFill>
              <a:latin typeface="Roboto"/>
              <a:ea typeface="Roboto"/>
              <a:cs typeface="Roboto"/>
              <a:sym typeface="Roboto"/>
            </a:endParaRPr>
          </a:p>
        </p:txBody>
      </p:sp>
      <p:sp>
        <p:nvSpPr>
          <p:cNvPr id="112" name="Google Shape;112;p22"/>
          <p:cNvSpPr txBox="1"/>
          <p:nvPr/>
        </p:nvSpPr>
        <p:spPr>
          <a:xfrm>
            <a:off x="1076633" y="1267544"/>
            <a:ext cx="45720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Roboto"/>
                <a:ea typeface="Roboto"/>
                <a:cs typeface="Roboto"/>
                <a:sym typeface="Roboto"/>
              </a:rPr>
              <a:t>Time and space complexity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