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8" roundtripDataSignature="AMtx7miaPZb4OZc2SDjyNA2Cd5zlFTft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2A09BF-794A-4A7A-BB34-487311358806}">
  <a:tblStyle styleId="{A02A09BF-794A-4A7A-BB34-487311358806}"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customschemas.google.com/relationships/presentationmetadata" Target="meta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2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2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lang="en-US" sz="2000"/>
              <a:t>Maximum sum of hour glass = 13</a:t>
            </a:r>
            <a:endParaRPr b="0" sz="1200" strike="noStrike">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3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lang="en-US" sz="2000"/>
              <a:t>Maximum sum of hour glass = 13</a:t>
            </a:r>
            <a:endParaRPr b="0" sz="1200" strike="noStrike">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f307fc558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3f307fc558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f307fc558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3f307fc558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f307fc558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23f307fc558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3f307fc558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g23f307fc558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 name="Google Shape;77;p1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 name="Google Shape;84;p1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1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p1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p2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2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6" name="Google Shape;4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vl1pPr>
            <a:lvl2pPr indent="-317500" lvl="1" marL="914400" algn="l">
              <a:lnSpc>
                <a:spcPct val="115000"/>
              </a:lnSpc>
              <a:spcBef>
                <a:spcPts val="1200"/>
              </a:spcBef>
              <a:spcAft>
                <a:spcPts val="0"/>
              </a:spcAft>
              <a:buClr>
                <a:schemeClr val="dk1"/>
              </a:buClr>
              <a:buSzPts val="1400"/>
              <a:buChar char="○"/>
              <a:defRPr/>
            </a:lvl2pPr>
            <a:lvl3pPr indent="-317500" lvl="2" marL="1371600" algn="l">
              <a:lnSpc>
                <a:spcPct val="115000"/>
              </a:lnSpc>
              <a:spcBef>
                <a:spcPts val="1200"/>
              </a:spcBef>
              <a:spcAft>
                <a:spcPts val="0"/>
              </a:spcAft>
              <a:buClr>
                <a:schemeClr val="dk1"/>
              </a:buClr>
              <a:buSzPts val="1400"/>
              <a:buChar char="■"/>
              <a:defRPr/>
            </a:lvl3pPr>
            <a:lvl4pPr indent="-317500" lvl="3" marL="1828800" algn="l">
              <a:lnSpc>
                <a:spcPct val="115000"/>
              </a:lnSpc>
              <a:spcBef>
                <a:spcPts val="1200"/>
              </a:spcBef>
              <a:spcAft>
                <a:spcPts val="0"/>
              </a:spcAft>
              <a:buClr>
                <a:schemeClr val="dk1"/>
              </a:buClr>
              <a:buSzPts val="1400"/>
              <a:buChar char="●"/>
              <a:defRPr/>
            </a:lvl4pPr>
            <a:lvl5pPr indent="-317500" lvl="4" marL="2286000" algn="l">
              <a:lnSpc>
                <a:spcPct val="115000"/>
              </a:lnSpc>
              <a:spcBef>
                <a:spcPts val="1200"/>
              </a:spcBef>
              <a:spcAft>
                <a:spcPts val="0"/>
              </a:spcAft>
              <a:buClr>
                <a:schemeClr val="dk1"/>
              </a:buClr>
              <a:buSzPts val="1400"/>
              <a:buChar char="○"/>
              <a:defRPr/>
            </a:lvl5pPr>
            <a:lvl6pPr indent="-317500" lvl="5" marL="2743200" algn="l">
              <a:lnSpc>
                <a:spcPct val="115000"/>
              </a:lnSpc>
              <a:spcBef>
                <a:spcPts val="1200"/>
              </a:spcBef>
              <a:spcAft>
                <a:spcPts val="0"/>
              </a:spcAft>
              <a:buClr>
                <a:schemeClr val="dk1"/>
              </a:buClr>
              <a:buSzPts val="1400"/>
              <a:buChar char="■"/>
              <a:defRPr/>
            </a:lvl6pPr>
            <a:lvl7pPr indent="-317500" lvl="6" marL="3200400" algn="l">
              <a:lnSpc>
                <a:spcPct val="115000"/>
              </a:lnSpc>
              <a:spcBef>
                <a:spcPts val="1200"/>
              </a:spcBef>
              <a:spcAft>
                <a:spcPts val="0"/>
              </a:spcAft>
              <a:buClr>
                <a:schemeClr val="dk1"/>
              </a:buClr>
              <a:buSzPts val="1400"/>
              <a:buChar char="●"/>
              <a:defRPr/>
            </a:lvl7pPr>
            <a:lvl8pPr indent="-317500" lvl="7" marL="3657600" algn="l">
              <a:lnSpc>
                <a:spcPct val="115000"/>
              </a:lnSpc>
              <a:spcBef>
                <a:spcPts val="1200"/>
              </a:spcBef>
              <a:spcAft>
                <a:spcPts val="0"/>
              </a:spcAft>
              <a:buClr>
                <a:schemeClr val="dk1"/>
              </a:buClr>
              <a:buSzPts val="1400"/>
              <a:buChar char="○"/>
              <a:defRPr/>
            </a:lvl8pPr>
            <a:lvl9pPr indent="-317500" lvl="8" marL="4114800" algn="l">
              <a:lnSpc>
                <a:spcPct val="115000"/>
              </a:lnSpc>
              <a:spcBef>
                <a:spcPts val="1200"/>
              </a:spcBef>
              <a:spcAft>
                <a:spcPts val="1200"/>
              </a:spcAft>
              <a:buClr>
                <a:schemeClr val="dk1"/>
              </a:buClr>
              <a:buSzPts val="1400"/>
              <a:buChar char="■"/>
              <a:defRPr/>
            </a:lvl9pPr>
          </a:lstStyle>
          <a:p/>
        </p:txBody>
      </p:sp>
      <p:sp>
        <p:nvSpPr>
          <p:cNvPr id="17" name="Google Shape;1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 name="Google Shape;2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9"/>
          <p:cNvPicPr preferRelativeResize="0"/>
          <p:nvPr/>
        </p:nvPicPr>
        <p:blipFill rotWithShape="1">
          <a:blip r:embed="rId1">
            <a:alphaModFix/>
          </a:blip>
          <a:srcRect b="0" l="0" r="0" t="0"/>
          <a:stretch/>
        </p:blipFill>
        <p:spPr>
          <a:xfrm>
            <a:off x="0" y="0"/>
            <a:ext cx="9144003"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hyperlink" Target="https://learn.codemithra.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jp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ms.gle/4LD4LutpGGuCE5zR8"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6" name="Google Shape;56;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57" name="Google Shape;57;p3"/>
          <p:cNvPicPr preferRelativeResize="0"/>
          <p:nvPr/>
        </p:nvPicPr>
        <p:blipFill rotWithShape="1">
          <a:blip r:embed="rId3">
            <a:alphaModFix/>
          </a:blip>
          <a:srcRect b="0" l="0" r="0" t="0"/>
          <a:stretch/>
        </p:blipFill>
        <p:spPr>
          <a:xfrm>
            <a:off x="1" y="3"/>
            <a:ext cx="9144003" cy="5143501"/>
          </a:xfrm>
          <a:prstGeom prst="rect">
            <a:avLst/>
          </a:prstGeom>
          <a:noFill/>
          <a:ln>
            <a:noFill/>
          </a:ln>
        </p:spPr>
      </p:pic>
      <p:pic>
        <p:nvPicPr>
          <p:cNvPr id="58" name="Google Shape;58;p3"/>
          <p:cNvPicPr preferRelativeResize="0"/>
          <p:nvPr/>
        </p:nvPicPr>
        <p:blipFill rotWithShape="1">
          <a:blip r:embed="rId4">
            <a:alphaModFix/>
          </a:blip>
          <a:srcRect b="0" l="0" r="0" t="0"/>
          <a:stretch/>
        </p:blipFill>
        <p:spPr>
          <a:xfrm>
            <a:off x="2504603" y="600290"/>
            <a:ext cx="4134799" cy="2923400"/>
          </a:xfrm>
          <a:prstGeom prst="rect">
            <a:avLst/>
          </a:prstGeom>
          <a:noFill/>
          <a:ln>
            <a:noFill/>
          </a:ln>
        </p:spPr>
      </p:pic>
      <p:pic>
        <p:nvPicPr>
          <p:cNvPr id="59" name="Google Shape;59;p3"/>
          <p:cNvPicPr preferRelativeResize="0"/>
          <p:nvPr/>
        </p:nvPicPr>
        <p:blipFill rotWithShape="1">
          <a:blip r:embed="rId5">
            <a:alphaModFix/>
          </a:blip>
          <a:srcRect b="0" l="0" r="0" t="0"/>
          <a:stretch/>
        </p:blipFill>
        <p:spPr>
          <a:xfrm>
            <a:off x="2200053" y="3386140"/>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1" name="Google Shape;131;p24"/>
          <p:cNvSpPr/>
          <p:nvPr/>
        </p:nvSpPr>
        <p:spPr>
          <a:xfrm>
            <a:off x="2121635" y="909338"/>
            <a:ext cx="5232524" cy="304694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i="0" lang="en-US" sz="1600" u="none" cap="none" strike="noStrike">
                <a:solidFill>
                  <a:schemeClr val="dk1"/>
                </a:solidFill>
                <a:latin typeface="Roboto"/>
                <a:ea typeface="Roboto"/>
                <a:cs typeface="Roboto"/>
                <a:sym typeface="Roboto"/>
              </a:rPr>
              <a:t>The hourglasses are :</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F0000"/>
                </a:solidFill>
                <a:latin typeface="Consolas"/>
                <a:ea typeface="Consolas"/>
                <a:cs typeface="Consolas"/>
                <a:sym typeface="Consolas"/>
              </a:rPr>
              <a:t>2    4    0       </a:t>
            </a:r>
            <a:r>
              <a:rPr b="0" i="0" lang="en-US" sz="1600" u="none" cap="none" strike="noStrike">
                <a:solidFill>
                  <a:schemeClr val="dk1"/>
                </a:solidFill>
                <a:latin typeface="Consolas"/>
                <a:ea typeface="Consolas"/>
                <a:cs typeface="Consolas"/>
                <a:sym typeface="Consolas"/>
              </a:rPr>
              <a:t>0    1    1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1</a:t>
            </a:r>
            <a:r>
              <a:rPr b="0" i="0" lang="en-US" sz="1600" u="none" cap="none" strike="noStrike">
                <a:solidFill>
                  <a:schemeClr val="dk1"/>
                </a:solidFill>
                <a:latin typeface="Consolas"/>
                <a:ea typeface="Consolas"/>
                <a:cs typeface="Consolas"/>
                <a:sym typeface="Consolas"/>
              </a:rPr>
              <a:t>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F0000"/>
                </a:solidFill>
                <a:latin typeface="Consolas"/>
                <a:ea typeface="Consolas"/>
                <a:cs typeface="Consolas"/>
                <a:sym typeface="Consolas"/>
              </a:rPr>
              <a:t>4    2    1       </a:t>
            </a:r>
            <a:r>
              <a:rPr b="0" i="0" lang="en-US" sz="1600" u="none" cap="none" strike="noStrike">
                <a:solidFill>
                  <a:schemeClr val="dk1"/>
                </a:solidFill>
                <a:latin typeface="Consolas"/>
                <a:ea typeface="Consolas"/>
                <a:cs typeface="Consolas"/>
                <a:sym typeface="Consolas"/>
              </a:rPr>
              <a:t>0    3    0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4    0    0       1    1    0</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1                 1</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2    1    0       3    0    1</a:t>
            </a:r>
            <a:endParaRPr b="0" i="0" sz="1600" u="none" cap="none" strike="noStrike">
              <a:solidFill>
                <a:schemeClr val="dk1"/>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Consolas"/>
              <a:ea typeface="Consolas"/>
              <a:cs typeface="Consolas"/>
              <a:sym typeface="Consolas"/>
            </a:endParaRPr>
          </a:p>
        </p:txBody>
      </p:sp>
      <p:sp>
        <p:nvSpPr>
          <p:cNvPr id="132" name="Google Shape;132;p24"/>
          <p:cNvSpPr txBox="1"/>
          <p:nvPr/>
        </p:nvSpPr>
        <p:spPr>
          <a:xfrm>
            <a:off x="2286000" y="4058383"/>
            <a:ext cx="45720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i="0" lang="en-US" sz="1600" u="none" cap="none" strike="noStrike">
                <a:solidFill>
                  <a:srgbClr val="000000"/>
                </a:solidFill>
                <a:latin typeface="Roboto"/>
                <a:ea typeface="Roboto"/>
                <a:cs typeface="Roboto"/>
                <a:sym typeface="Roboto"/>
              </a:rPr>
              <a:t>Maximum sum of hourglass is 14</a:t>
            </a:r>
            <a:endParaRPr i="0" sz="1600" u="none" cap="none" strike="noStrike">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aphicFrame>
        <p:nvGraphicFramePr>
          <p:cNvPr id="138" name="Google Shape;138;p25"/>
          <p:cNvGraphicFramePr/>
          <p:nvPr/>
        </p:nvGraphicFramePr>
        <p:xfrm>
          <a:off x="181737" y="978319"/>
          <a:ext cx="3000000" cy="3000000"/>
        </p:xfrm>
        <a:graphic>
          <a:graphicData uri="http://schemas.openxmlformats.org/drawingml/2006/table">
            <a:tbl>
              <a:tblPr bandRow="1" firstRow="1">
                <a:noFill/>
                <a:tableStyleId>{A02A09BF-794A-4A7A-BB34-487311358806}</a:tableStyleId>
              </a:tblPr>
              <a:tblGrid>
                <a:gridCol w="4653725"/>
                <a:gridCol w="4126800"/>
              </a:tblGrid>
              <a:tr h="3539275">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import java.io.*;</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class Main {	</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static int row = 5;</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static int col = 5;</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static int findMaxSum(int [][]mat)</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{if (row &lt; 3 || col &lt; 3){</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   System.out.println("Not possible to give");</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           System.exit(0);</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	      }</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	int max_sum = Integer.MIN_VALUE;</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	for (int i = 0; i &lt; row - 2; i++){</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	for (int j = 0; j &lt; col - 2; j++){</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           int sum = (mat[i][j] + mat[i][j + 1] +</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	mat[i][j + 2]) + (mat[i + 1][j + 1]) +</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           (mat[i + 2][j] + mat[i + 2][j + 1] +</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           mat[i + 2][j + 2]);</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           max_sum = Math.max(max_sum, sum);</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	}}</a:t>
                      </a:r>
                      <a:endParaRPr sz="14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return max_sum;</a:t>
                      </a:r>
                      <a:endParaRPr sz="1400" u="none" cap="none" strike="noStrike"/>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a:t>
                      </a:r>
                      <a:endParaRPr sz="1400" u="none" cap="none" strike="noStrike"/>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static public void main (String[] args)</a:t>
                      </a:r>
                      <a:endParaRPr sz="1400" u="none" cap="none" strike="noStrike"/>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	int [][]mat = </a:t>
                      </a:r>
                      <a:endParaRPr sz="1400" u="none" cap="none" strike="noStrike"/>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           {{1, 2, 3, 0, 0},</a:t>
                      </a:r>
                      <a:endParaRPr sz="1400" u="none" cap="none" strike="noStrike"/>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		  {0, 0, 0, 0, 0},</a:t>
                      </a:r>
                      <a:endParaRPr sz="1400" u="none" cap="none" strike="noStrike"/>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		  {2, 1, 4, 0, 0},</a:t>
                      </a:r>
                      <a:endParaRPr sz="1400" u="none" cap="none" strike="noStrike"/>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		  {0, 0, 0, 0, 0},</a:t>
                      </a:r>
                      <a:endParaRPr sz="1400" u="none" cap="none" strike="noStrike"/>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		  {1, 1, 0, 1, 0}};</a:t>
                      </a:r>
                      <a:endParaRPr sz="1400" u="none" cap="none" strike="noStrike"/>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	int res = findMaxSum(mat);</a:t>
                      </a:r>
                      <a:endParaRPr sz="1400" u="none" cap="none" strike="noStrike"/>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	System.out.println("Maximum sum of hour glass = "+ res);</a:t>
                      </a:r>
                      <a:endParaRPr sz="1400" u="none" cap="none" strike="noStrike"/>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onsolas"/>
                          <a:ea typeface="Consolas"/>
                          <a:cs typeface="Consolas"/>
                          <a:sym typeface="Consolas"/>
                        </a:rPr>
                        <a:t>}</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5"/>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4" name="Google Shape;144;p35"/>
          <p:cNvSpPr txBox="1"/>
          <p:nvPr/>
        </p:nvSpPr>
        <p:spPr>
          <a:xfrm>
            <a:off x="914400" y="1267930"/>
            <a:ext cx="7996500" cy="255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i="0" lang="en-US" sz="1600" u="none" cap="none" strike="noStrike">
                <a:solidFill>
                  <a:srgbClr val="000000"/>
                </a:solidFill>
                <a:latin typeface="Roboto"/>
                <a:ea typeface="Roboto"/>
                <a:cs typeface="Roboto"/>
                <a:sym typeface="Roboto"/>
              </a:rPr>
              <a:t>Time and space complexity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i="0" lang="en-US" sz="1600" u="none" cap="none" strike="noStrike">
                <a:solidFill>
                  <a:srgbClr val="000000"/>
                </a:solidFill>
                <a:latin typeface="Roboto"/>
                <a:ea typeface="Roboto"/>
                <a:cs typeface="Roboto"/>
                <a:sym typeface="Roboto"/>
              </a:rPr>
              <a:t>Time complexity: O(R*C) </a:t>
            </a:r>
            <a:endParaRPr i="0" sz="1600" u="none" cap="none" strike="noStrike">
              <a:solidFill>
                <a:schemeClr val="dk1"/>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i="0" lang="en-US" sz="1600" u="none" cap="none" strike="noStrike">
                <a:solidFill>
                  <a:srgbClr val="000000"/>
                </a:solidFill>
                <a:latin typeface="Roboto"/>
                <a:ea typeface="Roboto"/>
                <a:cs typeface="Roboto"/>
                <a:sym typeface="Roboto"/>
              </a:rPr>
              <a:t>         where R is the number of Rows,C is the number of columns</a:t>
            </a:r>
            <a:endParaRPr i="0" sz="1600" u="none" cap="none" strike="noStrike">
              <a:solidFill>
                <a:schemeClr val="dk1"/>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i="0" lang="en-US" sz="1600" u="none" cap="none" strike="noStrike">
                <a:solidFill>
                  <a:srgbClr val="000000"/>
                </a:solidFill>
                <a:latin typeface="Roboto"/>
                <a:ea typeface="Roboto"/>
                <a:cs typeface="Roboto"/>
                <a:sym typeface="Roboto"/>
              </a:rPr>
              <a:t>space complexity:  O(1)</a:t>
            </a:r>
            <a:endParaRPr i="0" sz="1600" u="none" cap="none" strike="noStrike">
              <a:solidFill>
                <a:schemeClr val="dk1"/>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i="0" lang="en-US" sz="1600" u="none" cap="none" strike="noStrike">
                <a:solidFill>
                  <a:srgbClr val="000000"/>
                </a:solidFill>
                <a:latin typeface="Roboto"/>
                <a:ea typeface="Roboto"/>
                <a:cs typeface="Roboto"/>
                <a:sym typeface="Roboto"/>
              </a:rPr>
              <a:t>         No extra data structure is used for computation</a:t>
            </a:r>
            <a:endParaRPr i="0" sz="1600" u="none" cap="none" strike="noStrike">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3f307fc558_0_8"/>
          <p:cNvSpPr txBox="1"/>
          <p:nvPr/>
        </p:nvSpPr>
        <p:spPr>
          <a:xfrm>
            <a:off x="413889" y="1299093"/>
            <a:ext cx="8117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1500"/>
              </a:spcBef>
              <a:spcAft>
                <a:spcPts val="1500"/>
              </a:spcAft>
              <a:buClr>
                <a:srgbClr val="000000"/>
              </a:buClr>
              <a:buSzPts val="1800"/>
              <a:buFont typeface="Arial"/>
              <a:buNone/>
            </a:pPr>
            <a:r>
              <a:rPr i="0" lang="en-US" sz="1600" u="none" cap="none" strike="noStrike">
                <a:solidFill>
                  <a:srgbClr val="000000"/>
                </a:solidFill>
                <a:latin typeface="Roboto"/>
                <a:ea typeface="Roboto"/>
                <a:cs typeface="Roboto"/>
                <a:sym typeface="Roboto"/>
              </a:rPr>
              <a:t>What is an hourglass pattern in a 2D array?</a:t>
            </a:r>
            <a:endParaRPr i="0" sz="1600" u="none" cap="none" strike="noStrike">
              <a:solidFill>
                <a:srgbClr val="000000"/>
              </a:solidFill>
              <a:latin typeface="Roboto"/>
              <a:ea typeface="Roboto"/>
              <a:cs typeface="Roboto"/>
              <a:sym typeface="Roboto"/>
            </a:endParaRPr>
          </a:p>
        </p:txBody>
      </p:sp>
      <p:sp>
        <p:nvSpPr>
          <p:cNvPr id="150" name="Google Shape;150;g23f307fc558_0_8"/>
          <p:cNvSpPr txBox="1"/>
          <p:nvPr/>
        </p:nvSpPr>
        <p:spPr>
          <a:xfrm>
            <a:off x="911827" y="1857663"/>
            <a:ext cx="72009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An hourglass pattern in a 2D array is a subset of values that form the shape of an hourglass. It consists of seven elements arranged in the following pattern:</a:t>
            </a:r>
            <a:endParaRPr i="0" sz="16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a b c</a:t>
            </a:r>
            <a:endParaRPr i="0" sz="16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d</a:t>
            </a:r>
            <a:endParaRPr i="0" sz="16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e f g</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51" name="Google Shape;151;g23f307fc558_0_8"/>
          <p:cNvSpPr txBox="1"/>
          <p:nvPr/>
        </p:nvSpPr>
        <p:spPr>
          <a:xfrm>
            <a:off x="413911" y="346538"/>
            <a:ext cx="4572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8181EF"/>
                </a:solidFill>
                <a:latin typeface="Roboto"/>
                <a:ea typeface="Roboto"/>
                <a:cs typeface="Roboto"/>
                <a:sym typeface="Roboto"/>
              </a:rPr>
              <a:t>Interview questions</a:t>
            </a:r>
            <a:endParaRPr b="0" i="0" sz="14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3f307fc558_0_18"/>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Consolas"/>
              <a:ea typeface="Consolas"/>
              <a:cs typeface="Consolas"/>
              <a:sym typeface="Consolas"/>
            </a:endParaRPr>
          </a:p>
        </p:txBody>
      </p:sp>
      <p:sp>
        <p:nvSpPr>
          <p:cNvPr id="157" name="Google Shape;157;g23f307fc558_0_18"/>
          <p:cNvSpPr txBox="1"/>
          <p:nvPr/>
        </p:nvSpPr>
        <p:spPr>
          <a:xfrm>
            <a:off x="413895" y="1259440"/>
            <a:ext cx="8117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How do you find the maximum sum of an hourglass pattern in a 2D array?</a:t>
            </a:r>
            <a:endParaRPr i="0" sz="1600" u="none" cap="none" strike="noStrike">
              <a:solidFill>
                <a:srgbClr val="000000"/>
              </a:solidFill>
              <a:latin typeface="Roboto"/>
              <a:ea typeface="Roboto"/>
              <a:cs typeface="Roboto"/>
              <a:sym typeface="Roboto"/>
            </a:endParaRPr>
          </a:p>
        </p:txBody>
      </p:sp>
      <p:sp>
        <p:nvSpPr>
          <p:cNvPr id="158" name="Google Shape;158;g23f307fc558_0_18"/>
          <p:cNvSpPr txBox="1"/>
          <p:nvPr/>
        </p:nvSpPr>
        <p:spPr>
          <a:xfrm>
            <a:off x="917795" y="1844277"/>
            <a:ext cx="7200900" cy="153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To find the maximum sum of an hourglass pattern, we iterate over the 2D array, considering each possible hourglass pattern. We calculate the sum of the elements in each hourglass and keep track of the maximum sum encountered.</a:t>
            </a:r>
            <a:endParaRPr i="0" sz="1600" u="none" cap="none" strike="noStrike">
              <a:solidFill>
                <a:srgbClr val="000000"/>
              </a:solidFill>
              <a:latin typeface="Roboto"/>
              <a:ea typeface="Roboto"/>
              <a:cs typeface="Roboto"/>
              <a:sym typeface="Roboto"/>
            </a:endParaRPr>
          </a:p>
        </p:txBody>
      </p:sp>
      <p:sp>
        <p:nvSpPr>
          <p:cNvPr id="159" name="Google Shape;159;g23f307fc558_0_18"/>
          <p:cNvSpPr txBox="1"/>
          <p:nvPr/>
        </p:nvSpPr>
        <p:spPr>
          <a:xfrm>
            <a:off x="413911" y="346538"/>
            <a:ext cx="4572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8181EF"/>
                </a:solidFill>
                <a:latin typeface="Roboto"/>
                <a:ea typeface="Roboto"/>
                <a:cs typeface="Roboto"/>
                <a:sym typeface="Roboto"/>
              </a:rPr>
              <a:t>Interview questions</a:t>
            </a:r>
            <a:endParaRPr b="0" i="0" sz="14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3f307fc558_0_30"/>
          <p:cNvSpPr/>
          <p:nvPr/>
        </p:nvSpPr>
        <p:spPr>
          <a:xfrm>
            <a:off x="1007602" y="790605"/>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Consolas"/>
              <a:ea typeface="Consolas"/>
              <a:cs typeface="Consolas"/>
              <a:sym typeface="Consolas"/>
            </a:endParaRPr>
          </a:p>
        </p:txBody>
      </p:sp>
      <p:sp>
        <p:nvSpPr>
          <p:cNvPr id="165" name="Google Shape;165;g23f307fc558_0_30"/>
          <p:cNvSpPr txBox="1"/>
          <p:nvPr/>
        </p:nvSpPr>
        <p:spPr>
          <a:xfrm>
            <a:off x="413902" y="1270414"/>
            <a:ext cx="8117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How do you handle cases where the maximum sum of the hourglass pattern is negative?</a:t>
            </a:r>
            <a:endParaRPr i="0" sz="1600" u="none" cap="none" strike="noStrike">
              <a:solidFill>
                <a:srgbClr val="000000"/>
              </a:solidFill>
              <a:latin typeface="Roboto"/>
              <a:ea typeface="Roboto"/>
              <a:cs typeface="Roboto"/>
              <a:sym typeface="Roboto"/>
            </a:endParaRPr>
          </a:p>
        </p:txBody>
      </p:sp>
      <p:sp>
        <p:nvSpPr>
          <p:cNvPr id="166" name="Google Shape;166;g23f307fc558_0_30"/>
          <p:cNvSpPr txBox="1"/>
          <p:nvPr/>
        </p:nvSpPr>
        <p:spPr>
          <a:xfrm>
            <a:off x="872002" y="2108912"/>
            <a:ext cx="72009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If the maximum sum is negative, it means that all hourglass patterns in the array have negative sums. In this case, we can conclude that the maximum sum of any hourglass pattern is 0.</a:t>
            </a:r>
            <a:endParaRPr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167" name="Google Shape;167;g23f307fc558_0_30"/>
          <p:cNvSpPr txBox="1"/>
          <p:nvPr/>
        </p:nvSpPr>
        <p:spPr>
          <a:xfrm>
            <a:off x="413911" y="346538"/>
            <a:ext cx="4572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8181EF"/>
                </a:solidFill>
                <a:latin typeface="Roboto"/>
                <a:ea typeface="Roboto"/>
                <a:cs typeface="Roboto"/>
                <a:sym typeface="Roboto"/>
              </a:rPr>
              <a:t>Interview questions</a:t>
            </a:r>
            <a:endParaRPr b="0" i="0" sz="14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p:txBody>
      </p:sp>
      <p:pic>
        <p:nvPicPr>
          <p:cNvPr id="173" name="Google Shape;173;p5"/>
          <p:cNvPicPr preferRelativeResize="0"/>
          <p:nvPr/>
        </p:nvPicPr>
        <p:blipFill rotWithShape="1">
          <a:blip r:embed="rId3">
            <a:alphaModFix/>
          </a:blip>
          <a:srcRect b="0" l="0" r="0" t="0"/>
          <a:stretch/>
        </p:blipFill>
        <p:spPr>
          <a:xfrm>
            <a:off x="2799160" y="913210"/>
            <a:ext cx="2855119" cy="2888456"/>
          </a:xfrm>
          <a:prstGeom prst="rect">
            <a:avLst/>
          </a:prstGeom>
          <a:noFill/>
          <a:ln>
            <a:noFill/>
          </a:ln>
        </p:spPr>
      </p:pic>
      <p:sp>
        <p:nvSpPr>
          <p:cNvPr id="174" name="Google Shape;174;p5"/>
          <p:cNvSpPr/>
          <p:nvPr/>
        </p:nvSpPr>
        <p:spPr>
          <a:xfrm>
            <a:off x="1634729" y="4055269"/>
            <a:ext cx="5183981" cy="28456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80" name="Google Shape;180;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181" name="Google Shape;181;p6"/>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182" name="Google Shape;182;p6"/>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183" name="Google Shape;183;p6"/>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184" name="Google Shape;184;p6"/>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185" name="Google Shape;185;p6"/>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186" name="Google Shape;186;p6"/>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187" name="Google Shape;187;p6"/>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188" name="Google Shape;188;p6"/>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189" name="Google Shape;189;p6"/>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190" name="Google Shape;190;p6"/>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23f307fc558_0_101"/>
          <p:cNvSpPr txBox="1"/>
          <p:nvPr>
            <p:ph idx="1" type="body"/>
          </p:nvPr>
        </p:nvSpPr>
        <p:spPr>
          <a:xfrm>
            <a:off x="729200" y="12319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a:solidFill>
                  <a:schemeClr val="dk1"/>
                </a:solidFill>
                <a:highlight>
                  <a:srgbClr val="FFFFFF"/>
                </a:highlight>
              </a:rPr>
              <a:t>URL</a:t>
            </a:r>
            <a:r>
              <a:rPr b="1" lang="en-US">
                <a:solidFill>
                  <a:srgbClr val="373737"/>
                </a:solidFill>
                <a:highlight>
                  <a:srgbClr val="FFFFFF"/>
                </a:highlight>
              </a:rPr>
              <a:t>:</a:t>
            </a:r>
            <a:r>
              <a:rPr b="1" lang="en-US" u="sng">
                <a:solidFill>
                  <a:schemeClr val="hlink"/>
                </a:solidFill>
                <a:highlight>
                  <a:srgbClr val="FFFFFF"/>
                </a:highlight>
                <a:hlinkClick r:id="rId3"/>
              </a:rPr>
              <a:t>https://forms.gle/4LD4LutpGGuCE5zR8</a:t>
            </a:r>
            <a:endParaRPr b="1">
              <a:solidFill>
                <a:schemeClr val="dk1"/>
              </a:solidFill>
              <a:highlight>
                <a:srgbClr val="FFFFFF"/>
              </a:highlight>
            </a:endParaRPr>
          </a:p>
          <a:p>
            <a:pPr indent="0" lvl="0" marL="0" rtl="0" algn="l">
              <a:lnSpc>
                <a:spcPct val="115000"/>
              </a:lnSpc>
              <a:spcBef>
                <a:spcPts val="0"/>
              </a:spcBef>
              <a:spcAft>
                <a:spcPts val="0"/>
              </a:spcAft>
              <a:buSzPts val="1800"/>
              <a:buNone/>
            </a:pPr>
            <a:r>
              <a:rPr b="1" lang="en-US">
                <a:solidFill>
                  <a:schemeClr val="dk1"/>
                </a:solidFill>
                <a:highlight>
                  <a:srgbClr val="FFFFFF"/>
                </a:highlight>
              </a:rPr>
              <a:t>QR CODE</a:t>
            </a:r>
            <a:r>
              <a:rPr b="1" lang="en-US">
                <a:solidFill>
                  <a:srgbClr val="373737"/>
                </a:solidFill>
                <a:highlight>
                  <a:srgbClr val="FFFFFF"/>
                </a:highlight>
              </a:rPr>
              <a:t>:</a:t>
            </a:r>
            <a:endParaRPr b="1">
              <a:solidFill>
                <a:srgbClr val="373737"/>
              </a:solidFill>
              <a:highlight>
                <a:srgbClr val="FFFFFF"/>
              </a:highlight>
            </a:endParaRPr>
          </a:p>
        </p:txBody>
      </p:sp>
      <p:pic>
        <p:nvPicPr>
          <p:cNvPr id="65" name="Google Shape;65;g23f307fc558_0_101"/>
          <p:cNvPicPr preferRelativeResize="0"/>
          <p:nvPr/>
        </p:nvPicPr>
        <p:blipFill rotWithShape="1">
          <a:blip r:embed="rId4">
            <a:alphaModFix/>
          </a:blip>
          <a:srcRect b="0" l="0" r="0" t="0"/>
          <a:stretch/>
        </p:blipFill>
        <p:spPr>
          <a:xfrm>
            <a:off x="3076414" y="1957431"/>
            <a:ext cx="2773228" cy="2671520"/>
          </a:xfrm>
          <a:prstGeom prst="rect">
            <a:avLst/>
          </a:prstGeom>
          <a:noFill/>
          <a:ln>
            <a:noFill/>
          </a:ln>
        </p:spPr>
      </p:pic>
      <p:sp>
        <p:nvSpPr>
          <p:cNvPr id="66" name="Google Shape;66;g23f307fc558_0_101"/>
          <p:cNvSpPr txBox="1"/>
          <p:nvPr/>
        </p:nvSpPr>
        <p:spPr>
          <a:xfrm>
            <a:off x="2286000" y="699858"/>
            <a:ext cx="4572000"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accent1"/>
                </a:solidFill>
                <a:latin typeface="Consolas"/>
                <a:ea typeface="Consolas"/>
                <a:cs typeface="Consolas"/>
                <a:sym typeface="Consolas"/>
              </a:rPr>
              <a:t>TEST TIME ON MAXIMUM PRODUCT SUBARRAY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2" name="Google Shape;72;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3" name="Google Shape;73;p4"/>
          <p:cNvPicPr preferRelativeResize="0"/>
          <p:nvPr/>
        </p:nvPicPr>
        <p:blipFill rotWithShape="1">
          <a:blip r:embed="rId3">
            <a:alphaModFix/>
          </a:blip>
          <a:srcRect b="0" l="0" r="0" t="0"/>
          <a:stretch/>
        </p:blipFill>
        <p:spPr>
          <a:xfrm>
            <a:off x="-3" y="0"/>
            <a:ext cx="9144003" cy="5143501"/>
          </a:xfrm>
          <a:prstGeom prst="rect">
            <a:avLst/>
          </a:prstGeom>
          <a:noFill/>
          <a:ln>
            <a:noFill/>
          </a:ln>
        </p:spPr>
      </p:pic>
      <p:sp>
        <p:nvSpPr>
          <p:cNvPr id="74" name="Google Shape;74;p4"/>
          <p:cNvSpPr txBox="1"/>
          <p:nvPr/>
        </p:nvSpPr>
        <p:spPr>
          <a:xfrm>
            <a:off x="178420" y="1568044"/>
            <a:ext cx="4690948" cy="1538853"/>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i="0" lang="en-US" sz="3200" u="none" cap="none" strike="noStrike">
                <a:solidFill>
                  <a:schemeClr val="lt1"/>
                </a:solidFill>
                <a:latin typeface="Consolas"/>
                <a:ea typeface="Consolas"/>
                <a:cs typeface="Consolas"/>
                <a:sym typeface="Consolas"/>
              </a:rPr>
              <a:t>MAXIMUM SUM OF HOURGLASS IN MATRIX</a:t>
            </a:r>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3"/>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0" name="Google Shape;80;p13"/>
          <p:cNvSpPr/>
          <p:nvPr/>
        </p:nvSpPr>
        <p:spPr>
          <a:xfrm>
            <a:off x="452700" y="832600"/>
            <a:ext cx="8472900" cy="40317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Introduction:</a:t>
            </a:r>
            <a:endParaRPr b="1"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i="0" lang="en-US" sz="1600" u="none" cap="none" strike="noStrike">
                <a:solidFill>
                  <a:srgbClr val="0F0F0F"/>
                </a:solidFill>
                <a:latin typeface="Roboto"/>
                <a:ea typeface="Roboto"/>
                <a:cs typeface="Roboto"/>
                <a:sym typeface="Roboto"/>
              </a:rPr>
              <a:t>In this problem, we have a matrix i.e. two-dimensional (2D) array. </a:t>
            </a:r>
            <a:endParaRPr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i="0" lang="en-US" sz="1600" u="none" cap="none" strike="noStrike">
                <a:solidFill>
                  <a:srgbClr val="0F0F0F"/>
                </a:solidFill>
                <a:latin typeface="Roboto"/>
                <a:ea typeface="Roboto"/>
                <a:cs typeface="Roboto"/>
                <a:sym typeface="Roboto"/>
              </a:rPr>
              <a:t>Example:</a:t>
            </a:r>
            <a:endParaRPr i="0" sz="1600" u="none" cap="none" strike="noStrike">
              <a:solidFill>
                <a:srgbClr val="0F0F0F"/>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t/>
            </a:r>
            <a:endParaRPr i="0" sz="1600" u="none" cap="none" strike="noStrike">
              <a:solidFill>
                <a:srgbClr val="0F0F0F"/>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t/>
            </a:r>
            <a:endParaRPr i="0" sz="1600" u="none" cap="none" strike="noStrike">
              <a:solidFill>
                <a:srgbClr val="0F0F0F"/>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t/>
            </a:r>
            <a:endParaRPr i="0" sz="1600" u="none" cap="none" strike="noStrike">
              <a:solidFill>
                <a:srgbClr val="0F0F0F"/>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i="0" lang="en-US" sz="1600" u="none" cap="none" strike="noStrike">
                <a:solidFill>
                  <a:srgbClr val="0F0F0F"/>
                </a:solidFill>
                <a:latin typeface="Roboto"/>
                <a:ea typeface="Roboto"/>
                <a:cs typeface="Roboto"/>
                <a:sym typeface="Roboto"/>
              </a:rPr>
              <a:t>We have to find the maximum sum of the hourglass value of a matrix</a:t>
            </a:r>
            <a:r>
              <a:rPr lang="en-US" sz="1600">
                <a:solidFill>
                  <a:srgbClr val="0F0F0F"/>
                </a:solidFill>
                <a:latin typeface="Roboto"/>
                <a:ea typeface="Roboto"/>
                <a:cs typeface="Roboto"/>
                <a:sym typeface="Roboto"/>
              </a:rPr>
              <a:t>.</a:t>
            </a:r>
            <a:endParaRPr i="0" sz="1600" u="none" cap="none" strike="noStrike">
              <a:solidFill>
                <a:schemeClr val="dk1"/>
              </a:solidFill>
              <a:latin typeface="Roboto"/>
              <a:ea typeface="Roboto"/>
              <a:cs typeface="Roboto"/>
              <a:sym typeface="Roboto"/>
            </a:endParaRPr>
          </a:p>
        </p:txBody>
      </p:sp>
      <p:pic>
        <p:nvPicPr>
          <p:cNvPr id="81" name="Google Shape;81;p13"/>
          <p:cNvPicPr preferRelativeResize="0"/>
          <p:nvPr/>
        </p:nvPicPr>
        <p:blipFill rotWithShape="1">
          <a:blip r:embed="rId3">
            <a:alphaModFix/>
          </a:blip>
          <a:srcRect b="0" l="0" r="0" t="0"/>
          <a:stretch/>
        </p:blipFill>
        <p:spPr>
          <a:xfrm>
            <a:off x="2731235" y="2085048"/>
            <a:ext cx="2960176" cy="1526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7" name="Google Shape;87;p15"/>
          <p:cNvSpPr/>
          <p:nvPr/>
        </p:nvSpPr>
        <p:spPr>
          <a:xfrm>
            <a:off x="442954" y="802062"/>
            <a:ext cx="5232600" cy="35394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Introduction:</a:t>
            </a:r>
            <a:endParaRPr b="1" i="0" sz="14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i="0" lang="en-US" sz="1600" u="none" cap="none" strike="noStrike">
                <a:solidFill>
                  <a:srgbClr val="0F0F0F"/>
                </a:solidFill>
                <a:latin typeface="Roboto"/>
                <a:ea typeface="Roboto"/>
                <a:cs typeface="Roboto"/>
                <a:sym typeface="Roboto"/>
              </a:rPr>
              <a:t>Hourglass:</a:t>
            </a:r>
            <a:endParaRPr i="0" sz="14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i="0" lang="en-US" sz="1600" u="none" cap="none" strike="noStrike">
                <a:solidFill>
                  <a:srgbClr val="0F0F0F"/>
                </a:solidFill>
                <a:latin typeface="Roboto"/>
                <a:ea typeface="Roboto"/>
                <a:cs typeface="Roboto"/>
                <a:sym typeface="Roboto"/>
              </a:rPr>
              <a:t>         The hourglass concept in the algorithm comes from the device which is used to measure the passage of time. The device is called sandglass.</a:t>
            </a:r>
            <a:endParaRPr i="0" sz="1600" u="none" cap="none" strike="noStrike">
              <a:solidFill>
                <a:schemeClr val="dk1"/>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Consolas"/>
              <a:ea typeface="Consolas"/>
              <a:cs typeface="Consolas"/>
              <a:sym typeface="Consolas"/>
            </a:endParaRPr>
          </a:p>
        </p:txBody>
      </p:sp>
      <p:pic>
        <p:nvPicPr>
          <p:cNvPr id="88" name="Google Shape;88;p15"/>
          <p:cNvPicPr preferRelativeResize="0"/>
          <p:nvPr/>
        </p:nvPicPr>
        <p:blipFill rotWithShape="1">
          <a:blip r:embed="rId3">
            <a:alphaModFix/>
          </a:blip>
          <a:srcRect b="0" l="0" r="0" t="0"/>
          <a:stretch/>
        </p:blipFill>
        <p:spPr>
          <a:xfrm>
            <a:off x="6606567" y="991892"/>
            <a:ext cx="2347163" cy="36101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4" name="Google Shape;94;p16"/>
          <p:cNvSpPr/>
          <p:nvPr/>
        </p:nvSpPr>
        <p:spPr>
          <a:xfrm>
            <a:off x="454422" y="786670"/>
            <a:ext cx="5232600" cy="35703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Introduction:</a:t>
            </a:r>
            <a:endParaRPr b="1"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i="0" lang="en-US" sz="1600" u="none" cap="none" strike="noStrike">
                <a:solidFill>
                  <a:srgbClr val="0F0F0F"/>
                </a:solidFill>
                <a:latin typeface="Roboto"/>
                <a:ea typeface="Roboto"/>
                <a:cs typeface="Roboto"/>
                <a:sym typeface="Roboto"/>
              </a:rPr>
              <a:t>Hourglass format:</a:t>
            </a:r>
            <a:endParaRPr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i="0" lang="en-US" sz="1600" u="none" cap="none" strike="noStrike">
                <a:solidFill>
                  <a:srgbClr val="000000"/>
                </a:solidFill>
                <a:latin typeface="Roboto"/>
                <a:ea typeface="Roboto"/>
                <a:cs typeface="Roboto"/>
                <a:sym typeface="Roboto"/>
              </a:rPr>
              <a:t>Hourglass is a 7-element shape made in the matrix in the following form:</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5" marL="2286000" marR="0" rtl="0" algn="l">
              <a:lnSpc>
                <a:spcPct val="100000"/>
              </a:lnSpc>
              <a:spcBef>
                <a:spcPts val="0"/>
              </a:spcBef>
              <a:spcAft>
                <a:spcPts val="0"/>
              </a:spcAft>
              <a:buClr>
                <a:srgbClr val="000000"/>
              </a:buClr>
              <a:buSzPts val="2800"/>
              <a:buFont typeface="Arial"/>
              <a:buNone/>
            </a:pPr>
            <a:r>
              <a:rPr b="0" i="0" lang="en-US" sz="2800" u="none" cap="none" strike="noStrike">
                <a:solidFill>
                  <a:srgbClr val="FF0000"/>
                </a:solidFill>
                <a:latin typeface="Arial"/>
                <a:ea typeface="Arial"/>
                <a:cs typeface="Arial"/>
                <a:sym typeface="Arial"/>
              </a:rPr>
              <a:t>X X X</a:t>
            </a:r>
            <a:endParaRPr b="0" i="0" sz="2800" u="none" cap="none" strike="noStrike">
              <a:solidFill>
                <a:srgbClr val="FF0000"/>
              </a:solidFill>
              <a:latin typeface="Arial"/>
              <a:ea typeface="Arial"/>
              <a:cs typeface="Arial"/>
              <a:sym typeface="Arial"/>
            </a:endParaRPr>
          </a:p>
          <a:p>
            <a:pPr indent="0" lvl="5" marL="2286000" marR="0" rtl="0" algn="l">
              <a:lnSpc>
                <a:spcPct val="100000"/>
              </a:lnSpc>
              <a:spcBef>
                <a:spcPts val="0"/>
              </a:spcBef>
              <a:spcAft>
                <a:spcPts val="0"/>
              </a:spcAft>
              <a:buClr>
                <a:srgbClr val="000000"/>
              </a:buClr>
              <a:buSzPts val="2800"/>
              <a:buFont typeface="Arial"/>
              <a:buNone/>
            </a:pPr>
            <a:r>
              <a:rPr b="0" i="0" lang="en-US" sz="2800" u="none" cap="none" strike="noStrike">
                <a:solidFill>
                  <a:srgbClr val="FF0000"/>
                </a:solidFill>
                <a:latin typeface="Arial"/>
                <a:ea typeface="Arial"/>
                <a:cs typeface="Arial"/>
                <a:sym typeface="Arial"/>
              </a:rPr>
              <a:t>   X</a:t>
            </a:r>
            <a:endParaRPr b="0" i="0" sz="1400" u="none" cap="none" strike="noStrike">
              <a:solidFill>
                <a:srgbClr val="000000"/>
              </a:solidFill>
              <a:latin typeface="Arial"/>
              <a:ea typeface="Arial"/>
              <a:cs typeface="Arial"/>
              <a:sym typeface="Arial"/>
            </a:endParaRPr>
          </a:p>
          <a:p>
            <a:pPr indent="0" lvl="5" marL="2286000" marR="0" rtl="0" algn="l">
              <a:lnSpc>
                <a:spcPct val="100000"/>
              </a:lnSpc>
              <a:spcBef>
                <a:spcPts val="0"/>
              </a:spcBef>
              <a:spcAft>
                <a:spcPts val="0"/>
              </a:spcAft>
              <a:buClr>
                <a:srgbClr val="000000"/>
              </a:buClr>
              <a:buSzPts val="2800"/>
              <a:buFont typeface="Arial"/>
              <a:buNone/>
            </a:pPr>
            <a:r>
              <a:rPr b="0" i="0" lang="en-US" sz="2800" u="none" cap="none" strike="noStrike">
                <a:solidFill>
                  <a:srgbClr val="FF0000"/>
                </a:solidFill>
                <a:latin typeface="Arial"/>
                <a:ea typeface="Arial"/>
                <a:cs typeface="Arial"/>
                <a:sym typeface="Arial"/>
              </a:rPr>
              <a:t>X X X</a:t>
            </a:r>
            <a:endParaRPr b="0" i="0" sz="3200" u="none" cap="none" strike="noStrike">
              <a:solidFill>
                <a:srgbClr val="FF0000"/>
              </a:solidFill>
              <a:latin typeface="Consolas"/>
              <a:ea typeface="Consolas"/>
              <a:cs typeface="Consolas"/>
              <a:sym typeface="Consolas"/>
            </a:endParaRPr>
          </a:p>
        </p:txBody>
      </p:sp>
      <p:pic>
        <p:nvPicPr>
          <p:cNvPr id="95" name="Google Shape;95;p16"/>
          <p:cNvPicPr preferRelativeResize="0"/>
          <p:nvPr/>
        </p:nvPicPr>
        <p:blipFill rotWithShape="1">
          <a:blip r:embed="rId3">
            <a:alphaModFix/>
          </a:blip>
          <a:srcRect b="0" l="0" r="0" t="0"/>
          <a:stretch/>
        </p:blipFill>
        <p:spPr>
          <a:xfrm>
            <a:off x="6606567" y="991892"/>
            <a:ext cx="2347163" cy="36101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01" name="Google Shape;101;p17"/>
          <p:cNvSpPr/>
          <p:nvPr/>
        </p:nvSpPr>
        <p:spPr>
          <a:xfrm>
            <a:off x="422576" y="797649"/>
            <a:ext cx="6278400" cy="40317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Important note:</a:t>
            </a:r>
            <a:endParaRPr b="1" i="0" sz="1400" u="none" cap="none" strike="noStrike">
              <a:solidFill>
                <a:srgbClr val="000000"/>
              </a:solidFill>
              <a:latin typeface="Roboto"/>
              <a:ea typeface="Roboto"/>
              <a:cs typeface="Roboto"/>
              <a:sym typeface="Roboto"/>
            </a:endParaRPr>
          </a:p>
          <a:p>
            <a:pPr indent="-342900" lvl="0" marL="342900" marR="0" rtl="0" algn="l">
              <a:lnSpc>
                <a:spcPct val="200000"/>
              </a:lnSpc>
              <a:spcBef>
                <a:spcPts val="0"/>
              </a:spcBef>
              <a:spcAft>
                <a:spcPts val="0"/>
              </a:spcAft>
              <a:buClr>
                <a:srgbClr val="000000"/>
              </a:buClr>
              <a:buSzPts val="1600"/>
              <a:buFont typeface="Roboto"/>
              <a:buAutoNum type="arabicPeriod"/>
            </a:pPr>
            <a:r>
              <a:rPr i="0" lang="en-US" sz="1600" u="none" cap="none" strike="noStrike">
                <a:solidFill>
                  <a:srgbClr val="0F0F0F"/>
                </a:solidFill>
                <a:latin typeface="Roboto"/>
                <a:ea typeface="Roboto"/>
                <a:cs typeface="Roboto"/>
                <a:sym typeface="Roboto"/>
              </a:rPr>
              <a:t>The number of rows or columns of hourglass must be equal to 3 i.e. three index values at the top, one in the middle, and three at the bottom </a:t>
            </a:r>
            <a:endParaRPr i="0" sz="1400" u="none" cap="none" strike="noStrike">
              <a:solidFill>
                <a:srgbClr val="000000"/>
              </a:solidFill>
              <a:latin typeface="Roboto"/>
              <a:ea typeface="Roboto"/>
              <a:cs typeface="Roboto"/>
              <a:sym typeface="Roboto"/>
            </a:endParaRPr>
          </a:p>
          <a:p>
            <a:pPr indent="-342900" lvl="0" marL="342900" marR="0" rtl="0" algn="l">
              <a:lnSpc>
                <a:spcPct val="200000"/>
              </a:lnSpc>
              <a:spcBef>
                <a:spcPts val="0"/>
              </a:spcBef>
              <a:spcAft>
                <a:spcPts val="0"/>
              </a:spcAft>
              <a:buClr>
                <a:srgbClr val="000000"/>
              </a:buClr>
              <a:buSzPts val="1600"/>
              <a:buFont typeface="Arial"/>
              <a:buAutoNum type="arabicPeriod"/>
            </a:pPr>
            <a:r>
              <a:rPr i="0" lang="en-US" sz="1600" u="none" cap="none" strike="noStrike">
                <a:solidFill>
                  <a:srgbClr val="0F0F0F"/>
                </a:solidFill>
                <a:latin typeface="Roboto"/>
                <a:ea typeface="Roboto"/>
                <a:cs typeface="Roboto"/>
                <a:sym typeface="Roboto"/>
              </a:rPr>
              <a:t>The total number of hourglasses in a matrix is equal to (R-2) * (C-2), where R refers to the number of Rows and C refers to the number of Columns.</a:t>
            </a:r>
            <a:r>
              <a:rPr b="0" i="0" lang="en-US" sz="1600" u="none" cap="none" strike="noStrike">
                <a:solidFill>
                  <a:srgbClr val="0F0F0F"/>
                </a:solidFill>
                <a:latin typeface="Consolas"/>
                <a:ea typeface="Consolas"/>
                <a:cs typeface="Consolas"/>
                <a:sym typeface="Consolas"/>
              </a:rPr>
              <a:t> </a:t>
            </a:r>
            <a:endParaRPr b="0" i="0" sz="1600" u="none" cap="none" strike="noStrike">
              <a:solidFill>
                <a:schemeClr val="dk1"/>
              </a:solidFill>
              <a:latin typeface="Consolas"/>
              <a:ea typeface="Consolas"/>
              <a:cs typeface="Consolas"/>
              <a:sym typeface="Consolas"/>
            </a:endParaRPr>
          </a:p>
        </p:txBody>
      </p:sp>
      <p:sp>
        <p:nvSpPr>
          <p:cNvPr id="102" name="Google Shape;102;p17"/>
          <p:cNvSpPr/>
          <p:nvPr/>
        </p:nvSpPr>
        <p:spPr>
          <a:xfrm>
            <a:off x="7369444" y="1745785"/>
            <a:ext cx="1611824" cy="439476"/>
          </a:xfrm>
          <a:prstGeom prst="rect">
            <a:avLst/>
          </a:prstGeom>
          <a:solidFill>
            <a:schemeClr val="lt1"/>
          </a:solid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3" name="Google Shape;103;p17"/>
          <p:cNvSpPr/>
          <p:nvPr/>
        </p:nvSpPr>
        <p:spPr>
          <a:xfrm>
            <a:off x="7974944" y="2185261"/>
            <a:ext cx="451587" cy="439476"/>
          </a:xfrm>
          <a:prstGeom prst="rect">
            <a:avLst/>
          </a:prstGeom>
          <a:solidFill>
            <a:schemeClr val="lt1"/>
          </a:solid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4" name="Google Shape;104;p17"/>
          <p:cNvSpPr/>
          <p:nvPr/>
        </p:nvSpPr>
        <p:spPr>
          <a:xfrm>
            <a:off x="7369445" y="2624737"/>
            <a:ext cx="1611824" cy="439476"/>
          </a:xfrm>
          <a:prstGeom prst="rect">
            <a:avLst/>
          </a:prstGeom>
          <a:solidFill>
            <a:schemeClr val="lt1"/>
          </a:solid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105" name="Google Shape;105;p17"/>
          <p:cNvCxnSpPr/>
          <p:nvPr/>
        </p:nvCxnSpPr>
        <p:spPr>
          <a:xfrm>
            <a:off x="7974944" y="1745785"/>
            <a:ext cx="0" cy="501469"/>
          </a:xfrm>
          <a:prstGeom prst="straightConnector1">
            <a:avLst/>
          </a:prstGeom>
          <a:noFill/>
          <a:ln cap="flat" cmpd="sng" w="25400">
            <a:solidFill>
              <a:srgbClr val="7030A0"/>
            </a:solidFill>
            <a:prstDash val="solid"/>
            <a:round/>
            <a:headEnd len="sm" w="sm" type="none"/>
            <a:tailEnd len="sm" w="sm" type="none"/>
          </a:ln>
          <a:effectLst>
            <a:outerShdw blurRad="40000" rotWithShape="0" dir="5400000" dist="20000">
              <a:srgbClr val="000000">
                <a:alpha val="37254"/>
              </a:srgbClr>
            </a:outerShdw>
          </a:effectLst>
        </p:spPr>
      </p:cxnSp>
      <p:cxnSp>
        <p:nvCxnSpPr>
          <p:cNvPr id="106" name="Google Shape;106;p17"/>
          <p:cNvCxnSpPr/>
          <p:nvPr/>
        </p:nvCxnSpPr>
        <p:spPr>
          <a:xfrm>
            <a:off x="7974944" y="2562744"/>
            <a:ext cx="0" cy="501469"/>
          </a:xfrm>
          <a:prstGeom prst="straightConnector1">
            <a:avLst/>
          </a:prstGeom>
          <a:noFill/>
          <a:ln cap="flat" cmpd="sng" w="25400">
            <a:solidFill>
              <a:srgbClr val="7030A0"/>
            </a:solidFill>
            <a:prstDash val="solid"/>
            <a:round/>
            <a:headEnd len="sm" w="sm" type="none"/>
            <a:tailEnd len="sm" w="sm" type="none"/>
          </a:ln>
          <a:effectLst>
            <a:outerShdw blurRad="40000" rotWithShape="0" dir="5400000" dist="20000">
              <a:srgbClr val="000000">
                <a:alpha val="37254"/>
              </a:srgbClr>
            </a:outerShdw>
          </a:effectLst>
        </p:spPr>
      </p:cxnSp>
      <p:cxnSp>
        <p:nvCxnSpPr>
          <p:cNvPr id="107" name="Google Shape;107;p17"/>
          <p:cNvCxnSpPr/>
          <p:nvPr/>
        </p:nvCxnSpPr>
        <p:spPr>
          <a:xfrm>
            <a:off x="8422431" y="1745785"/>
            <a:ext cx="0" cy="501469"/>
          </a:xfrm>
          <a:prstGeom prst="straightConnector1">
            <a:avLst/>
          </a:prstGeom>
          <a:noFill/>
          <a:ln cap="flat" cmpd="sng" w="25400">
            <a:solidFill>
              <a:srgbClr val="7030A0"/>
            </a:solidFill>
            <a:prstDash val="solid"/>
            <a:round/>
            <a:headEnd len="sm" w="sm" type="none"/>
            <a:tailEnd len="sm" w="sm" type="none"/>
          </a:ln>
          <a:effectLst>
            <a:outerShdw blurRad="40000" rotWithShape="0" dir="5400000" dist="20000">
              <a:srgbClr val="000000">
                <a:alpha val="37254"/>
              </a:srgbClr>
            </a:outerShdw>
          </a:effectLst>
        </p:spPr>
      </p:cxnSp>
      <p:cxnSp>
        <p:nvCxnSpPr>
          <p:cNvPr id="108" name="Google Shape;108;p17"/>
          <p:cNvCxnSpPr/>
          <p:nvPr/>
        </p:nvCxnSpPr>
        <p:spPr>
          <a:xfrm>
            <a:off x="8422431" y="2562744"/>
            <a:ext cx="0" cy="501469"/>
          </a:xfrm>
          <a:prstGeom prst="straightConnector1">
            <a:avLst/>
          </a:prstGeom>
          <a:noFill/>
          <a:ln cap="flat" cmpd="sng" w="25400">
            <a:solidFill>
              <a:srgbClr val="7030A0"/>
            </a:solidFill>
            <a:prstDash val="solid"/>
            <a:round/>
            <a:headEnd len="sm" w="sm" type="none"/>
            <a:tailEnd len="sm" w="sm" type="none"/>
          </a:ln>
          <a:effectLst>
            <a:outerShdw blurRad="40000" rotWithShape="0" dir="5400000" dist="20000">
              <a:srgbClr val="000000">
                <a:alpha val="37254"/>
              </a:srgbClr>
            </a:outerShdw>
          </a:effectLst>
        </p:spPr>
      </p:cxnSp>
      <p:sp>
        <p:nvSpPr>
          <p:cNvPr id="109" name="Google Shape;109;p17"/>
          <p:cNvSpPr txBox="1"/>
          <p:nvPr/>
        </p:nvSpPr>
        <p:spPr>
          <a:xfrm>
            <a:off x="7920821" y="1469004"/>
            <a:ext cx="48282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Consolas"/>
                <a:ea typeface="Consolas"/>
                <a:cs typeface="Consolas"/>
                <a:sym typeface="Consolas"/>
              </a:rPr>
              <a:t>TOP</a:t>
            </a:r>
            <a:endParaRPr b="0" i="0" sz="1400" u="none" cap="none" strike="noStrike">
              <a:solidFill>
                <a:srgbClr val="000000"/>
              </a:solidFill>
              <a:latin typeface="Arial"/>
              <a:ea typeface="Arial"/>
              <a:cs typeface="Arial"/>
              <a:sym typeface="Arial"/>
            </a:endParaRPr>
          </a:p>
        </p:txBody>
      </p:sp>
      <p:sp>
        <p:nvSpPr>
          <p:cNvPr id="110" name="Google Shape;110;p17"/>
          <p:cNvSpPr txBox="1"/>
          <p:nvPr/>
        </p:nvSpPr>
        <p:spPr>
          <a:xfrm>
            <a:off x="7810245" y="2254967"/>
            <a:ext cx="78098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Consolas"/>
                <a:ea typeface="Consolas"/>
                <a:cs typeface="Consolas"/>
                <a:sym typeface="Consolas"/>
              </a:rPr>
              <a:t>MIDDLE</a:t>
            </a:r>
            <a:endParaRPr b="0" i="0" sz="1400" u="none" cap="none" strike="noStrike">
              <a:solidFill>
                <a:srgbClr val="000000"/>
              </a:solidFill>
              <a:latin typeface="Arial"/>
              <a:ea typeface="Arial"/>
              <a:cs typeface="Arial"/>
              <a:sym typeface="Arial"/>
            </a:endParaRPr>
          </a:p>
        </p:txBody>
      </p:sp>
      <p:sp>
        <p:nvSpPr>
          <p:cNvPr id="111" name="Google Shape;111;p17"/>
          <p:cNvSpPr txBox="1"/>
          <p:nvPr/>
        </p:nvSpPr>
        <p:spPr>
          <a:xfrm>
            <a:off x="7825743" y="3126206"/>
            <a:ext cx="78098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Consolas"/>
                <a:ea typeface="Consolas"/>
                <a:cs typeface="Consolas"/>
                <a:sym typeface="Consolas"/>
              </a:rPr>
              <a:t>BOTTOM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p:nvPr/>
        </p:nvSpPr>
        <p:spPr>
          <a:xfrm>
            <a:off x="3227207" y="914132"/>
            <a:ext cx="5339100" cy="33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i="0" lang="en-US" sz="1600" u="none" cap="none" strike="noStrike">
                <a:solidFill>
                  <a:srgbClr val="000000"/>
                </a:solidFill>
                <a:latin typeface="Roboto"/>
                <a:ea typeface="Roboto"/>
                <a:cs typeface="Roboto"/>
                <a:sym typeface="Roboto"/>
              </a:rPr>
              <a:t>All the possible hourglass in this Matrix are:</a:t>
            </a:r>
            <a:endParaRPr i="0" sz="1600" u="none" cap="none" strike="noStrike">
              <a:solidFill>
                <a:srgbClr val="000000"/>
              </a:solidFill>
              <a:latin typeface="Roboto"/>
              <a:ea typeface="Roboto"/>
              <a:cs typeface="Roboto"/>
              <a:sym typeface="Roboto"/>
            </a:endParaRPr>
          </a:p>
        </p:txBody>
      </p:sp>
      <p:sp>
        <p:nvSpPr>
          <p:cNvPr id="117" name="Google Shape;117;p21"/>
          <p:cNvSpPr/>
          <p:nvPr/>
        </p:nvSpPr>
        <p:spPr>
          <a:xfrm>
            <a:off x="463997" y="914132"/>
            <a:ext cx="2171400" cy="2800800"/>
          </a:xfrm>
          <a:prstGeom prst="rect">
            <a:avLst/>
          </a:prstGeom>
          <a:noFill/>
          <a:ln>
            <a:noFill/>
          </a:ln>
        </p:spPr>
        <p:txBody>
          <a:bodyPr anchorCtr="0" anchor="t" bIns="45700" lIns="91425" spcFirstLastPara="1" rIns="91425" wrap="square" tIns="45700">
            <a:spAutoFit/>
          </a:bodyPr>
          <a:lstStyle/>
          <a:p>
            <a:pPr indent="0" lvl="3"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Example 1:</a:t>
            </a:r>
            <a:endParaRPr i="0" sz="1400" u="none" cap="none" strike="noStrike">
              <a:solidFill>
                <a:srgbClr val="000000"/>
              </a:solidFill>
              <a:latin typeface="Roboto"/>
              <a:ea typeface="Roboto"/>
              <a:cs typeface="Roboto"/>
              <a:sym typeface="Roboto"/>
            </a:endParaRPr>
          </a:p>
          <a:p>
            <a:pPr indent="0" lvl="3" marL="0" marR="0" rtl="0" algn="l">
              <a:lnSpc>
                <a:spcPct val="100000"/>
              </a:lnSpc>
              <a:spcBef>
                <a:spcPts val="0"/>
              </a:spcBef>
              <a:spcAft>
                <a:spcPts val="0"/>
              </a:spcAft>
              <a:buClr>
                <a:srgbClr val="000000"/>
              </a:buClr>
              <a:buSzPts val="1600"/>
              <a:buFont typeface="Arial"/>
              <a:buNone/>
            </a:pPr>
            <a:br>
              <a:rPr b="0" i="0" lang="en-US" sz="1600" u="none" cap="none" strike="noStrike">
                <a:solidFill>
                  <a:schemeClr val="dk1"/>
                </a:solidFill>
                <a:latin typeface="Consolas"/>
                <a:ea typeface="Consolas"/>
                <a:cs typeface="Consolas"/>
                <a:sym typeface="Consolas"/>
              </a:rPr>
            </a:br>
            <a:r>
              <a:rPr i="0" lang="en-US" sz="1600" u="none" cap="none" strike="noStrike">
                <a:solidFill>
                  <a:schemeClr val="dk1"/>
                </a:solidFill>
                <a:latin typeface="Roboto"/>
                <a:ea typeface="Roboto"/>
                <a:cs typeface="Roboto"/>
                <a:sym typeface="Roboto"/>
              </a:rPr>
              <a:t>Let Rows</a:t>
            </a:r>
            <a:r>
              <a:rPr b="0" i="0" lang="en-US" sz="1600" u="none" cap="none" strike="noStrike">
                <a:solidFill>
                  <a:schemeClr val="dk1"/>
                </a:solidFill>
                <a:latin typeface="Consolas"/>
                <a:ea typeface="Consolas"/>
                <a:cs typeface="Consolas"/>
                <a:sym typeface="Consolas"/>
              </a:rPr>
              <a:t> = 5</a:t>
            </a:r>
            <a:br>
              <a:rPr b="0" i="0" lang="en-US" sz="1600" u="none" cap="none" strike="noStrike">
                <a:solidFill>
                  <a:schemeClr val="dk1"/>
                </a:solidFill>
                <a:latin typeface="Consolas"/>
                <a:ea typeface="Consolas"/>
                <a:cs typeface="Consolas"/>
                <a:sym typeface="Consolas"/>
              </a:rPr>
            </a:br>
            <a:r>
              <a:rPr i="0" lang="en-US" sz="1600" u="none" cap="none" strike="noStrike">
                <a:solidFill>
                  <a:schemeClr val="dk1"/>
                </a:solidFill>
                <a:latin typeface="Roboto"/>
                <a:ea typeface="Roboto"/>
                <a:cs typeface="Roboto"/>
                <a:sym typeface="Roboto"/>
              </a:rPr>
              <a:t>Columns</a:t>
            </a:r>
            <a:r>
              <a:rPr b="0" i="0" lang="en-US" sz="1600" u="none" cap="none" strike="noStrike">
                <a:solidFill>
                  <a:schemeClr val="dk1"/>
                </a:solidFill>
                <a:latin typeface="Consolas"/>
                <a:ea typeface="Consolas"/>
                <a:cs typeface="Consolas"/>
                <a:sym typeface="Consolas"/>
              </a:rPr>
              <a:t> = 5</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600"/>
              <a:buFont typeface="Arial"/>
              <a:buNone/>
            </a:pPr>
            <a:br>
              <a:rPr b="0" i="0" lang="en-US" sz="1600" u="none" cap="none" strike="noStrike">
                <a:solidFill>
                  <a:schemeClr val="dk1"/>
                </a:solidFill>
                <a:latin typeface="Consolas"/>
                <a:ea typeface="Consolas"/>
                <a:cs typeface="Consolas"/>
                <a:sym typeface="Consolas"/>
              </a:rPr>
            </a:br>
            <a:r>
              <a:rPr i="0" lang="en-US" sz="1600" u="none" cap="none" strike="noStrike">
                <a:solidFill>
                  <a:schemeClr val="dk1"/>
                </a:solidFill>
                <a:latin typeface="Roboto"/>
                <a:ea typeface="Roboto"/>
                <a:cs typeface="Roboto"/>
                <a:sym typeface="Roboto"/>
              </a:rPr>
              <a:t>Matrix is:</a:t>
            </a:r>
            <a:br>
              <a:rPr i="0" lang="en-US" sz="1600" u="none" cap="none" strike="noStrike">
                <a:solidFill>
                  <a:schemeClr val="dk1"/>
                </a:solidFill>
                <a:latin typeface="Roboto"/>
                <a:ea typeface="Roboto"/>
                <a:cs typeface="Roboto"/>
                <a:sym typeface="Roboto"/>
              </a:rPr>
            </a:br>
            <a:r>
              <a:rPr b="0" i="0" lang="en-US" sz="1600" u="none" cap="none" strike="noStrike">
                <a:solidFill>
                  <a:schemeClr val="dk1"/>
                </a:solidFill>
                <a:latin typeface="Consolas"/>
                <a:ea typeface="Consolas"/>
                <a:cs typeface="Consolas"/>
                <a:sym typeface="Consolas"/>
              </a:rPr>
              <a:t>1  2  4  5  6</a:t>
            </a:r>
            <a:br>
              <a:rPr b="0" i="0" lang="en-US" sz="1600" u="none" cap="none" strike="noStrike">
                <a:solidFill>
                  <a:schemeClr val="dk1"/>
                </a:solidFill>
                <a:latin typeface="Consolas"/>
                <a:ea typeface="Consolas"/>
                <a:cs typeface="Consolas"/>
                <a:sym typeface="Consolas"/>
              </a:rPr>
            </a:br>
            <a:r>
              <a:rPr b="0" i="0" lang="en-US" sz="1600" u="none" cap="none" strike="noStrike">
                <a:solidFill>
                  <a:schemeClr val="dk1"/>
                </a:solidFill>
                <a:latin typeface="Consolas"/>
                <a:ea typeface="Consolas"/>
                <a:cs typeface="Consolas"/>
                <a:sym typeface="Consolas"/>
              </a:rPr>
              <a:t>7  5  2  3  6</a:t>
            </a:r>
            <a:br>
              <a:rPr b="0" i="0" lang="en-US" sz="1600" u="none" cap="none" strike="noStrike">
                <a:solidFill>
                  <a:schemeClr val="dk1"/>
                </a:solidFill>
                <a:latin typeface="Consolas"/>
                <a:ea typeface="Consolas"/>
                <a:cs typeface="Consolas"/>
                <a:sym typeface="Consolas"/>
              </a:rPr>
            </a:br>
            <a:r>
              <a:rPr b="0" i="0" lang="en-US" sz="1600" u="none" cap="none" strike="noStrike">
                <a:solidFill>
                  <a:schemeClr val="dk1"/>
                </a:solidFill>
                <a:latin typeface="Consolas"/>
                <a:ea typeface="Consolas"/>
                <a:cs typeface="Consolas"/>
                <a:sym typeface="Consolas"/>
              </a:rPr>
              <a:t>0  0  0  0  0</a:t>
            </a:r>
            <a:br>
              <a:rPr b="0" i="0" lang="en-US" sz="1600" u="none" cap="none" strike="noStrike">
                <a:solidFill>
                  <a:schemeClr val="dk1"/>
                </a:solidFill>
                <a:latin typeface="Consolas"/>
                <a:ea typeface="Consolas"/>
                <a:cs typeface="Consolas"/>
                <a:sym typeface="Consolas"/>
              </a:rPr>
            </a:br>
            <a:r>
              <a:rPr b="0" i="0" lang="en-US" sz="1600" u="none" cap="none" strike="noStrike">
                <a:solidFill>
                  <a:schemeClr val="dk1"/>
                </a:solidFill>
                <a:latin typeface="Consolas"/>
                <a:ea typeface="Consolas"/>
                <a:cs typeface="Consolas"/>
                <a:sym typeface="Consolas"/>
              </a:rPr>
              <a:t>7  5  1  3  5</a:t>
            </a:r>
            <a:br>
              <a:rPr b="0" i="0" lang="en-US" sz="1600" u="none" cap="none" strike="noStrike">
                <a:solidFill>
                  <a:schemeClr val="dk1"/>
                </a:solidFill>
                <a:latin typeface="Consolas"/>
                <a:ea typeface="Consolas"/>
                <a:cs typeface="Consolas"/>
                <a:sym typeface="Consolas"/>
              </a:rPr>
            </a:br>
            <a:r>
              <a:rPr b="0" i="0" lang="en-US" sz="1600" u="none" cap="none" strike="noStrike">
                <a:solidFill>
                  <a:schemeClr val="dk1"/>
                </a:solidFill>
                <a:latin typeface="Consolas"/>
                <a:ea typeface="Consolas"/>
                <a:cs typeface="Consolas"/>
                <a:sym typeface="Consolas"/>
              </a:rPr>
              <a:t>0  0  0  0  0</a:t>
            </a:r>
            <a:endParaRPr b="0" i="0" sz="1600" u="none" cap="none" strike="noStrike">
              <a:solidFill>
                <a:schemeClr val="dk1"/>
              </a:solidFill>
              <a:latin typeface="Consolas"/>
              <a:ea typeface="Consolas"/>
              <a:cs typeface="Consolas"/>
              <a:sym typeface="Consolas"/>
            </a:endParaRPr>
          </a:p>
        </p:txBody>
      </p:sp>
      <p:sp>
        <p:nvSpPr>
          <p:cNvPr id="118" name="Google Shape;118;p21"/>
          <p:cNvSpPr txBox="1"/>
          <p:nvPr/>
        </p:nvSpPr>
        <p:spPr>
          <a:xfrm>
            <a:off x="4858718" y="1541575"/>
            <a:ext cx="3521700" cy="23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333333"/>
                </a:solidFill>
                <a:latin typeface="Consolas"/>
                <a:ea typeface="Consolas"/>
                <a:cs typeface="Consolas"/>
                <a:sym typeface="Consolas"/>
              </a:rPr>
              <a:t>1 2 4    2 4 5    4 5 6</a:t>
            </a:r>
            <a:br>
              <a:rPr b="0" i="0" lang="en-US" sz="1600" u="none" cap="none" strike="noStrike">
                <a:solidFill>
                  <a:srgbClr val="333333"/>
                </a:solidFill>
                <a:latin typeface="Consolas"/>
                <a:ea typeface="Consolas"/>
                <a:cs typeface="Consolas"/>
                <a:sym typeface="Consolas"/>
              </a:rPr>
            </a:br>
            <a:r>
              <a:rPr b="0" i="0" lang="en-US" sz="1600" u="none" cap="none" strike="noStrike">
                <a:solidFill>
                  <a:srgbClr val="333333"/>
                </a:solidFill>
                <a:latin typeface="Consolas"/>
                <a:ea typeface="Consolas"/>
                <a:cs typeface="Consolas"/>
                <a:sym typeface="Consolas"/>
              </a:rPr>
              <a:t>  5  	   2        3</a:t>
            </a:r>
            <a:br>
              <a:rPr b="0" i="0" lang="en-US" sz="1600" u="none" cap="none" strike="noStrike">
                <a:solidFill>
                  <a:srgbClr val="333333"/>
                </a:solidFill>
                <a:latin typeface="Consolas"/>
                <a:ea typeface="Consolas"/>
                <a:cs typeface="Consolas"/>
                <a:sym typeface="Consolas"/>
              </a:rPr>
            </a:br>
            <a:r>
              <a:rPr b="0" i="0" lang="en-US" sz="1600" u="none" cap="none" strike="noStrike">
                <a:solidFill>
                  <a:srgbClr val="333333"/>
                </a:solidFill>
                <a:latin typeface="Consolas"/>
                <a:ea typeface="Consolas"/>
                <a:cs typeface="Consolas"/>
                <a:sym typeface="Consolas"/>
              </a:rPr>
              <a:t>0 0 0    0 0 0    0 0 0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onsolas"/>
                <a:ea typeface="Consolas"/>
                <a:cs typeface="Consolas"/>
                <a:sym typeface="Consolas"/>
              </a:rPr>
              <a:t>7 5 2</a:t>
            </a:r>
            <a:r>
              <a:rPr b="0" i="0" lang="en-US" sz="1600" u="none" cap="none" strike="noStrike">
                <a:solidFill>
                  <a:srgbClr val="FF0000"/>
                </a:solidFill>
                <a:latin typeface="Consolas"/>
                <a:ea typeface="Consolas"/>
                <a:cs typeface="Consolas"/>
                <a:sym typeface="Consolas"/>
              </a:rPr>
              <a:t>    </a:t>
            </a:r>
            <a:r>
              <a:rPr b="0" i="0" lang="en-US" sz="1600" u="none" cap="none" strike="noStrike">
                <a:solidFill>
                  <a:srgbClr val="333333"/>
                </a:solidFill>
                <a:latin typeface="Consolas"/>
                <a:ea typeface="Consolas"/>
                <a:cs typeface="Consolas"/>
                <a:sym typeface="Consolas"/>
              </a:rPr>
              <a:t>5 2 3    2 3 6</a:t>
            </a:r>
            <a:br>
              <a:rPr b="0" i="0" lang="en-US" sz="1600" u="none" cap="none" strike="noStrike">
                <a:solidFill>
                  <a:srgbClr val="333333"/>
                </a:solidFill>
                <a:latin typeface="Consolas"/>
                <a:ea typeface="Consolas"/>
                <a:cs typeface="Consolas"/>
                <a:sym typeface="Consolas"/>
              </a:rPr>
            </a:br>
            <a:r>
              <a:rPr b="0" i="0" lang="en-US" sz="1600" u="none" cap="none" strike="noStrike">
                <a:solidFill>
                  <a:srgbClr val="333333"/>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 </a:t>
            </a:r>
            <a:r>
              <a:rPr b="1" i="0" lang="en-US" sz="1600" u="none" cap="none" strike="noStrike">
                <a:solidFill>
                  <a:srgbClr val="FF0000"/>
                </a:solidFill>
                <a:latin typeface="Consolas"/>
                <a:ea typeface="Consolas"/>
                <a:cs typeface="Consolas"/>
                <a:sym typeface="Consolas"/>
              </a:rPr>
              <a:t>0</a:t>
            </a:r>
            <a:r>
              <a:rPr b="0" i="0" lang="en-US" sz="1600" u="none" cap="none" strike="noStrike">
                <a:solidFill>
                  <a:srgbClr val="FF0000"/>
                </a:solidFill>
                <a:latin typeface="Consolas"/>
                <a:ea typeface="Consolas"/>
                <a:cs typeface="Consolas"/>
                <a:sym typeface="Consolas"/>
              </a:rPr>
              <a:t>        </a:t>
            </a:r>
            <a:r>
              <a:rPr b="0" i="0" lang="en-US" sz="1600" u="none" cap="none" strike="noStrike">
                <a:solidFill>
                  <a:srgbClr val="333333"/>
                </a:solidFill>
                <a:latin typeface="Consolas"/>
                <a:ea typeface="Consolas"/>
                <a:cs typeface="Consolas"/>
                <a:sym typeface="Consolas"/>
              </a:rPr>
              <a:t>0        0</a:t>
            </a:r>
            <a:br>
              <a:rPr b="0" i="0" lang="en-US" sz="1600" u="none" cap="none" strike="noStrike">
                <a:solidFill>
                  <a:srgbClr val="333333"/>
                </a:solidFill>
                <a:latin typeface="Consolas"/>
                <a:ea typeface="Consolas"/>
                <a:cs typeface="Consolas"/>
                <a:sym typeface="Consolas"/>
              </a:rPr>
            </a:br>
            <a:r>
              <a:rPr b="1" i="0" lang="en-US" sz="1600" u="none" cap="none" strike="noStrike">
                <a:solidFill>
                  <a:srgbClr val="FF0000"/>
                </a:solidFill>
                <a:latin typeface="Consolas"/>
                <a:ea typeface="Consolas"/>
                <a:cs typeface="Consolas"/>
                <a:sym typeface="Consolas"/>
              </a:rPr>
              <a:t>7 5 1</a:t>
            </a:r>
            <a:r>
              <a:rPr b="0" i="0" lang="en-US" sz="1600" u="none" cap="none" strike="noStrike">
                <a:solidFill>
                  <a:srgbClr val="FF0000"/>
                </a:solidFill>
                <a:latin typeface="Consolas"/>
                <a:ea typeface="Consolas"/>
                <a:cs typeface="Consolas"/>
                <a:sym typeface="Consolas"/>
              </a:rPr>
              <a:t>    </a:t>
            </a:r>
            <a:r>
              <a:rPr b="0" i="0" lang="en-US" sz="1600" u="none" cap="none" strike="noStrike">
                <a:solidFill>
                  <a:srgbClr val="333333"/>
                </a:solidFill>
                <a:latin typeface="Consolas"/>
                <a:ea typeface="Consolas"/>
                <a:cs typeface="Consolas"/>
                <a:sym typeface="Consolas"/>
              </a:rPr>
              <a:t>5 1 3    1 3 5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333333"/>
                </a:solidFill>
                <a:latin typeface="Consolas"/>
                <a:ea typeface="Consolas"/>
                <a:cs typeface="Consolas"/>
                <a:sym typeface="Consolas"/>
              </a:rPr>
              <a:t>0 0 0    0 0 0    0 0 0</a:t>
            </a:r>
            <a:br>
              <a:rPr b="0" i="0" lang="en-US" sz="1600" u="none" cap="none" strike="noStrike">
                <a:solidFill>
                  <a:srgbClr val="333333"/>
                </a:solidFill>
                <a:latin typeface="Consolas"/>
                <a:ea typeface="Consolas"/>
                <a:cs typeface="Consolas"/>
                <a:sym typeface="Consolas"/>
              </a:rPr>
            </a:br>
            <a:r>
              <a:rPr b="0" i="0" lang="en-US" sz="1600" u="none" cap="none" strike="noStrike">
                <a:solidFill>
                  <a:srgbClr val="333333"/>
                </a:solidFill>
                <a:latin typeface="Consolas"/>
                <a:ea typeface="Consolas"/>
                <a:cs typeface="Consolas"/>
                <a:sym typeface="Consolas"/>
              </a:rPr>
              <a:t>  5        1        3</a:t>
            </a:r>
            <a:br>
              <a:rPr b="0" i="0" lang="en-US" sz="1600" u="none" cap="none" strike="noStrike">
                <a:solidFill>
                  <a:srgbClr val="333333"/>
                </a:solidFill>
                <a:latin typeface="Consolas"/>
                <a:ea typeface="Consolas"/>
                <a:cs typeface="Consolas"/>
                <a:sym typeface="Consolas"/>
              </a:rPr>
            </a:br>
            <a:r>
              <a:rPr b="0" i="0" lang="en-US" sz="1600" u="none" cap="none" strike="noStrike">
                <a:solidFill>
                  <a:srgbClr val="333333"/>
                </a:solidFill>
                <a:latin typeface="Consolas"/>
                <a:ea typeface="Consolas"/>
                <a:cs typeface="Consolas"/>
                <a:sym typeface="Consolas"/>
              </a:rPr>
              <a:t>0 0 0    0 0 0    0 0 0</a:t>
            </a:r>
            <a:endParaRPr b="0" i="0" sz="1400" u="none" cap="none" strike="noStrike">
              <a:solidFill>
                <a:srgbClr val="000000"/>
              </a:solidFill>
              <a:latin typeface="Arial"/>
              <a:ea typeface="Arial"/>
              <a:cs typeface="Arial"/>
              <a:sym typeface="Arial"/>
            </a:endParaRPr>
          </a:p>
        </p:txBody>
      </p:sp>
      <p:sp>
        <p:nvSpPr>
          <p:cNvPr id="119" name="Google Shape;119;p21"/>
          <p:cNvSpPr txBox="1"/>
          <p:nvPr/>
        </p:nvSpPr>
        <p:spPr>
          <a:xfrm>
            <a:off x="2535044" y="4177153"/>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Maximum sum of hourglass is 27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p:nvPr/>
        </p:nvSpPr>
        <p:spPr>
          <a:xfrm>
            <a:off x="444900" y="927050"/>
            <a:ext cx="4633500" cy="2554500"/>
          </a:xfrm>
          <a:prstGeom prst="rect">
            <a:avLst/>
          </a:prstGeom>
          <a:noFill/>
          <a:ln>
            <a:noFill/>
          </a:ln>
        </p:spPr>
        <p:txBody>
          <a:bodyPr anchorCtr="0" anchor="t" bIns="45700" lIns="91425" spcFirstLastPara="1" rIns="91425" wrap="square" tIns="45700">
            <a:spAutoFit/>
          </a:bodyPr>
          <a:lstStyle/>
          <a:p>
            <a:pPr indent="0" lvl="3"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333333"/>
                </a:solidFill>
                <a:latin typeface="Roboto"/>
                <a:ea typeface="Roboto"/>
                <a:cs typeface="Roboto"/>
                <a:sym typeface="Roboto"/>
              </a:rPr>
              <a:t>Example 2:</a:t>
            </a:r>
            <a:endParaRPr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i="0" lang="en-US" sz="1600" u="none" cap="none" strike="noStrike">
                <a:solidFill>
                  <a:srgbClr val="000000"/>
                </a:solidFill>
                <a:latin typeface="Roboto"/>
                <a:ea typeface="Roboto"/>
                <a:cs typeface="Roboto"/>
                <a:sym typeface="Roboto"/>
              </a:rPr>
              <a:t>Consider the</a:t>
            </a:r>
            <a:endParaRPr i="0" sz="1400" u="none" cap="none" strike="noStrike">
              <a:solidFill>
                <a:srgbClr val="000000"/>
              </a:solidFill>
              <a:latin typeface="Roboto"/>
              <a:ea typeface="Roboto"/>
              <a:cs typeface="Roboto"/>
              <a:sym typeface="Roboto"/>
            </a:endParaRPr>
          </a:p>
          <a:p>
            <a:pPr indent="0" lvl="3" marL="0" marR="0" rtl="0" algn="l">
              <a:lnSpc>
                <a:spcPct val="100000"/>
              </a:lnSpc>
              <a:spcBef>
                <a:spcPts val="0"/>
              </a:spcBef>
              <a:spcAft>
                <a:spcPts val="0"/>
              </a:spcAft>
              <a:buClr>
                <a:srgbClr val="000000"/>
              </a:buClr>
              <a:buSzPts val="1600"/>
              <a:buFont typeface="Arial"/>
              <a:buNone/>
            </a:pPr>
            <a:r>
              <a:rPr i="0" lang="en-US" sz="1600" u="none" cap="none" strike="noStrike">
                <a:solidFill>
                  <a:srgbClr val="333333"/>
                </a:solidFill>
                <a:latin typeface="Roboto"/>
                <a:ea typeface="Roboto"/>
                <a:cs typeface="Roboto"/>
                <a:sym typeface="Roboto"/>
              </a:rPr>
              <a:t>Rows </a:t>
            </a:r>
            <a:r>
              <a:rPr b="0" i="0" lang="en-US" sz="1600" u="none" cap="none" strike="noStrike">
                <a:solidFill>
                  <a:srgbClr val="333333"/>
                </a:solidFill>
                <a:latin typeface="Consolas"/>
                <a:ea typeface="Consolas"/>
                <a:cs typeface="Consolas"/>
                <a:sym typeface="Consolas"/>
              </a:rPr>
              <a:t>= 4</a:t>
            </a:r>
            <a:br>
              <a:rPr b="0" i="0" lang="en-US" sz="1600" u="none" cap="none" strike="noStrike">
                <a:solidFill>
                  <a:srgbClr val="000000"/>
                </a:solidFill>
                <a:latin typeface="Consolas"/>
                <a:ea typeface="Consolas"/>
                <a:cs typeface="Consolas"/>
                <a:sym typeface="Consolas"/>
              </a:rPr>
            </a:br>
            <a:r>
              <a:rPr i="0" lang="en-US" sz="1600" u="none" cap="none" strike="noStrike">
                <a:solidFill>
                  <a:srgbClr val="333333"/>
                </a:solidFill>
                <a:latin typeface="Roboto"/>
                <a:ea typeface="Roboto"/>
                <a:cs typeface="Roboto"/>
                <a:sym typeface="Roboto"/>
              </a:rPr>
              <a:t>Columns</a:t>
            </a:r>
            <a:r>
              <a:rPr b="0" i="0" lang="en-US" sz="1600" u="none" cap="none" strike="noStrike">
                <a:solidFill>
                  <a:srgbClr val="333333"/>
                </a:solidFill>
                <a:latin typeface="Consolas"/>
                <a:ea typeface="Consolas"/>
                <a:cs typeface="Consolas"/>
                <a:sym typeface="Consolas"/>
              </a:rPr>
              <a:t> = 4</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600"/>
              <a:buFont typeface="Arial"/>
              <a:buNone/>
            </a:pPr>
            <a:br>
              <a:rPr b="0" i="0" lang="en-US" sz="1600" u="none" cap="none" strike="noStrike">
                <a:solidFill>
                  <a:srgbClr val="000000"/>
                </a:solidFill>
                <a:latin typeface="Consolas"/>
                <a:ea typeface="Consolas"/>
                <a:cs typeface="Consolas"/>
                <a:sym typeface="Consolas"/>
              </a:rPr>
            </a:br>
            <a:r>
              <a:rPr b="0" i="0" lang="en-US" sz="1600" u="none" cap="none" strike="noStrike">
                <a:solidFill>
                  <a:srgbClr val="000000"/>
                </a:solidFill>
                <a:latin typeface="Consolas"/>
                <a:ea typeface="Consolas"/>
                <a:cs typeface="Consolas"/>
                <a:sym typeface="Consolas"/>
              </a:rPr>
              <a:t> </a:t>
            </a:r>
            <a:r>
              <a:rPr i="0" lang="en-US" sz="1600" u="none" cap="none" strike="noStrike">
                <a:solidFill>
                  <a:srgbClr val="000000"/>
                </a:solidFill>
                <a:latin typeface="Roboto"/>
                <a:ea typeface="Roboto"/>
                <a:cs typeface="Roboto"/>
                <a:sym typeface="Roboto"/>
              </a:rPr>
              <a:t>matrix:-</a:t>
            </a:r>
            <a:endParaRPr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2 4 0 0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0 1 1 0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4 2 1 0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0 3 0 1</a:t>
            </a:r>
            <a:endParaRPr b="0" i="0" sz="1400" u="none" cap="none" strike="noStrike">
              <a:solidFill>
                <a:srgbClr val="000000"/>
              </a:solidFill>
              <a:latin typeface="Arial"/>
              <a:ea typeface="Arial"/>
              <a:cs typeface="Arial"/>
              <a:sym typeface="Arial"/>
            </a:endParaRPr>
          </a:p>
        </p:txBody>
      </p:sp>
      <p:sp>
        <p:nvSpPr>
          <p:cNvPr id="125" name="Google Shape;125;p22"/>
          <p:cNvSpPr txBox="1"/>
          <p:nvPr/>
        </p:nvSpPr>
        <p:spPr>
          <a:xfrm>
            <a:off x="2627176" y="926750"/>
            <a:ext cx="5904900" cy="2555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i="0" lang="en-US" sz="1600" u="none" cap="none" strike="noStrike">
                <a:solidFill>
                  <a:schemeClr val="dk1"/>
                </a:solidFill>
                <a:latin typeface="Roboto"/>
                <a:ea typeface="Roboto"/>
                <a:cs typeface="Roboto"/>
                <a:sym typeface="Roboto"/>
              </a:rPr>
              <a:t>Hourglass can be created using the following indexes:-</a:t>
            </a:r>
            <a:endParaRPr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matrix[i][j]          matrix[i][j+1]      matrix[i][j+2]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matrix[i+1][j+1]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matrix[i+2][j]       matrix[i+2][j+1]     matrix[i+2][j+2]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i="0" lang="en-US" sz="1600" u="none" cap="none" strike="noStrike">
                <a:solidFill>
                  <a:schemeClr val="dk1"/>
                </a:solidFill>
                <a:latin typeface="Roboto"/>
                <a:ea typeface="Roboto"/>
                <a:cs typeface="Roboto"/>
                <a:sym typeface="Roboto"/>
              </a:rPr>
              <a:t>We will find the sum of all these elements of the array from [0][0] to [R-2][C-2] starting points. And the find the maxSum for all these hourglasses created from array elements.</a:t>
            </a:r>
            <a:endParaRPr i="0" sz="1400" u="none" cap="none" strike="noStrik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RAMASAMY</dc:creator>
</cp:coreProperties>
</file>