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Black"/>
      <p:bold r:id="rId28"/>
      <p:boldItalic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4" roundtripDataSignature="AMtx7miFMD5HVDGAXcMu/t9HgiJtdVYM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16B66C-CD46-4275-9BA1-B19D7770CBAC}">
  <a:tblStyle styleId="{6716B66C-CD46-4275-9BA1-B19D7770CBA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lack-bold.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lack-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2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3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3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3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3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3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3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f307fc55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3f307fc55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f307fc5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3f307fc5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f307fc55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3f307fc55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f307fc558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
        <p:nvSpPr>
          <p:cNvPr id="70" name="Google Shape;70;g23f307fc558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2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hyperlink" Target="https://learn.codemithra.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forms.gle/prKvyLf9HCepeagW6"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7" name="Google Shape;57;p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8" name="Google Shape;58;p3"/>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59" name="Google Shape;59;p3"/>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9" name="Google Shape;169;p24"/>
          <p:cNvSpPr/>
          <p:nvPr/>
        </p:nvSpPr>
        <p:spPr>
          <a:xfrm>
            <a:off x="495014" y="1327229"/>
            <a:ext cx="8095016" cy="338514"/>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rgbClr val="8182EF"/>
                </a:solidFill>
                <a:latin typeface="Roboto"/>
                <a:ea typeface="Roboto"/>
                <a:cs typeface="Roboto"/>
                <a:sym typeface="Roboto"/>
              </a:rPr>
              <a:t>Simple Approach</a:t>
            </a:r>
            <a:endParaRPr b="1" sz="2000">
              <a:solidFill>
                <a:srgbClr val="8182E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sz="1600">
              <a:solidFill>
                <a:srgbClr val="0070C0"/>
              </a:solidFill>
              <a:latin typeface="Roboto"/>
              <a:ea typeface="Roboto"/>
              <a:cs typeface="Roboto"/>
              <a:sym typeface="Roboto"/>
            </a:endParaRPr>
          </a:p>
        </p:txBody>
      </p:sp>
      <p:sp>
        <p:nvSpPr>
          <p:cNvPr id="170" name="Google Shape;170;p24"/>
          <p:cNvSpPr txBox="1"/>
          <p:nvPr/>
        </p:nvSpPr>
        <p:spPr>
          <a:xfrm>
            <a:off x="515644" y="1680283"/>
            <a:ext cx="7796463" cy="8309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It involves iterating over all possible split points and calculating the left sum and right sum for each split. This has O(n^2) time complexity.</a:t>
            </a:r>
            <a:endParaRPr b="0" i="0" sz="1400" u="none" cap="none" strike="noStrike">
              <a:solidFill>
                <a:srgbClr val="000000"/>
              </a:solidFill>
              <a:latin typeface="Roboto"/>
              <a:ea typeface="Roboto"/>
              <a:cs typeface="Roboto"/>
              <a:sym typeface="Roboto"/>
            </a:endParaRPr>
          </a:p>
        </p:txBody>
      </p:sp>
      <p:sp>
        <p:nvSpPr>
          <p:cNvPr id="171" name="Google Shape;171;p24"/>
          <p:cNvSpPr/>
          <p:nvPr/>
        </p:nvSpPr>
        <p:spPr>
          <a:xfrm>
            <a:off x="496164" y="2950879"/>
            <a:ext cx="8095016"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lang="en-US" sz="2000">
                <a:solidFill>
                  <a:srgbClr val="8182EF"/>
                </a:solidFill>
                <a:latin typeface="Roboto"/>
                <a:ea typeface="Roboto"/>
                <a:cs typeface="Roboto"/>
                <a:sym typeface="Roboto"/>
              </a:rPr>
              <a:t>Precompute both left sums and right sums</a:t>
            </a:r>
            <a:endParaRPr b="1" i="0" sz="1600" u="none" cap="none" strike="noStrike">
              <a:solidFill>
                <a:srgbClr val="0070C0"/>
              </a:solidFill>
              <a:latin typeface="Roboto"/>
              <a:ea typeface="Roboto"/>
              <a:cs typeface="Roboto"/>
              <a:sym typeface="Roboto"/>
            </a:endParaRPr>
          </a:p>
        </p:txBody>
      </p:sp>
      <p:sp>
        <p:nvSpPr>
          <p:cNvPr id="172" name="Google Shape;172;p24"/>
          <p:cNvSpPr txBox="1"/>
          <p:nvPr/>
        </p:nvSpPr>
        <p:spPr>
          <a:xfrm>
            <a:off x="516794" y="3303933"/>
            <a:ext cx="7796463" cy="8309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This allows for calculating the right sum for each split. This reduces the time complexity to O(n).</a:t>
            </a:r>
            <a:endParaRPr b="0" i="0" sz="1400" u="none" cap="none" strike="noStrike">
              <a:solidFill>
                <a:srgbClr val="000000"/>
              </a:solidFill>
              <a:latin typeface="Roboto"/>
              <a:ea typeface="Roboto"/>
              <a:cs typeface="Roboto"/>
              <a:sym typeface="Roboto"/>
            </a:endParaRPr>
          </a:p>
        </p:txBody>
      </p:sp>
      <p:sp>
        <p:nvSpPr>
          <p:cNvPr id="173" name="Google Shape;173;p24"/>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Techniques: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9" name="Google Shape;179;p25"/>
          <p:cNvSpPr txBox="1"/>
          <p:nvPr/>
        </p:nvSpPr>
        <p:spPr>
          <a:xfrm>
            <a:off x="515640" y="1097062"/>
            <a:ext cx="8434632" cy="246221"/>
          </a:xfrm>
          <a:prstGeom prst="rect">
            <a:avLst/>
          </a:prstGeom>
          <a:noFill/>
          <a:ln>
            <a:noFill/>
          </a:ln>
        </p:spPr>
        <p:txBody>
          <a:bodyPr anchorCtr="0" anchor="t" bIns="0" lIns="0" spcFirstLastPara="1" rIns="0" wrap="square" tIns="0">
            <a:spAutoFit/>
          </a:bodyPr>
          <a:lstStyle/>
          <a:p>
            <a:pPr indent="-10160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50E17"/>
                </a:solidFill>
                <a:latin typeface="Roboto"/>
                <a:ea typeface="Roboto"/>
                <a:cs typeface="Roboto"/>
                <a:sym typeface="Roboto"/>
              </a:rPr>
              <a:t> It initializes res to Integer.MIN_VALUE to store the maximum equilibrium sum seen so far.</a:t>
            </a:r>
            <a:endParaRPr b="0" i="0" sz="1400" u="none" cap="none" strike="noStrike">
              <a:solidFill>
                <a:srgbClr val="000000"/>
              </a:solidFill>
              <a:latin typeface="Roboto"/>
              <a:ea typeface="Roboto"/>
              <a:cs typeface="Roboto"/>
              <a:sym typeface="Roboto"/>
            </a:endParaRPr>
          </a:p>
        </p:txBody>
      </p:sp>
      <p:sp>
        <p:nvSpPr>
          <p:cNvPr id="180" name="Google Shape;180;p25"/>
          <p:cNvSpPr txBox="1"/>
          <p:nvPr/>
        </p:nvSpPr>
        <p:spPr>
          <a:xfrm>
            <a:off x="513292" y="1706672"/>
            <a:ext cx="8434632" cy="246221"/>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rabicPeriod" startAt="2"/>
            </a:pPr>
            <a:r>
              <a:rPr b="0" i="0" lang="en-US" sz="1600" u="none" cap="none" strike="noStrike">
                <a:solidFill>
                  <a:srgbClr val="000000"/>
                </a:solidFill>
                <a:latin typeface="Roboto"/>
                <a:ea typeface="Roboto"/>
                <a:cs typeface="Roboto"/>
                <a:sym typeface="Roboto"/>
              </a:rPr>
              <a:t>It iterates from 0 to n-1, where n is the array size. For each index i:</a:t>
            </a:r>
            <a:endParaRPr b="0" i="0" sz="1600" u="none" cap="none" strike="noStrike">
              <a:solidFill>
                <a:srgbClr val="000000"/>
              </a:solidFill>
              <a:latin typeface="Roboto"/>
              <a:ea typeface="Roboto"/>
              <a:cs typeface="Roboto"/>
              <a:sym typeface="Roboto"/>
            </a:endParaRPr>
          </a:p>
        </p:txBody>
      </p:sp>
      <p:sp>
        <p:nvSpPr>
          <p:cNvPr id="181" name="Google Shape;181;p25"/>
          <p:cNvSpPr txBox="1"/>
          <p:nvPr/>
        </p:nvSpPr>
        <p:spPr>
          <a:xfrm>
            <a:off x="665692" y="2119330"/>
            <a:ext cx="8070345" cy="246221"/>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lphaLcParenR"/>
            </a:pPr>
            <a:r>
              <a:rPr b="0" i="0" lang="en-US" sz="1600" u="none" cap="none" strike="noStrike">
                <a:solidFill>
                  <a:srgbClr val="000000"/>
                </a:solidFill>
                <a:latin typeface="Roboto"/>
                <a:ea typeface="Roboto"/>
                <a:cs typeface="Roboto"/>
                <a:sym typeface="Roboto"/>
              </a:rPr>
              <a:t>It calculates the prefix sum prefix_sum from index 0 to i.</a:t>
            </a:r>
            <a:endParaRPr b="0" i="0" sz="1600" u="none" cap="none" strike="noStrike">
              <a:solidFill>
                <a:srgbClr val="000000"/>
              </a:solidFill>
              <a:latin typeface="Roboto"/>
              <a:ea typeface="Roboto"/>
              <a:cs typeface="Roboto"/>
              <a:sym typeface="Roboto"/>
            </a:endParaRPr>
          </a:p>
        </p:txBody>
      </p:sp>
      <p:sp>
        <p:nvSpPr>
          <p:cNvPr id="182" name="Google Shape;182;p25"/>
          <p:cNvSpPr txBox="1"/>
          <p:nvPr/>
        </p:nvSpPr>
        <p:spPr>
          <a:xfrm>
            <a:off x="670378" y="2440546"/>
            <a:ext cx="8070345" cy="246221"/>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lphaLcParenR" startAt="2"/>
            </a:pPr>
            <a:r>
              <a:rPr b="0" i="0" lang="en-US" sz="1600" u="none" cap="none" strike="noStrike">
                <a:solidFill>
                  <a:srgbClr val="000000"/>
                </a:solidFill>
                <a:latin typeface="Roboto"/>
                <a:ea typeface="Roboto"/>
                <a:cs typeface="Roboto"/>
                <a:sym typeface="Roboto"/>
              </a:rPr>
              <a:t>It calculates the suffix sum suffix_sum from index i+1 to n-1.</a:t>
            </a:r>
            <a:endParaRPr b="0" i="0" sz="1600" u="none" cap="none" strike="noStrike">
              <a:solidFill>
                <a:srgbClr val="000000"/>
              </a:solidFill>
              <a:latin typeface="Roboto"/>
              <a:ea typeface="Roboto"/>
              <a:cs typeface="Roboto"/>
              <a:sym typeface="Roboto"/>
            </a:endParaRPr>
          </a:p>
        </p:txBody>
      </p:sp>
      <p:sp>
        <p:nvSpPr>
          <p:cNvPr id="183" name="Google Shape;183;p25"/>
          <p:cNvSpPr txBox="1"/>
          <p:nvPr/>
        </p:nvSpPr>
        <p:spPr>
          <a:xfrm>
            <a:off x="668030" y="2754728"/>
            <a:ext cx="8070345" cy="492443"/>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lphaLcParenR" startAt="2"/>
            </a:pPr>
            <a:r>
              <a:rPr b="0" i="0" lang="en-US" sz="1600" u="none" cap="none" strike="noStrike">
                <a:solidFill>
                  <a:srgbClr val="000000"/>
                </a:solidFill>
                <a:latin typeface="Roboto"/>
                <a:ea typeface="Roboto"/>
                <a:cs typeface="Roboto"/>
                <a:sym typeface="Roboto"/>
              </a:rPr>
              <a:t>It checks if prefix_sum == suffix_sum. If so, it has found an equilibrium point. It updates res to the maximum of res and prefix_sum.</a:t>
            </a:r>
            <a:endParaRPr b="0" i="0" sz="1600" u="none" cap="none" strike="noStrike">
              <a:solidFill>
                <a:srgbClr val="000000"/>
              </a:solidFill>
              <a:latin typeface="Roboto"/>
              <a:ea typeface="Roboto"/>
              <a:cs typeface="Roboto"/>
              <a:sym typeface="Roboto"/>
            </a:endParaRPr>
          </a:p>
        </p:txBody>
      </p:sp>
      <p:sp>
        <p:nvSpPr>
          <p:cNvPr id="184" name="Google Shape;184;p25"/>
          <p:cNvSpPr txBox="1"/>
          <p:nvPr/>
        </p:nvSpPr>
        <p:spPr>
          <a:xfrm>
            <a:off x="510944" y="3744184"/>
            <a:ext cx="8434632" cy="246221"/>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rabicPeriod" startAt="3"/>
            </a:pPr>
            <a:r>
              <a:rPr b="0" i="0" lang="en-US" sz="1600" u="none" cap="none" strike="noStrike">
                <a:solidFill>
                  <a:srgbClr val="000000"/>
                </a:solidFill>
                <a:latin typeface="Roboto"/>
                <a:ea typeface="Roboto"/>
                <a:cs typeface="Roboto"/>
                <a:sym typeface="Roboto"/>
              </a:rPr>
              <a:t>Then, res contains the maximum equilibrium sum in the array.</a:t>
            </a:r>
            <a:endParaRPr b="0" i="0" sz="1600" u="none" cap="none" strike="noStrike">
              <a:solidFill>
                <a:srgbClr val="000000"/>
              </a:solidFill>
              <a:latin typeface="Roboto"/>
              <a:ea typeface="Roboto"/>
              <a:cs typeface="Roboto"/>
              <a:sym typeface="Roboto"/>
            </a:endParaRPr>
          </a:p>
        </p:txBody>
      </p:sp>
      <p:sp>
        <p:nvSpPr>
          <p:cNvPr id="185" name="Google Shape;185;p25"/>
          <p:cNvSpPr txBox="1"/>
          <p:nvPr/>
        </p:nvSpPr>
        <p:spPr>
          <a:xfrm>
            <a:off x="508596" y="4227182"/>
            <a:ext cx="8434632" cy="246221"/>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rabicPeriod" startAt="4"/>
            </a:pPr>
            <a:r>
              <a:rPr b="0" i="0" lang="en-US" sz="1600" u="none" cap="none" strike="noStrike">
                <a:solidFill>
                  <a:srgbClr val="000000"/>
                </a:solidFill>
                <a:latin typeface="Roboto"/>
                <a:ea typeface="Roboto"/>
                <a:cs typeface="Roboto"/>
                <a:sym typeface="Roboto"/>
              </a:rPr>
              <a:t>Finally, It prints the result</a:t>
            </a:r>
            <a:endParaRPr b="0" i="0" sz="1600" u="none" cap="none" strike="noStrike">
              <a:solidFill>
                <a:srgbClr val="000000"/>
              </a:solidFill>
              <a:latin typeface="Roboto"/>
              <a:ea typeface="Roboto"/>
              <a:cs typeface="Roboto"/>
              <a:sym typeface="Roboto"/>
            </a:endParaRPr>
          </a:p>
        </p:txBody>
      </p:sp>
      <p:sp>
        <p:nvSpPr>
          <p:cNvPr id="186" name="Google Shape;186;p25"/>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Simple Approach</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92" name="Google Shape;192;p35"/>
          <p:cNvSpPr txBox="1"/>
          <p:nvPr/>
        </p:nvSpPr>
        <p:spPr>
          <a:xfrm>
            <a:off x="674176" y="1330812"/>
            <a:ext cx="8276095" cy="4616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50E17"/>
              </a:solidFill>
              <a:latin typeface="Roboto"/>
              <a:ea typeface="Roboto"/>
              <a:cs typeface="Roboto"/>
              <a:sym typeface="Roboto"/>
            </a:endParaRPr>
          </a:p>
        </p:txBody>
      </p:sp>
      <p:graphicFrame>
        <p:nvGraphicFramePr>
          <p:cNvPr id="193" name="Google Shape;193;p35"/>
          <p:cNvGraphicFramePr/>
          <p:nvPr/>
        </p:nvGraphicFramePr>
        <p:xfrm>
          <a:off x="193729" y="688387"/>
          <a:ext cx="3000000" cy="3000000"/>
        </p:xfrm>
        <a:graphic>
          <a:graphicData uri="http://schemas.openxmlformats.org/drawingml/2006/table">
            <a:tbl>
              <a:tblPr bandRow="1" firstRow="1">
                <a:noFill/>
                <a:tableStyleId>{6716B66C-CD46-4275-9BA1-B19D7770CBAC}</a:tableStyleId>
              </a:tblPr>
              <a:tblGrid>
                <a:gridCol w="4517750"/>
                <a:gridCol w="40760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import java.util.*;</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class Main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static int findMaxSum(int []arr, int 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int res = Integer.MIN_VALUE;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for (int i = 0; i &lt; n; 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int prefix_sum = arr[i];		for (int j = 0; j &lt; i; j++)</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prefix_sum += arr[j];</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int suffix_sum = arr[i];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for (int j = n - 1; j &gt; i; j--)</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suffix_sum += arr[j];</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if (prefix_sum == suffix_sum)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res = Math.max(res, prefix_sum);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return res;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public static void main(String[] args) {</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Scanner s = new Scanner(System.in);</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System.out.println("Enter size of the array");</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        int n = s.nextInt();</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        int[] arr = new int[n];</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System.out.println("Enter elements of the array");</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        for (int i = 0; i &lt; n; i++){ </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        arr[i] = s.nextInt();</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        }</a:t>
                      </a:r>
                      <a:endParaRPr b="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System.out.println(findMaxSum(arr, n));</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99" name="Google Shape;199;p36"/>
          <p:cNvSpPr txBox="1"/>
          <p:nvPr/>
        </p:nvSpPr>
        <p:spPr>
          <a:xfrm>
            <a:off x="674176" y="1330812"/>
            <a:ext cx="8276095"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50E17"/>
                </a:solidFill>
                <a:latin typeface="Roboto"/>
                <a:ea typeface="Roboto"/>
                <a:cs typeface="Roboto"/>
                <a:sym typeface="Roboto"/>
              </a:rPr>
              <a:t>Time and space complexity</a:t>
            </a:r>
            <a:endParaRPr b="0" i="0" sz="1400" u="none" cap="none" strike="noStrike">
              <a:solidFill>
                <a:srgbClr val="000000"/>
              </a:solidFill>
              <a:latin typeface="Roboto"/>
              <a:ea typeface="Roboto"/>
              <a:cs typeface="Roboto"/>
              <a:sym typeface="Roboto"/>
            </a:endParaRPr>
          </a:p>
        </p:txBody>
      </p:sp>
      <p:sp>
        <p:nvSpPr>
          <p:cNvPr id="200" name="Google Shape;200;p36"/>
          <p:cNvSpPr txBox="1"/>
          <p:nvPr/>
        </p:nvSpPr>
        <p:spPr>
          <a:xfrm>
            <a:off x="2041560" y="1841967"/>
            <a:ext cx="4572000" cy="107717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Time Complexity: O(n</a:t>
            </a:r>
            <a:r>
              <a:rPr b="0" baseline="30000" i="0" lang="en-US" sz="1600" u="none" cap="none" strike="noStrike">
                <a:solidFill>
                  <a:schemeClr val="dk1"/>
                </a:solidFill>
                <a:latin typeface="Roboto"/>
                <a:ea typeface="Roboto"/>
                <a:cs typeface="Roboto"/>
                <a:sym typeface="Roboto"/>
              </a:rPr>
              <a:t>2</a:t>
            </a:r>
            <a:r>
              <a:rPr b="0" i="0" lang="en-US" sz="1600" u="none" cap="none" strike="noStrike">
                <a:solidFill>
                  <a:schemeClr val="dk1"/>
                </a:solidFill>
                <a:latin typeface="Roboto"/>
                <a:ea typeface="Roboto"/>
                <a:cs typeface="Roboto"/>
                <a:sym typeface="Roboto"/>
              </a:rPr>
              <a:t>) </a:t>
            </a:r>
            <a:br>
              <a:rPr b="0" i="0" lang="en-US" sz="1600" u="none" cap="none" strike="noStrike">
                <a:solidFill>
                  <a:schemeClr val="dk1"/>
                </a:solidFill>
                <a:latin typeface="Roboto"/>
                <a:ea typeface="Roboto"/>
                <a:cs typeface="Roboto"/>
                <a:sym typeface="Roboto"/>
              </a:rPr>
            </a:br>
            <a:r>
              <a:rPr b="0" i="0" lang="en-US" sz="1600" u="none" cap="none" strike="noStrike">
                <a:solidFill>
                  <a:schemeClr val="dk1"/>
                </a:solidFill>
                <a:latin typeface="Roboto"/>
                <a:ea typeface="Roboto"/>
                <a:cs typeface="Roboto"/>
                <a:sym typeface="Roboto"/>
              </a:rPr>
              <a:t>Space Complexity: O(1)</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06" name="Google Shape;206;p37"/>
          <p:cNvSpPr txBox="1"/>
          <p:nvPr/>
        </p:nvSpPr>
        <p:spPr>
          <a:xfrm>
            <a:off x="624450" y="1264713"/>
            <a:ext cx="7895100" cy="246300"/>
          </a:xfrm>
          <a:prstGeom prst="rect">
            <a:avLst/>
          </a:prstGeom>
          <a:noFill/>
          <a:ln>
            <a:noFill/>
          </a:ln>
        </p:spPr>
        <p:txBody>
          <a:bodyPr anchorCtr="0" anchor="t" bIns="0" lIns="0" spcFirstLastPara="1" rIns="0" wrap="square" tIns="0">
            <a:spAutoFit/>
          </a:bodyPr>
          <a:lstStyle/>
          <a:p>
            <a:pPr indent="-101600" lvl="0" marL="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50E17"/>
                </a:solidFill>
                <a:latin typeface="Roboto"/>
                <a:ea typeface="Roboto"/>
                <a:cs typeface="Roboto"/>
                <a:sym typeface="Roboto"/>
              </a:rPr>
              <a:t>The method first calculates the prefix sum of arr and stores it in the  preSum array.</a:t>
            </a:r>
            <a:endParaRPr b="0" i="0" sz="1400" u="none" cap="none" strike="noStrike">
              <a:solidFill>
                <a:srgbClr val="000000"/>
              </a:solidFill>
              <a:latin typeface="Roboto"/>
              <a:ea typeface="Roboto"/>
              <a:cs typeface="Roboto"/>
              <a:sym typeface="Roboto"/>
            </a:endParaRPr>
          </a:p>
        </p:txBody>
      </p:sp>
      <p:sp>
        <p:nvSpPr>
          <p:cNvPr id="207" name="Google Shape;207;p37"/>
          <p:cNvSpPr txBox="1"/>
          <p:nvPr/>
        </p:nvSpPr>
        <p:spPr>
          <a:xfrm>
            <a:off x="513292" y="1899172"/>
            <a:ext cx="8434632" cy="246221"/>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rabicPeriod" startAt="2"/>
            </a:pPr>
            <a:r>
              <a:rPr b="0" i="0" lang="en-US" sz="1600" u="none" cap="none" strike="noStrike">
                <a:solidFill>
                  <a:srgbClr val="000000"/>
                </a:solidFill>
                <a:latin typeface="Roboto"/>
                <a:ea typeface="Roboto"/>
                <a:cs typeface="Roboto"/>
                <a:sym typeface="Roboto"/>
              </a:rPr>
              <a:t>It then calculates the suffix sum of arr and stores it in the suffSum array.</a:t>
            </a:r>
            <a:endParaRPr b="0" i="0" sz="1600" u="none" cap="none" strike="noStrike">
              <a:solidFill>
                <a:srgbClr val="000000"/>
              </a:solidFill>
              <a:latin typeface="Roboto"/>
              <a:ea typeface="Roboto"/>
              <a:cs typeface="Roboto"/>
              <a:sym typeface="Roboto"/>
            </a:endParaRPr>
          </a:p>
        </p:txBody>
      </p:sp>
      <p:sp>
        <p:nvSpPr>
          <p:cNvPr id="208" name="Google Shape;208;p37"/>
          <p:cNvSpPr txBox="1"/>
          <p:nvPr/>
        </p:nvSpPr>
        <p:spPr>
          <a:xfrm>
            <a:off x="510944" y="2589184"/>
            <a:ext cx="8434632" cy="492443"/>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rabicPeriod" startAt="3"/>
            </a:pPr>
            <a:r>
              <a:rPr b="0" i="0" lang="en-US" sz="1600" u="none" cap="none" strike="noStrike">
                <a:solidFill>
                  <a:srgbClr val="000000"/>
                </a:solidFill>
                <a:latin typeface="Roboto"/>
                <a:ea typeface="Roboto"/>
                <a:cs typeface="Roboto"/>
                <a:sym typeface="Roboto"/>
              </a:rPr>
              <a:t>If the suffix sum of the entire array is equal to the prefix sum of the entire array, the method updates the maximum equilibrium sum.</a:t>
            </a:r>
            <a:endParaRPr b="0" i="0" sz="1600" u="none" cap="none" strike="noStrike">
              <a:solidFill>
                <a:srgbClr val="000000"/>
              </a:solidFill>
              <a:latin typeface="Roboto"/>
              <a:ea typeface="Roboto"/>
              <a:cs typeface="Roboto"/>
              <a:sym typeface="Roboto"/>
            </a:endParaRPr>
          </a:p>
        </p:txBody>
      </p:sp>
      <p:sp>
        <p:nvSpPr>
          <p:cNvPr id="209" name="Google Shape;209;p37"/>
          <p:cNvSpPr txBox="1"/>
          <p:nvPr/>
        </p:nvSpPr>
        <p:spPr>
          <a:xfrm>
            <a:off x="508596" y="3347182"/>
            <a:ext cx="8434632" cy="492443"/>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rabicPeriod" startAt="4"/>
            </a:pPr>
            <a:r>
              <a:rPr b="0" i="0" lang="en-US" sz="1600" u="none" cap="none" strike="noStrike">
                <a:solidFill>
                  <a:srgbClr val="000000"/>
                </a:solidFill>
                <a:latin typeface="Roboto"/>
                <a:ea typeface="Roboto"/>
                <a:cs typeface="Roboto"/>
                <a:sym typeface="Roboto"/>
              </a:rPr>
              <a:t>Then iterates over the array from right to left, calculating the suffix sum of each subarray and comparing it with the prefix sum of the same subarray.</a:t>
            </a:r>
            <a:endParaRPr b="0" i="0" sz="1600" u="none" cap="none" strike="noStrike">
              <a:solidFill>
                <a:srgbClr val="000000"/>
              </a:solidFill>
              <a:latin typeface="Roboto"/>
              <a:ea typeface="Roboto"/>
              <a:cs typeface="Roboto"/>
              <a:sym typeface="Roboto"/>
            </a:endParaRPr>
          </a:p>
        </p:txBody>
      </p:sp>
      <p:sp>
        <p:nvSpPr>
          <p:cNvPr id="210" name="Google Shape;210;p37"/>
          <p:cNvSpPr txBox="1"/>
          <p:nvPr/>
        </p:nvSpPr>
        <p:spPr>
          <a:xfrm>
            <a:off x="509746" y="4193957"/>
            <a:ext cx="8434632" cy="246221"/>
          </a:xfrm>
          <a:prstGeom prst="rect">
            <a:avLst/>
          </a:prstGeom>
          <a:noFill/>
          <a:ln>
            <a:noFill/>
          </a:ln>
        </p:spPr>
        <p:txBody>
          <a:bodyPr anchorCtr="0" anchor="t" bIns="0" lIns="0" spcFirstLastPara="1" rIns="0" wrap="square" tIns="0">
            <a:spAutoFit/>
          </a:bodyPr>
          <a:lstStyle/>
          <a:p>
            <a:pPr indent="-241300" lvl="0" marL="241300" marR="0" rtl="0" algn="l">
              <a:lnSpc>
                <a:spcPct val="100000"/>
              </a:lnSpc>
              <a:spcBef>
                <a:spcPts val="0"/>
              </a:spcBef>
              <a:spcAft>
                <a:spcPts val="0"/>
              </a:spcAft>
              <a:buClr>
                <a:srgbClr val="000000"/>
              </a:buClr>
              <a:buSzPts val="1600"/>
              <a:buFont typeface="Arial"/>
              <a:buAutoNum type="arabicPeriod" startAt="5"/>
            </a:pPr>
            <a:r>
              <a:rPr b="0" i="0" lang="en-US" sz="1600" u="none" cap="none" strike="noStrike">
                <a:solidFill>
                  <a:srgbClr val="000000"/>
                </a:solidFill>
                <a:latin typeface="Roboto"/>
                <a:ea typeface="Roboto"/>
                <a:cs typeface="Roboto"/>
                <a:sym typeface="Roboto"/>
              </a:rPr>
              <a:t>If they are equal, the method updates the maximum equilibrium sum.</a:t>
            </a:r>
            <a:endParaRPr b="0" i="0" sz="1600" u="none" cap="none" strike="noStrike">
              <a:solidFill>
                <a:srgbClr val="000000"/>
              </a:solidFill>
              <a:latin typeface="Roboto"/>
              <a:ea typeface="Roboto"/>
              <a:cs typeface="Roboto"/>
              <a:sym typeface="Roboto"/>
            </a:endParaRPr>
          </a:p>
        </p:txBody>
      </p:sp>
      <p:sp>
        <p:nvSpPr>
          <p:cNvPr id="211" name="Google Shape;211;p37"/>
          <p:cNvSpPr txBox="1"/>
          <p:nvPr/>
        </p:nvSpPr>
        <p:spPr>
          <a:xfrm>
            <a:off x="518125" y="383950"/>
            <a:ext cx="5143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Precompute both left sums and right sums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17" name="Google Shape;217;p38"/>
          <p:cNvSpPr txBox="1"/>
          <p:nvPr/>
        </p:nvSpPr>
        <p:spPr>
          <a:xfrm>
            <a:off x="674176" y="1330812"/>
            <a:ext cx="8276095" cy="4616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50E17"/>
              </a:solidFill>
              <a:latin typeface="Roboto"/>
              <a:ea typeface="Roboto"/>
              <a:cs typeface="Roboto"/>
              <a:sym typeface="Roboto"/>
            </a:endParaRPr>
          </a:p>
        </p:txBody>
      </p:sp>
      <p:graphicFrame>
        <p:nvGraphicFramePr>
          <p:cNvPr id="218" name="Google Shape;218;p38"/>
          <p:cNvGraphicFramePr/>
          <p:nvPr/>
        </p:nvGraphicFramePr>
        <p:xfrm>
          <a:off x="193729" y="972593"/>
          <a:ext cx="3000000" cy="3000000"/>
        </p:xfrm>
        <a:graphic>
          <a:graphicData uri="http://schemas.openxmlformats.org/drawingml/2006/table">
            <a:tbl>
              <a:tblPr bandRow="1" firstRow="1">
                <a:noFill/>
                <a:tableStyleId>{6716B66C-CD46-4275-9BA1-B19D7770CBAC}</a:tableStyleId>
              </a:tblPr>
              <a:tblGrid>
                <a:gridCol w="4081100"/>
                <a:gridCol w="4675450"/>
              </a:tblGrid>
              <a:tr h="347640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import java.io.*;</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public class Main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static int findMaxSum(int []arr, int 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int []preSum = new int[n];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int []suffSum = new int[n];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int ans = Integer.MIN_VALUE;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preSum[0] = arr[0];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for (int i = 1; i &lt; n; 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preSum[i] = preSum[i - 1] + arr[i];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suffSum[n - 1] = arr[n - 1];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if (preSum[n - 1] == suffSum[n - 1])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ans = Math.max(ans, preSum[n - 1]);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for(int i = n - 2; i &gt;= 0; i--)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suffSum[i] = suffSum[i + 1] + arr[i];        if (suffSum[i] == preSum[i])</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ans = Math.max(ans, preSum[i]);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return ans;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static public void main (String[] args)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int []arr = { -2, 5, 3, 3, 2, 6, -4, 2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int n = arr.length;</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System.out.println( findMaxSum(arr, 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24" name="Google Shape;224;p39"/>
          <p:cNvSpPr txBox="1"/>
          <p:nvPr/>
        </p:nvSpPr>
        <p:spPr>
          <a:xfrm>
            <a:off x="674176" y="1973238"/>
            <a:ext cx="8276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rgbClr val="050E17"/>
                </a:solidFill>
                <a:latin typeface="Roboto"/>
                <a:ea typeface="Roboto"/>
                <a:cs typeface="Roboto"/>
                <a:sym typeface="Roboto"/>
              </a:rPr>
              <a:t>Time and space complexity</a:t>
            </a:r>
            <a:endParaRPr b="0" i="0" sz="1600" u="none" cap="none" strike="noStrike">
              <a:solidFill>
                <a:srgbClr val="000000"/>
              </a:solidFill>
              <a:latin typeface="Roboto"/>
              <a:ea typeface="Roboto"/>
              <a:cs typeface="Roboto"/>
              <a:sym typeface="Roboto"/>
            </a:endParaRPr>
          </a:p>
        </p:txBody>
      </p:sp>
      <p:sp>
        <p:nvSpPr>
          <p:cNvPr id="225" name="Google Shape;225;p39"/>
          <p:cNvSpPr txBox="1"/>
          <p:nvPr/>
        </p:nvSpPr>
        <p:spPr>
          <a:xfrm>
            <a:off x="2816475" y="2521596"/>
            <a:ext cx="4572000" cy="107717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Time Complexity: O(n) </a:t>
            </a:r>
            <a:br>
              <a:rPr b="0" i="0" lang="en-US" sz="1600" u="none" cap="none" strike="noStrike">
                <a:solidFill>
                  <a:schemeClr val="dk1"/>
                </a:solidFill>
                <a:latin typeface="Roboto"/>
                <a:ea typeface="Roboto"/>
                <a:cs typeface="Roboto"/>
                <a:sym typeface="Roboto"/>
              </a:rPr>
            </a:br>
            <a:r>
              <a:rPr b="0" i="0" lang="en-US" sz="1600" u="none" cap="none" strike="noStrike">
                <a:solidFill>
                  <a:schemeClr val="dk1"/>
                </a:solidFill>
                <a:latin typeface="Roboto"/>
                <a:ea typeface="Roboto"/>
                <a:cs typeface="Roboto"/>
                <a:sym typeface="Roboto"/>
              </a:rPr>
              <a:t>Space Complexity: O(1)</a:t>
            </a:r>
            <a:endParaRPr b="0" i="0" sz="1600" u="none" cap="none" strike="noStrike">
              <a:solidFill>
                <a:schemeClr val="dk1"/>
              </a:solidFill>
              <a:latin typeface="Roboto"/>
              <a:ea typeface="Roboto"/>
              <a:cs typeface="Roboto"/>
              <a:sym typeface="Roboto"/>
            </a:endParaRPr>
          </a:p>
        </p:txBody>
      </p:sp>
      <p:sp>
        <p:nvSpPr>
          <p:cNvPr id="226" name="Google Shape;226;p39"/>
          <p:cNvSpPr txBox="1"/>
          <p:nvPr/>
        </p:nvSpPr>
        <p:spPr>
          <a:xfrm>
            <a:off x="674176" y="1286674"/>
            <a:ext cx="7369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p:txBody>
      </p:sp>
      <p:sp>
        <p:nvSpPr>
          <p:cNvPr id="227" name="Google Shape;227;p39"/>
          <p:cNvSpPr txBox="1"/>
          <p:nvPr/>
        </p:nvSpPr>
        <p:spPr>
          <a:xfrm>
            <a:off x="518125" y="383950"/>
            <a:ext cx="540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Precompute both left sums and right sums</a:t>
            </a:r>
            <a:endParaRPr b="1" sz="2000">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3f307fc558_0_8"/>
          <p:cNvSpPr/>
          <p:nvPr/>
        </p:nvSpPr>
        <p:spPr>
          <a:xfrm>
            <a:off x="571727" y="1381458"/>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33" name="Google Shape;233;g23f307fc558_0_8"/>
          <p:cNvSpPr txBox="1"/>
          <p:nvPr/>
        </p:nvSpPr>
        <p:spPr>
          <a:xfrm>
            <a:off x="549489" y="1416856"/>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What is</a:t>
            </a:r>
            <a:r>
              <a:rPr b="0" i="0" lang="en-US" sz="1600" u="none" cap="none" strike="noStrike">
                <a:solidFill>
                  <a:srgbClr val="050E17"/>
                </a:solidFill>
                <a:latin typeface="Roboto"/>
                <a:ea typeface="Roboto"/>
                <a:cs typeface="Roboto"/>
                <a:sym typeface="Roboto"/>
              </a:rPr>
              <a:t> the maximum equilibrium sum problem</a:t>
            </a:r>
            <a:r>
              <a:rPr b="0" i="0" lang="en-US" sz="1600" u="none" cap="none" strike="noStrike">
                <a:solidFill>
                  <a:srgbClr val="000000"/>
                </a:solidFill>
                <a:latin typeface="Roboto"/>
                <a:ea typeface="Roboto"/>
                <a:cs typeface="Roboto"/>
                <a:sym typeface="Roboto"/>
              </a:rPr>
              <a:t>?</a:t>
            </a:r>
            <a:endParaRPr b="0" i="0" sz="1600" u="none" cap="none" strike="noStrike">
              <a:solidFill>
                <a:srgbClr val="000000"/>
              </a:solidFill>
              <a:latin typeface="Roboto"/>
              <a:ea typeface="Roboto"/>
              <a:cs typeface="Roboto"/>
              <a:sym typeface="Roboto"/>
            </a:endParaRPr>
          </a:p>
        </p:txBody>
      </p:sp>
      <p:sp>
        <p:nvSpPr>
          <p:cNvPr id="234" name="Google Shape;234;g23f307fc558_0_8"/>
          <p:cNvSpPr txBox="1"/>
          <p:nvPr/>
        </p:nvSpPr>
        <p:spPr>
          <a:xfrm>
            <a:off x="1007602" y="1934288"/>
            <a:ext cx="72009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rgbClr val="050E17"/>
                </a:solidFill>
                <a:latin typeface="Roboto"/>
                <a:ea typeface="Roboto"/>
                <a:cs typeface="Roboto"/>
                <a:sym typeface="Roboto"/>
              </a:rPr>
              <a:t>The maximum equilibrium sum problem involves finding the split point in an array where the sum of elements on the left of that split is closest to equaling the sum of elements on the right of that split.</a:t>
            </a:r>
            <a:endParaRPr b="0" i="0" sz="1600" u="none" cap="none" strike="noStrike">
              <a:solidFill>
                <a:srgbClr val="000000"/>
              </a:solidFill>
              <a:latin typeface="Roboto"/>
              <a:ea typeface="Roboto"/>
              <a:cs typeface="Roboto"/>
              <a:sym typeface="Roboto"/>
            </a:endParaRPr>
          </a:p>
        </p:txBody>
      </p:sp>
      <p:sp>
        <p:nvSpPr>
          <p:cNvPr id="235" name="Google Shape;235;g23f307fc558_0_8"/>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3f307fc558_0_1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41" name="Google Shape;241;g23f307fc558_0_18"/>
          <p:cNvSpPr txBox="1"/>
          <p:nvPr/>
        </p:nvSpPr>
        <p:spPr>
          <a:xfrm>
            <a:off x="565070" y="1278615"/>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What is the time complexity of your algorithm?</a:t>
            </a:r>
            <a:endParaRPr b="0" i="0" sz="1600" u="none" cap="none" strike="noStrike">
              <a:solidFill>
                <a:srgbClr val="000000"/>
              </a:solidFill>
              <a:latin typeface="Roboto"/>
              <a:ea typeface="Roboto"/>
              <a:cs typeface="Roboto"/>
              <a:sym typeface="Roboto"/>
            </a:endParaRPr>
          </a:p>
        </p:txBody>
      </p:sp>
      <p:sp>
        <p:nvSpPr>
          <p:cNvPr id="242" name="Google Shape;242;g23f307fc558_0_18"/>
          <p:cNvSpPr txBox="1"/>
          <p:nvPr/>
        </p:nvSpPr>
        <p:spPr>
          <a:xfrm>
            <a:off x="1023170" y="2074177"/>
            <a:ext cx="72009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The time complexity is O(n) where n is the length of the array, as we traverse the array only once.</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b="0" i="0" sz="1600" u="none" cap="none" strike="noStrike">
              <a:solidFill>
                <a:srgbClr val="000000"/>
              </a:solidFill>
              <a:latin typeface="Roboto"/>
              <a:ea typeface="Roboto"/>
              <a:cs typeface="Roboto"/>
              <a:sym typeface="Roboto"/>
            </a:endParaRPr>
          </a:p>
        </p:txBody>
      </p:sp>
      <p:sp>
        <p:nvSpPr>
          <p:cNvPr id="243" name="Google Shape;243;g23f307fc558_0_18"/>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3f307fc558_0_30"/>
          <p:cNvSpPr/>
          <p:nvPr/>
        </p:nvSpPr>
        <p:spPr>
          <a:xfrm>
            <a:off x="1007602" y="790605"/>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49" name="Google Shape;249;g23f307fc558_0_30"/>
          <p:cNvSpPr txBox="1"/>
          <p:nvPr/>
        </p:nvSpPr>
        <p:spPr>
          <a:xfrm>
            <a:off x="549502" y="1260839"/>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What is the space complexity of your algorithm?</a:t>
            </a:r>
            <a:endParaRPr b="0" i="0" sz="1600" u="none" cap="none" strike="noStrike">
              <a:solidFill>
                <a:srgbClr val="000000"/>
              </a:solidFill>
              <a:latin typeface="Roboto"/>
              <a:ea typeface="Roboto"/>
              <a:cs typeface="Roboto"/>
              <a:sym typeface="Roboto"/>
            </a:endParaRPr>
          </a:p>
        </p:txBody>
      </p:sp>
      <p:sp>
        <p:nvSpPr>
          <p:cNvPr id="250" name="Google Shape;250;g23f307fc558_0_30"/>
          <p:cNvSpPr txBox="1"/>
          <p:nvPr/>
        </p:nvSpPr>
        <p:spPr>
          <a:xfrm>
            <a:off x="1007602" y="2214262"/>
            <a:ext cx="7200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The space complexity is O(1) as we do not use any additional space.</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b="0" i="0" sz="1600" u="none" cap="none" strike="noStrike">
              <a:solidFill>
                <a:srgbClr val="000000"/>
              </a:solidFill>
              <a:latin typeface="Roboto"/>
              <a:ea typeface="Roboto"/>
              <a:cs typeface="Roboto"/>
              <a:sym typeface="Roboto"/>
            </a:endParaRPr>
          </a:p>
        </p:txBody>
      </p:sp>
      <p:sp>
        <p:nvSpPr>
          <p:cNvPr id="251" name="Google Shape;251;g23f307fc558_0_30"/>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5" name="Google Shape;6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6" name="Google Shape;66;p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67" name="Google Shape;67;p4"/>
          <p:cNvSpPr txBox="1"/>
          <p:nvPr/>
        </p:nvSpPr>
        <p:spPr>
          <a:xfrm>
            <a:off x="126380" y="1594922"/>
            <a:ext cx="4690948" cy="2449871"/>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0" i="0" lang="en-US" sz="3200" u="none" cap="none" strike="noStrike">
                <a:solidFill>
                  <a:schemeClr val="lt1"/>
                </a:solidFill>
                <a:latin typeface="Roboto Black"/>
                <a:ea typeface="Roboto Black"/>
                <a:cs typeface="Roboto Black"/>
                <a:sym typeface="Roboto Black"/>
              </a:rPr>
              <a:t>MAXIMUM EQUILIBRIUM SUM PROBLEM</a:t>
            </a:r>
            <a:endParaRPr b="0" i="0" sz="3200" u="none" cap="none" strike="noStrike">
              <a:solidFill>
                <a:schemeClr val="lt1"/>
              </a:solidFill>
              <a:latin typeface="Roboto Black"/>
              <a:ea typeface="Roboto Black"/>
              <a:cs typeface="Roboto Black"/>
              <a:sym typeface="Roboto Black"/>
            </a:endParaRPr>
          </a:p>
          <a:p>
            <a:pPr indent="0" lvl="0" marL="0" marR="0" rtl="0" algn="ctr">
              <a:lnSpc>
                <a:spcPct val="115000"/>
              </a:lnSpc>
              <a:spcBef>
                <a:spcPts val="0"/>
              </a:spcBef>
              <a:spcAft>
                <a:spcPts val="0"/>
              </a:spcAft>
              <a:buClr>
                <a:srgbClr val="000000"/>
              </a:buClr>
              <a:buSzPts val="3200"/>
              <a:buFont typeface="Arial"/>
              <a:buNone/>
            </a:pPr>
            <a:r>
              <a:t/>
            </a:r>
            <a:endParaRPr b="0" i="0" sz="3200" u="none" cap="none" strike="noStrike">
              <a:solidFill>
                <a:schemeClr val="lt1"/>
              </a:solidFill>
              <a:latin typeface="Roboto Black"/>
              <a:ea typeface="Roboto Black"/>
              <a:cs typeface="Roboto Black"/>
              <a:sym typeface="Roboto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257" name="Google Shape;257;p5"/>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258" name="Google Shape;258;p5"/>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64" name="Google Shape;264;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65" name="Google Shape;265;p6"/>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66" name="Google Shape;266;p6"/>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67" name="Google Shape;267;p6"/>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68" name="Google Shape;268;p6"/>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69" name="Google Shape;269;p6"/>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70" name="Google Shape;270;p6"/>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71" name="Google Shape;271;p6"/>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72" name="Google Shape;272;p6"/>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73" name="Google Shape;273;p6"/>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74" name="Google Shape;274;p6"/>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3f307fc558_0_101"/>
          <p:cNvSpPr txBox="1"/>
          <p:nvPr>
            <p:ph idx="1" type="body"/>
          </p:nvPr>
        </p:nvSpPr>
        <p:spPr>
          <a:xfrm>
            <a:off x="729200" y="12319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2500">
                <a:solidFill>
                  <a:schemeClr val="dk1"/>
                </a:solidFill>
                <a:highlight>
                  <a:srgbClr val="FFFFFF"/>
                </a:highlight>
              </a:rPr>
              <a:t>URL</a:t>
            </a:r>
            <a:r>
              <a:rPr b="1" lang="en-US" sz="2500">
                <a:solidFill>
                  <a:srgbClr val="373737"/>
                </a:solidFill>
                <a:highlight>
                  <a:srgbClr val="FFFFFF"/>
                </a:highlight>
              </a:rPr>
              <a:t>:</a:t>
            </a:r>
            <a:r>
              <a:rPr b="1" lang="en-US" sz="2500" u="sng">
                <a:solidFill>
                  <a:schemeClr val="hlink"/>
                </a:solidFill>
                <a:highlight>
                  <a:srgbClr val="FFFFFF"/>
                </a:highlight>
                <a:hlinkClick r:id="rId3"/>
              </a:rPr>
              <a:t>https://forms.gle/prKvyLf9HCepeagW6</a:t>
            </a:r>
            <a:endParaRPr b="1" sz="1900">
              <a:solidFill>
                <a:schemeClr val="dk1"/>
              </a:solidFill>
              <a:highlight>
                <a:srgbClr val="FFFFFF"/>
              </a:highlight>
            </a:endParaRPr>
          </a:p>
          <a:p>
            <a:pPr indent="0" lvl="0" marL="0" rtl="0" algn="l">
              <a:lnSpc>
                <a:spcPct val="115000"/>
              </a:lnSpc>
              <a:spcBef>
                <a:spcPts val="0"/>
              </a:spcBef>
              <a:spcAft>
                <a:spcPts val="0"/>
              </a:spcAft>
              <a:buSzPts val="1800"/>
              <a:buNone/>
            </a:pPr>
            <a:r>
              <a:rPr b="1" lang="en-US" sz="2400">
                <a:solidFill>
                  <a:schemeClr val="dk1"/>
                </a:solidFill>
                <a:highlight>
                  <a:srgbClr val="FFFFFF"/>
                </a:highlight>
              </a:rPr>
              <a:t>QR CODE</a:t>
            </a:r>
            <a:r>
              <a:rPr b="1" lang="en-US" sz="2400">
                <a:solidFill>
                  <a:srgbClr val="373737"/>
                </a:solidFill>
                <a:highlight>
                  <a:srgbClr val="FFFFFF"/>
                </a:highlight>
              </a:rPr>
              <a:t>:</a:t>
            </a:r>
            <a:endParaRPr b="1" sz="2400">
              <a:solidFill>
                <a:srgbClr val="373737"/>
              </a:solidFill>
              <a:highlight>
                <a:srgbClr val="FFFFFF"/>
              </a:highlight>
            </a:endParaRPr>
          </a:p>
        </p:txBody>
      </p:sp>
      <p:pic>
        <p:nvPicPr>
          <p:cNvPr id="73" name="Google Shape;73;g23f307fc558_0_101"/>
          <p:cNvPicPr preferRelativeResize="0"/>
          <p:nvPr/>
        </p:nvPicPr>
        <p:blipFill rotWithShape="1">
          <a:blip r:embed="rId4">
            <a:alphaModFix/>
          </a:blip>
          <a:srcRect b="0" l="0" r="0" t="0"/>
          <a:stretch/>
        </p:blipFill>
        <p:spPr>
          <a:xfrm>
            <a:off x="3254643" y="2082707"/>
            <a:ext cx="2780977" cy="2694768"/>
          </a:xfrm>
          <a:prstGeom prst="rect">
            <a:avLst/>
          </a:prstGeom>
          <a:noFill/>
          <a:ln>
            <a:noFill/>
          </a:ln>
        </p:spPr>
      </p:pic>
      <p:sp>
        <p:nvSpPr>
          <p:cNvPr id="74" name="Google Shape;74;g23f307fc558_0_101"/>
          <p:cNvSpPr txBox="1"/>
          <p:nvPr/>
        </p:nvSpPr>
        <p:spPr>
          <a:xfrm>
            <a:off x="729200" y="383950"/>
            <a:ext cx="712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TEST TIME ON MAXIMUM SUM OF HOURGLASS IN MATRIX</a:t>
            </a:r>
            <a:endParaRPr b="1" sz="2000">
              <a:solidFill>
                <a:srgbClr val="8182E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0" name="Google Shape;80;p13"/>
          <p:cNvSpPr/>
          <p:nvPr/>
        </p:nvSpPr>
        <p:spPr>
          <a:xfrm>
            <a:off x="1044000" y="1446533"/>
            <a:ext cx="7544880" cy="2246729"/>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1800"/>
              <a:buFont typeface="Arial"/>
              <a:buNone/>
            </a:pPr>
            <a:r>
              <a:rPr b="0" i="0" lang="en-US" sz="1600" u="none" cap="none" strike="noStrike">
                <a:solidFill>
                  <a:srgbClr val="050E17"/>
                </a:solidFill>
                <a:latin typeface="Roboto"/>
                <a:ea typeface="Roboto"/>
                <a:cs typeface="Roboto"/>
                <a:sym typeface="Roboto"/>
              </a:rPr>
              <a:t>	The maximum equilibrium sum problem involves finding the split point in an array where the sum of elements on the left of that split is closest to equaling the sum of elements on the right of that split.</a:t>
            </a:r>
            <a:endParaRPr b="0" i="0" sz="1600" u="none" cap="none" strike="noStrike">
              <a:solidFill>
                <a:srgbClr val="000000"/>
              </a:solidFill>
              <a:latin typeface="Roboto"/>
              <a:ea typeface="Roboto"/>
              <a:cs typeface="Roboto"/>
              <a:sym typeface="Roboto"/>
            </a:endParaRPr>
          </a:p>
          <a:p>
            <a:pPr indent="0" lvl="0" marL="0" marR="0" rtl="0" algn="just">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81" name="Google Shape;81;p13"/>
          <p:cNvSpPr/>
          <p:nvPr/>
        </p:nvSpPr>
        <p:spPr>
          <a:xfrm>
            <a:off x="1045150" y="883933"/>
            <a:ext cx="7544880" cy="58473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Introduction:</a:t>
            </a:r>
            <a:endParaRPr b="0" i="0" sz="1600" u="none" cap="none" strike="noStrike">
              <a:solidFill>
                <a:schemeClr val="dk1"/>
              </a:solidFill>
              <a:latin typeface="Roboto"/>
              <a:ea typeface="Roboto"/>
              <a:cs typeface="Roboto"/>
              <a:sym typeface="Roboto"/>
            </a:endParaRPr>
          </a:p>
        </p:txBody>
      </p:sp>
      <p:sp>
        <p:nvSpPr>
          <p:cNvPr id="82" name="Google Shape;82;p13"/>
          <p:cNvSpPr txBox="1"/>
          <p:nvPr/>
        </p:nvSpPr>
        <p:spPr>
          <a:xfrm>
            <a:off x="518125" y="383950"/>
            <a:ext cx="6335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MAXIMUM EQUILIBRIUM SUM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8" name="Google Shape;88;p15"/>
          <p:cNvSpPr/>
          <p:nvPr/>
        </p:nvSpPr>
        <p:spPr>
          <a:xfrm>
            <a:off x="1044000" y="1611533"/>
            <a:ext cx="3899260" cy="2169784"/>
          </a:xfrm>
          <a:prstGeom prst="rect">
            <a:avLst/>
          </a:prstGeom>
          <a:noFill/>
          <a:ln>
            <a:noFill/>
          </a:ln>
        </p:spPr>
        <p:txBody>
          <a:bodyPr anchorCtr="0" anchor="t" bIns="45700" lIns="91425" spcFirstLastPara="1" rIns="91425" wrap="square" tIns="45700">
            <a:spAutoFit/>
          </a:bodyPr>
          <a:lstStyle/>
          <a:p>
            <a:pPr indent="-101600" lvl="2" marL="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50E17"/>
                </a:solidFill>
                <a:latin typeface="Roboto"/>
                <a:ea typeface="Roboto"/>
                <a:cs typeface="Roboto"/>
                <a:sym typeface="Roboto"/>
              </a:rPr>
              <a:t>An </a:t>
            </a:r>
            <a:r>
              <a:rPr b="1" i="0" lang="en-US" sz="1600" u="none" cap="none" strike="noStrike">
                <a:solidFill>
                  <a:srgbClr val="FF0000"/>
                </a:solidFill>
                <a:latin typeface="Roboto"/>
                <a:ea typeface="Roboto"/>
                <a:cs typeface="Roboto"/>
                <a:sym typeface="Roboto"/>
              </a:rPr>
              <a:t>Equilibrium Sum</a:t>
            </a:r>
            <a:r>
              <a:rPr b="0" i="0" lang="en-US" sz="1600" u="none" cap="none" strike="noStrike">
                <a:solidFill>
                  <a:srgbClr val="FF0000"/>
                </a:solidFill>
                <a:latin typeface="Roboto"/>
                <a:ea typeface="Roboto"/>
                <a:cs typeface="Roboto"/>
                <a:sym typeface="Roboto"/>
              </a:rPr>
              <a:t> </a:t>
            </a:r>
            <a:r>
              <a:rPr b="0" i="0" lang="en-US" sz="1600" u="none" cap="none" strike="noStrike">
                <a:solidFill>
                  <a:srgbClr val="050E17"/>
                </a:solidFill>
                <a:latin typeface="Roboto"/>
                <a:ea typeface="Roboto"/>
                <a:cs typeface="Roboto"/>
                <a:sym typeface="Roboto"/>
              </a:rPr>
              <a:t>is found at an index i where the sum of array elements from 0 to i-1 equals the sum of elements from i to the end of the array.</a:t>
            </a:r>
            <a:endParaRPr b="0" i="0" sz="1600" u="none" cap="none" strike="noStrike">
              <a:solidFill>
                <a:srgbClr val="000000"/>
              </a:solidFill>
              <a:latin typeface="Roboto"/>
              <a:ea typeface="Roboto"/>
              <a:cs typeface="Roboto"/>
              <a:sym typeface="Roboto"/>
            </a:endParaRPr>
          </a:p>
        </p:txBody>
      </p:sp>
      <p:sp>
        <p:nvSpPr>
          <p:cNvPr id="89" name="Google Shape;89;p15"/>
          <p:cNvSpPr/>
          <p:nvPr/>
        </p:nvSpPr>
        <p:spPr>
          <a:xfrm>
            <a:off x="5115139" y="1578308"/>
            <a:ext cx="3468015" cy="3077725"/>
          </a:xfrm>
          <a:prstGeom prst="rect">
            <a:avLst/>
          </a:prstGeom>
          <a:noFill/>
          <a:ln>
            <a:noFill/>
          </a:ln>
        </p:spPr>
        <p:txBody>
          <a:bodyPr anchorCtr="0" anchor="t" bIns="45700" lIns="91425" spcFirstLastPara="1" rIns="91425" wrap="square" tIns="45700">
            <a:spAutoFit/>
          </a:bodyPr>
          <a:lstStyle/>
          <a:p>
            <a:pPr indent="-101600" lvl="0" marL="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50E17"/>
                </a:solidFill>
                <a:latin typeface="Roboto"/>
                <a:ea typeface="Roboto"/>
                <a:cs typeface="Roboto"/>
                <a:sym typeface="Roboto"/>
              </a:rPr>
              <a:t>The </a:t>
            </a:r>
            <a:r>
              <a:rPr b="1" i="0" lang="en-US" sz="1600" u="none" cap="none" strike="noStrike">
                <a:solidFill>
                  <a:srgbClr val="FF0000"/>
                </a:solidFill>
                <a:latin typeface="Roboto"/>
                <a:ea typeface="Roboto"/>
                <a:cs typeface="Roboto"/>
                <a:sym typeface="Roboto"/>
              </a:rPr>
              <a:t>Maximum Equilibrium Sum</a:t>
            </a:r>
            <a:r>
              <a:rPr b="0" i="0" lang="en-US" sz="1600" u="none" cap="none" strike="noStrike">
                <a:solidFill>
                  <a:srgbClr val="050E17"/>
                </a:solidFill>
                <a:latin typeface="Roboto"/>
                <a:ea typeface="Roboto"/>
                <a:cs typeface="Roboto"/>
                <a:sym typeface="Roboto"/>
              </a:rPr>
              <a:t> is found by choosing the split point i where the absolute difference between the left sum and right sum is the smallest.</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90" name="Google Shape;90;p15"/>
          <p:cNvSpPr txBox="1"/>
          <p:nvPr/>
        </p:nvSpPr>
        <p:spPr>
          <a:xfrm>
            <a:off x="518125" y="383950"/>
            <a:ext cx="796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Equilibrium Sum Vs Maximum Equilibrium Sum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6" name="Google Shape;96;p16"/>
          <p:cNvSpPr/>
          <p:nvPr/>
        </p:nvSpPr>
        <p:spPr>
          <a:xfrm>
            <a:off x="378312" y="994850"/>
            <a:ext cx="77217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Finding the </a:t>
            </a:r>
            <a:r>
              <a:rPr b="1" i="0" lang="en-US" sz="1600" u="none" cap="none" strike="noStrike">
                <a:solidFill>
                  <a:srgbClr val="000000"/>
                </a:solidFill>
                <a:latin typeface="Roboto"/>
                <a:ea typeface="Roboto"/>
                <a:cs typeface="Roboto"/>
                <a:sym typeface="Roboto"/>
              </a:rPr>
              <a:t>Maximum Equilibrium Sum</a:t>
            </a:r>
            <a:r>
              <a:rPr b="0" i="0" lang="en-US" sz="1600" u="none" cap="none" strike="noStrike">
                <a:solidFill>
                  <a:srgbClr val="000000"/>
                </a:solidFill>
                <a:latin typeface="Roboto"/>
                <a:ea typeface="Roboto"/>
                <a:cs typeface="Roboto"/>
                <a:sym typeface="Roboto"/>
              </a:rPr>
              <a:t> of the array {1, 2, 3, 5, 3,2,1}</a:t>
            </a:r>
            <a:br>
              <a:rPr b="0" i="0" lang="en-US" sz="1600" u="none" cap="none" strike="noStrike">
                <a:solidFill>
                  <a:srgbClr val="000000"/>
                </a:solidFill>
                <a:latin typeface="Roboto"/>
                <a:ea typeface="Roboto"/>
                <a:cs typeface="Roboto"/>
                <a:sym typeface="Roboto"/>
              </a:rPr>
            </a:br>
            <a:endParaRPr b="0" i="0" sz="1600" u="none" cap="none" strike="noStrike">
              <a:solidFill>
                <a:schemeClr val="dk1"/>
              </a:solidFill>
              <a:latin typeface="Roboto"/>
              <a:ea typeface="Roboto"/>
              <a:cs typeface="Roboto"/>
              <a:sym typeface="Roboto"/>
            </a:endParaRPr>
          </a:p>
        </p:txBody>
      </p:sp>
      <p:sp>
        <p:nvSpPr>
          <p:cNvPr id="97" name="Google Shape;97;p16"/>
          <p:cNvSpPr txBox="1"/>
          <p:nvPr/>
        </p:nvSpPr>
        <p:spPr>
          <a:xfrm>
            <a:off x="1044001" y="150664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Split point at index 0:</a:t>
            </a:r>
            <a:endParaRPr b="0" i="0" sz="1600" u="none" cap="none" strike="noStrike">
              <a:solidFill>
                <a:srgbClr val="000000"/>
              </a:solidFill>
              <a:latin typeface="Roboto"/>
              <a:ea typeface="Roboto"/>
              <a:cs typeface="Roboto"/>
              <a:sym typeface="Roboto"/>
            </a:endParaRPr>
          </a:p>
        </p:txBody>
      </p:sp>
      <p:graphicFrame>
        <p:nvGraphicFramePr>
          <p:cNvPr id="98" name="Google Shape;98;p16"/>
          <p:cNvGraphicFramePr/>
          <p:nvPr/>
        </p:nvGraphicFramePr>
        <p:xfrm>
          <a:off x="6487805" y="2228941"/>
          <a:ext cx="3000000" cy="3000000"/>
        </p:xfrm>
        <a:graphic>
          <a:graphicData uri="http://schemas.openxmlformats.org/drawingml/2006/table">
            <a:tbl>
              <a:tblPr bandRow="1" firstRow="1">
                <a:noFill/>
                <a:tableStyleId>{6716B66C-CD46-4275-9BA1-B19D7770CBAC}</a:tableStyleId>
              </a:tblPr>
              <a:tblGrid>
                <a:gridCol w="276750"/>
                <a:gridCol w="276750"/>
                <a:gridCol w="276750"/>
                <a:gridCol w="276750"/>
                <a:gridCol w="276750"/>
                <a:gridCol w="276750"/>
                <a:gridCol w="2767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5</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r>
            </a:tbl>
          </a:graphicData>
        </a:graphic>
      </p:graphicFrame>
      <p:graphicFrame>
        <p:nvGraphicFramePr>
          <p:cNvPr id="99" name="Google Shape;99;p16"/>
          <p:cNvGraphicFramePr/>
          <p:nvPr/>
        </p:nvGraphicFramePr>
        <p:xfrm>
          <a:off x="6487804" y="3002504"/>
          <a:ext cx="3000000" cy="3000000"/>
        </p:xfrm>
        <a:graphic>
          <a:graphicData uri="http://schemas.openxmlformats.org/drawingml/2006/table">
            <a:tbl>
              <a:tblPr bandRow="1" firstRow="1">
                <a:noFill/>
                <a:tableStyleId>{6716B66C-CD46-4275-9BA1-B19D7770CBAC}</a:tableStyleId>
              </a:tblPr>
              <a:tblGrid>
                <a:gridCol w="276750"/>
                <a:gridCol w="276750"/>
                <a:gridCol w="276750"/>
                <a:gridCol w="276750"/>
                <a:gridCol w="276750"/>
                <a:gridCol w="276750"/>
                <a:gridCol w="2767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4</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5</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6</a:t>
                      </a:r>
                      <a:endParaRPr sz="1400" u="none" cap="none" strike="noStrike">
                        <a:latin typeface="Roboto"/>
                        <a:ea typeface="Roboto"/>
                        <a:cs typeface="Roboto"/>
                        <a:sym typeface="Roboto"/>
                      </a:endParaRPr>
                    </a:p>
                  </a:txBody>
                  <a:tcPr marT="45725" marB="45725" marR="91450" marL="91450"/>
                </a:tc>
              </a:tr>
            </a:tbl>
          </a:graphicData>
        </a:graphic>
      </p:graphicFrame>
      <p:cxnSp>
        <p:nvCxnSpPr>
          <p:cNvPr id="100" name="Google Shape;100;p16"/>
          <p:cNvCxnSpPr/>
          <p:nvPr/>
        </p:nvCxnSpPr>
        <p:spPr>
          <a:xfrm rot="10800000">
            <a:off x="6617776" y="2599781"/>
            <a:ext cx="0" cy="319428"/>
          </a:xfrm>
          <a:prstGeom prst="straightConnector1">
            <a:avLst/>
          </a:prstGeom>
          <a:noFill/>
          <a:ln cap="flat" cmpd="sng" w="9525">
            <a:solidFill>
              <a:srgbClr val="3B7FF2"/>
            </a:solidFill>
            <a:prstDash val="solid"/>
            <a:round/>
            <a:headEnd len="sm" w="sm" type="none"/>
            <a:tailEnd len="med" w="med" type="triangle"/>
          </a:ln>
        </p:spPr>
      </p:cxnSp>
      <p:cxnSp>
        <p:nvCxnSpPr>
          <p:cNvPr id="101" name="Google Shape;101;p16"/>
          <p:cNvCxnSpPr/>
          <p:nvPr/>
        </p:nvCxnSpPr>
        <p:spPr>
          <a:xfrm rot="10800000">
            <a:off x="6919993" y="2600216"/>
            <a:ext cx="0" cy="319428"/>
          </a:xfrm>
          <a:prstGeom prst="straightConnector1">
            <a:avLst/>
          </a:prstGeom>
          <a:noFill/>
          <a:ln cap="flat" cmpd="sng" w="9525">
            <a:solidFill>
              <a:srgbClr val="3B7FF2"/>
            </a:solidFill>
            <a:prstDash val="solid"/>
            <a:round/>
            <a:headEnd len="sm" w="sm" type="none"/>
            <a:tailEnd len="med" w="med" type="triangle"/>
          </a:ln>
        </p:spPr>
      </p:cxnSp>
      <p:cxnSp>
        <p:nvCxnSpPr>
          <p:cNvPr id="102" name="Google Shape;102;p16"/>
          <p:cNvCxnSpPr/>
          <p:nvPr/>
        </p:nvCxnSpPr>
        <p:spPr>
          <a:xfrm rot="10800000">
            <a:off x="7178298" y="2589884"/>
            <a:ext cx="0" cy="319428"/>
          </a:xfrm>
          <a:prstGeom prst="straightConnector1">
            <a:avLst/>
          </a:prstGeom>
          <a:noFill/>
          <a:ln cap="flat" cmpd="sng" w="9525">
            <a:solidFill>
              <a:srgbClr val="3B7FF2"/>
            </a:solidFill>
            <a:prstDash val="solid"/>
            <a:round/>
            <a:headEnd len="sm" w="sm" type="none"/>
            <a:tailEnd len="med" w="med" type="triangle"/>
          </a:ln>
        </p:spPr>
      </p:cxnSp>
      <p:sp>
        <p:nvSpPr>
          <p:cNvPr id="103" name="Google Shape;103;p16"/>
          <p:cNvSpPr txBox="1"/>
          <p:nvPr/>
        </p:nvSpPr>
        <p:spPr>
          <a:xfrm>
            <a:off x="1045151" y="169341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Left sum = 1</a:t>
            </a:r>
            <a:endParaRPr b="0" i="0" sz="1600" u="none" cap="none" strike="noStrike">
              <a:solidFill>
                <a:srgbClr val="000000"/>
              </a:solidFill>
              <a:latin typeface="Roboto"/>
              <a:ea typeface="Roboto"/>
              <a:cs typeface="Roboto"/>
              <a:sym typeface="Roboto"/>
            </a:endParaRPr>
          </a:p>
        </p:txBody>
      </p:sp>
      <p:sp>
        <p:nvSpPr>
          <p:cNvPr id="104" name="Google Shape;104;p16"/>
          <p:cNvSpPr txBox="1"/>
          <p:nvPr/>
        </p:nvSpPr>
        <p:spPr>
          <a:xfrm>
            <a:off x="1039426" y="1900819"/>
            <a:ext cx="4710532" cy="33851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Right sum = 16 (2 + 3 + 5 + 3 + 2 +1)</a:t>
            </a:r>
            <a:endParaRPr b="0" i="0" sz="1400" u="none" cap="none" strike="noStrike">
              <a:solidFill>
                <a:srgbClr val="000000"/>
              </a:solidFill>
              <a:latin typeface="Roboto"/>
              <a:ea typeface="Roboto"/>
              <a:cs typeface="Roboto"/>
              <a:sym typeface="Roboto"/>
            </a:endParaRPr>
          </a:p>
        </p:txBody>
      </p:sp>
      <p:sp>
        <p:nvSpPr>
          <p:cNvPr id="105" name="Google Shape;105;p16"/>
          <p:cNvSpPr txBox="1"/>
          <p:nvPr/>
        </p:nvSpPr>
        <p:spPr>
          <a:xfrm>
            <a:off x="1033701" y="211509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Absolute difference = 15</a:t>
            </a:r>
            <a:endParaRPr b="0" i="0" sz="1600" u="none" cap="none" strike="noStrike">
              <a:solidFill>
                <a:srgbClr val="000000"/>
              </a:solidFill>
              <a:latin typeface="Roboto"/>
              <a:ea typeface="Roboto"/>
              <a:cs typeface="Roboto"/>
              <a:sym typeface="Roboto"/>
            </a:endParaRPr>
          </a:p>
        </p:txBody>
      </p:sp>
      <p:sp>
        <p:nvSpPr>
          <p:cNvPr id="106" name="Google Shape;106;p16"/>
          <p:cNvSpPr txBox="1"/>
          <p:nvPr/>
        </p:nvSpPr>
        <p:spPr>
          <a:xfrm>
            <a:off x="1038276" y="253904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Split point at index 1:</a:t>
            </a:r>
            <a:endParaRPr b="0" i="0" sz="1600" u="none" cap="none" strike="noStrike">
              <a:solidFill>
                <a:srgbClr val="000000"/>
              </a:solidFill>
              <a:latin typeface="Roboto"/>
              <a:ea typeface="Roboto"/>
              <a:cs typeface="Roboto"/>
              <a:sym typeface="Roboto"/>
            </a:endParaRPr>
          </a:p>
        </p:txBody>
      </p:sp>
      <p:sp>
        <p:nvSpPr>
          <p:cNvPr id="107" name="Google Shape;107;p16"/>
          <p:cNvSpPr txBox="1"/>
          <p:nvPr/>
        </p:nvSpPr>
        <p:spPr>
          <a:xfrm>
            <a:off x="1039426" y="272581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Left sum = 3</a:t>
            </a:r>
            <a:endParaRPr b="0" i="0" sz="1600" u="none" cap="none" strike="noStrike">
              <a:solidFill>
                <a:srgbClr val="000000"/>
              </a:solidFill>
              <a:latin typeface="Roboto"/>
              <a:ea typeface="Roboto"/>
              <a:cs typeface="Roboto"/>
              <a:sym typeface="Roboto"/>
            </a:endParaRPr>
          </a:p>
        </p:txBody>
      </p:sp>
      <p:sp>
        <p:nvSpPr>
          <p:cNvPr id="108" name="Google Shape;108;p16"/>
          <p:cNvSpPr txBox="1"/>
          <p:nvPr/>
        </p:nvSpPr>
        <p:spPr>
          <a:xfrm>
            <a:off x="1033701" y="293321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Right sum = 14 (3 + 5 + 3 + 2 + 1)</a:t>
            </a:r>
            <a:endParaRPr b="0" i="0" sz="1600" u="none" cap="none" strike="noStrike">
              <a:solidFill>
                <a:srgbClr val="000000"/>
              </a:solidFill>
              <a:latin typeface="Roboto"/>
              <a:ea typeface="Roboto"/>
              <a:cs typeface="Roboto"/>
              <a:sym typeface="Roboto"/>
            </a:endParaRPr>
          </a:p>
        </p:txBody>
      </p:sp>
      <p:sp>
        <p:nvSpPr>
          <p:cNvPr id="109" name="Google Shape;109;p16"/>
          <p:cNvSpPr txBox="1"/>
          <p:nvPr/>
        </p:nvSpPr>
        <p:spPr>
          <a:xfrm>
            <a:off x="1027976" y="314749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Absolute difference = 11</a:t>
            </a:r>
            <a:endParaRPr b="0" i="0" sz="1600" u="none" cap="none" strike="noStrike">
              <a:solidFill>
                <a:srgbClr val="000000"/>
              </a:solidFill>
              <a:latin typeface="Roboto"/>
              <a:ea typeface="Roboto"/>
              <a:cs typeface="Roboto"/>
              <a:sym typeface="Roboto"/>
            </a:endParaRPr>
          </a:p>
        </p:txBody>
      </p:sp>
      <p:sp>
        <p:nvSpPr>
          <p:cNvPr id="110" name="Google Shape;110;p16"/>
          <p:cNvSpPr txBox="1"/>
          <p:nvPr/>
        </p:nvSpPr>
        <p:spPr>
          <a:xfrm>
            <a:off x="1046301" y="355081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Split point at index 2:</a:t>
            </a:r>
            <a:endParaRPr b="0" i="0" sz="1600" u="none" cap="none" strike="noStrike">
              <a:solidFill>
                <a:srgbClr val="000000"/>
              </a:solidFill>
              <a:latin typeface="Roboto"/>
              <a:ea typeface="Roboto"/>
              <a:cs typeface="Roboto"/>
              <a:sym typeface="Roboto"/>
            </a:endParaRPr>
          </a:p>
        </p:txBody>
      </p:sp>
      <p:sp>
        <p:nvSpPr>
          <p:cNvPr id="111" name="Google Shape;111;p16"/>
          <p:cNvSpPr txBox="1"/>
          <p:nvPr/>
        </p:nvSpPr>
        <p:spPr>
          <a:xfrm>
            <a:off x="1047451" y="3737594"/>
            <a:ext cx="4710532" cy="33851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Left sum = 6</a:t>
            </a:r>
            <a:endParaRPr b="0" i="0" sz="1400" u="none" cap="none" strike="noStrike">
              <a:solidFill>
                <a:srgbClr val="000000"/>
              </a:solidFill>
              <a:latin typeface="Roboto"/>
              <a:ea typeface="Roboto"/>
              <a:cs typeface="Roboto"/>
              <a:sym typeface="Roboto"/>
            </a:endParaRPr>
          </a:p>
        </p:txBody>
      </p:sp>
      <p:sp>
        <p:nvSpPr>
          <p:cNvPr id="112" name="Google Shape;112;p16"/>
          <p:cNvSpPr txBox="1"/>
          <p:nvPr/>
        </p:nvSpPr>
        <p:spPr>
          <a:xfrm>
            <a:off x="1041726" y="394499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Right sum = 11 (5 + 3 + 2 +1 )</a:t>
            </a:r>
            <a:endParaRPr b="0" i="0" sz="1600" u="none" cap="none" strike="noStrike">
              <a:solidFill>
                <a:srgbClr val="000000"/>
              </a:solidFill>
              <a:latin typeface="Roboto"/>
              <a:ea typeface="Roboto"/>
              <a:cs typeface="Roboto"/>
              <a:sym typeface="Roboto"/>
            </a:endParaRPr>
          </a:p>
        </p:txBody>
      </p:sp>
      <p:sp>
        <p:nvSpPr>
          <p:cNvPr id="113" name="Google Shape;113;p16"/>
          <p:cNvSpPr txBox="1"/>
          <p:nvPr/>
        </p:nvSpPr>
        <p:spPr>
          <a:xfrm>
            <a:off x="1036001" y="415926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Absolute difference = 5</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19" name="Google Shape;119;p17"/>
          <p:cNvGraphicFramePr/>
          <p:nvPr/>
        </p:nvGraphicFramePr>
        <p:xfrm>
          <a:off x="6487805" y="2228941"/>
          <a:ext cx="3000000" cy="3000000"/>
        </p:xfrm>
        <a:graphic>
          <a:graphicData uri="http://schemas.openxmlformats.org/drawingml/2006/table">
            <a:tbl>
              <a:tblPr bandRow="1" firstRow="1">
                <a:noFill/>
                <a:tableStyleId>{6716B66C-CD46-4275-9BA1-B19D7770CBAC}</a:tableStyleId>
              </a:tblPr>
              <a:tblGrid>
                <a:gridCol w="276750"/>
                <a:gridCol w="276750"/>
                <a:gridCol w="276750"/>
                <a:gridCol w="276750"/>
                <a:gridCol w="276750"/>
                <a:gridCol w="276750"/>
                <a:gridCol w="2767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5</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r>
            </a:tbl>
          </a:graphicData>
        </a:graphic>
      </p:graphicFrame>
      <p:graphicFrame>
        <p:nvGraphicFramePr>
          <p:cNvPr id="120" name="Google Shape;120;p17"/>
          <p:cNvGraphicFramePr/>
          <p:nvPr/>
        </p:nvGraphicFramePr>
        <p:xfrm>
          <a:off x="6487804" y="3002504"/>
          <a:ext cx="3000000" cy="3000000"/>
        </p:xfrm>
        <a:graphic>
          <a:graphicData uri="http://schemas.openxmlformats.org/drawingml/2006/table">
            <a:tbl>
              <a:tblPr bandRow="1" firstRow="1">
                <a:noFill/>
                <a:tableStyleId>{6716B66C-CD46-4275-9BA1-B19D7770CBAC}</a:tableStyleId>
              </a:tblPr>
              <a:tblGrid>
                <a:gridCol w="276750"/>
                <a:gridCol w="276750"/>
                <a:gridCol w="276750"/>
                <a:gridCol w="276750"/>
                <a:gridCol w="276750"/>
                <a:gridCol w="276750"/>
                <a:gridCol w="2767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4</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5</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6</a:t>
                      </a:r>
                      <a:endParaRPr sz="1400" u="none" cap="none" strike="noStrike">
                        <a:latin typeface="Roboto"/>
                        <a:ea typeface="Roboto"/>
                        <a:cs typeface="Roboto"/>
                        <a:sym typeface="Roboto"/>
                      </a:endParaRPr>
                    </a:p>
                  </a:txBody>
                  <a:tcPr marT="45725" marB="45725" marR="91450" marL="91450"/>
                </a:tc>
              </a:tr>
            </a:tbl>
          </a:graphicData>
        </a:graphic>
      </p:graphicFrame>
      <p:cxnSp>
        <p:nvCxnSpPr>
          <p:cNvPr id="121" name="Google Shape;121;p17"/>
          <p:cNvCxnSpPr/>
          <p:nvPr/>
        </p:nvCxnSpPr>
        <p:spPr>
          <a:xfrm rot="10800000">
            <a:off x="8283844" y="2589884"/>
            <a:ext cx="0" cy="319428"/>
          </a:xfrm>
          <a:prstGeom prst="straightConnector1">
            <a:avLst/>
          </a:prstGeom>
          <a:noFill/>
          <a:ln cap="flat" cmpd="sng" w="9525">
            <a:solidFill>
              <a:srgbClr val="3B7FF2"/>
            </a:solidFill>
            <a:prstDash val="solid"/>
            <a:round/>
            <a:headEnd len="sm" w="sm" type="none"/>
            <a:tailEnd len="med" w="med" type="triangle"/>
          </a:ln>
        </p:spPr>
      </p:cxnSp>
      <p:cxnSp>
        <p:nvCxnSpPr>
          <p:cNvPr id="122" name="Google Shape;122;p17"/>
          <p:cNvCxnSpPr/>
          <p:nvPr/>
        </p:nvCxnSpPr>
        <p:spPr>
          <a:xfrm rot="10800000">
            <a:off x="7456446" y="2598068"/>
            <a:ext cx="0" cy="319428"/>
          </a:xfrm>
          <a:prstGeom prst="straightConnector1">
            <a:avLst/>
          </a:prstGeom>
          <a:noFill/>
          <a:ln cap="flat" cmpd="sng" w="9525">
            <a:solidFill>
              <a:srgbClr val="3B7FF2"/>
            </a:solidFill>
            <a:prstDash val="solid"/>
            <a:round/>
            <a:headEnd len="sm" w="sm" type="none"/>
            <a:tailEnd len="med" w="med" type="triangle"/>
          </a:ln>
        </p:spPr>
      </p:cxnSp>
      <p:cxnSp>
        <p:nvCxnSpPr>
          <p:cNvPr id="123" name="Google Shape;123;p17"/>
          <p:cNvCxnSpPr/>
          <p:nvPr/>
        </p:nvCxnSpPr>
        <p:spPr>
          <a:xfrm rot="10800000">
            <a:off x="7736237" y="2603669"/>
            <a:ext cx="0" cy="319428"/>
          </a:xfrm>
          <a:prstGeom prst="straightConnector1">
            <a:avLst/>
          </a:prstGeom>
          <a:noFill/>
          <a:ln cap="flat" cmpd="sng" w="9525">
            <a:solidFill>
              <a:srgbClr val="3B7FF2"/>
            </a:solidFill>
            <a:prstDash val="solid"/>
            <a:round/>
            <a:headEnd len="sm" w="sm" type="none"/>
            <a:tailEnd len="med" w="med" type="triangle"/>
          </a:ln>
        </p:spPr>
      </p:cxnSp>
      <p:cxnSp>
        <p:nvCxnSpPr>
          <p:cNvPr id="124" name="Google Shape;124;p17"/>
          <p:cNvCxnSpPr/>
          <p:nvPr/>
        </p:nvCxnSpPr>
        <p:spPr>
          <a:xfrm rot="10800000">
            <a:off x="8012624" y="2598068"/>
            <a:ext cx="0" cy="319428"/>
          </a:xfrm>
          <a:prstGeom prst="straightConnector1">
            <a:avLst/>
          </a:prstGeom>
          <a:noFill/>
          <a:ln cap="flat" cmpd="sng" w="9525">
            <a:solidFill>
              <a:srgbClr val="3B7FF2"/>
            </a:solidFill>
            <a:prstDash val="solid"/>
            <a:round/>
            <a:headEnd len="sm" w="sm" type="none"/>
            <a:tailEnd len="med" w="med" type="triangle"/>
          </a:ln>
        </p:spPr>
      </p:cxnSp>
      <p:sp>
        <p:nvSpPr>
          <p:cNvPr id="125" name="Google Shape;125;p17"/>
          <p:cNvSpPr txBox="1"/>
          <p:nvPr/>
        </p:nvSpPr>
        <p:spPr>
          <a:xfrm>
            <a:off x="1046301" y="79394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Split point at index 3:</a:t>
            </a:r>
            <a:endParaRPr b="0" i="0" sz="1600" u="none" cap="none" strike="noStrike">
              <a:solidFill>
                <a:srgbClr val="000000"/>
              </a:solidFill>
              <a:latin typeface="Roboto"/>
              <a:ea typeface="Roboto"/>
              <a:cs typeface="Roboto"/>
              <a:sym typeface="Roboto"/>
            </a:endParaRPr>
          </a:p>
        </p:txBody>
      </p:sp>
      <p:sp>
        <p:nvSpPr>
          <p:cNvPr id="126" name="Google Shape;126;p17"/>
          <p:cNvSpPr txBox="1"/>
          <p:nvPr/>
        </p:nvSpPr>
        <p:spPr>
          <a:xfrm>
            <a:off x="1047451" y="98071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Left sum = 11</a:t>
            </a:r>
            <a:endParaRPr b="0" i="0" sz="1600" u="none" cap="none" strike="noStrike">
              <a:solidFill>
                <a:srgbClr val="000000"/>
              </a:solidFill>
              <a:latin typeface="Roboto"/>
              <a:ea typeface="Roboto"/>
              <a:cs typeface="Roboto"/>
              <a:sym typeface="Roboto"/>
            </a:endParaRPr>
          </a:p>
        </p:txBody>
      </p:sp>
      <p:sp>
        <p:nvSpPr>
          <p:cNvPr id="127" name="Google Shape;127;p17"/>
          <p:cNvSpPr txBox="1"/>
          <p:nvPr/>
        </p:nvSpPr>
        <p:spPr>
          <a:xfrm>
            <a:off x="1041726" y="1188119"/>
            <a:ext cx="4710532" cy="33851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Right sum = 6 (3 + 2 + 1)</a:t>
            </a:r>
            <a:endParaRPr b="0" i="0" sz="1400" u="none" cap="none" strike="noStrike">
              <a:solidFill>
                <a:srgbClr val="000000"/>
              </a:solidFill>
              <a:latin typeface="Roboto"/>
              <a:ea typeface="Roboto"/>
              <a:cs typeface="Roboto"/>
              <a:sym typeface="Roboto"/>
            </a:endParaRPr>
          </a:p>
        </p:txBody>
      </p:sp>
      <p:sp>
        <p:nvSpPr>
          <p:cNvPr id="128" name="Google Shape;128;p17"/>
          <p:cNvSpPr txBox="1"/>
          <p:nvPr/>
        </p:nvSpPr>
        <p:spPr>
          <a:xfrm>
            <a:off x="1036001" y="140239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Absolute difference = 5</a:t>
            </a:r>
            <a:endParaRPr b="0" i="0" sz="1600" u="none" cap="none" strike="noStrike">
              <a:solidFill>
                <a:srgbClr val="000000"/>
              </a:solidFill>
              <a:latin typeface="Roboto"/>
              <a:ea typeface="Roboto"/>
              <a:cs typeface="Roboto"/>
              <a:sym typeface="Roboto"/>
            </a:endParaRPr>
          </a:p>
        </p:txBody>
      </p:sp>
      <p:sp>
        <p:nvSpPr>
          <p:cNvPr id="129" name="Google Shape;129;p17"/>
          <p:cNvSpPr txBox="1"/>
          <p:nvPr/>
        </p:nvSpPr>
        <p:spPr>
          <a:xfrm>
            <a:off x="1047451" y="1833219"/>
            <a:ext cx="4710532" cy="33851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Split point at index 4:</a:t>
            </a:r>
            <a:endParaRPr b="0" i="0" sz="1400" u="none" cap="none" strike="noStrike">
              <a:solidFill>
                <a:srgbClr val="000000"/>
              </a:solidFill>
              <a:latin typeface="Roboto"/>
              <a:ea typeface="Roboto"/>
              <a:cs typeface="Roboto"/>
              <a:sym typeface="Roboto"/>
            </a:endParaRPr>
          </a:p>
        </p:txBody>
      </p:sp>
      <p:sp>
        <p:nvSpPr>
          <p:cNvPr id="130" name="Google Shape;130;p17"/>
          <p:cNvSpPr txBox="1"/>
          <p:nvPr/>
        </p:nvSpPr>
        <p:spPr>
          <a:xfrm>
            <a:off x="1048601" y="201999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Left sum = 14 (1 + 2 + 3 + 5)</a:t>
            </a:r>
            <a:endParaRPr b="0" i="0" sz="1600" u="none" cap="none" strike="noStrike">
              <a:solidFill>
                <a:srgbClr val="000000"/>
              </a:solidFill>
              <a:latin typeface="Roboto"/>
              <a:ea typeface="Roboto"/>
              <a:cs typeface="Roboto"/>
              <a:sym typeface="Roboto"/>
            </a:endParaRPr>
          </a:p>
        </p:txBody>
      </p:sp>
      <p:sp>
        <p:nvSpPr>
          <p:cNvPr id="131" name="Google Shape;131;p17"/>
          <p:cNvSpPr txBox="1"/>
          <p:nvPr/>
        </p:nvSpPr>
        <p:spPr>
          <a:xfrm>
            <a:off x="1042876" y="2227394"/>
            <a:ext cx="4710532" cy="33851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Right sum = 6 (3 + 2 + 1)</a:t>
            </a:r>
            <a:endParaRPr b="0" i="0" sz="1400" u="none" cap="none" strike="noStrike">
              <a:solidFill>
                <a:srgbClr val="000000"/>
              </a:solidFill>
              <a:latin typeface="Roboto"/>
              <a:ea typeface="Roboto"/>
              <a:cs typeface="Roboto"/>
              <a:sym typeface="Roboto"/>
            </a:endParaRPr>
          </a:p>
        </p:txBody>
      </p:sp>
      <p:sp>
        <p:nvSpPr>
          <p:cNvPr id="132" name="Google Shape;132;p17"/>
          <p:cNvSpPr txBox="1"/>
          <p:nvPr/>
        </p:nvSpPr>
        <p:spPr>
          <a:xfrm>
            <a:off x="1037151" y="244166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Absolute difference = 8</a:t>
            </a:r>
            <a:endParaRPr b="0" i="0" sz="1600" u="none" cap="none" strike="noStrike">
              <a:solidFill>
                <a:srgbClr val="000000"/>
              </a:solidFill>
              <a:latin typeface="Roboto"/>
              <a:ea typeface="Roboto"/>
              <a:cs typeface="Roboto"/>
              <a:sym typeface="Roboto"/>
            </a:endParaRPr>
          </a:p>
        </p:txBody>
      </p:sp>
      <p:sp>
        <p:nvSpPr>
          <p:cNvPr id="133" name="Google Shape;133;p17"/>
          <p:cNvSpPr txBox="1"/>
          <p:nvPr/>
        </p:nvSpPr>
        <p:spPr>
          <a:xfrm>
            <a:off x="1048601" y="2879369"/>
            <a:ext cx="4710532" cy="33851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Split point at index 5:</a:t>
            </a:r>
            <a:endParaRPr b="0" i="0" sz="1400" u="none" cap="none" strike="noStrike">
              <a:solidFill>
                <a:srgbClr val="000000"/>
              </a:solidFill>
              <a:latin typeface="Roboto"/>
              <a:ea typeface="Roboto"/>
              <a:cs typeface="Roboto"/>
              <a:sym typeface="Roboto"/>
            </a:endParaRPr>
          </a:p>
        </p:txBody>
      </p:sp>
      <p:sp>
        <p:nvSpPr>
          <p:cNvPr id="134" name="Google Shape;134;p17"/>
          <p:cNvSpPr txBox="1"/>
          <p:nvPr/>
        </p:nvSpPr>
        <p:spPr>
          <a:xfrm>
            <a:off x="1049751" y="306614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Left sum = 16</a:t>
            </a:r>
            <a:endParaRPr b="0" i="0" sz="1600" u="none" cap="none" strike="noStrike">
              <a:solidFill>
                <a:srgbClr val="000000"/>
              </a:solidFill>
              <a:latin typeface="Roboto"/>
              <a:ea typeface="Roboto"/>
              <a:cs typeface="Roboto"/>
              <a:sym typeface="Roboto"/>
            </a:endParaRPr>
          </a:p>
        </p:txBody>
      </p:sp>
      <p:sp>
        <p:nvSpPr>
          <p:cNvPr id="135" name="Google Shape;135;p17"/>
          <p:cNvSpPr txBox="1"/>
          <p:nvPr/>
        </p:nvSpPr>
        <p:spPr>
          <a:xfrm>
            <a:off x="1044026" y="327354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Right sum = 3 (2 +1)</a:t>
            </a:r>
            <a:endParaRPr b="0" i="0" sz="1600" u="none" cap="none" strike="noStrike">
              <a:solidFill>
                <a:srgbClr val="000000"/>
              </a:solidFill>
              <a:latin typeface="Roboto"/>
              <a:ea typeface="Roboto"/>
              <a:cs typeface="Roboto"/>
              <a:sym typeface="Roboto"/>
            </a:endParaRPr>
          </a:p>
        </p:txBody>
      </p:sp>
      <p:sp>
        <p:nvSpPr>
          <p:cNvPr id="136" name="Google Shape;136;p17"/>
          <p:cNvSpPr txBox="1"/>
          <p:nvPr/>
        </p:nvSpPr>
        <p:spPr>
          <a:xfrm>
            <a:off x="1038301" y="348781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Absolute difference = 13</a:t>
            </a:r>
            <a:endParaRPr b="0" i="0" sz="1600" u="none" cap="none" strike="noStrike">
              <a:solidFill>
                <a:srgbClr val="000000"/>
              </a:solidFill>
              <a:latin typeface="Roboto"/>
              <a:ea typeface="Roboto"/>
              <a:cs typeface="Roboto"/>
              <a:sym typeface="Roboto"/>
            </a:endParaRPr>
          </a:p>
        </p:txBody>
      </p:sp>
      <p:sp>
        <p:nvSpPr>
          <p:cNvPr id="137" name="Google Shape;137;p17"/>
          <p:cNvSpPr txBox="1"/>
          <p:nvPr/>
        </p:nvSpPr>
        <p:spPr>
          <a:xfrm>
            <a:off x="1049751" y="3856769"/>
            <a:ext cx="4710532" cy="338514"/>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Split point at index 6:</a:t>
            </a:r>
            <a:endParaRPr b="0" i="0" sz="1400" u="none" cap="none" strike="noStrike">
              <a:solidFill>
                <a:srgbClr val="000000"/>
              </a:solidFill>
              <a:latin typeface="Roboto"/>
              <a:ea typeface="Roboto"/>
              <a:cs typeface="Roboto"/>
              <a:sym typeface="Roboto"/>
            </a:endParaRPr>
          </a:p>
        </p:txBody>
      </p:sp>
      <p:sp>
        <p:nvSpPr>
          <p:cNvPr id="138" name="Google Shape;138;p17"/>
          <p:cNvSpPr txBox="1"/>
          <p:nvPr/>
        </p:nvSpPr>
        <p:spPr>
          <a:xfrm>
            <a:off x="1050901" y="404354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Left sum = 17</a:t>
            </a:r>
            <a:endParaRPr b="0" i="0" sz="1600" u="none" cap="none" strike="noStrike">
              <a:solidFill>
                <a:srgbClr val="000000"/>
              </a:solidFill>
              <a:latin typeface="Roboto"/>
              <a:ea typeface="Roboto"/>
              <a:cs typeface="Roboto"/>
              <a:sym typeface="Roboto"/>
            </a:endParaRPr>
          </a:p>
        </p:txBody>
      </p:sp>
      <p:sp>
        <p:nvSpPr>
          <p:cNvPr id="139" name="Google Shape;139;p17"/>
          <p:cNvSpPr txBox="1"/>
          <p:nvPr/>
        </p:nvSpPr>
        <p:spPr>
          <a:xfrm>
            <a:off x="1045176" y="425094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Right sum = 0</a:t>
            </a:r>
            <a:endParaRPr b="0" i="0" sz="1600" u="none" cap="none" strike="noStrike">
              <a:solidFill>
                <a:srgbClr val="000000"/>
              </a:solidFill>
              <a:latin typeface="Roboto"/>
              <a:ea typeface="Roboto"/>
              <a:cs typeface="Roboto"/>
              <a:sym typeface="Roboto"/>
            </a:endParaRPr>
          </a:p>
        </p:txBody>
      </p:sp>
      <p:sp>
        <p:nvSpPr>
          <p:cNvPr id="140" name="Google Shape;140;p17"/>
          <p:cNvSpPr txBox="1"/>
          <p:nvPr/>
        </p:nvSpPr>
        <p:spPr>
          <a:xfrm>
            <a:off x="1039451" y="446521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Absolute difference = 17</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46" name="Google Shape;146;p21"/>
          <p:cNvSpPr/>
          <p:nvPr/>
        </p:nvSpPr>
        <p:spPr>
          <a:xfrm>
            <a:off x="1044000" y="1226533"/>
            <a:ext cx="7544880"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50E17"/>
                </a:solidFill>
                <a:latin typeface="Roboto"/>
                <a:ea typeface="Roboto"/>
                <a:cs typeface="Roboto"/>
                <a:sym typeface="Roboto"/>
              </a:rPr>
              <a:t> </a:t>
            </a:r>
            <a:endParaRPr b="0" i="0" sz="1600" u="none" cap="none" strike="noStrike">
              <a:solidFill>
                <a:schemeClr val="dk1"/>
              </a:solidFill>
              <a:latin typeface="Roboto"/>
              <a:ea typeface="Roboto"/>
              <a:cs typeface="Roboto"/>
              <a:sym typeface="Roboto"/>
            </a:endParaRPr>
          </a:p>
        </p:txBody>
      </p:sp>
      <p:sp>
        <p:nvSpPr>
          <p:cNvPr id="147" name="Google Shape;147;p21"/>
          <p:cNvSpPr txBox="1"/>
          <p:nvPr/>
        </p:nvSpPr>
        <p:spPr>
          <a:xfrm>
            <a:off x="1278610" y="1226533"/>
            <a:ext cx="68997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split point with the minimum absolute difference between left and right sums is at index 3.</a:t>
            </a:r>
            <a:endParaRPr b="0" i="0" sz="1600" u="none" cap="none" strike="noStrike">
              <a:solidFill>
                <a:srgbClr val="000000"/>
              </a:solidFill>
              <a:latin typeface="Roboto"/>
              <a:ea typeface="Roboto"/>
              <a:cs typeface="Roboto"/>
              <a:sym typeface="Roboto"/>
            </a:endParaRPr>
          </a:p>
        </p:txBody>
      </p:sp>
      <p:sp>
        <p:nvSpPr>
          <p:cNvPr id="148" name="Google Shape;148;p21"/>
          <p:cNvSpPr txBox="1"/>
          <p:nvPr/>
        </p:nvSpPr>
        <p:spPr>
          <a:xfrm>
            <a:off x="1173501" y="206926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Therefore;</a:t>
            </a:r>
            <a:endParaRPr b="0" i="0" sz="1600" u="none" cap="none" strike="noStrike">
              <a:solidFill>
                <a:srgbClr val="000000"/>
              </a:solidFill>
              <a:latin typeface="Roboto"/>
              <a:ea typeface="Roboto"/>
              <a:cs typeface="Roboto"/>
              <a:sym typeface="Roboto"/>
            </a:endParaRPr>
          </a:p>
        </p:txBody>
      </p:sp>
      <p:sp>
        <p:nvSpPr>
          <p:cNvPr id="149" name="Google Shape;149;p21"/>
          <p:cNvSpPr txBox="1"/>
          <p:nvPr/>
        </p:nvSpPr>
        <p:spPr>
          <a:xfrm>
            <a:off x="1807151" y="2400419"/>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Left sum = 11</a:t>
            </a:r>
            <a:endParaRPr b="0" i="0" sz="1600" u="none" cap="none" strike="noStrike">
              <a:solidFill>
                <a:srgbClr val="000000"/>
              </a:solidFill>
              <a:latin typeface="Roboto"/>
              <a:ea typeface="Roboto"/>
              <a:cs typeface="Roboto"/>
              <a:sym typeface="Roboto"/>
            </a:endParaRPr>
          </a:p>
        </p:txBody>
      </p:sp>
      <p:sp>
        <p:nvSpPr>
          <p:cNvPr id="150" name="Google Shape;150;p21"/>
          <p:cNvSpPr txBox="1"/>
          <p:nvPr/>
        </p:nvSpPr>
        <p:spPr>
          <a:xfrm>
            <a:off x="1801426" y="269719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Right sum = 6</a:t>
            </a:r>
            <a:endParaRPr b="0" i="0" sz="1600" u="none" cap="none" strike="noStrike">
              <a:solidFill>
                <a:srgbClr val="000000"/>
              </a:solidFill>
              <a:latin typeface="Roboto"/>
              <a:ea typeface="Roboto"/>
              <a:cs typeface="Roboto"/>
              <a:sym typeface="Roboto"/>
            </a:endParaRPr>
          </a:p>
        </p:txBody>
      </p:sp>
      <p:sp>
        <p:nvSpPr>
          <p:cNvPr id="151" name="Google Shape;151;p21"/>
          <p:cNvSpPr txBox="1"/>
          <p:nvPr/>
        </p:nvSpPr>
        <p:spPr>
          <a:xfrm>
            <a:off x="1795701" y="2987094"/>
            <a:ext cx="4710600" cy="338700"/>
          </a:xfrm>
          <a:prstGeom prst="rect">
            <a:avLst/>
          </a:prstGeom>
          <a:noFill/>
          <a:ln>
            <a:noFill/>
          </a:ln>
        </p:spPr>
        <p:txBody>
          <a:bodyPr anchorCtr="0" anchor="t" bIns="45700" lIns="91425" spcFirstLastPara="1" rIns="91425" wrap="square" tIns="45700">
            <a:spAutoFit/>
          </a:bodyPr>
          <a:lstStyle/>
          <a:p>
            <a:pPr indent="0" lvl="0" marL="1143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Split point = 5</a:t>
            </a:r>
            <a:endParaRPr b="0" i="0" sz="1600" u="none" cap="none" strike="noStrike">
              <a:solidFill>
                <a:srgbClr val="000000"/>
              </a:solidFill>
              <a:latin typeface="Roboto"/>
              <a:ea typeface="Roboto"/>
              <a:cs typeface="Roboto"/>
              <a:sym typeface="Roboto"/>
            </a:endParaRPr>
          </a:p>
        </p:txBody>
      </p:sp>
      <p:graphicFrame>
        <p:nvGraphicFramePr>
          <p:cNvPr id="152" name="Google Shape;152;p21"/>
          <p:cNvGraphicFramePr/>
          <p:nvPr/>
        </p:nvGraphicFramePr>
        <p:xfrm>
          <a:off x="6487805" y="2228941"/>
          <a:ext cx="3000000" cy="3000000"/>
        </p:xfrm>
        <a:graphic>
          <a:graphicData uri="http://schemas.openxmlformats.org/drawingml/2006/table">
            <a:tbl>
              <a:tblPr bandRow="1" firstRow="1">
                <a:noFill/>
                <a:tableStyleId>{6716B66C-CD46-4275-9BA1-B19D7770CBAC}</a:tableStyleId>
              </a:tblPr>
              <a:tblGrid>
                <a:gridCol w="276750"/>
                <a:gridCol w="276750"/>
                <a:gridCol w="276750"/>
                <a:gridCol w="276750"/>
                <a:gridCol w="276750"/>
                <a:gridCol w="276750"/>
                <a:gridCol w="2767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5</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r>
            </a:tbl>
          </a:graphicData>
        </a:graphic>
      </p:graphicFrame>
      <p:graphicFrame>
        <p:nvGraphicFramePr>
          <p:cNvPr id="153" name="Google Shape;153;p21"/>
          <p:cNvGraphicFramePr/>
          <p:nvPr/>
        </p:nvGraphicFramePr>
        <p:xfrm>
          <a:off x="6487804" y="3002504"/>
          <a:ext cx="3000000" cy="3000000"/>
        </p:xfrm>
        <a:graphic>
          <a:graphicData uri="http://schemas.openxmlformats.org/drawingml/2006/table">
            <a:tbl>
              <a:tblPr bandRow="1" firstRow="1">
                <a:noFill/>
                <a:tableStyleId>{6716B66C-CD46-4275-9BA1-B19D7770CBAC}</a:tableStyleId>
              </a:tblPr>
              <a:tblGrid>
                <a:gridCol w="276750"/>
                <a:gridCol w="276750"/>
                <a:gridCol w="276750"/>
                <a:gridCol w="276750"/>
                <a:gridCol w="276750"/>
                <a:gridCol w="276750"/>
                <a:gridCol w="27675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0</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1</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2</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4</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5</a:t>
                      </a:r>
                      <a:endParaRPr sz="14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Roboto"/>
                          <a:ea typeface="Roboto"/>
                          <a:cs typeface="Roboto"/>
                          <a:sym typeface="Roboto"/>
                        </a:rPr>
                        <a:t>6</a:t>
                      </a:r>
                      <a:endParaRPr sz="1400" u="none" cap="none" strike="noStrike">
                        <a:latin typeface="Roboto"/>
                        <a:ea typeface="Roboto"/>
                        <a:cs typeface="Roboto"/>
                        <a:sym typeface="Roboto"/>
                      </a:endParaRPr>
                    </a:p>
                  </a:txBody>
                  <a:tcPr marT="45725" marB="45725" marR="91450" marL="91450"/>
                </a:tc>
              </a:tr>
            </a:tbl>
          </a:graphicData>
        </a:graphic>
      </p:graphicFrame>
      <p:cxnSp>
        <p:nvCxnSpPr>
          <p:cNvPr id="154" name="Google Shape;154;p21"/>
          <p:cNvCxnSpPr/>
          <p:nvPr/>
        </p:nvCxnSpPr>
        <p:spPr>
          <a:xfrm rot="10800000">
            <a:off x="7453298" y="2624259"/>
            <a:ext cx="0" cy="319428"/>
          </a:xfrm>
          <a:prstGeom prst="straightConnector1">
            <a:avLst/>
          </a:prstGeom>
          <a:noFill/>
          <a:ln cap="flat" cmpd="sng" w="9525">
            <a:solidFill>
              <a:srgbClr val="3B7FF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0" name="Google Shape;160;p22"/>
          <p:cNvSpPr txBox="1"/>
          <p:nvPr/>
        </p:nvSpPr>
        <p:spPr>
          <a:xfrm>
            <a:off x="694394" y="1350283"/>
            <a:ext cx="7796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Roboto"/>
                <a:ea typeface="Roboto"/>
                <a:cs typeface="Roboto"/>
                <a:sym typeface="Roboto"/>
              </a:rPr>
              <a:t>The goal is to find the split point in an array where the sum of elements on the left side is closest to equaling the sum of elements on the right side.</a:t>
            </a:r>
            <a:endParaRPr b="0" i="0" sz="1600" u="none" cap="none" strike="noStrike">
              <a:solidFill>
                <a:srgbClr val="000000"/>
              </a:solidFill>
              <a:latin typeface="Roboto"/>
              <a:ea typeface="Roboto"/>
              <a:cs typeface="Roboto"/>
              <a:sym typeface="Roboto"/>
            </a:endParaRPr>
          </a:p>
        </p:txBody>
      </p:sp>
      <p:sp>
        <p:nvSpPr>
          <p:cNvPr id="161" name="Google Shape;161;p22"/>
          <p:cNvSpPr txBox="1"/>
          <p:nvPr/>
        </p:nvSpPr>
        <p:spPr>
          <a:xfrm>
            <a:off x="695544" y="2588933"/>
            <a:ext cx="7796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Roboto"/>
                <a:ea typeface="Roboto"/>
                <a:cs typeface="Roboto"/>
                <a:sym typeface="Roboto"/>
              </a:rPr>
              <a:t>This split point represents the maximum equilibrium sum. It has the minimum absolute difference between the left sum and right sum.</a:t>
            </a:r>
            <a:endParaRPr b="0" i="0" sz="1600" u="none" cap="none" strike="noStrike">
              <a:solidFill>
                <a:srgbClr val="000000"/>
              </a:solidFill>
              <a:latin typeface="Roboto"/>
              <a:ea typeface="Roboto"/>
              <a:cs typeface="Roboto"/>
              <a:sym typeface="Roboto"/>
            </a:endParaRPr>
          </a:p>
        </p:txBody>
      </p:sp>
      <p:sp>
        <p:nvSpPr>
          <p:cNvPr id="162" name="Google Shape;162;p22"/>
          <p:cNvSpPr txBox="1"/>
          <p:nvPr/>
        </p:nvSpPr>
        <p:spPr>
          <a:xfrm>
            <a:off x="696694" y="3566333"/>
            <a:ext cx="7796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Noto Sans Symbols"/>
              <a:buChar char="⮚"/>
            </a:pPr>
            <a:r>
              <a:rPr b="0" i="0" lang="en-US" sz="1600" u="none" cap="none" strike="noStrike">
                <a:solidFill>
                  <a:srgbClr val="000000"/>
                </a:solidFill>
                <a:latin typeface="Roboto"/>
                <a:ea typeface="Roboto"/>
                <a:cs typeface="Roboto"/>
                <a:sym typeface="Roboto"/>
              </a:rPr>
              <a:t>An equilibrium sum is found at an index i where the sum of elements from 0 to i-1 equals the sum of elements from i to the end of the array.</a:t>
            </a:r>
            <a:endParaRPr b="0" i="0" sz="1600" u="none" cap="none" strike="noStrike">
              <a:solidFill>
                <a:srgbClr val="000000"/>
              </a:solidFill>
              <a:latin typeface="Roboto"/>
              <a:ea typeface="Roboto"/>
              <a:cs typeface="Roboto"/>
              <a:sym typeface="Roboto"/>
            </a:endParaRPr>
          </a:p>
        </p:txBody>
      </p:sp>
      <p:sp>
        <p:nvSpPr>
          <p:cNvPr id="163" name="Google Shape;163;p22"/>
          <p:cNvSpPr txBox="1"/>
          <p:nvPr/>
        </p:nvSpPr>
        <p:spPr>
          <a:xfrm>
            <a:off x="518125" y="383950"/>
            <a:ext cx="621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More details of Maximum Equilibrium Sum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