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9" roundtripDataSignature="AMtx7mhBm9LATb+WIoZttZXNK8MpZBe8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A05CFC-C959-464D-9559-D95C062E1561}">
  <a:tblStyle styleId="{A9A05CFC-C959-464D-9559-D95C062E1561}"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DFD"/>
          </a:solidFill>
        </a:fill>
      </a:tcStyle>
    </a:wholeTbl>
    <a:band1H>
      <a:tcTxStyle b="off" i="off"/>
      <a:tcStyle>
        <a:fill>
          <a:solidFill>
            <a:srgbClr val="CDD8FB"/>
          </a:solidFill>
        </a:fill>
      </a:tcStyle>
    </a:band1H>
    <a:band2H>
      <a:tcTxStyle b="off" i="off"/>
    </a:band2H>
    <a:band1V>
      <a:tcTxStyle b="off" i="off"/>
      <a:tcStyle>
        <a:fill>
          <a:solidFill>
            <a:srgbClr val="CDD8FB"/>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9: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1200" strike="noStrike">
                <a:latin typeface="Arial"/>
                <a:ea typeface="Arial"/>
                <a:cs typeface="Arial"/>
                <a:sym typeface="Arial"/>
              </a:rPr>
              <a:t>NOTE: YOU CAN SKIP THIS IF YOU HAVE TIME CONSTRAINTS</a:t>
            </a:r>
            <a:endParaRPr b="0" sz="1200" strike="noStrike">
              <a:latin typeface="Arial"/>
              <a:ea typeface="Arial"/>
              <a:cs typeface="Arial"/>
              <a:sym typeface="Arial"/>
            </a:endParaRPr>
          </a:p>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10: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1200" strike="noStrike">
                <a:latin typeface="Arial"/>
                <a:ea typeface="Arial"/>
                <a:cs typeface="Arial"/>
                <a:sym typeface="Arial"/>
              </a:rPr>
              <a:t>// a sentinel value: https://stackoverflow.com/questions/21666508/can-someone-explain-to-me-what-a-sentinel-does-in-java-or-how-it-works</a:t>
            </a:r>
            <a:endParaRPr b="0" sz="1200" strike="noStrike">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11: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1200" strike="noStrike">
                <a:latin typeface="Arial"/>
                <a:ea typeface="Arial"/>
                <a:cs typeface="Arial"/>
                <a:sym typeface="Arial"/>
              </a:rPr>
              <a:t>// a sentinel value: https://stackoverflow.com/questions/21666508/can-someone-explain-to-me-what-a-sentinel-does-in-java-or-how-it-works</a:t>
            </a:r>
            <a:endParaRPr b="0" sz="1200" strike="noStrike">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12: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16: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14: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42: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42: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1200" strike="noStrike">
                <a:latin typeface="Arial"/>
                <a:ea typeface="Arial"/>
                <a:cs typeface="Arial"/>
                <a:sym typeface="Arial"/>
              </a:rPr>
              <a:t>// a sentinel value: https://stackoverflow.com/questions/21666508/can-someone-explain-to-me-what-a-sentinel-does-in-java-or-how-it-works</a:t>
            </a:r>
            <a:endParaRPr b="0" sz="1200" strike="noStrike">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43: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43: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1200" strike="noStrike">
                <a:latin typeface="Arial"/>
                <a:ea typeface="Arial"/>
                <a:cs typeface="Arial"/>
                <a:sym typeface="Arial"/>
              </a:rPr>
              <a:t>// a sentinel value: https://stackoverflow.com/questions/21666508/can-someone-explain-to-me-what-a-sentinel-does-in-java-or-how-it-works</a:t>
            </a:r>
            <a:endParaRPr b="0" sz="1200" strike="noStrike">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44: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44: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45: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45: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46: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46: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47: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47: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1200" strike="noStrike">
                <a:latin typeface="Arial"/>
                <a:ea typeface="Arial"/>
                <a:cs typeface="Arial"/>
                <a:sym typeface="Arial"/>
              </a:rPr>
              <a:t>// a sentinel value: https://stackoverflow.com/questions/21666508/can-someone-explain-to-me-what-a-sentinel-does-in-java-or-how-it-works</a:t>
            </a:r>
            <a:endParaRPr b="0" sz="1200" strike="noStrike">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48: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48: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1200" strike="noStrike">
                <a:latin typeface="Arial"/>
                <a:ea typeface="Arial"/>
                <a:cs typeface="Arial"/>
                <a:sym typeface="Arial"/>
              </a:rPr>
              <a:t>// a sentinel value: https://stackoverflow.com/questions/21666508/can-someone-explain-to-me-what-a-sentinel-does-in-java-or-how-it-works</a:t>
            </a:r>
            <a:endParaRPr b="0" sz="1200" strike="noStrike">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7543104cdf_2_0: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g27543104cdf_2_0: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1200" strike="noStrike">
                <a:latin typeface="Arial"/>
                <a:ea typeface="Arial"/>
                <a:cs typeface="Arial"/>
                <a:sym typeface="Arial"/>
              </a:rPr>
              <a:t>// a sentinel value: https://stackoverflow.com/questions/21666508/can-someone-explain-to-me-what-a-sentinel-does-in-java-or-how-it-works</a:t>
            </a:r>
            <a:endParaRPr b="0" sz="1200" strike="noStrike">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7543104cdf_2_14: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g27543104cdf_2_14: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1200" strike="noStrike">
                <a:latin typeface="Arial"/>
                <a:ea typeface="Arial"/>
                <a:cs typeface="Arial"/>
                <a:sym typeface="Arial"/>
              </a:rPr>
              <a:t>// a sentinel value: https://stackoverflow.com/questions/21666508/can-someone-explain-to-me-what-a-sentinel-does-in-java-or-how-it-works</a:t>
            </a:r>
            <a:endParaRPr b="0" sz="1200" strike="noStrike">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543104cdf_2_24: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g27543104cdf_2_24: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7543104cdf_2_34: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g27543104cdf_2_34: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1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 name="Google Shape;76;p3: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4: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5: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p6: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1200" strike="noStrike">
                <a:latin typeface="Arial"/>
                <a:ea typeface="Arial"/>
                <a:cs typeface="Arial"/>
                <a:sym typeface="Arial"/>
              </a:rPr>
              <a:t>// a sentinel value: https://stackoverflow.com/questions/21666508/can-someone-explain-to-me-what-a-sentinel-does-in-java-or-how-it-works</a:t>
            </a:r>
            <a:endParaRPr b="0" sz="1200" strike="noStrike">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p7: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1200" strike="noStrike">
                <a:latin typeface="Arial"/>
                <a:ea typeface="Arial"/>
                <a:cs typeface="Arial"/>
                <a:sym typeface="Arial"/>
              </a:rPr>
              <a:t>// a sentinel value: https://stackoverflow.com/questions/21666508/can-someone-explain-to-me-what-a-sentinel-does-in-java-or-how-it-works</a:t>
            </a:r>
            <a:endParaRPr b="0" sz="1200" strike="noStrike">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p8: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1200" strike="noStrike">
                <a:latin typeface="Arial"/>
                <a:ea typeface="Arial"/>
                <a:cs typeface="Arial"/>
                <a:sym typeface="Arial"/>
              </a:rPr>
              <a:t>NOTE: YOU CAN SKIP THIS IF YOU HAVE TIME CONSTRAINTS</a:t>
            </a:r>
            <a:endParaRPr b="0" sz="1200"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4" name="Google Shape;4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7" name="Google Shape;4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1" name="Google Shape;5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11" name="Shape 11"/>
        <p:cNvGrpSpPr/>
        <p:nvPr/>
      </p:nvGrpSpPr>
      <p:grpSpPr>
        <a:xfrm>
          <a:off x="0" y="0"/>
          <a:ext cx="0" cy="0"/>
          <a:chOff x="0" y="0"/>
          <a:chExt cx="0" cy="0"/>
        </a:xfrm>
      </p:grpSpPr>
      <p:sp>
        <p:nvSpPr>
          <p:cNvPr id="12" name="Google Shape;12;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9"/>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hyperlink" Target="https://learn.codemithra.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jp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
          <p:cNvPicPr preferRelativeResize="0"/>
          <p:nvPr/>
        </p:nvPicPr>
        <p:blipFill rotWithShape="1">
          <a:blip r:embed="rId3">
            <a:alphaModFix/>
          </a:blip>
          <a:srcRect b="0" l="0" r="0" t="0"/>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9"/>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50" name="Google Shape;150;p9"/>
          <p:cNvSpPr/>
          <p:nvPr/>
        </p:nvSpPr>
        <p:spPr>
          <a:xfrm>
            <a:off x="555119" y="655582"/>
            <a:ext cx="8033207" cy="3385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Binary Search Tree (BST) Solution</a:t>
            </a:r>
            <a:endParaRPr b="1" i="0" sz="1600" u="none" cap="none" strike="noStrike">
              <a:solidFill>
                <a:srgbClr val="000000"/>
              </a:solidFill>
              <a:latin typeface="Consolas"/>
              <a:ea typeface="Consolas"/>
              <a:cs typeface="Consolas"/>
              <a:sym typeface="Consolas"/>
            </a:endParaRPr>
          </a:p>
        </p:txBody>
      </p:sp>
      <p:sp>
        <p:nvSpPr>
          <p:cNvPr id="151" name="Google Shape;151;p9"/>
          <p:cNvSpPr/>
          <p:nvPr/>
        </p:nvSpPr>
        <p:spPr>
          <a:xfrm>
            <a:off x="2043918" y="1567643"/>
            <a:ext cx="2106033"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Time Complexity :</a:t>
            </a:r>
            <a:endParaRPr b="0" i="0" sz="1600" u="none" cap="none" strike="noStrike">
              <a:solidFill>
                <a:srgbClr val="000000"/>
              </a:solidFill>
              <a:latin typeface="Consolas"/>
              <a:ea typeface="Consolas"/>
              <a:cs typeface="Consolas"/>
              <a:sym typeface="Consolas"/>
            </a:endParaRPr>
          </a:p>
        </p:txBody>
      </p:sp>
      <p:sp>
        <p:nvSpPr>
          <p:cNvPr id="152" name="Google Shape;152;p9"/>
          <p:cNvSpPr/>
          <p:nvPr/>
        </p:nvSpPr>
        <p:spPr>
          <a:xfrm>
            <a:off x="4151685" y="1565308"/>
            <a:ext cx="2572652"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O(n^n) in case of BST</a:t>
            </a:r>
            <a:endParaRPr b="0" i="0" sz="1600" u="none" cap="none" strike="noStrike">
              <a:solidFill>
                <a:srgbClr val="000000"/>
              </a:solidFill>
              <a:latin typeface="Consolas"/>
              <a:ea typeface="Consolas"/>
              <a:cs typeface="Consolas"/>
              <a:sym typeface="Consolas"/>
            </a:endParaRPr>
          </a:p>
        </p:txBody>
      </p:sp>
      <p:sp>
        <p:nvSpPr>
          <p:cNvPr id="153" name="Google Shape;153;p9"/>
          <p:cNvSpPr/>
          <p:nvPr/>
        </p:nvSpPr>
        <p:spPr>
          <a:xfrm>
            <a:off x="2048600" y="2571150"/>
            <a:ext cx="2438700" cy="33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Space Complexity :</a:t>
            </a:r>
            <a:endParaRPr b="0" i="0" sz="1600" u="none" cap="none" strike="noStrike">
              <a:solidFill>
                <a:srgbClr val="000000"/>
              </a:solidFill>
              <a:latin typeface="Consolas"/>
              <a:ea typeface="Consolas"/>
              <a:cs typeface="Consolas"/>
              <a:sym typeface="Consolas"/>
            </a:endParaRPr>
          </a:p>
        </p:txBody>
      </p:sp>
      <p:sp>
        <p:nvSpPr>
          <p:cNvPr id="154" name="Google Shape;154;p9"/>
          <p:cNvSpPr/>
          <p:nvPr/>
        </p:nvSpPr>
        <p:spPr>
          <a:xfrm>
            <a:off x="4156371" y="2568822"/>
            <a:ext cx="891518"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O(1)</a:t>
            </a:r>
            <a:endParaRPr b="0" i="0" sz="1600" u="none" cap="none" strike="noStrike">
              <a:solidFill>
                <a:srgbClr val="000000"/>
              </a:solidFill>
              <a:latin typeface="Consolas"/>
              <a:ea typeface="Consolas"/>
              <a:cs typeface="Consolas"/>
              <a:sym typeface="Consolas"/>
            </a:endParaRPr>
          </a:p>
        </p:txBody>
      </p:sp>
      <p:sp>
        <p:nvSpPr>
          <p:cNvPr id="155" name="Google Shape;155;p9"/>
          <p:cNvSpPr/>
          <p:nvPr/>
        </p:nvSpPr>
        <p:spPr>
          <a:xfrm>
            <a:off x="4149336" y="1928728"/>
            <a:ext cx="3749654"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O(nlogn) in case of balanced BT</a:t>
            </a:r>
            <a:endParaRPr b="0" i="0" sz="16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0"/>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aphicFrame>
        <p:nvGraphicFramePr>
          <p:cNvPr id="162" name="Google Shape;162;p10"/>
          <p:cNvGraphicFramePr/>
          <p:nvPr/>
        </p:nvGraphicFramePr>
        <p:xfrm>
          <a:off x="275100" y="915840"/>
          <a:ext cx="3000000" cy="3000000"/>
        </p:xfrm>
        <a:graphic>
          <a:graphicData uri="http://schemas.openxmlformats.org/drawingml/2006/table">
            <a:tbl>
              <a:tblPr bandRow="1" firstRow="1">
                <a:noFill/>
                <a:tableStyleId>{A9A05CFC-C959-464D-9559-D95C062E1561}</a:tableStyleId>
              </a:tblPr>
              <a:tblGrid>
                <a:gridCol w="4517750"/>
                <a:gridCol w="4076050"/>
              </a:tblGrid>
              <a:tr h="3726725">
                <a:tc>
                  <a:txBody>
                    <a:bodyPr/>
                    <a:lstStyle/>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import java.io.*;</a:t>
                      </a:r>
                      <a:endParaRPr b="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class Node</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int key;</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int c = 0;</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Node left,right;</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class EthCode{</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static int ma = 0;</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create a new BST node</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static Node newNode(int item)</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Node temp = new Node();</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temp.key = item;</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temp.c = 1;</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temp.left = temp.right = null;</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return temp;</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insert a new node with given key in BST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static Node insert(Node node, int key)</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//if tree empty, return a new node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if (node == null)</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if (ma == 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ma = 1;</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return newNode(key);</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 Otherwise, recur down the tree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if (key &lt; node.key)</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node.left = insert(node.left, key);</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else if (key &gt; node.key)</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node.right = insert(node.right, key);</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else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node.c++;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163" name="Google Shape;163;p10"/>
          <p:cNvSpPr txBox="1"/>
          <p:nvPr/>
        </p:nvSpPr>
        <p:spPr>
          <a:xfrm>
            <a:off x="2362235" y="366502"/>
            <a:ext cx="45720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400" u="none" cap="none" strike="noStrike">
                <a:solidFill>
                  <a:srgbClr val="000000"/>
                </a:solidFill>
                <a:latin typeface="Arial"/>
                <a:ea typeface="Arial"/>
                <a:cs typeface="Arial"/>
                <a:sym typeface="Arial"/>
              </a:rPr>
              <a:t>Majority Element – </a:t>
            </a:r>
            <a:r>
              <a:rPr b="1" i="0" lang="en-US" sz="1400" u="none" cap="none" strike="noStrike">
                <a:solidFill>
                  <a:srgbClr val="000000"/>
                </a:solidFill>
                <a:latin typeface="Consolas"/>
                <a:ea typeface="Consolas"/>
                <a:cs typeface="Consolas"/>
                <a:sym typeface="Consolas"/>
              </a:rPr>
              <a:t>BST Solution</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1"/>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aphicFrame>
        <p:nvGraphicFramePr>
          <p:cNvPr id="170" name="Google Shape;170;p11"/>
          <p:cNvGraphicFramePr/>
          <p:nvPr/>
        </p:nvGraphicFramePr>
        <p:xfrm>
          <a:off x="168279" y="1088931"/>
          <a:ext cx="3000000" cy="3000000"/>
        </p:xfrm>
        <a:graphic>
          <a:graphicData uri="http://schemas.openxmlformats.org/drawingml/2006/table">
            <a:tbl>
              <a:tblPr bandRow="1" firstRow="1">
                <a:noFill/>
                <a:tableStyleId>{A9A05CFC-C959-464D-9559-D95C062E1561}</a:tableStyleId>
              </a:tblPr>
              <a:tblGrid>
                <a:gridCol w="4517750"/>
                <a:gridCol w="4076050"/>
              </a:tblGrid>
              <a:tr h="3664300">
                <a:tc>
                  <a:txBody>
                    <a:bodyPr/>
                    <a:lstStyle/>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 Find the max count</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ma = Math.max(ma, node.c);</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 Return the (unchanged) node pointer</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return node;</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inorder traversal of BST</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static void inorder(Node root, int s)</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if (root != null)</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inorder(root.left, s);</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if (root.c &gt; (s / 2))</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System.out.println(root.key + "\n");</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inorder(root.right, s);</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t/>
                      </a:r>
                      <a:endParaRPr b="0" sz="1400" u="none" cap="none" strike="noStrike">
                        <a:solidFill>
                          <a:schemeClr val="dk1"/>
                        </a:solidFill>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public static void main(String[] args)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int a[] = { 1, 3, 3, 3, 2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Node root = null;</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for(int i = 0; i &lt; size; i++)</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root = insert(root, a[i]);</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if (ma &gt; (size / 2))</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inorder(root, a.length);</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else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System.out.println(null);</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b="0" sz="1400" u="none" cap="none" strike="noStrike">
                        <a:solidFill>
                          <a:schemeClr val="dk1"/>
                        </a:solidFill>
                        <a:highlight>
                          <a:schemeClr val="lt1"/>
                        </a:highlight>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171" name="Google Shape;171;p11"/>
          <p:cNvSpPr txBox="1"/>
          <p:nvPr/>
        </p:nvSpPr>
        <p:spPr>
          <a:xfrm>
            <a:off x="2434683" y="521517"/>
            <a:ext cx="457200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400" u="none" cap="none" strike="noStrike">
                <a:solidFill>
                  <a:srgbClr val="000000"/>
                </a:solidFill>
                <a:latin typeface="Arial"/>
                <a:ea typeface="Arial"/>
                <a:cs typeface="Arial"/>
                <a:sym typeface="Arial"/>
              </a:rPr>
              <a:t>Majority Element – </a:t>
            </a:r>
            <a:r>
              <a:rPr b="1" i="0" lang="en-US" sz="1400" u="none" cap="none" strike="noStrike">
                <a:solidFill>
                  <a:srgbClr val="000000"/>
                </a:solidFill>
                <a:latin typeface="Consolas"/>
                <a:ea typeface="Consolas"/>
                <a:cs typeface="Consolas"/>
                <a:sym typeface="Consolas"/>
              </a:rPr>
              <a:t>BST Solution</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2"/>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78" name="Google Shape;178;p12"/>
          <p:cNvSpPr/>
          <p:nvPr/>
        </p:nvSpPr>
        <p:spPr>
          <a:xfrm>
            <a:off x="310956" y="1386829"/>
            <a:ext cx="8033207" cy="3385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Linear Solution</a:t>
            </a:r>
            <a:endParaRPr b="1" i="0" sz="1600" u="none" cap="none" strike="noStrike">
              <a:solidFill>
                <a:srgbClr val="000000"/>
              </a:solidFill>
              <a:latin typeface="Consolas"/>
              <a:ea typeface="Consolas"/>
              <a:cs typeface="Consolas"/>
              <a:sym typeface="Consolas"/>
            </a:endParaRPr>
          </a:p>
        </p:txBody>
      </p:sp>
      <p:sp>
        <p:nvSpPr>
          <p:cNvPr id="179" name="Google Shape;179;p12"/>
          <p:cNvSpPr/>
          <p:nvPr/>
        </p:nvSpPr>
        <p:spPr>
          <a:xfrm>
            <a:off x="631993" y="2166030"/>
            <a:ext cx="8033207"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In Hashmap(key-value pair), at value, maintain a count for each element(key) and whenever the count is greater than half of the array length, return that key(majority element).</a:t>
            </a:r>
            <a:endParaRPr b="0" i="0" sz="1600" u="none" cap="none" strike="noStrike">
              <a:solidFill>
                <a:srgbClr val="000000"/>
              </a:solidFill>
              <a:latin typeface="Consolas"/>
              <a:ea typeface="Consolas"/>
              <a:cs typeface="Consolas"/>
              <a:sym typeface="Consolas"/>
            </a:endParaRPr>
          </a:p>
        </p:txBody>
      </p:sp>
      <p:sp>
        <p:nvSpPr>
          <p:cNvPr id="180" name="Google Shape;180;p12"/>
          <p:cNvSpPr txBox="1"/>
          <p:nvPr/>
        </p:nvSpPr>
        <p:spPr>
          <a:xfrm>
            <a:off x="2100146" y="608063"/>
            <a:ext cx="457200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400" u="none" cap="none" strike="noStrike">
                <a:solidFill>
                  <a:srgbClr val="000000"/>
                </a:solidFill>
                <a:latin typeface="Arial"/>
                <a:ea typeface="Arial"/>
                <a:cs typeface="Arial"/>
                <a:sym typeface="Arial"/>
              </a:rPr>
              <a:t>Majority Element – Linear Solution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6"/>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87" name="Google Shape;187;p16"/>
          <p:cNvSpPr/>
          <p:nvPr/>
        </p:nvSpPr>
        <p:spPr>
          <a:xfrm>
            <a:off x="326710" y="1100660"/>
            <a:ext cx="8033207" cy="3385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Linear Solution</a:t>
            </a:r>
            <a:endParaRPr b="1" i="0" sz="1600" u="none" cap="none" strike="noStrike">
              <a:solidFill>
                <a:srgbClr val="000000"/>
              </a:solidFill>
              <a:latin typeface="Consolas"/>
              <a:ea typeface="Consolas"/>
              <a:cs typeface="Consolas"/>
              <a:sym typeface="Consolas"/>
            </a:endParaRPr>
          </a:p>
        </p:txBody>
      </p:sp>
      <p:sp>
        <p:nvSpPr>
          <p:cNvPr id="188" name="Google Shape;188;p16"/>
          <p:cNvSpPr txBox="1"/>
          <p:nvPr/>
        </p:nvSpPr>
        <p:spPr>
          <a:xfrm>
            <a:off x="2041560" y="377584"/>
            <a:ext cx="4572000" cy="14142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400" u="none" cap="none" strike="noStrike">
                <a:solidFill>
                  <a:srgbClr val="000000"/>
                </a:solidFill>
                <a:latin typeface="Arial"/>
                <a:ea typeface="Arial"/>
                <a:cs typeface="Arial"/>
                <a:sym typeface="Arial"/>
              </a:rPr>
              <a:t>Majority Element – Linear Solution</a:t>
            </a:r>
            <a:endParaRPr/>
          </a:p>
        </p:txBody>
      </p:sp>
      <p:sp>
        <p:nvSpPr>
          <p:cNvPr id="189" name="Google Shape;189;p16"/>
          <p:cNvSpPr/>
          <p:nvPr/>
        </p:nvSpPr>
        <p:spPr>
          <a:xfrm>
            <a:off x="310956" y="733612"/>
            <a:ext cx="8033207" cy="12855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Algorithm</a:t>
            </a:r>
            <a:endParaRPr b="1" i="0" sz="1600" u="none" cap="none" strike="noStrike">
              <a:solidFill>
                <a:srgbClr val="000000"/>
              </a:solidFill>
              <a:latin typeface="Consolas"/>
              <a:ea typeface="Consolas"/>
              <a:cs typeface="Consolas"/>
              <a:sym typeface="Consolas"/>
            </a:endParaRPr>
          </a:p>
        </p:txBody>
      </p:sp>
      <p:sp>
        <p:nvSpPr>
          <p:cNvPr id="190" name="Google Shape;190;p16"/>
          <p:cNvSpPr/>
          <p:nvPr/>
        </p:nvSpPr>
        <p:spPr>
          <a:xfrm>
            <a:off x="566819" y="1663842"/>
            <a:ext cx="8033207" cy="483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 Create a hashmap to store a key-value pair, i.e. element-frequency pair.</a:t>
            </a:r>
            <a:endParaRPr b="0" i="0" sz="1600" u="none" cap="none" strike="noStrike">
              <a:solidFill>
                <a:srgbClr val="000000"/>
              </a:solidFill>
              <a:latin typeface="Consolas"/>
              <a:ea typeface="Consolas"/>
              <a:cs typeface="Consolas"/>
              <a:sym typeface="Consolas"/>
            </a:endParaRPr>
          </a:p>
        </p:txBody>
      </p:sp>
      <p:sp>
        <p:nvSpPr>
          <p:cNvPr id="191" name="Google Shape;191;p16"/>
          <p:cNvSpPr/>
          <p:nvPr/>
        </p:nvSpPr>
        <p:spPr>
          <a:xfrm>
            <a:off x="555396" y="2317846"/>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 Traverse the array from start to end.</a:t>
            </a:r>
            <a:endParaRPr b="0" i="0" sz="1600" u="none" cap="none" strike="noStrike">
              <a:solidFill>
                <a:srgbClr val="000000"/>
              </a:solidFill>
              <a:latin typeface="Consolas"/>
              <a:ea typeface="Consolas"/>
              <a:cs typeface="Consolas"/>
              <a:sym typeface="Consolas"/>
            </a:endParaRPr>
          </a:p>
        </p:txBody>
      </p:sp>
      <p:sp>
        <p:nvSpPr>
          <p:cNvPr id="192" name="Google Shape;192;p16"/>
          <p:cNvSpPr/>
          <p:nvPr/>
        </p:nvSpPr>
        <p:spPr>
          <a:xfrm>
            <a:off x="566819" y="2743345"/>
            <a:ext cx="8033207"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 For every element in the array, insert the element in the hashmap if the element does not exist as key, else fetch the value of the key ( array[i] ), and increase the value by 1.</a:t>
            </a:r>
            <a:endParaRPr b="0" i="0" sz="1600" u="none" cap="none" strike="noStrike">
              <a:solidFill>
                <a:srgbClr val="000000"/>
              </a:solidFill>
              <a:latin typeface="Consolas"/>
              <a:ea typeface="Consolas"/>
              <a:cs typeface="Consolas"/>
              <a:sym typeface="Consolas"/>
            </a:endParaRPr>
          </a:p>
        </p:txBody>
      </p:sp>
      <p:sp>
        <p:nvSpPr>
          <p:cNvPr id="193" name="Google Shape;193;p16"/>
          <p:cNvSpPr/>
          <p:nvPr/>
        </p:nvSpPr>
        <p:spPr>
          <a:xfrm>
            <a:off x="566819" y="3661286"/>
            <a:ext cx="8033207"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 If the count is greater than half then print the majority element and break.</a:t>
            </a:r>
            <a:endParaRPr b="0" i="0" sz="1600" u="none" cap="none" strike="noStrike">
              <a:solidFill>
                <a:srgbClr val="000000"/>
              </a:solidFill>
              <a:latin typeface="Consolas"/>
              <a:ea typeface="Consolas"/>
              <a:cs typeface="Consolas"/>
              <a:sym typeface="Consolas"/>
            </a:endParaRPr>
          </a:p>
        </p:txBody>
      </p:sp>
      <p:sp>
        <p:nvSpPr>
          <p:cNvPr id="194" name="Google Shape;194;p16"/>
          <p:cNvSpPr/>
          <p:nvPr/>
        </p:nvSpPr>
        <p:spPr>
          <a:xfrm>
            <a:off x="566819" y="4246021"/>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 If no majority element is found print “No Majority element”</a:t>
            </a:r>
            <a:endParaRPr b="0" i="0" sz="16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4"/>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4"/>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1" name="Google Shape;201;p14"/>
          <p:cNvSpPr/>
          <p:nvPr/>
        </p:nvSpPr>
        <p:spPr>
          <a:xfrm>
            <a:off x="2045652" y="1576528"/>
            <a:ext cx="2106033"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Time Complexity :</a:t>
            </a:r>
            <a:endParaRPr b="0" i="0" sz="1600" u="none" cap="none" strike="noStrike">
              <a:solidFill>
                <a:srgbClr val="000000"/>
              </a:solidFill>
              <a:latin typeface="Consolas"/>
              <a:ea typeface="Consolas"/>
              <a:cs typeface="Consolas"/>
              <a:sym typeface="Consolas"/>
            </a:endParaRPr>
          </a:p>
        </p:txBody>
      </p:sp>
      <p:sp>
        <p:nvSpPr>
          <p:cNvPr id="202" name="Google Shape;202;p14"/>
          <p:cNvSpPr/>
          <p:nvPr/>
        </p:nvSpPr>
        <p:spPr>
          <a:xfrm>
            <a:off x="4151685" y="1565308"/>
            <a:ext cx="2572652"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O(n)</a:t>
            </a:r>
            <a:endParaRPr b="0" i="0" sz="1600" u="none" cap="none" strike="noStrike">
              <a:solidFill>
                <a:srgbClr val="000000"/>
              </a:solidFill>
              <a:latin typeface="Consolas"/>
              <a:ea typeface="Consolas"/>
              <a:cs typeface="Consolas"/>
              <a:sym typeface="Consolas"/>
            </a:endParaRPr>
          </a:p>
        </p:txBody>
      </p:sp>
      <p:sp>
        <p:nvSpPr>
          <p:cNvPr id="203" name="Google Shape;203;p14"/>
          <p:cNvSpPr/>
          <p:nvPr/>
        </p:nvSpPr>
        <p:spPr>
          <a:xfrm>
            <a:off x="2048604" y="2571157"/>
            <a:ext cx="2185753"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Space Complexity :</a:t>
            </a:r>
            <a:endParaRPr b="0" i="0" sz="1600" u="none" cap="none" strike="noStrike">
              <a:solidFill>
                <a:srgbClr val="000000"/>
              </a:solidFill>
              <a:latin typeface="Consolas"/>
              <a:ea typeface="Consolas"/>
              <a:cs typeface="Consolas"/>
              <a:sym typeface="Consolas"/>
            </a:endParaRPr>
          </a:p>
        </p:txBody>
      </p:sp>
      <p:sp>
        <p:nvSpPr>
          <p:cNvPr id="204" name="Google Shape;204;p14"/>
          <p:cNvSpPr/>
          <p:nvPr/>
        </p:nvSpPr>
        <p:spPr>
          <a:xfrm>
            <a:off x="4156371" y="2568822"/>
            <a:ext cx="891518"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O(1)</a:t>
            </a:r>
            <a:endParaRPr b="0" i="0" sz="1600" u="none" cap="none" strike="noStrike">
              <a:solidFill>
                <a:srgbClr val="000000"/>
              </a:solidFill>
              <a:latin typeface="Consolas"/>
              <a:ea typeface="Consolas"/>
              <a:cs typeface="Consolas"/>
              <a:sym typeface="Consolas"/>
            </a:endParaRPr>
          </a:p>
        </p:txBody>
      </p:sp>
      <p:sp>
        <p:nvSpPr>
          <p:cNvPr id="205" name="Google Shape;205;p14"/>
          <p:cNvSpPr txBox="1"/>
          <p:nvPr/>
        </p:nvSpPr>
        <p:spPr>
          <a:xfrm>
            <a:off x="2824976" y="915840"/>
            <a:ext cx="449250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Time and space complexity</a:t>
            </a:r>
            <a:endParaRPr b="0" i="0" sz="16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2"/>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42"/>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aphicFrame>
        <p:nvGraphicFramePr>
          <p:cNvPr id="212" name="Google Shape;212;p42"/>
          <p:cNvGraphicFramePr/>
          <p:nvPr/>
        </p:nvGraphicFramePr>
        <p:xfrm>
          <a:off x="275100" y="780508"/>
          <a:ext cx="3000000" cy="3000000"/>
        </p:xfrm>
        <a:graphic>
          <a:graphicData uri="http://schemas.openxmlformats.org/drawingml/2006/table">
            <a:tbl>
              <a:tblPr bandRow="1" firstRow="1">
                <a:noFill/>
                <a:tableStyleId>{A9A05CFC-C959-464D-9559-D95C062E1561}</a:tableStyleId>
              </a:tblPr>
              <a:tblGrid>
                <a:gridCol w="4517750"/>
                <a:gridCol w="4076050"/>
              </a:tblGrid>
              <a:tr h="3605075">
                <a:tc>
                  <a:txBody>
                    <a:bodyPr/>
                    <a:lstStyle/>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import java.util.HashMap;</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import java.util.Map;</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class EthCode</a:t>
                      </a:r>
                      <a:endParaRPr b="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 Function to find the majority element present in a given array</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public static int findMajorityElement(int[] A)</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 create an empty `HashMap`</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Map&lt;Integer, Integer&gt; map = new HashMap&lt;&gt;();</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 store each element's frequency in a map</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for (int i: A)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map.put(i, map.getOrDefault(i, 0) + 1);</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 return the element if its count is more than `n/2`</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for (Map.Entry&lt;Integer, Integer&gt; entry: map.entrySet())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if (entry.getValue() &gt; A.length/2)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return entry.getKey();</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 no majority element is present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return -1;</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213" name="Google Shape;213;p42"/>
          <p:cNvSpPr txBox="1"/>
          <p:nvPr/>
        </p:nvSpPr>
        <p:spPr>
          <a:xfrm>
            <a:off x="2523893" y="367777"/>
            <a:ext cx="45720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400" u="none" cap="none" strike="noStrike">
                <a:solidFill>
                  <a:srgbClr val="000000"/>
                </a:solidFill>
                <a:latin typeface="Arial"/>
                <a:ea typeface="Arial"/>
                <a:cs typeface="Arial"/>
                <a:sym typeface="Arial"/>
              </a:rPr>
              <a:t>Majority Element – Linear Solution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3"/>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43"/>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aphicFrame>
        <p:nvGraphicFramePr>
          <p:cNvPr id="220" name="Google Shape;220;p43"/>
          <p:cNvGraphicFramePr/>
          <p:nvPr/>
        </p:nvGraphicFramePr>
        <p:xfrm>
          <a:off x="2562074" y="697252"/>
          <a:ext cx="3000000" cy="3000000"/>
        </p:xfrm>
        <a:graphic>
          <a:graphicData uri="http://schemas.openxmlformats.org/drawingml/2006/table">
            <a:tbl>
              <a:tblPr bandRow="1" firstRow="1">
                <a:noFill/>
                <a:tableStyleId>{A9A05CFC-C959-464D-9559-D95C062E1561}</a:tableStyleId>
              </a:tblPr>
              <a:tblGrid>
                <a:gridCol w="4517750"/>
              </a:tblGrid>
              <a:tr h="3453675">
                <a:tc>
                  <a:txBody>
                    <a:bodyPr/>
                    <a:lstStyle/>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public static void main (String[] args)</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 assumption: valid input (majority element is present)</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int[] arr = { 1, 8, 7, 4, 1, 2, 2, 2, 2, 2, 2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int result = findMajorityElement(arr);</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if (result != -1)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System.out.println(result);</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else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System.out.println(null);</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4"/>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44"/>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7" name="Google Shape;227;p44"/>
          <p:cNvSpPr/>
          <p:nvPr/>
        </p:nvSpPr>
        <p:spPr>
          <a:xfrm>
            <a:off x="555119" y="711854"/>
            <a:ext cx="8033207" cy="3385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Boyre-Moore Solution: Two step process</a:t>
            </a:r>
            <a:endParaRPr b="1" i="0" sz="1600" u="none" cap="none" strike="noStrike">
              <a:solidFill>
                <a:srgbClr val="000000"/>
              </a:solidFill>
              <a:latin typeface="Consolas"/>
              <a:ea typeface="Consolas"/>
              <a:cs typeface="Consolas"/>
              <a:sym typeface="Consolas"/>
            </a:endParaRPr>
          </a:p>
        </p:txBody>
      </p:sp>
      <p:sp>
        <p:nvSpPr>
          <p:cNvPr id="228" name="Google Shape;228;p44"/>
          <p:cNvSpPr/>
          <p:nvPr/>
        </p:nvSpPr>
        <p:spPr>
          <a:xfrm>
            <a:off x="552771" y="1321464"/>
            <a:ext cx="8033207"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The first step gives the element that maybe the majority element in the array.</a:t>
            </a:r>
            <a:endParaRPr b="0" i="0" sz="1600" u="none" cap="none" strike="noStrike">
              <a:solidFill>
                <a:srgbClr val="000000"/>
              </a:solidFill>
              <a:latin typeface="Consolas"/>
              <a:ea typeface="Consolas"/>
              <a:cs typeface="Consolas"/>
              <a:sym typeface="Consolas"/>
            </a:endParaRPr>
          </a:p>
        </p:txBody>
      </p:sp>
      <p:sp>
        <p:nvSpPr>
          <p:cNvPr id="229" name="Google Shape;229;p44"/>
          <p:cNvSpPr/>
          <p:nvPr/>
        </p:nvSpPr>
        <p:spPr>
          <a:xfrm>
            <a:off x="557457" y="2085822"/>
            <a:ext cx="8033207"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If there is a majority element in an array, then this step will definitely return majority element.</a:t>
            </a:r>
            <a:endParaRPr b="0" i="0" sz="1600" u="none" cap="none" strike="noStrike">
              <a:solidFill>
                <a:srgbClr val="000000"/>
              </a:solidFill>
              <a:latin typeface="Consolas"/>
              <a:ea typeface="Consolas"/>
              <a:cs typeface="Consolas"/>
              <a:sym typeface="Consolas"/>
            </a:endParaRPr>
          </a:p>
        </p:txBody>
      </p:sp>
      <p:sp>
        <p:nvSpPr>
          <p:cNvPr id="230" name="Google Shape;230;p44"/>
          <p:cNvSpPr/>
          <p:nvPr/>
        </p:nvSpPr>
        <p:spPr>
          <a:xfrm>
            <a:off x="562143" y="2871282"/>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Otherwise, it will return candidate for majority element.</a:t>
            </a:r>
            <a:endParaRPr b="0" i="0" sz="1600" u="none" cap="none" strike="noStrike">
              <a:solidFill>
                <a:srgbClr val="000000"/>
              </a:solidFill>
              <a:latin typeface="Consolas"/>
              <a:ea typeface="Consolas"/>
              <a:cs typeface="Consolas"/>
              <a:sym typeface="Consolas"/>
            </a:endParaRPr>
          </a:p>
        </p:txBody>
      </p:sp>
      <p:sp>
        <p:nvSpPr>
          <p:cNvPr id="231" name="Google Shape;231;p44"/>
          <p:cNvSpPr/>
          <p:nvPr/>
        </p:nvSpPr>
        <p:spPr>
          <a:xfrm>
            <a:off x="566829" y="3487926"/>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Check if the element obtained from the above step is majority element.</a:t>
            </a:r>
            <a:endParaRPr b="0" i="0" sz="1600" u="none" cap="none" strike="noStrike">
              <a:solidFill>
                <a:srgbClr val="000000"/>
              </a:solidFill>
              <a:latin typeface="Consolas"/>
              <a:ea typeface="Consolas"/>
              <a:cs typeface="Consolas"/>
              <a:sym typeface="Consolas"/>
            </a:endParaRPr>
          </a:p>
        </p:txBody>
      </p:sp>
      <p:sp>
        <p:nvSpPr>
          <p:cNvPr id="232" name="Google Shape;232;p44"/>
          <p:cNvSpPr/>
          <p:nvPr/>
        </p:nvSpPr>
        <p:spPr>
          <a:xfrm>
            <a:off x="571515" y="4041264"/>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This step is necessary as there might be no majority element.</a:t>
            </a:r>
            <a:endParaRPr b="0" i="0" sz="16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5"/>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45"/>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39" name="Google Shape;239;p45"/>
          <p:cNvSpPr/>
          <p:nvPr/>
        </p:nvSpPr>
        <p:spPr>
          <a:xfrm>
            <a:off x="310956" y="440490"/>
            <a:ext cx="8033207" cy="3385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Boyre-Moore Solution: Two step process</a:t>
            </a:r>
            <a:endParaRPr b="1" i="0" sz="1600" u="none" cap="none" strike="noStrike">
              <a:solidFill>
                <a:srgbClr val="000000"/>
              </a:solidFill>
              <a:latin typeface="Consolas"/>
              <a:ea typeface="Consolas"/>
              <a:cs typeface="Consolas"/>
              <a:sym typeface="Consolas"/>
            </a:endParaRPr>
          </a:p>
        </p:txBody>
      </p:sp>
      <p:sp>
        <p:nvSpPr>
          <p:cNvPr id="240" name="Google Shape;240;p45"/>
          <p:cNvSpPr/>
          <p:nvPr/>
        </p:nvSpPr>
        <p:spPr>
          <a:xfrm>
            <a:off x="555673" y="775774"/>
            <a:ext cx="8033207" cy="3385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Algorithm</a:t>
            </a:r>
            <a:endParaRPr b="1" i="0" sz="1600" u="none" cap="none" strike="noStrike">
              <a:solidFill>
                <a:srgbClr val="000000"/>
              </a:solidFill>
              <a:latin typeface="Consolas"/>
              <a:ea typeface="Consolas"/>
              <a:cs typeface="Consolas"/>
              <a:sym typeface="Consolas"/>
            </a:endParaRPr>
          </a:p>
        </p:txBody>
      </p:sp>
      <p:sp>
        <p:nvSpPr>
          <p:cNvPr id="241" name="Google Shape;241;p45"/>
          <p:cNvSpPr/>
          <p:nvPr/>
        </p:nvSpPr>
        <p:spPr>
          <a:xfrm>
            <a:off x="668223" y="1228701"/>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 Initialize an element m and a counter i = 0</a:t>
            </a:r>
            <a:endParaRPr b="0" i="0" sz="1600" u="none" cap="none" strike="noStrike">
              <a:solidFill>
                <a:srgbClr val="000000"/>
              </a:solidFill>
              <a:latin typeface="Consolas"/>
              <a:ea typeface="Consolas"/>
              <a:cs typeface="Consolas"/>
              <a:sym typeface="Consolas"/>
            </a:endParaRPr>
          </a:p>
        </p:txBody>
      </p:sp>
      <p:sp>
        <p:nvSpPr>
          <p:cNvPr id="242" name="Google Shape;242;p45"/>
          <p:cNvSpPr/>
          <p:nvPr/>
        </p:nvSpPr>
        <p:spPr>
          <a:xfrm>
            <a:off x="668223" y="1645344"/>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 for each element x of the input sequence:</a:t>
            </a:r>
            <a:endParaRPr b="0" i="0" sz="1600" u="none" cap="none" strike="noStrike">
              <a:solidFill>
                <a:srgbClr val="000000"/>
              </a:solidFill>
              <a:latin typeface="Consolas"/>
              <a:ea typeface="Consolas"/>
              <a:cs typeface="Consolas"/>
              <a:sym typeface="Consolas"/>
            </a:endParaRPr>
          </a:p>
        </p:txBody>
      </p:sp>
      <p:sp>
        <p:nvSpPr>
          <p:cNvPr id="243" name="Google Shape;243;p45"/>
          <p:cNvSpPr/>
          <p:nvPr/>
        </p:nvSpPr>
        <p:spPr>
          <a:xfrm>
            <a:off x="668222" y="2002149"/>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 if i = 0, then</a:t>
            </a:r>
            <a:endParaRPr b="0" i="0" sz="1600" u="none" cap="none" strike="noStrike">
              <a:solidFill>
                <a:srgbClr val="000000"/>
              </a:solidFill>
              <a:latin typeface="Consolas"/>
              <a:ea typeface="Consolas"/>
              <a:cs typeface="Consolas"/>
              <a:sym typeface="Consolas"/>
            </a:endParaRPr>
          </a:p>
        </p:txBody>
      </p:sp>
      <p:sp>
        <p:nvSpPr>
          <p:cNvPr id="244" name="Google Shape;244;p45"/>
          <p:cNvSpPr/>
          <p:nvPr/>
        </p:nvSpPr>
        <p:spPr>
          <a:xfrm>
            <a:off x="668222" y="2413123"/>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 assign m = x and i = 1</a:t>
            </a:r>
            <a:endParaRPr b="0" i="0" sz="1600" u="none" cap="none" strike="noStrike">
              <a:solidFill>
                <a:srgbClr val="000000"/>
              </a:solidFill>
              <a:latin typeface="Consolas"/>
              <a:ea typeface="Consolas"/>
              <a:cs typeface="Consolas"/>
              <a:sym typeface="Consolas"/>
            </a:endParaRPr>
          </a:p>
        </p:txBody>
      </p:sp>
      <p:sp>
        <p:nvSpPr>
          <p:cNvPr id="245" name="Google Shape;245;p45"/>
          <p:cNvSpPr/>
          <p:nvPr/>
        </p:nvSpPr>
        <p:spPr>
          <a:xfrm>
            <a:off x="668222" y="2823362"/>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 else</a:t>
            </a:r>
            <a:endParaRPr b="0" i="0" sz="1600" u="none" cap="none" strike="noStrike">
              <a:solidFill>
                <a:srgbClr val="000000"/>
              </a:solidFill>
              <a:latin typeface="Consolas"/>
              <a:ea typeface="Consolas"/>
              <a:cs typeface="Consolas"/>
              <a:sym typeface="Consolas"/>
            </a:endParaRPr>
          </a:p>
        </p:txBody>
      </p:sp>
      <p:sp>
        <p:nvSpPr>
          <p:cNvPr id="246" name="Google Shape;246;p45"/>
          <p:cNvSpPr/>
          <p:nvPr/>
        </p:nvSpPr>
        <p:spPr>
          <a:xfrm>
            <a:off x="668222" y="3186174"/>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 if m = x, then assign i = i + 1</a:t>
            </a:r>
            <a:endParaRPr b="0" i="0" sz="1600" u="none" cap="none" strike="noStrike">
              <a:solidFill>
                <a:srgbClr val="000000"/>
              </a:solidFill>
              <a:latin typeface="Consolas"/>
              <a:ea typeface="Consolas"/>
              <a:cs typeface="Consolas"/>
              <a:sym typeface="Consolas"/>
            </a:endParaRPr>
          </a:p>
        </p:txBody>
      </p:sp>
      <p:sp>
        <p:nvSpPr>
          <p:cNvPr id="247" name="Google Shape;247;p45"/>
          <p:cNvSpPr/>
          <p:nvPr/>
        </p:nvSpPr>
        <p:spPr>
          <a:xfrm>
            <a:off x="668222" y="3548986"/>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 else</a:t>
            </a:r>
            <a:endParaRPr b="0" i="0" sz="1600" u="none" cap="none" strike="noStrike">
              <a:solidFill>
                <a:srgbClr val="000000"/>
              </a:solidFill>
              <a:latin typeface="Consolas"/>
              <a:ea typeface="Consolas"/>
              <a:cs typeface="Consolas"/>
              <a:sym typeface="Consolas"/>
            </a:endParaRPr>
          </a:p>
        </p:txBody>
      </p:sp>
      <p:sp>
        <p:nvSpPr>
          <p:cNvPr id="248" name="Google Shape;248;p45"/>
          <p:cNvSpPr/>
          <p:nvPr/>
        </p:nvSpPr>
        <p:spPr>
          <a:xfrm>
            <a:off x="668221" y="3923195"/>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 assign i = i – 1</a:t>
            </a:r>
            <a:endParaRPr b="0" i="0" sz="1600" u="none" cap="none" strike="noStrike">
              <a:solidFill>
                <a:srgbClr val="000000"/>
              </a:solidFill>
              <a:latin typeface="Consolas"/>
              <a:ea typeface="Consolas"/>
              <a:cs typeface="Consolas"/>
              <a:sym typeface="Consolas"/>
            </a:endParaRPr>
          </a:p>
        </p:txBody>
      </p:sp>
      <p:sp>
        <p:nvSpPr>
          <p:cNvPr id="249" name="Google Shape;249;p45"/>
          <p:cNvSpPr/>
          <p:nvPr/>
        </p:nvSpPr>
        <p:spPr>
          <a:xfrm>
            <a:off x="668221" y="4310664"/>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 return m</a:t>
            </a:r>
            <a:endParaRPr b="0" i="0" sz="16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62" name="Google Shape;62;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63" name="Google Shape;63;p13"/>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64" name="Google Shape;64;p13"/>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65" name="Google Shape;65;p13"/>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6"/>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4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6" name="Google Shape;256;p46"/>
          <p:cNvSpPr/>
          <p:nvPr/>
        </p:nvSpPr>
        <p:spPr>
          <a:xfrm>
            <a:off x="555119" y="711854"/>
            <a:ext cx="8033207" cy="3385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Boyre-Moore Solution: Two step process</a:t>
            </a:r>
            <a:endParaRPr b="1" i="0" sz="1600" u="none" cap="none" strike="noStrike">
              <a:solidFill>
                <a:srgbClr val="000000"/>
              </a:solidFill>
              <a:latin typeface="Consolas"/>
              <a:ea typeface="Consolas"/>
              <a:cs typeface="Consolas"/>
              <a:sym typeface="Consolas"/>
            </a:endParaRPr>
          </a:p>
        </p:txBody>
      </p:sp>
      <p:sp>
        <p:nvSpPr>
          <p:cNvPr id="257" name="Google Shape;257;p46"/>
          <p:cNvSpPr/>
          <p:nvPr/>
        </p:nvSpPr>
        <p:spPr>
          <a:xfrm>
            <a:off x="2043918" y="1567643"/>
            <a:ext cx="2106033"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Time Complexity :</a:t>
            </a:r>
            <a:endParaRPr b="0" i="0" sz="1600" u="none" cap="none" strike="noStrike">
              <a:solidFill>
                <a:srgbClr val="000000"/>
              </a:solidFill>
              <a:latin typeface="Consolas"/>
              <a:ea typeface="Consolas"/>
              <a:cs typeface="Consolas"/>
              <a:sym typeface="Consolas"/>
            </a:endParaRPr>
          </a:p>
        </p:txBody>
      </p:sp>
      <p:sp>
        <p:nvSpPr>
          <p:cNvPr id="258" name="Google Shape;258;p46"/>
          <p:cNvSpPr/>
          <p:nvPr/>
        </p:nvSpPr>
        <p:spPr>
          <a:xfrm>
            <a:off x="4151685" y="1565308"/>
            <a:ext cx="2572652"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O(n)</a:t>
            </a:r>
            <a:endParaRPr b="0" i="0" sz="1600" u="none" cap="none" strike="noStrike">
              <a:solidFill>
                <a:srgbClr val="000000"/>
              </a:solidFill>
              <a:latin typeface="Consolas"/>
              <a:ea typeface="Consolas"/>
              <a:cs typeface="Consolas"/>
              <a:sym typeface="Consolas"/>
            </a:endParaRPr>
          </a:p>
        </p:txBody>
      </p:sp>
      <p:sp>
        <p:nvSpPr>
          <p:cNvPr id="259" name="Google Shape;259;p46"/>
          <p:cNvSpPr/>
          <p:nvPr/>
        </p:nvSpPr>
        <p:spPr>
          <a:xfrm>
            <a:off x="2048600" y="2571150"/>
            <a:ext cx="2389500" cy="33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Space Complexity :</a:t>
            </a:r>
            <a:endParaRPr b="0" i="0" sz="1600" u="none" cap="none" strike="noStrike">
              <a:solidFill>
                <a:srgbClr val="000000"/>
              </a:solidFill>
              <a:latin typeface="Consolas"/>
              <a:ea typeface="Consolas"/>
              <a:cs typeface="Consolas"/>
              <a:sym typeface="Consolas"/>
            </a:endParaRPr>
          </a:p>
        </p:txBody>
      </p:sp>
      <p:sp>
        <p:nvSpPr>
          <p:cNvPr id="260" name="Google Shape;260;p46"/>
          <p:cNvSpPr/>
          <p:nvPr/>
        </p:nvSpPr>
        <p:spPr>
          <a:xfrm>
            <a:off x="4156371" y="2568822"/>
            <a:ext cx="891518"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O(1)</a:t>
            </a:r>
            <a:endParaRPr b="0" i="0" sz="16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47"/>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aphicFrame>
        <p:nvGraphicFramePr>
          <p:cNvPr id="267" name="Google Shape;267;p47"/>
          <p:cNvGraphicFramePr/>
          <p:nvPr/>
        </p:nvGraphicFramePr>
        <p:xfrm>
          <a:off x="750849" y="1025035"/>
          <a:ext cx="3000000" cy="3000000"/>
        </p:xfrm>
        <a:graphic>
          <a:graphicData uri="http://schemas.openxmlformats.org/drawingml/2006/table">
            <a:tbl>
              <a:tblPr bandRow="1" firstRow="1">
                <a:noFill/>
                <a:tableStyleId>{A9A05CFC-C959-464D-9559-D95C062E1561}</a:tableStyleId>
              </a:tblPr>
              <a:tblGrid>
                <a:gridCol w="3583250"/>
                <a:gridCol w="3613975"/>
              </a:tblGrid>
              <a:tr h="3465200">
                <a:tc>
                  <a:txBody>
                    <a:bodyPr/>
                    <a:lstStyle/>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class EthCOde</a:t>
                      </a:r>
                      <a:endParaRPr b="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public static int findMajorityElement(int[] A)</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int m = -1;</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int i = 0; </a:t>
                      </a:r>
                      <a:endParaRPr b="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for (int j = 0; j &lt; A.length; j++)</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if (i == 0)</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 set the current candidate to `A[j]`</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m = A[j];</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 reset the counter to 1</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i = 1;</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t/>
                      </a:r>
                      <a:endParaRPr b="0" sz="1400" u="none" cap="none" strike="noStrike">
                        <a:solidFill>
                          <a:schemeClr val="dk1"/>
                        </a:solidFill>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 otherwise, increment the counter if `A[j]` is a current candidate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else if (m == A[j])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i++;</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 otherwise, decrement the counter if `A[j]` is a current candidate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else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i--;</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return m;</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268" name="Google Shape;268;p47"/>
          <p:cNvSpPr txBox="1"/>
          <p:nvPr/>
        </p:nvSpPr>
        <p:spPr>
          <a:xfrm>
            <a:off x="2419815" y="459366"/>
            <a:ext cx="457200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400" u="none" cap="none" strike="noStrike">
                <a:solidFill>
                  <a:srgbClr val="000000"/>
                </a:solidFill>
                <a:latin typeface="Arial"/>
                <a:ea typeface="Arial"/>
                <a:cs typeface="Arial"/>
                <a:sym typeface="Arial"/>
              </a:rPr>
              <a:t>Majority Element – Linear Solution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8"/>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48"/>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aphicFrame>
        <p:nvGraphicFramePr>
          <p:cNvPr id="275" name="Google Shape;275;p48"/>
          <p:cNvGraphicFramePr/>
          <p:nvPr/>
        </p:nvGraphicFramePr>
        <p:xfrm>
          <a:off x="2065339" y="1495568"/>
          <a:ext cx="3000000" cy="3000000"/>
        </p:xfrm>
        <a:graphic>
          <a:graphicData uri="http://schemas.openxmlformats.org/drawingml/2006/table">
            <a:tbl>
              <a:tblPr bandRow="1" firstRow="1">
                <a:noFill/>
                <a:tableStyleId>{A9A05CFC-C959-464D-9559-D95C062E1561}</a:tableStyleId>
              </a:tblPr>
              <a:tblGrid>
                <a:gridCol w="5013325"/>
              </a:tblGrid>
              <a:tr h="2152375">
                <a:tc>
                  <a:txBody>
                    <a:bodyPr/>
                    <a:lstStyle/>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public static void main (String[] args)</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 assumption: valid input (majority element is present)</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int[] arr = { 1, 8, 7, 4, 1, 2, 2, 2, 2, 2, 2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System.out.println(findMajorityElement(arr));</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276" name="Google Shape;276;p48"/>
          <p:cNvSpPr txBox="1"/>
          <p:nvPr/>
        </p:nvSpPr>
        <p:spPr>
          <a:xfrm>
            <a:off x="2286000" y="2418326"/>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7543104cdf_2_0"/>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82" name="Google Shape;282;g27543104cdf_2_0"/>
          <p:cNvSpPr txBox="1"/>
          <p:nvPr/>
        </p:nvSpPr>
        <p:spPr>
          <a:xfrm>
            <a:off x="2286000" y="2418326"/>
            <a:ext cx="4572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Consolas"/>
              <a:ea typeface="Consolas"/>
              <a:cs typeface="Consolas"/>
              <a:sym typeface="Consolas"/>
            </a:endParaRPr>
          </a:p>
        </p:txBody>
      </p:sp>
      <p:sp>
        <p:nvSpPr>
          <p:cNvPr id="283" name="Google Shape;283;g27543104cdf_2_0"/>
          <p:cNvSpPr txBox="1"/>
          <p:nvPr/>
        </p:nvSpPr>
        <p:spPr>
          <a:xfrm>
            <a:off x="555125" y="1328950"/>
            <a:ext cx="80337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i="0" lang="en-US" sz="1600" u="none" cap="none" strike="noStrike">
                <a:solidFill>
                  <a:srgbClr val="000000"/>
                </a:solidFill>
                <a:latin typeface="Roboto"/>
                <a:ea typeface="Roboto"/>
                <a:cs typeface="Roboto"/>
                <a:sym typeface="Roboto"/>
              </a:rPr>
              <a:t>1. What is a majority element in an array?</a:t>
            </a:r>
            <a:endParaRPr i="0" sz="1600" u="none" cap="none" strike="noStrike">
              <a:solidFill>
                <a:srgbClr val="000000"/>
              </a:solidFill>
              <a:latin typeface="Roboto"/>
              <a:ea typeface="Roboto"/>
              <a:cs typeface="Roboto"/>
              <a:sym typeface="Roboto"/>
            </a:endParaRPr>
          </a:p>
        </p:txBody>
      </p:sp>
      <p:sp>
        <p:nvSpPr>
          <p:cNvPr id="284" name="Google Shape;284;g27543104cdf_2_0"/>
          <p:cNvSpPr txBox="1"/>
          <p:nvPr/>
        </p:nvSpPr>
        <p:spPr>
          <a:xfrm>
            <a:off x="1419175" y="2231325"/>
            <a:ext cx="7260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700"/>
              <a:buFont typeface="Arial"/>
              <a:buNone/>
            </a:pPr>
            <a:r>
              <a:rPr i="0" lang="en-US" sz="1600" u="none" cap="none" strike="noStrike">
                <a:solidFill>
                  <a:schemeClr val="dk1"/>
                </a:solidFill>
                <a:latin typeface="Roboto"/>
                <a:ea typeface="Roboto"/>
                <a:cs typeface="Roboto"/>
                <a:sym typeface="Roboto"/>
              </a:rPr>
              <a:t>A majority element in an array is an element that appears more than n/2 times, where n is the size of the array.</a:t>
            </a:r>
            <a:endParaRPr i="0" sz="1600" u="none" cap="none" strike="noStrike">
              <a:solidFill>
                <a:srgbClr val="000000"/>
              </a:solidFill>
              <a:latin typeface="Roboto"/>
              <a:ea typeface="Roboto"/>
              <a:cs typeface="Roboto"/>
              <a:sym typeface="Roboto"/>
            </a:endParaRPr>
          </a:p>
        </p:txBody>
      </p:sp>
      <p:sp>
        <p:nvSpPr>
          <p:cNvPr id="285" name="Google Shape;285;g27543104cdf_2_0"/>
          <p:cNvSpPr txBox="1"/>
          <p:nvPr/>
        </p:nvSpPr>
        <p:spPr>
          <a:xfrm>
            <a:off x="518125"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7543104cdf_2_14"/>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91" name="Google Shape;291;g27543104cdf_2_14"/>
          <p:cNvSpPr txBox="1"/>
          <p:nvPr/>
        </p:nvSpPr>
        <p:spPr>
          <a:xfrm>
            <a:off x="2286000" y="2418326"/>
            <a:ext cx="4572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Consolas"/>
              <a:ea typeface="Consolas"/>
              <a:cs typeface="Consolas"/>
              <a:sym typeface="Consolas"/>
            </a:endParaRPr>
          </a:p>
        </p:txBody>
      </p:sp>
      <p:sp>
        <p:nvSpPr>
          <p:cNvPr id="292" name="Google Shape;292;g27543104cdf_2_14"/>
          <p:cNvSpPr txBox="1"/>
          <p:nvPr/>
        </p:nvSpPr>
        <p:spPr>
          <a:xfrm>
            <a:off x="555150" y="1189475"/>
            <a:ext cx="80337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700"/>
              <a:buFont typeface="Arial"/>
              <a:buNone/>
            </a:pPr>
            <a:r>
              <a:rPr i="0" lang="en-US" sz="1600" u="none" cap="none" strike="noStrike">
                <a:solidFill>
                  <a:schemeClr val="dk1"/>
                </a:solidFill>
                <a:latin typeface="Roboto"/>
                <a:ea typeface="Roboto"/>
                <a:cs typeface="Roboto"/>
                <a:sym typeface="Roboto"/>
              </a:rPr>
              <a:t>2. How would you determine if an array has a majority element?</a:t>
            </a:r>
            <a:endParaRPr i="0" sz="1600" u="none" cap="none" strike="noStrike">
              <a:solidFill>
                <a:srgbClr val="000000"/>
              </a:solidFill>
              <a:latin typeface="Roboto"/>
              <a:ea typeface="Roboto"/>
              <a:cs typeface="Roboto"/>
              <a:sym typeface="Roboto"/>
            </a:endParaRPr>
          </a:p>
        </p:txBody>
      </p:sp>
      <p:sp>
        <p:nvSpPr>
          <p:cNvPr id="293" name="Google Shape;293;g27543104cdf_2_14"/>
          <p:cNvSpPr txBox="1"/>
          <p:nvPr/>
        </p:nvSpPr>
        <p:spPr>
          <a:xfrm>
            <a:off x="639850" y="1780125"/>
            <a:ext cx="8260800" cy="2277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i="0" lang="en-US" sz="1600" u="none" cap="none" strike="noStrike">
                <a:solidFill>
                  <a:schemeClr val="dk1"/>
                </a:solidFill>
                <a:latin typeface="Roboto"/>
                <a:ea typeface="Roboto"/>
                <a:cs typeface="Roboto"/>
                <a:sym typeface="Roboto"/>
              </a:rPr>
              <a:t>One common approach is to use the "Boyer-Moore Majority Vote Algorithm." This algorithm finds a candidate for the majority element and then verifies if it's actually a majority element. It iterates through the array, and when it finds an element that's different from the current candidate, it decrements the candidate's count. If the count reaches zero, a new candidate is chosen. Finally, the algorithm verifies if the chosen candidate is indeed a majority element by counting its occurrences in the array.</a:t>
            </a:r>
            <a:endParaRPr i="0" sz="1600" u="none" cap="none" strike="noStrike">
              <a:solidFill>
                <a:schemeClr val="dk1"/>
              </a:solidFill>
              <a:latin typeface="Roboto"/>
              <a:ea typeface="Roboto"/>
              <a:cs typeface="Roboto"/>
              <a:sym typeface="Roboto"/>
            </a:endParaRPr>
          </a:p>
        </p:txBody>
      </p:sp>
      <p:sp>
        <p:nvSpPr>
          <p:cNvPr id="294" name="Google Shape;294;g27543104cdf_2_14"/>
          <p:cNvSpPr txBox="1"/>
          <p:nvPr/>
        </p:nvSpPr>
        <p:spPr>
          <a:xfrm>
            <a:off x="518125"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7543104cdf_2_24"/>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00" name="Google Shape;300;g27543104cdf_2_24"/>
          <p:cNvSpPr txBox="1"/>
          <p:nvPr/>
        </p:nvSpPr>
        <p:spPr>
          <a:xfrm>
            <a:off x="2286000" y="2418326"/>
            <a:ext cx="4572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Consolas"/>
              <a:ea typeface="Consolas"/>
              <a:cs typeface="Consolas"/>
              <a:sym typeface="Consolas"/>
            </a:endParaRPr>
          </a:p>
        </p:txBody>
      </p:sp>
      <p:sp>
        <p:nvSpPr>
          <p:cNvPr id="301" name="Google Shape;301;g27543104cdf_2_24"/>
          <p:cNvSpPr txBox="1"/>
          <p:nvPr/>
        </p:nvSpPr>
        <p:spPr>
          <a:xfrm>
            <a:off x="555150" y="1189475"/>
            <a:ext cx="80337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700"/>
              <a:buFont typeface="Arial"/>
              <a:buNone/>
            </a:pPr>
            <a:r>
              <a:rPr i="0" lang="en-US" sz="1600" u="none" cap="none" strike="noStrike">
                <a:solidFill>
                  <a:schemeClr val="dk1"/>
                </a:solidFill>
                <a:latin typeface="Roboto"/>
                <a:ea typeface="Roboto"/>
                <a:cs typeface="Roboto"/>
                <a:sym typeface="Roboto"/>
              </a:rPr>
              <a:t>3. What is the time complexity of the Boyer-Moore Majority Vote Algorithm?</a:t>
            </a:r>
            <a:endParaRPr i="0" sz="1600" u="none" cap="none" strike="noStrike">
              <a:solidFill>
                <a:srgbClr val="000000"/>
              </a:solidFill>
              <a:latin typeface="Roboto"/>
              <a:ea typeface="Roboto"/>
              <a:cs typeface="Roboto"/>
              <a:sym typeface="Roboto"/>
            </a:endParaRPr>
          </a:p>
        </p:txBody>
      </p:sp>
      <p:sp>
        <p:nvSpPr>
          <p:cNvPr id="302" name="Google Shape;302;g27543104cdf_2_24"/>
          <p:cNvSpPr txBox="1"/>
          <p:nvPr/>
        </p:nvSpPr>
        <p:spPr>
          <a:xfrm>
            <a:off x="639850" y="1780125"/>
            <a:ext cx="82608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7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700"/>
              <a:buFont typeface="Arial"/>
              <a:buNone/>
            </a:pPr>
            <a:r>
              <a:rPr i="0" lang="en-US" sz="1600" u="none" cap="none" strike="noStrike">
                <a:solidFill>
                  <a:schemeClr val="dk1"/>
                </a:solidFill>
                <a:latin typeface="Roboto"/>
                <a:ea typeface="Roboto"/>
                <a:cs typeface="Roboto"/>
                <a:sym typeface="Roboto"/>
              </a:rPr>
              <a:t>The Boyer-Moore Majority Vote Algorithm runs in O(n) time complexity, where n is the size of the input array. This is because the algorithm processes each element in the array only once, and each iteration involves constant time operations.</a:t>
            </a:r>
            <a:endParaRPr i="0" sz="16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700"/>
              <a:buFont typeface="Arial"/>
              <a:buNone/>
            </a:pPr>
            <a:r>
              <a:t/>
            </a:r>
            <a:endParaRPr i="0" sz="1600" u="none" cap="none" strike="noStrike">
              <a:solidFill>
                <a:schemeClr val="dk1"/>
              </a:solidFill>
              <a:latin typeface="Roboto"/>
              <a:ea typeface="Roboto"/>
              <a:cs typeface="Roboto"/>
              <a:sym typeface="Roboto"/>
            </a:endParaRPr>
          </a:p>
        </p:txBody>
      </p:sp>
      <p:sp>
        <p:nvSpPr>
          <p:cNvPr id="303" name="Google Shape;303;g27543104cdf_2_24"/>
          <p:cNvSpPr txBox="1"/>
          <p:nvPr/>
        </p:nvSpPr>
        <p:spPr>
          <a:xfrm>
            <a:off x="518125"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27543104cdf_2_34"/>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09" name="Google Shape;309;g27543104cdf_2_34"/>
          <p:cNvSpPr txBox="1"/>
          <p:nvPr/>
        </p:nvSpPr>
        <p:spPr>
          <a:xfrm>
            <a:off x="2286000" y="2418326"/>
            <a:ext cx="4572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Consolas"/>
              <a:ea typeface="Consolas"/>
              <a:cs typeface="Consolas"/>
              <a:sym typeface="Consolas"/>
            </a:endParaRPr>
          </a:p>
        </p:txBody>
      </p:sp>
      <p:sp>
        <p:nvSpPr>
          <p:cNvPr id="310" name="Google Shape;310;g27543104cdf_2_34"/>
          <p:cNvSpPr txBox="1"/>
          <p:nvPr/>
        </p:nvSpPr>
        <p:spPr>
          <a:xfrm>
            <a:off x="555150" y="1189475"/>
            <a:ext cx="80337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700"/>
              <a:buFont typeface="Arial"/>
              <a:buNone/>
            </a:pPr>
            <a:r>
              <a:rPr i="0" lang="en-US" sz="1600" u="none" cap="none" strike="noStrike">
                <a:solidFill>
                  <a:schemeClr val="dk1"/>
                </a:solidFill>
                <a:latin typeface="Roboto"/>
                <a:ea typeface="Roboto"/>
                <a:cs typeface="Roboto"/>
                <a:sym typeface="Roboto"/>
              </a:rPr>
              <a:t>4. Are there any other methods to find the majority element in an array?</a:t>
            </a:r>
            <a:endParaRPr i="0" sz="1600" u="none" cap="none" strike="noStrike">
              <a:solidFill>
                <a:srgbClr val="000000"/>
              </a:solidFill>
              <a:latin typeface="Roboto"/>
              <a:ea typeface="Roboto"/>
              <a:cs typeface="Roboto"/>
              <a:sym typeface="Roboto"/>
            </a:endParaRPr>
          </a:p>
        </p:txBody>
      </p:sp>
      <p:sp>
        <p:nvSpPr>
          <p:cNvPr id="311" name="Google Shape;311;g27543104cdf_2_34"/>
          <p:cNvSpPr txBox="1"/>
          <p:nvPr/>
        </p:nvSpPr>
        <p:spPr>
          <a:xfrm>
            <a:off x="639850" y="1780125"/>
            <a:ext cx="82608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7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700"/>
              <a:buFont typeface="Arial"/>
              <a:buNone/>
            </a:pPr>
            <a:r>
              <a:rPr i="0" lang="en-US" sz="1600" u="none" cap="none" strike="noStrike">
                <a:solidFill>
                  <a:schemeClr val="dk1"/>
                </a:solidFill>
                <a:latin typeface="Roboto"/>
                <a:ea typeface="Roboto"/>
                <a:cs typeface="Roboto"/>
                <a:sym typeface="Roboto"/>
              </a:rPr>
              <a:t> Yes, there are other methods, such as sorting the array and then finding the element at the middle index, which should be the majority element in a valid majority case. Additionally, you can use hashing to count the occurrences of elements in the array. However, these methods might not be as efficient as the Boyer-Moore algorithm in terms of time complexity.</a:t>
            </a:r>
            <a:endParaRPr i="0" sz="16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700"/>
              <a:buFont typeface="Arial"/>
              <a:buNone/>
            </a:pPr>
            <a:r>
              <a:t/>
            </a:r>
            <a:endParaRPr i="0" sz="1600" u="none" cap="none" strike="noStrike">
              <a:solidFill>
                <a:schemeClr val="dk1"/>
              </a:solidFill>
              <a:latin typeface="Roboto"/>
              <a:ea typeface="Roboto"/>
              <a:cs typeface="Roboto"/>
              <a:sym typeface="Roboto"/>
            </a:endParaRPr>
          </a:p>
        </p:txBody>
      </p:sp>
      <p:sp>
        <p:nvSpPr>
          <p:cNvPr id="312" name="Google Shape;312;g27543104cdf_2_34"/>
          <p:cNvSpPr txBox="1"/>
          <p:nvPr/>
        </p:nvSpPr>
        <p:spPr>
          <a:xfrm>
            <a:off x="518125"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rgbClr val="8182EF"/>
                </a:solidFill>
                <a:latin typeface="Roboto"/>
                <a:ea typeface="Roboto"/>
                <a:cs typeface="Roboto"/>
                <a:sym typeface="Roboto"/>
              </a:rPr>
              <a:t>INTERVIEW QUESTIONS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7"/>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pic>
        <p:nvPicPr>
          <p:cNvPr id="318" name="Google Shape;318;p17"/>
          <p:cNvPicPr preferRelativeResize="0"/>
          <p:nvPr/>
        </p:nvPicPr>
        <p:blipFill rotWithShape="1">
          <a:blip r:embed="rId3">
            <a:alphaModFix/>
          </a:blip>
          <a:srcRect b="0" l="0" r="0" t="0"/>
          <a:stretch/>
        </p:blipFill>
        <p:spPr>
          <a:xfrm>
            <a:off x="2799160" y="913210"/>
            <a:ext cx="2855119" cy="2888456"/>
          </a:xfrm>
          <a:prstGeom prst="rect">
            <a:avLst/>
          </a:prstGeom>
          <a:noFill/>
          <a:ln>
            <a:noFill/>
          </a:ln>
        </p:spPr>
      </p:pic>
      <p:sp>
        <p:nvSpPr>
          <p:cNvPr id="319" name="Google Shape;319;p17"/>
          <p:cNvSpPr/>
          <p:nvPr/>
        </p:nvSpPr>
        <p:spPr>
          <a:xfrm>
            <a:off x="1634729" y="4055269"/>
            <a:ext cx="5183981" cy="28456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25" name="Google Shape;325;p2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326" name="Google Shape;326;p21"/>
          <p:cNvPicPr preferRelativeResize="0"/>
          <p:nvPr/>
        </p:nvPicPr>
        <p:blipFill rotWithShape="1">
          <a:blip r:embed="rId3">
            <a:alphaModFix/>
          </a:blip>
          <a:srcRect b="0" l="0" r="0" t="0"/>
          <a:stretch/>
        </p:blipFill>
        <p:spPr>
          <a:xfrm>
            <a:off x="1" y="-14867"/>
            <a:ext cx="9144003" cy="5143501"/>
          </a:xfrm>
          <a:prstGeom prst="rect">
            <a:avLst/>
          </a:prstGeom>
          <a:noFill/>
          <a:ln>
            <a:noFill/>
          </a:ln>
        </p:spPr>
      </p:pic>
      <p:sp>
        <p:nvSpPr>
          <p:cNvPr id="327" name="Google Shape;327;p21"/>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328" name="Google Shape;328;p21"/>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329" name="Google Shape;329;p21"/>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330" name="Google Shape;330;p21"/>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331" name="Google Shape;331;p21"/>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332" name="Google Shape;332;p21"/>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333" name="Google Shape;333;p21"/>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334" name="Google Shape;334;p21"/>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335" name="Google Shape;335;p21"/>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1" name="Google Shape;71;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2" name="Google Shape;72;p15"/>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73" name="Google Shape;73;p15"/>
          <p:cNvSpPr txBox="1"/>
          <p:nvPr/>
        </p:nvSpPr>
        <p:spPr>
          <a:xfrm>
            <a:off x="178001" y="2109682"/>
            <a:ext cx="4690948" cy="1317253"/>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200"/>
              <a:buFont typeface="Arial"/>
              <a:buNone/>
            </a:pPr>
            <a:r>
              <a:rPr b="1" i="0" lang="en-US" sz="3200" u="none" cap="none" strike="noStrike">
                <a:solidFill>
                  <a:schemeClr val="lt1"/>
                </a:solidFill>
                <a:latin typeface="Roboto"/>
                <a:ea typeface="Roboto"/>
                <a:cs typeface="Roboto"/>
                <a:sym typeface="Roboto"/>
              </a:rPr>
              <a:t>MAJORITY ELEMENT ALGORITHM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80" name="Google Shape;80;p3"/>
          <p:cNvSpPr/>
          <p:nvPr/>
        </p:nvSpPr>
        <p:spPr>
          <a:xfrm>
            <a:off x="555119" y="655582"/>
            <a:ext cx="8033207" cy="3385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600" u="none" cap="none" strike="noStrike">
                <a:solidFill>
                  <a:srgbClr val="000000"/>
                </a:solidFill>
                <a:latin typeface="Consolas"/>
                <a:ea typeface="Consolas"/>
                <a:cs typeface="Consolas"/>
                <a:sym typeface="Consolas"/>
              </a:rPr>
              <a:t>Introduction</a:t>
            </a:r>
            <a:endParaRPr b="1" i="0" sz="1600" u="none" cap="none" strike="noStrike">
              <a:solidFill>
                <a:srgbClr val="000000"/>
              </a:solidFill>
              <a:latin typeface="Consolas"/>
              <a:ea typeface="Consolas"/>
              <a:cs typeface="Consolas"/>
              <a:sym typeface="Consolas"/>
            </a:endParaRPr>
          </a:p>
        </p:txBody>
      </p:sp>
      <p:sp>
        <p:nvSpPr>
          <p:cNvPr id="81" name="Google Shape;81;p3"/>
          <p:cNvSpPr/>
          <p:nvPr/>
        </p:nvSpPr>
        <p:spPr>
          <a:xfrm>
            <a:off x="552771" y="1075274"/>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You are given an array of integers.</a:t>
            </a:r>
            <a:endParaRPr b="0" i="0" sz="1600" u="none" cap="none" strike="noStrike">
              <a:solidFill>
                <a:srgbClr val="000000"/>
              </a:solidFill>
              <a:latin typeface="Consolas"/>
              <a:ea typeface="Consolas"/>
              <a:cs typeface="Consolas"/>
              <a:sym typeface="Consolas"/>
            </a:endParaRPr>
          </a:p>
        </p:txBody>
      </p:sp>
      <p:sp>
        <p:nvSpPr>
          <p:cNvPr id="82" name="Google Shape;82;p3"/>
          <p:cNvSpPr/>
          <p:nvPr/>
        </p:nvSpPr>
        <p:spPr>
          <a:xfrm>
            <a:off x="557457" y="1452762"/>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The task is to print the majority element.</a:t>
            </a:r>
            <a:endParaRPr b="0" i="0" sz="1600" u="none" cap="none" strike="noStrike">
              <a:solidFill>
                <a:srgbClr val="000000"/>
              </a:solidFill>
              <a:latin typeface="Consolas"/>
              <a:ea typeface="Consolas"/>
              <a:cs typeface="Consolas"/>
              <a:sym typeface="Consolas"/>
            </a:endParaRPr>
          </a:p>
        </p:txBody>
      </p:sp>
      <p:sp>
        <p:nvSpPr>
          <p:cNvPr id="83" name="Google Shape;83;p3"/>
          <p:cNvSpPr/>
          <p:nvPr/>
        </p:nvSpPr>
        <p:spPr>
          <a:xfrm>
            <a:off x="555109" y="1949828"/>
            <a:ext cx="8033207"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A majority element in an array of size n is an element that appears more than n/2 times.</a:t>
            </a:r>
            <a:endParaRPr b="0" i="0" sz="1600" u="none" cap="none" strike="noStrike">
              <a:solidFill>
                <a:srgbClr val="000000"/>
              </a:solidFill>
              <a:latin typeface="Consolas"/>
              <a:ea typeface="Consolas"/>
              <a:cs typeface="Consolas"/>
              <a:sym typeface="Consolas"/>
            </a:endParaRPr>
          </a:p>
        </p:txBody>
      </p:sp>
      <p:sp>
        <p:nvSpPr>
          <p:cNvPr id="84" name="Google Shape;84;p3"/>
          <p:cNvSpPr/>
          <p:nvPr/>
        </p:nvSpPr>
        <p:spPr>
          <a:xfrm>
            <a:off x="555109" y="2596956"/>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Thus there can be utmost only one majority element.</a:t>
            </a:r>
            <a:endParaRPr b="0" i="0" sz="1600" u="none" cap="none" strike="noStrike">
              <a:solidFill>
                <a:srgbClr val="000000"/>
              </a:solidFill>
              <a:latin typeface="Consolas"/>
              <a:ea typeface="Consolas"/>
              <a:cs typeface="Consolas"/>
              <a:sym typeface="Consolas"/>
            </a:endParaRPr>
          </a:p>
        </p:txBody>
      </p:sp>
      <p:sp>
        <p:nvSpPr>
          <p:cNvPr id="85" name="Google Shape;85;p3"/>
          <p:cNvSpPr/>
          <p:nvPr/>
        </p:nvSpPr>
        <p:spPr>
          <a:xfrm>
            <a:off x="552761" y="3171396"/>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FF0000"/>
                </a:solidFill>
                <a:latin typeface="Consolas"/>
                <a:ea typeface="Consolas"/>
                <a:cs typeface="Consolas"/>
                <a:sym typeface="Consolas"/>
              </a:rPr>
              <a:t>Examples :</a:t>
            </a:r>
            <a:endParaRPr b="0" i="0" sz="1600" u="none" cap="none" strike="noStrike">
              <a:solidFill>
                <a:srgbClr val="FF0000"/>
              </a:solidFill>
              <a:latin typeface="Consolas"/>
              <a:ea typeface="Consolas"/>
              <a:cs typeface="Consolas"/>
              <a:sym typeface="Consolas"/>
            </a:endParaRPr>
          </a:p>
        </p:txBody>
      </p:sp>
      <p:sp>
        <p:nvSpPr>
          <p:cNvPr id="86" name="Google Shape;86;p3"/>
          <p:cNvSpPr/>
          <p:nvPr/>
        </p:nvSpPr>
        <p:spPr>
          <a:xfrm>
            <a:off x="552761" y="3607504"/>
            <a:ext cx="4286525"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arr[] =  {3, 3, 4, 2, 4, 4, 2, 4, 4}</a:t>
            </a:r>
            <a:endParaRPr b="0" i="0" sz="1600" u="none" cap="none" strike="noStrike">
              <a:solidFill>
                <a:srgbClr val="000000"/>
              </a:solidFill>
              <a:latin typeface="Consolas"/>
              <a:ea typeface="Consolas"/>
              <a:cs typeface="Consolas"/>
              <a:sym typeface="Consolas"/>
            </a:endParaRPr>
          </a:p>
        </p:txBody>
      </p:sp>
      <p:sp>
        <p:nvSpPr>
          <p:cNvPr id="87" name="Google Shape;87;p3"/>
          <p:cNvSpPr/>
          <p:nvPr/>
        </p:nvSpPr>
        <p:spPr>
          <a:xfrm>
            <a:off x="4756660" y="3605169"/>
            <a:ext cx="3226756"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Majority Element: 4</a:t>
            </a:r>
            <a:endParaRPr b="0" i="0" sz="1600" u="none" cap="none" strike="noStrike">
              <a:solidFill>
                <a:srgbClr val="000000"/>
              </a:solidFill>
              <a:latin typeface="Consolas"/>
              <a:ea typeface="Consolas"/>
              <a:cs typeface="Consolas"/>
              <a:sym typeface="Consolas"/>
            </a:endParaRPr>
          </a:p>
        </p:txBody>
      </p:sp>
      <p:sp>
        <p:nvSpPr>
          <p:cNvPr id="88" name="Google Shape;88;p3"/>
          <p:cNvSpPr/>
          <p:nvPr/>
        </p:nvSpPr>
        <p:spPr>
          <a:xfrm>
            <a:off x="557447" y="4090502"/>
            <a:ext cx="4286525"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arr[] = {3, 3, 4, 2, 4, 4, 2, 4}</a:t>
            </a:r>
            <a:endParaRPr b="0" i="0" sz="1600" u="none" cap="none" strike="noStrike">
              <a:solidFill>
                <a:srgbClr val="000000"/>
              </a:solidFill>
              <a:latin typeface="Consolas"/>
              <a:ea typeface="Consolas"/>
              <a:cs typeface="Consolas"/>
              <a:sym typeface="Consolas"/>
            </a:endParaRPr>
          </a:p>
        </p:txBody>
      </p:sp>
      <p:sp>
        <p:nvSpPr>
          <p:cNvPr id="89" name="Google Shape;89;p3"/>
          <p:cNvSpPr/>
          <p:nvPr/>
        </p:nvSpPr>
        <p:spPr>
          <a:xfrm>
            <a:off x="4761346" y="4088167"/>
            <a:ext cx="3226756"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Majority Element: null</a:t>
            </a:r>
            <a:endParaRPr b="0" i="0" sz="16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5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5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5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5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96" name="Google Shape;96;p4"/>
          <p:cNvSpPr/>
          <p:nvPr/>
        </p:nvSpPr>
        <p:spPr>
          <a:xfrm>
            <a:off x="555119" y="655582"/>
            <a:ext cx="8033207" cy="3385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Trivial Solution</a:t>
            </a:r>
            <a:endParaRPr b="1" i="0" sz="1600" u="none" cap="none" strike="noStrike">
              <a:solidFill>
                <a:srgbClr val="000000"/>
              </a:solidFill>
              <a:latin typeface="Consolas"/>
              <a:ea typeface="Consolas"/>
              <a:cs typeface="Consolas"/>
              <a:sym typeface="Consolas"/>
            </a:endParaRPr>
          </a:p>
        </p:txBody>
      </p:sp>
      <p:sp>
        <p:nvSpPr>
          <p:cNvPr id="97" name="Google Shape;97;p4"/>
          <p:cNvSpPr/>
          <p:nvPr/>
        </p:nvSpPr>
        <p:spPr>
          <a:xfrm>
            <a:off x="552771" y="1455110"/>
            <a:ext cx="8033207"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The basic solution is to have two loops and keep track of the maximum count for all different elements.</a:t>
            </a:r>
            <a:endParaRPr b="0" i="0" sz="1600" u="none" cap="none" strike="noStrike">
              <a:solidFill>
                <a:srgbClr val="000000"/>
              </a:solidFill>
              <a:latin typeface="Consolas"/>
              <a:ea typeface="Consolas"/>
              <a:cs typeface="Consolas"/>
              <a:sym typeface="Consolas"/>
            </a:endParaRPr>
          </a:p>
        </p:txBody>
      </p:sp>
      <p:sp>
        <p:nvSpPr>
          <p:cNvPr id="98" name="Google Shape;98;p4"/>
          <p:cNvSpPr/>
          <p:nvPr/>
        </p:nvSpPr>
        <p:spPr>
          <a:xfrm>
            <a:off x="557457" y="2360148"/>
            <a:ext cx="8033207"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If maximum count becomes greater than n/2, then break the loops and return the element having maximum count.</a:t>
            </a:r>
            <a:endParaRPr b="0" i="0" sz="1600" u="none" cap="none" strike="noStrike">
              <a:solidFill>
                <a:srgbClr val="000000"/>
              </a:solidFill>
              <a:latin typeface="Consolas"/>
              <a:ea typeface="Consolas"/>
              <a:cs typeface="Consolas"/>
              <a:sym typeface="Consolas"/>
            </a:endParaRPr>
          </a:p>
        </p:txBody>
      </p:sp>
      <p:sp>
        <p:nvSpPr>
          <p:cNvPr id="99" name="Google Shape;99;p4"/>
          <p:cNvSpPr/>
          <p:nvPr/>
        </p:nvSpPr>
        <p:spPr>
          <a:xfrm>
            <a:off x="555109" y="3300356"/>
            <a:ext cx="8033207"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If the maximum count doesn’t become more than n/2 then the majority element doesn’t exist.</a:t>
            </a:r>
            <a:endParaRPr b="0" i="0" sz="16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06" name="Google Shape;106;p5"/>
          <p:cNvSpPr/>
          <p:nvPr/>
        </p:nvSpPr>
        <p:spPr>
          <a:xfrm>
            <a:off x="555119" y="655582"/>
            <a:ext cx="8033207" cy="3385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Trivial Solution - Algorithm</a:t>
            </a:r>
            <a:endParaRPr b="1" i="0" sz="1600" u="none" cap="none" strike="noStrike">
              <a:solidFill>
                <a:srgbClr val="000000"/>
              </a:solidFill>
              <a:latin typeface="Consolas"/>
              <a:ea typeface="Consolas"/>
              <a:cs typeface="Consolas"/>
              <a:sym typeface="Consolas"/>
            </a:endParaRPr>
          </a:p>
        </p:txBody>
      </p:sp>
      <p:sp>
        <p:nvSpPr>
          <p:cNvPr id="107" name="Google Shape;107;p5"/>
          <p:cNvSpPr/>
          <p:nvPr/>
        </p:nvSpPr>
        <p:spPr>
          <a:xfrm>
            <a:off x="552771" y="1342566"/>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 Create a variable to store the max count, count = 0</a:t>
            </a:r>
            <a:endParaRPr b="0" i="0" sz="1600" u="none" cap="none" strike="noStrike">
              <a:solidFill>
                <a:srgbClr val="000000"/>
              </a:solidFill>
              <a:latin typeface="Consolas"/>
              <a:ea typeface="Consolas"/>
              <a:cs typeface="Consolas"/>
              <a:sym typeface="Consolas"/>
            </a:endParaRPr>
          </a:p>
        </p:txBody>
      </p:sp>
      <p:sp>
        <p:nvSpPr>
          <p:cNvPr id="108" name="Google Shape;108;p5"/>
          <p:cNvSpPr/>
          <p:nvPr/>
        </p:nvSpPr>
        <p:spPr>
          <a:xfrm>
            <a:off x="571525" y="1874802"/>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 Traverse through the array from start to end.</a:t>
            </a:r>
            <a:endParaRPr b="0" i="0" sz="1600" u="none" cap="none" strike="noStrike">
              <a:solidFill>
                <a:srgbClr val="000000"/>
              </a:solidFill>
              <a:latin typeface="Consolas"/>
              <a:ea typeface="Consolas"/>
              <a:cs typeface="Consolas"/>
              <a:sym typeface="Consolas"/>
            </a:endParaRPr>
          </a:p>
        </p:txBody>
      </p:sp>
      <p:sp>
        <p:nvSpPr>
          <p:cNvPr id="109" name="Google Shape;109;p5"/>
          <p:cNvSpPr/>
          <p:nvPr/>
        </p:nvSpPr>
        <p:spPr>
          <a:xfrm>
            <a:off x="569177" y="2456276"/>
            <a:ext cx="8033207"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 For every element in the array run another loop to find the count of similar elements in the given array.</a:t>
            </a:r>
            <a:endParaRPr b="0" i="0" sz="1600" u="none" cap="none" strike="noStrike">
              <a:solidFill>
                <a:srgbClr val="000000"/>
              </a:solidFill>
              <a:latin typeface="Consolas"/>
              <a:ea typeface="Consolas"/>
              <a:cs typeface="Consolas"/>
              <a:sym typeface="Consolas"/>
            </a:endParaRPr>
          </a:p>
        </p:txBody>
      </p:sp>
      <p:sp>
        <p:nvSpPr>
          <p:cNvPr id="110" name="Google Shape;110;p5"/>
          <p:cNvSpPr/>
          <p:nvPr/>
        </p:nvSpPr>
        <p:spPr>
          <a:xfrm>
            <a:off x="566829" y="3248770"/>
            <a:ext cx="8033207"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 If the count is greater than the max count update the max count and store the index in another variable.</a:t>
            </a:r>
            <a:endParaRPr b="0" i="0" sz="1600" u="none" cap="none" strike="noStrike">
              <a:solidFill>
                <a:srgbClr val="000000"/>
              </a:solidFill>
              <a:latin typeface="Consolas"/>
              <a:ea typeface="Consolas"/>
              <a:cs typeface="Consolas"/>
              <a:sym typeface="Consolas"/>
            </a:endParaRPr>
          </a:p>
        </p:txBody>
      </p:sp>
      <p:sp>
        <p:nvSpPr>
          <p:cNvPr id="111" name="Google Shape;111;p5"/>
          <p:cNvSpPr/>
          <p:nvPr/>
        </p:nvSpPr>
        <p:spPr>
          <a:xfrm>
            <a:off x="564481" y="4041264"/>
            <a:ext cx="8033207"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If the maximum count is greater than the half the size of the array, print the element. Else print there is no majority element.</a:t>
            </a:r>
            <a:endParaRPr b="0" i="0" sz="16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8" name="Google Shape;118;p6"/>
          <p:cNvSpPr/>
          <p:nvPr/>
        </p:nvSpPr>
        <p:spPr>
          <a:xfrm>
            <a:off x="555119" y="739990"/>
            <a:ext cx="8033207" cy="3385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Trivial Solution - Algorithm</a:t>
            </a:r>
            <a:endParaRPr b="1" i="0" sz="1600" u="none" cap="none" strike="noStrike">
              <a:solidFill>
                <a:srgbClr val="000000"/>
              </a:solidFill>
              <a:latin typeface="Consolas"/>
              <a:ea typeface="Consolas"/>
              <a:cs typeface="Consolas"/>
              <a:sym typeface="Consolas"/>
            </a:endParaRPr>
          </a:p>
        </p:txBody>
      </p:sp>
      <p:sp>
        <p:nvSpPr>
          <p:cNvPr id="119" name="Google Shape;119;p6"/>
          <p:cNvSpPr/>
          <p:nvPr/>
        </p:nvSpPr>
        <p:spPr>
          <a:xfrm>
            <a:off x="2944270" y="1567643"/>
            <a:ext cx="2106033"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Time Complexity :</a:t>
            </a:r>
            <a:endParaRPr b="0" i="0" sz="1600" u="none" cap="none" strike="noStrike">
              <a:solidFill>
                <a:srgbClr val="000000"/>
              </a:solidFill>
              <a:latin typeface="Consolas"/>
              <a:ea typeface="Consolas"/>
              <a:cs typeface="Consolas"/>
              <a:sym typeface="Consolas"/>
            </a:endParaRPr>
          </a:p>
        </p:txBody>
      </p:sp>
      <p:sp>
        <p:nvSpPr>
          <p:cNvPr id="120" name="Google Shape;120;p6"/>
          <p:cNvSpPr/>
          <p:nvPr/>
        </p:nvSpPr>
        <p:spPr>
          <a:xfrm>
            <a:off x="5052037" y="1565308"/>
            <a:ext cx="891518"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O(n*n)</a:t>
            </a:r>
            <a:endParaRPr b="0" i="0" sz="1600" u="none" cap="none" strike="noStrike">
              <a:solidFill>
                <a:srgbClr val="000000"/>
              </a:solidFill>
              <a:latin typeface="Consolas"/>
              <a:ea typeface="Consolas"/>
              <a:cs typeface="Consolas"/>
              <a:sym typeface="Consolas"/>
            </a:endParaRPr>
          </a:p>
        </p:txBody>
      </p:sp>
      <p:sp>
        <p:nvSpPr>
          <p:cNvPr id="121" name="Google Shape;121;p6"/>
          <p:cNvSpPr/>
          <p:nvPr/>
        </p:nvSpPr>
        <p:spPr>
          <a:xfrm>
            <a:off x="2948949" y="2120975"/>
            <a:ext cx="2375100" cy="33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Space Complexity :</a:t>
            </a:r>
            <a:endParaRPr b="0" i="0" sz="1600" u="none" cap="none" strike="noStrike">
              <a:solidFill>
                <a:srgbClr val="000000"/>
              </a:solidFill>
              <a:latin typeface="Consolas"/>
              <a:ea typeface="Consolas"/>
              <a:cs typeface="Consolas"/>
              <a:sym typeface="Consolas"/>
            </a:endParaRPr>
          </a:p>
        </p:txBody>
      </p:sp>
      <p:sp>
        <p:nvSpPr>
          <p:cNvPr id="122" name="Google Shape;122;p6"/>
          <p:cNvSpPr/>
          <p:nvPr/>
        </p:nvSpPr>
        <p:spPr>
          <a:xfrm>
            <a:off x="5056723" y="2118646"/>
            <a:ext cx="891518"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O(1)</a:t>
            </a:r>
            <a:endParaRPr b="0" i="0" sz="16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7"/>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aphicFrame>
        <p:nvGraphicFramePr>
          <p:cNvPr id="129" name="Google Shape;129;p7"/>
          <p:cNvGraphicFramePr/>
          <p:nvPr/>
        </p:nvGraphicFramePr>
        <p:xfrm>
          <a:off x="168279" y="740297"/>
          <a:ext cx="3000000" cy="3000000"/>
        </p:xfrm>
        <a:graphic>
          <a:graphicData uri="http://schemas.openxmlformats.org/drawingml/2006/table">
            <a:tbl>
              <a:tblPr bandRow="1" firstRow="1">
                <a:noFill/>
                <a:tableStyleId>{A9A05CFC-C959-464D-9559-D95C062E1561}</a:tableStyleId>
              </a:tblPr>
              <a:tblGrid>
                <a:gridCol w="4517750"/>
                <a:gridCol w="4076050"/>
              </a:tblGrid>
              <a:tr h="4162000">
                <a:tc>
                  <a:txBody>
                    <a:bodyPr/>
                    <a:lstStyle/>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import java.io.*;</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class EthCode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static void findMajority(int arr[], int n)</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int maxCount = 0;</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int index = -1; // sentinels</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for (int i = 0; i &lt; n; i++)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int count = 0;</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for (int j = 0; j &lt; n; j++)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if (arr[i] == arr[j])</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count++;</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 update maxCount if count of current element is greater</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if (count &gt; maxCount)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maxCount = count;</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index = i;</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Consolas"/>
                          <a:ea typeface="Consolas"/>
                          <a:cs typeface="Consolas"/>
                          <a:sym typeface="Consolas"/>
                        </a:rPr>
                        <a:t> }</a:t>
                      </a:r>
                      <a:endParaRPr b="0" sz="1400" u="none" cap="none" strike="noStrike">
                        <a:solidFill>
                          <a:schemeClr val="dk1"/>
                        </a:solidFill>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 if maxCount is greater than n/2, return the corresponding element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if (maxCount &gt; n / 2)</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System.out.println(arr[index]);</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else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System.out.println(null);</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public static void main(String[] args)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int arr[] = { 1, 1, 2, 1, 3, 5, 1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findMajority(arr, arr.length);</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Consolas"/>
                          <a:ea typeface="Consolas"/>
                          <a:cs typeface="Consolas"/>
                          <a:sym typeface="Consolas"/>
                        </a:rPr>
                        <a:t>}</a:t>
                      </a:r>
                      <a:endParaRPr b="0" sz="1400" u="none" cap="none" strike="noStrike">
                        <a:solidFill>
                          <a:schemeClr val="dk1"/>
                        </a:solidFill>
                        <a:highlight>
                          <a:schemeClr val="lt1"/>
                        </a:highlight>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130" name="Google Shape;130;p7"/>
          <p:cNvSpPr txBox="1"/>
          <p:nvPr/>
        </p:nvSpPr>
        <p:spPr>
          <a:xfrm>
            <a:off x="2375210" y="344853"/>
            <a:ext cx="45720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400" u="none" cap="none" strike="noStrike">
                <a:solidFill>
                  <a:srgbClr val="000000"/>
                </a:solidFill>
                <a:latin typeface="Arial"/>
                <a:ea typeface="Arial"/>
                <a:cs typeface="Arial"/>
                <a:sym typeface="Arial"/>
              </a:rPr>
              <a:t>Majority Element – Trivial Solution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8"/>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37" name="Google Shape;137;p8"/>
          <p:cNvSpPr/>
          <p:nvPr/>
        </p:nvSpPr>
        <p:spPr>
          <a:xfrm>
            <a:off x="555119" y="655582"/>
            <a:ext cx="8033207" cy="3385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Binary Search Tree (BST) Solution</a:t>
            </a:r>
            <a:endParaRPr b="1" i="0" sz="1600" u="none" cap="none" strike="noStrike">
              <a:solidFill>
                <a:srgbClr val="000000"/>
              </a:solidFill>
              <a:latin typeface="Consolas"/>
              <a:ea typeface="Consolas"/>
              <a:cs typeface="Consolas"/>
              <a:sym typeface="Consolas"/>
            </a:endParaRPr>
          </a:p>
        </p:txBody>
      </p:sp>
      <p:sp>
        <p:nvSpPr>
          <p:cNvPr id="138" name="Google Shape;138;p8"/>
          <p:cNvSpPr/>
          <p:nvPr/>
        </p:nvSpPr>
        <p:spPr>
          <a:xfrm>
            <a:off x="552771" y="1110444"/>
            <a:ext cx="8033207"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Insert elements in Binary Search Tree (BST) one by one and if an element is already present then increment the count of the node. At any stage, if the count of a node becomes more than n/2 then return.</a:t>
            </a:r>
            <a:endParaRPr b="0" i="0" sz="1600" u="none" cap="none" strike="noStrike">
              <a:solidFill>
                <a:srgbClr val="000000"/>
              </a:solidFill>
              <a:latin typeface="Consolas"/>
              <a:ea typeface="Consolas"/>
              <a:cs typeface="Consolas"/>
              <a:sym typeface="Consolas"/>
            </a:endParaRPr>
          </a:p>
        </p:txBody>
      </p:sp>
      <p:sp>
        <p:nvSpPr>
          <p:cNvPr id="139" name="Google Shape;139;p8"/>
          <p:cNvSpPr/>
          <p:nvPr/>
        </p:nvSpPr>
        <p:spPr>
          <a:xfrm>
            <a:off x="564491" y="1959210"/>
            <a:ext cx="8033207" cy="3385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Consolas"/>
                <a:ea typeface="Consolas"/>
                <a:cs typeface="Consolas"/>
                <a:sym typeface="Consolas"/>
              </a:rPr>
              <a:t>Algorithm</a:t>
            </a:r>
            <a:endParaRPr b="1" i="0" sz="1600" u="none" cap="none" strike="noStrike">
              <a:solidFill>
                <a:srgbClr val="000000"/>
              </a:solidFill>
              <a:latin typeface="Consolas"/>
              <a:ea typeface="Consolas"/>
              <a:cs typeface="Consolas"/>
              <a:sym typeface="Consolas"/>
            </a:endParaRPr>
          </a:p>
        </p:txBody>
      </p:sp>
      <p:sp>
        <p:nvSpPr>
          <p:cNvPr id="140" name="Google Shape;140;p8"/>
          <p:cNvSpPr/>
          <p:nvPr/>
        </p:nvSpPr>
        <p:spPr>
          <a:xfrm>
            <a:off x="562143" y="2378902"/>
            <a:ext cx="8033207"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 Create a binary search tree, if same element is entered in the binary search tree the frequency of the node is increased.</a:t>
            </a:r>
            <a:endParaRPr b="0" i="0" sz="1600" u="none" cap="none" strike="noStrike">
              <a:solidFill>
                <a:srgbClr val="000000"/>
              </a:solidFill>
              <a:latin typeface="Consolas"/>
              <a:ea typeface="Consolas"/>
              <a:cs typeface="Consolas"/>
              <a:sym typeface="Consolas"/>
            </a:endParaRPr>
          </a:p>
        </p:txBody>
      </p:sp>
      <p:sp>
        <p:nvSpPr>
          <p:cNvPr id="141" name="Google Shape;141;p8"/>
          <p:cNvSpPr/>
          <p:nvPr/>
        </p:nvSpPr>
        <p:spPr>
          <a:xfrm>
            <a:off x="566829" y="3023682"/>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 Traverse the array and insert the element in the binary search tree.</a:t>
            </a:r>
            <a:endParaRPr b="0" i="0" sz="1600" u="none" cap="none" strike="noStrike">
              <a:solidFill>
                <a:srgbClr val="000000"/>
              </a:solidFill>
              <a:latin typeface="Consolas"/>
              <a:ea typeface="Consolas"/>
              <a:cs typeface="Consolas"/>
              <a:sym typeface="Consolas"/>
            </a:endParaRPr>
          </a:p>
        </p:txBody>
      </p:sp>
      <p:sp>
        <p:nvSpPr>
          <p:cNvPr id="142" name="Google Shape;142;p8"/>
          <p:cNvSpPr/>
          <p:nvPr/>
        </p:nvSpPr>
        <p:spPr>
          <a:xfrm>
            <a:off x="571515" y="3408204"/>
            <a:ext cx="8033207"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 If the maximum frequency of any node is greater than the half the size of the array, then perform a inorder traversal and find the node with frequency greater than half.</a:t>
            </a:r>
            <a:endParaRPr b="0" i="0" sz="1600" u="none" cap="none" strike="noStrike">
              <a:solidFill>
                <a:srgbClr val="000000"/>
              </a:solidFill>
              <a:latin typeface="Consolas"/>
              <a:ea typeface="Consolas"/>
              <a:cs typeface="Consolas"/>
              <a:sym typeface="Consolas"/>
            </a:endParaRPr>
          </a:p>
        </p:txBody>
      </p:sp>
      <p:sp>
        <p:nvSpPr>
          <p:cNvPr id="143" name="Google Shape;143;p8"/>
          <p:cNvSpPr/>
          <p:nvPr/>
        </p:nvSpPr>
        <p:spPr>
          <a:xfrm>
            <a:off x="569167" y="4313242"/>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Consolas"/>
                <a:ea typeface="Consolas"/>
                <a:cs typeface="Consolas"/>
                <a:sym typeface="Consolas"/>
              </a:rPr>
              <a:t> Else print No majority Element.</a:t>
            </a:r>
            <a:endParaRPr b="0" i="0" sz="16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RAMASAMY</dc:creator>
</cp:coreProperties>
</file>