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 uri="GoogleSlidesCustomDataVersion2">
      <go:slidesCustomData xmlns:go="http://customooxmlschemas.google.com/" r:id="rId29" roundtripDataSignature="AMtx7miklxsbDrCjW7+210jLdPZ9YuHfi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DEC63606-5452-4F98-8F47-C37A31057018}">
  <a:tblStyle styleId="{DEC63606-5452-4F98-8F47-C37A31057018}" styleName="Table_0">
    <a:wholeTbl>
      <a:tcTxStyle b="off" i="off">
        <a:font>
          <a:latin typeface="Arial"/>
          <a:ea typeface="Arial"/>
          <a:cs typeface="Arial"/>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DFD"/>
          </a:solidFill>
        </a:fill>
      </a:tcStyle>
    </a:wholeTbl>
    <a:band1H>
      <a:tcTxStyle b="off" i="off"/>
      <a:tcStyle>
        <a:fill>
          <a:solidFill>
            <a:srgbClr val="CDD8FB"/>
          </a:solidFill>
        </a:fill>
      </a:tcStyle>
    </a:band1H>
    <a:band2H>
      <a:tcTxStyle b="off" i="off"/>
    </a:band2H>
    <a:band1V>
      <a:tcTxStyle b="off" i="off"/>
      <a:tcStyle>
        <a:fill>
          <a:solidFill>
            <a:srgbClr val="CDD8FB"/>
          </a:solidFill>
        </a:fill>
      </a:tcStyle>
    </a:band1V>
    <a:band2V>
      <a:tcTxStyle b="off" i="off"/>
    </a:band2V>
    <a:lastCol>
      <a:tcTxStyle b="on" i="off">
        <a:font>
          <a:latin typeface="Arial"/>
          <a:ea typeface="Arial"/>
          <a:cs typeface="Arial"/>
        </a:font>
        <a:schemeClr val="lt1"/>
      </a:tcTxStyle>
      <a:tcStyle>
        <a:fill>
          <a:solidFill>
            <a:schemeClr val="accent1"/>
          </a:solidFill>
        </a:fill>
      </a:tcStyle>
    </a:lastCol>
    <a:firstCol>
      <a:tcTxStyle b="on" i="off">
        <a:font>
          <a:latin typeface="Arial"/>
          <a:ea typeface="Arial"/>
          <a:cs typeface="Arial"/>
        </a:font>
        <a:schemeClr val="lt1"/>
      </a:tcTxStyle>
      <a:tcStyle>
        <a:fill>
          <a:solidFill>
            <a:schemeClr val="accent1"/>
          </a:solidFill>
        </a:fill>
      </a:tcStyle>
    </a:firstCol>
    <a:lastRow>
      <a:tcTxStyle b="on" i="off">
        <a:font>
          <a:latin typeface="Arial"/>
          <a:ea typeface="Arial"/>
          <a:cs typeface="Arial"/>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Arial"/>
          <a:ea typeface="Arial"/>
          <a:cs typeface="Arial"/>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customschemas.google.com/relationships/presentationmetadata" Target="metadata"/><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 name="Shape 51"/>
        <p:cNvGrpSpPr/>
        <p:nvPr/>
      </p:nvGrpSpPr>
      <p:grpSpPr>
        <a:xfrm>
          <a:off x="0" y="0"/>
          <a:ext cx="0" cy="0"/>
          <a:chOff x="0" y="0"/>
          <a:chExt cx="0" cy="0"/>
        </a:xfrm>
      </p:grpSpPr>
      <p:sp>
        <p:nvSpPr>
          <p:cNvPr id="52" name="Google Shape;52;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3" name="Google Shape;53;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9: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2" name="Google Shape;142;p9:notes"/>
          <p:cNvSpPr txBox="1"/>
          <p:nvPr>
            <p:ph idx="1" type="body"/>
          </p:nvPr>
        </p:nvSpPr>
        <p:spPr>
          <a:xfrm>
            <a:off x="514350" y="7823360"/>
            <a:ext cx="4114530" cy="64006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0: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49" name="Google Shape;149;p10:notes"/>
          <p:cNvSpPr txBox="1"/>
          <p:nvPr>
            <p:ph idx="1" type="body"/>
          </p:nvPr>
        </p:nvSpPr>
        <p:spPr>
          <a:xfrm>
            <a:off x="514350" y="7823360"/>
            <a:ext cx="4114530" cy="64006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11: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6" name="Google Shape;156;p11:notes"/>
          <p:cNvSpPr txBox="1"/>
          <p:nvPr>
            <p:ph idx="1" type="body"/>
          </p:nvPr>
        </p:nvSpPr>
        <p:spPr>
          <a:xfrm>
            <a:off x="514350" y="7823360"/>
            <a:ext cx="4114530" cy="64006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3c15c8a29b_1_0: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66" name="Google Shape;166;g23c15c8a29b_1_0:notes"/>
          <p:cNvSpPr txBox="1"/>
          <p:nvPr>
            <p:ph idx="1" type="body"/>
          </p:nvPr>
        </p:nvSpPr>
        <p:spPr>
          <a:xfrm>
            <a:off x="514350" y="7823360"/>
            <a:ext cx="4114500" cy="64005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3c15c8a29b_1_12: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74" name="Google Shape;174;g23c15c8a29b_1_12:notes"/>
          <p:cNvSpPr txBox="1"/>
          <p:nvPr>
            <p:ph idx="1" type="body"/>
          </p:nvPr>
        </p:nvSpPr>
        <p:spPr>
          <a:xfrm>
            <a:off x="514350" y="7823360"/>
            <a:ext cx="4114500" cy="64005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3c15c8a29b_1_22: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83" name="Google Shape;183;g23c15c8a29b_1_22:notes"/>
          <p:cNvSpPr txBox="1"/>
          <p:nvPr>
            <p:ph idx="1" type="body"/>
          </p:nvPr>
        </p:nvSpPr>
        <p:spPr>
          <a:xfrm>
            <a:off x="514350" y="7823360"/>
            <a:ext cx="4114500" cy="64005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3c15c8a29b_1_31: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92" name="Google Shape;192;g23c15c8a29b_1_31:notes"/>
          <p:cNvSpPr txBox="1"/>
          <p:nvPr>
            <p:ph idx="1" type="body"/>
          </p:nvPr>
        </p:nvSpPr>
        <p:spPr>
          <a:xfrm>
            <a:off x="514350" y="7823360"/>
            <a:ext cx="4114500" cy="640050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4: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01" name="Google Shape;201;p14: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8" name="Google Shape;208;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2" name="Google Shape;6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2815f4a3a6d_1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70" name="Google Shape;70;g2815f4a3a6d_1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3: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78" name="Google Shape;78;p3:notes"/>
          <p:cNvSpPr txBox="1"/>
          <p:nvPr>
            <p:ph idx="1" type="body"/>
          </p:nvPr>
        </p:nvSpPr>
        <p:spPr>
          <a:xfrm>
            <a:off x="514350" y="7823360"/>
            <a:ext cx="4114530" cy="64006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4: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86" name="Google Shape;86;p4:notes"/>
          <p:cNvSpPr txBox="1"/>
          <p:nvPr>
            <p:ph idx="1" type="body"/>
          </p:nvPr>
        </p:nvSpPr>
        <p:spPr>
          <a:xfrm>
            <a:off x="514350" y="7823360"/>
            <a:ext cx="4114530" cy="6400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lang="en-US" sz="1200" strike="noStrike">
                <a:latin typeface="Roboto"/>
                <a:ea typeface="Roboto"/>
                <a:cs typeface="Roboto"/>
                <a:sym typeface="Roboto"/>
              </a:rPr>
              <a:t>|a| is the length of the string a</a:t>
            </a:r>
            <a:endParaRPr>
              <a:latin typeface="Roboto"/>
              <a:ea typeface="Roboto"/>
              <a:cs typeface="Roboto"/>
              <a:sym typeface="Roboto"/>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p5: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98" name="Google Shape;98;p5:notes"/>
          <p:cNvSpPr txBox="1"/>
          <p:nvPr>
            <p:ph idx="1" type="body"/>
          </p:nvPr>
        </p:nvSpPr>
        <p:spPr>
          <a:xfrm>
            <a:off x="514350" y="7823360"/>
            <a:ext cx="4114530" cy="64006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6: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09" name="Google Shape;109;p6:notes"/>
          <p:cNvSpPr txBox="1"/>
          <p:nvPr>
            <p:ph idx="1" type="body"/>
          </p:nvPr>
        </p:nvSpPr>
        <p:spPr>
          <a:xfrm>
            <a:off x="514350" y="7823360"/>
            <a:ext cx="4114530" cy="6400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lang="en-US" sz="1200" strike="noStrike">
                <a:latin typeface="Roboto"/>
                <a:ea typeface="Roboto"/>
                <a:cs typeface="Roboto"/>
                <a:sym typeface="Roboto"/>
              </a:rPr>
              <a:t>|a| is the length of the string a</a:t>
            </a:r>
            <a:endParaRPr>
              <a:latin typeface="Roboto"/>
              <a:ea typeface="Roboto"/>
              <a:cs typeface="Roboto"/>
              <a:sym typeface="Roboto"/>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7: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19" name="Google Shape;119;p7:notes"/>
          <p:cNvSpPr txBox="1"/>
          <p:nvPr>
            <p:ph idx="1" type="body"/>
          </p:nvPr>
        </p:nvSpPr>
        <p:spPr>
          <a:xfrm>
            <a:off x="514350" y="7823360"/>
            <a:ext cx="4114530" cy="640064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100"/>
              <a:buFont typeface="Arial"/>
              <a:buNone/>
            </a:pPr>
            <a:r>
              <a:rPr b="0" lang="en-US" sz="1200" strike="noStrike">
                <a:latin typeface="Roboto"/>
                <a:ea typeface="Roboto"/>
                <a:cs typeface="Roboto"/>
                <a:sym typeface="Roboto"/>
              </a:rPr>
              <a:t>Note that:-</a:t>
            </a:r>
            <a:endParaRPr>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rPr b="0" lang="en-US" sz="1200" strike="noStrike">
                <a:latin typeface="Roboto"/>
                <a:ea typeface="Roboto"/>
                <a:cs typeface="Roboto"/>
                <a:sym typeface="Roboto"/>
              </a:rPr>
              <a:t>odd_str : It is empty if there is no character with odd frequency. Else it contains all occurrences of odd character.</a:t>
            </a:r>
            <a:endParaRPr>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rPr b="0" lang="en-US" sz="1200" strike="noStrike">
                <a:latin typeface="Roboto"/>
                <a:ea typeface="Roboto"/>
                <a:cs typeface="Roboto"/>
                <a:sym typeface="Roboto"/>
              </a:rPr>
              <a:t>front_str : Contains half occurrences of all even occurring characters of string in increasing order.</a:t>
            </a:r>
            <a:endParaRPr>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rPr b="0" lang="en-US" sz="1200" strike="noStrike">
                <a:latin typeface="Roboto"/>
                <a:ea typeface="Roboto"/>
                <a:cs typeface="Roboto"/>
                <a:sym typeface="Roboto"/>
              </a:rPr>
              <a:t>rear_str Contains half occurrences of all even occurring characters of string in reverse order of front_str.</a:t>
            </a:r>
            <a:endParaRPr>
              <a:latin typeface="Roboto"/>
              <a:ea typeface="Roboto"/>
              <a:cs typeface="Roboto"/>
              <a:sym typeface="Roboto"/>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8:notes"/>
          <p:cNvSpPr/>
          <p:nvPr>
            <p:ph idx="2" type="sldImg"/>
          </p:nvPr>
        </p:nvSpPr>
        <p:spPr>
          <a:xfrm>
            <a:off x="-2305050" y="2032000"/>
            <a:ext cx="9752013" cy="54864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35" name="Google Shape;135;p8:notes"/>
          <p:cNvSpPr txBox="1"/>
          <p:nvPr>
            <p:ph idx="1" type="body"/>
          </p:nvPr>
        </p:nvSpPr>
        <p:spPr>
          <a:xfrm>
            <a:off x="514350" y="7823360"/>
            <a:ext cx="4114530" cy="640064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p:txBody>
      </p:sp>
      <p:sp>
        <p:nvSpPr>
          <p:cNvPr id="12" name="Google Shape;12;p26"/>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3" name="Google Shape;13;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33"/>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rmAutofit/>
          </a:bodyPr>
          <a:lstStyle>
            <a:lvl1pPr indent="-228600" lvl="0" marL="457200" algn="l">
              <a:lnSpc>
                <a:spcPct val="100000"/>
              </a:lnSpc>
              <a:spcBef>
                <a:spcPts val="0"/>
              </a:spcBef>
              <a:spcAft>
                <a:spcPts val="0"/>
              </a:spcAft>
              <a:buSzPts val="1800"/>
              <a:buNone/>
              <a:defRPr/>
            </a:lvl1pPr>
          </a:lstStyle>
          <a:p/>
        </p:txBody>
      </p:sp>
      <p:sp>
        <p:nvSpPr>
          <p:cNvPr id="46" name="Google Shape;46;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34"/>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9" name="Google Shape;49;p34"/>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rm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0"/>
              </a:spcBef>
              <a:spcAft>
                <a:spcPts val="0"/>
              </a:spcAft>
              <a:buSzPts val="1400"/>
              <a:buChar char="○"/>
              <a:defRPr/>
            </a:lvl2pPr>
            <a:lvl3pPr indent="-317500" lvl="2" marL="1371600" algn="ctr">
              <a:lnSpc>
                <a:spcPct val="115000"/>
              </a:lnSpc>
              <a:spcBef>
                <a:spcPts val="0"/>
              </a:spcBef>
              <a:spcAft>
                <a:spcPts val="0"/>
              </a:spcAft>
              <a:buSzPts val="1400"/>
              <a:buChar char="■"/>
              <a:defRPr/>
            </a:lvl3pPr>
            <a:lvl4pPr indent="-317500" lvl="3" marL="1828800" algn="ctr">
              <a:lnSpc>
                <a:spcPct val="115000"/>
              </a:lnSpc>
              <a:spcBef>
                <a:spcPts val="0"/>
              </a:spcBef>
              <a:spcAft>
                <a:spcPts val="0"/>
              </a:spcAft>
              <a:buSzPts val="1400"/>
              <a:buChar char="●"/>
              <a:defRPr/>
            </a:lvl4pPr>
            <a:lvl5pPr indent="-317500" lvl="4" marL="2286000" algn="ctr">
              <a:lnSpc>
                <a:spcPct val="115000"/>
              </a:lnSpc>
              <a:spcBef>
                <a:spcPts val="0"/>
              </a:spcBef>
              <a:spcAft>
                <a:spcPts val="0"/>
              </a:spcAft>
              <a:buSzPts val="1400"/>
              <a:buChar char="○"/>
              <a:defRPr/>
            </a:lvl5pPr>
            <a:lvl6pPr indent="-317500" lvl="5" marL="2743200" algn="ctr">
              <a:lnSpc>
                <a:spcPct val="115000"/>
              </a:lnSpc>
              <a:spcBef>
                <a:spcPts val="0"/>
              </a:spcBef>
              <a:spcAft>
                <a:spcPts val="0"/>
              </a:spcAft>
              <a:buSzPts val="1400"/>
              <a:buChar char="■"/>
              <a:defRPr/>
            </a:lvl6pPr>
            <a:lvl7pPr indent="-317500" lvl="6" marL="3200400" algn="ctr">
              <a:lnSpc>
                <a:spcPct val="115000"/>
              </a:lnSpc>
              <a:spcBef>
                <a:spcPts val="0"/>
              </a:spcBef>
              <a:spcAft>
                <a:spcPts val="0"/>
              </a:spcAft>
              <a:buSzPts val="1400"/>
              <a:buChar char="●"/>
              <a:defRPr/>
            </a:lvl7pPr>
            <a:lvl8pPr indent="-317500" lvl="7" marL="3657600" algn="ctr">
              <a:lnSpc>
                <a:spcPct val="115000"/>
              </a:lnSpc>
              <a:spcBef>
                <a:spcPts val="0"/>
              </a:spcBef>
              <a:spcAft>
                <a:spcPts val="0"/>
              </a:spcAft>
              <a:buSzPts val="1400"/>
              <a:buChar char="○"/>
              <a:defRPr/>
            </a:lvl8pPr>
            <a:lvl9pPr indent="-317500" lvl="8" marL="4114800" algn="ctr">
              <a:lnSpc>
                <a:spcPct val="115000"/>
              </a:lnSpc>
              <a:spcBef>
                <a:spcPts val="0"/>
              </a:spcBef>
              <a:spcAft>
                <a:spcPts val="0"/>
              </a:spcAft>
              <a:buSzPts val="1400"/>
              <a:buChar char="■"/>
              <a:defRPr/>
            </a:lvl9pPr>
          </a:lstStyle>
          <a:p/>
        </p:txBody>
      </p:sp>
      <p:sp>
        <p:nvSpPr>
          <p:cNvPr id="50" name="Google Shape;50;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4" name="Shape 14"/>
        <p:cNvGrpSpPr/>
        <p:nvPr/>
      </p:nvGrpSpPr>
      <p:grpSpPr>
        <a:xfrm>
          <a:off x="0" y="0"/>
          <a:ext cx="0" cy="0"/>
          <a:chOff x="0" y="0"/>
          <a:chExt cx="0" cy="0"/>
        </a:xfrm>
      </p:grpSpPr>
      <p:sp>
        <p:nvSpPr>
          <p:cNvPr id="15" name="Google Shape;15;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800"/>
              <a:buFont typeface="Calibri"/>
              <a:buNone/>
              <a:defRPr>
                <a:latin typeface="Roboto"/>
                <a:ea typeface="Roboto"/>
                <a:cs typeface="Roboto"/>
                <a:sym typeface="Roboto"/>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6" name="Google Shape;16;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Clr>
                <a:schemeClr val="dk1"/>
              </a:buClr>
              <a:buSzPts val="1800"/>
              <a:buChar char="●"/>
              <a:defRPr>
                <a:latin typeface="Roboto"/>
                <a:ea typeface="Roboto"/>
                <a:cs typeface="Roboto"/>
                <a:sym typeface="Roboto"/>
              </a:defRPr>
            </a:lvl1pPr>
            <a:lvl2pPr indent="-317500" lvl="1" marL="914400" algn="l">
              <a:lnSpc>
                <a:spcPct val="115000"/>
              </a:lnSpc>
              <a:spcBef>
                <a:spcPts val="1200"/>
              </a:spcBef>
              <a:spcAft>
                <a:spcPts val="0"/>
              </a:spcAft>
              <a:buClr>
                <a:schemeClr val="dk1"/>
              </a:buClr>
              <a:buSzPts val="1400"/>
              <a:buChar char="○"/>
              <a:defRPr/>
            </a:lvl2pPr>
            <a:lvl3pPr indent="-317500" lvl="2" marL="1371600" algn="l">
              <a:lnSpc>
                <a:spcPct val="115000"/>
              </a:lnSpc>
              <a:spcBef>
                <a:spcPts val="1200"/>
              </a:spcBef>
              <a:spcAft>
                <a:spcPts val="0"/>
              </a:spcAft>
              <a:buClr>
                <a:schemeClr val="dk1"/>
              </a:buClr>
              <a:buSzPts val="1400"/>
              <a:buChar char="■"/>
              <a:defRPr/>
            </a:lvl3pPr>
            <a:lvl4pPr indent="-317500" lvl="3" marL="1828800" algn="l">
              <a:lnSpc>
                <a:spcPct val="115000"/>
              </a:lnSpc>
              <a:spcBef>
                <a:spcPts val="1200"/>
              </a:spcBef>
              <a:spcAft>
                <a:spcPts val="0"/>
              </a:spcAft>
              <a:buClr>
                <a:schemeClr val="dk1"/>
              </a:buClr>
              <a:buSzPts val="1400"/>
              <a:buChar char="●"/>
              <a:defRPr/>
            </a:lvl4pPr>
            <a:lvl5pPr indent="-317500" lvl="4" marL="2286000" algn="l">
              <a:lnSpc>
                <a:spcPct val="115000"/>
              </a:lnSpc>
              <a:spcBef>
                <a:spcPts val="1200"/>
              </a:spcBef>
              <a:spcAft>
                <a:spcPts val="0"/>
              </a:spcAft>
              <a:buClr>
                <a:schemeClr val="dk1"/>
              </a:buClr>
              <a:buSzPts val="1400"/>
              <a:buChar char="○"/>
              <a:defRPr/>
            </a:lvl5pPr>
            <a:lvl6pPr indent="-317500" lvl="5" marL="2743200" algn="l">
              <a:lnSpc>
                <a:spcPct val="115000"/>
              </a:lnSpc>
              <a:spcBef>
                <a:spcPts val="1200"/>
              </a:spcBef>
              <a:spcAft>
                <a:spcPts val="0"/>
              </a:spcAft>
              <a:buClr>
                <a:schemeClr val="dk1"/>
              </a:buClr>
              <a:buSzPts val="1400"/>
              <a:buChar char="■"/>
              <a:defRPr/>
            </a:lvl6pPr>
            <a:lvl7pPr indent="-317500" lvl="6" marL="3200400" algn="l">
              <a:lnSpc>
                <a:spcPct val="115000"/>
              </a:lnSpc>
              <a:spcBef>
                <a:spcPts val="1200"/>
              </a:spcBef>
              <a:spcAft>
                <a:spcPts val="0"/>
              </a:spcAft>
              <a:buClr>
                <a:schemeClr val="dk1"/>
              </a:buClr>
              <a:buSzPts val="1400"/>
              <a:buChar char="●"/>
              <a:defRPr/>
            </a:lvl7pPr>
            <a:lvl8pPr indent="-317500" lvl="7" marL="3657600" algn="l">
              <a:lnSpc>
                <a:spcPct val="115000"/>
              </a:lnSpc>
              <a:spcBef>
                <a:spcPts val="1200"/>
              </a:spcBef>
              <a:spcAft>
                <a:spcPts val="0"/>
              </a:spcAft>
              <a:buClr>
                <a:schemeClr val="dk1"/>
              </a:buClr>
              <a:buSzPts val="1400"/>
              <a:buChar char="○"/>
              <a:defRPr/>
            </a:lvl8pPr>
            <a:lvl9pPr indent="-317500" lvl="8" marL="4114800" algn="l">
              <a:lnSpc>
                <a:spcPct val="115000"/>
              </a:lnSpc>
              <a:spcBef>
                <a:spcPts val="1200"/>
              </a:spcBef>
              <a:spcAft>
                <a:spcPts val="1200"/>
              </a:spcAft>
              <a:buClr>
                <a:schemeClr val="dk1"/>
              </a:buClr>
              <a:buSzPts val="1400"/>
              <a:buChar char="■"/>
              <a:defRPr/>
            </a:lvl9pPr>
          </a:lstStyle>
          <a:p/>
        </p:txBody>
      </p:sp>
      <p:sp>
        <p:nvSpPr>
          <p:cNvPr id="17" name="Google Shape;17;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1pPr>
            <a:lvl2pPr indent="0" lvl="1"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2pPr>
            <a:lvl3pPr indent="0" lvl="2"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3pPr>
            <a:lvl4pPr indent="0" lvl="3"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4pPr>
            <a:lvl5pPr indent="0" lvl="4"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5pPr>
            <a:lvl6pPr indent="0" lvl="5"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6pPr>
            <a:lvl7pPr indent="0" lvl="6"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7pPr>
            <a:lvl8pPr indent="0" lvl="7"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8pPr>
            <a:lvl9pPr indent="0" lvl="8" marL="0" marR="0" algn="r">
              <a:lnSpc>
                <a:spcPct val="100000"/>
              </a:lnSpc>
              <a:spcBef>
                <a:spcPts val="0"/>
              </a:spcBef>
              <a:spcAft>
                <a:spcPts val="0"/>
              </a:spcAft>
              <a:buClr>
                <a:srgbClr val="888888"/>
              </a:buClr>
              <a:buSzPts val="1200"/>
              <a:buFont typeface="Calibri"/>
              <a:buNone/>
              <a:defRPr b="0" i="0" sz="900" u="none" cap="none" strike="noStrike">
                <a:solidFill>
                  <a:srgbClr val="888888"/>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 name="Shape 18"/>
        <p:cNvGrpSpPr/>
        <p:nvPr/>
      </p:nvGrpSpPr>
      <p:grpSpPr>
        <a:xfrm>
          <a:off x="0" y="0"/>
          <a:ext cx="0" cy="0"/>
          <a:chOff x="0" y="0"/>
          <a:chExt cx="0" cy="0"/>
        </a:xfrm>
      </p:grpSpPr>
      <p:sp>
        <p:nvSpPr>
          <p:cNvPr id="19" name="Google Shape;19;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2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2" name="Google Shape;22;p28"/>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3" name="Google Shape;23;p28"/>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rm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24" name="Google Shape;24;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5" name="Shape 25"/>
        <p:cNvGrpSpPr/>
        <p:nvPr/>
      </p:nvGrpSpPr>
      <p:grpSpPr>
        <a:xfrm>
          <a:off x="0" y="0"/>
          <a:ext cx="0" cy="0"/>
          <a:chOff x="0" y="0"/>
          <a:chExt cx="0" cy="0"/>
        </a:xfrm>
      </p:grpSpPr>
      <p:sp>
        <p:nvSpPr>
          <p:cNvPr id="26" name="Google Shape;26;p27"/>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7" name="Google Shape;27;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2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0" name="Google Shape;30;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30"/>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3" name="Google Shape;33;p30"/>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rm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0"/>
              </a:spcBef>
              <a:spcAft>
                <a:spcPts val="0"/>
              </a:spcAft>
              <a:buSzPts val="1200"/>
              <a:buChar char="○"/>
              <a:defRPr sz="1200"/>
            </a:lvl2pPr>
            <a:lvl3pPr indent="-304800" lvl="2" marL="1371600" algn="l">
              <a:lnSpc>
                <a:spcPct val="115000"/>
              </a:lnSpc>
              <a:spcBef>
                <a:spcPts val="0"/>
              </a:spcBef>
              <a:spcAft>
                <a:spcPts val="0"/>
              </a:spcAft>
              <a:buSzPts val="1200"/>
              <a:buChar char="■"/>
              <a:defRPr sz="1200"/>
            </a:lvl3pPr>
            <a:lvl4pPr indent="-304800" lvl="3" marL="1828800" algn="l">
              <a:lnSpc>
                <a:spcPct val="115000"/>
              </a:lnSpc>
              <a:spcBef>
                <a:spcPts val="0"/>
              </a:spcBef>
              <a:spcAft>
                <a:spcPts val="0"/>
              </a:spcAft>
              <a:buSzPts val="1200"/>
              <a:buChar char="●"/>
              <a:defRPr sz="1200"/>
            </a:lvl4pPr>
            <a:lvl5pPr indent="-304800" lvl="4" marL="2286000" algn="l">
              <a:lnSpc>
                <a:spcPct val="115000"/>
              </a:lnSpc>
              <a:spcBef>
                <a:spcPts val="0"/>
              </a:spcBef>
              <a:spcAft>
                <a:spcPts val="0"/>
              </a:spcAft>
              <a:buSzPts val="1200"/>
              <a:buChar char="○"/>
              <a:defRPr sz="1200"/>
            </a:lvl5pPr>
            <a:lvl6pPr indent="-304800" lvl="5" marL="2743200" algn="l">
              <a:lnSpc>
                <a:spcPct val="115000"/>
              </a:lnSpc>
              <a:spcBef>
                <a:spcPts val="0"/>
              </a:spcBef>
              <a:spcAft>
                <a:spcPts val="0"/>
              </a:spcAft>
              <a:buSzPts val="1200"/>
              <a:buChar char="■"/>
              <a:defRPr sz="1200"/>
            </a:lvl6pPr>
            <a:lvl7pPr indent="-304800" lvl="6" marL="3200400" algn="l">
              <a:lnSpc>
                <a:spcPct val="115000"/>
              </a:lnSpc>
              <a:spcBef>
                <a:spcPts val="0"/>
              </a:spcBef>
              <a:spcAft>
                <a:spcPts val="0"/>
              </a:spcAft>
              <a:buSzPts val="1200"/>
              <a:buChar char="●"/>
              <a:defRPr sz="1200"/>
            </a:lvl7pPr>
            <a:lvl8pPr indent="-304800" lvl="7" marL="3657600" algn="l">
              <a:lnSpc>
                <a:spcPct val="115000"/>
              </a:lnSpc>
              <a:spcBef>
                <a:spcPts val="0"/>
              </a:spcBef>
              <a:spcAft>
                <a:spcPts val="0"/>
              </a:spcAft>
              <a:buSzPts val="1200"/>
              <a:buChar char="○"/>
              <a:defRPr sz="1200"/>
            </a:lvl8pPr>
            <a:lvl9pPr indent="-304800" lvl="8" marL="4114800" algn="l">
              <a:lnSpc>
                <a:spcPct val="115000"/>
              </a:lnSpc>
              <a:spcBef>
                <a:spcPts val="0"/>
              </a:spcBef>
              <a:spcAft>
                <a:spcPts val="0"/>
              </a:spcAft>
              <a:buSzPts val="1200"/>
              <a:buChar char="■"/>
              <a:defRPr sz="1200"/>
            </a:lvl9pPr>
          </a:lstStyle>
          <a:p/>
        </p:txBody>
      </p:sp>
      <p:sp>
        <p:nvSpPr>
          <p:cNvPr id="34" name="Google Shape;34;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5" name="Shape 35"/>
        <p:cNvGrpSpPr/>
        <p:nvPr/>
      </p:nvGrpSpPr>
      <p:grpSpPr>
        <a:xfrm>
          <a:off x="0" y="0"/>
          <a:ext cx="0" cy="0"/>
          <a:chOff x="0" y="0"/>
          <a:chExt cx="0" cy="0"/>
        </a:xfrm>
      </p:grpSpPr>
      <p:sp>
        <p:nvSpPr>
          <p:cNvPr id="36" name="Google Shape;36;p31"/>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7" name="Google Shape;37;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32"/>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0" name="Google Shape;40;p32"/>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1" name="Google Shape;41;p32"/>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32"/>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rm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0"/>
              </a:spcBef>
              <a:spcAft>
                <a:spcPts val="0"/>
              </a:spcAft>
              <a:buSzPts val="1400"/>
              <a:buChar char="○"/>
              <a:defRPr/>
            </a:lvl2pPr>
            <a:lvl3pPr indent="-317500" lvl="2" marL="1371600" algn="l">
              <a:lnSpc>
                <a:spcPct val="115000"/>
              </a:lnSpc>
              <a:spcBef>
                <a:spcPts val="0"/>
              </a:spcBef>
              <a:spcAft>
                <a:spcPts val="0"/>
              </a:spcAft>
              <a:buSzPts val="1400"/>
              <a:buChar char="■"/>
              <a:defRPr/>
            </a:lvl3pPr>
            <a:lvl4pPr indent="-317500" lvl="3" marL="1828800" algn="l">
              <a:lnSpc>
                <a:spcPct val="115000"/>
              </a:lnSpc>
              <a:spcBef>
                <a:spcPts val="0"/>
              </a:spcBef>
              <a:spcAft>
                <a:spcPts val="0"/>
              </a:spcAft>
              <a:buSzPts val="1400"/>
              <a:buChar char="●"/>
              <a:defRPr/>
            </a:lvl4pPr>
            <a:lvl5pPr indent="-317500" lvl="4" marL="2286000" algn="l">
              <a:lnSpc>
                <a:spcPct val="115000"/>
              </a:lnSpc>
              <a:spcBef>
                <a:spcPts val="0"/>
              </a:spcBef>
              <a:spcAft>
                <a:spcPts val="0"/>
              </a:spcAft>
              <a:buSzPts val="1400"/>
              <a:buChar char="○"/>
              <a:defRPr/>
            </a:lvl5pPr>
            <a:lvl6pPr indent="-317500" lvl="5" marL="2743200" algn="l">
              <a:lnSpc>
                <a:spcPct val="115000"/>
              </a:lnSpc>
              <a:spcBef>
                <a:spcPts val="0"/>
              </a:spcBef>
              <a:spcAft>
                <a:spcPts val="0"/>
              </a:spcAft>
              <a:buSzPts val="1400"/>
              <a:buChar char="■"/>
              <a:defRPr/>
            </a:lvl6pPr>
            <a:lvl7pPr indent="-317500" lvl="6" marL="3200400" algn="l">
              <a:lnSpc>
                <a:spcPct val="115000"/>
              </a:lnSpc>
              <a:spcBef>
                <a:spcPts val="0"/>
              </a:spcBef>
              <a:spcAft>
                <a:spcPts val="0"/>
              </a:spcAft>
              <a:buSzPts val="1400"/>
              <a:buChar char="●"/>
              <a:defRPr/>
            </a:lvl7pPr>
            <a:lvl8pPr indent="-317500" lvl="7" marL="3657600" algn="l">
              <a:lnSpc>
                <a:spcPct val="115000"/>
              </a:lnSpc>
              <a:spcBef>
                <a:spcPts val="0"/>
              </a:spcBef>
              <a:spcAft>
                <a:spcPts val="0"/>
              </a:spcAft>
              <a:buSzPts val="1400"/>
              <a:buChar char="○"/>
              <a:defRPr/>
            </a:lvl8pPr>
            <a:lvl9pPr indent="-317500" lvl="8" marL="4114800" algn="l">
              <a:lnSpc>
                <a:spcPct val="115000"/>
              </a:lnSpc>
              <a:spcBef>
                <a:spcPts val="0"/>
              </a:spcBef>
              <a:spcAft>
                <a:spcPts val="0"/>
              </a:spcAft>
              <a:buSzPts val="1400"/>
              <a:buChar char="■"/>
              <a:defRPr/>
            </a:lvl9pPr>
          </a:lstStyle>
          <a:p/>
        </p:txBody>
      </p:sp>
      <p:sp>
        <p:nvSpPr>
          <p:cNvPr id="43" name="Google Shape;43;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9"/>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9"/>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Arial"/>
                <a:ea typeface="Arial"/>
                <a:cs typeface="Arial"/>
                <a:sym typeface="Arial"/>
              </a:defRPr>
            </a:lvl1pPr>
            <a:lvl2pPr indent="-317500" lvl="1" marL="914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id="9" name="Google Shape;9;p19"/>
          <p:cNvPicPr preferRelativeResize="0"/>
          <p:nvPr/>
        </p:nvPicPr>
        <p:blipFill rotWithShape="1">
          <a:blip r:embed="rId1">
            <a:alphaModFix/>
          </a:blip>
          <a:srcRect b="0" l="0" r="0" t="0"/>
          <a:stretch/>
        </p:blipFill>
        <p:spPr>
          <a:xfrm>
            <a:off x="0" y="0"/>
            <a:ext cx="9144003" cy="514350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jpg"/><Relationship Id="rId4" Type="http://schemas.openxmlformats.org/officeDocument/2006/relationships/image" Target="../media/image10.png"/><Relationship Id="rId5"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11.png"/><Relationship Id="rId4" Type="http://schemas.openxmlformats.org/officeDocument/2006/relationships/hyperlink" Target="https://learn.codemithra.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8.jpg"/><Relationship Id="rId4" Type="http://schemas.openxmlformats.org/officeDocument/2006/relationships/image" Target="../media/image9.png"/><Relationship Id="rId5" Type="http://schemas.openxmlformats.org/officeDocument/2006/relationships/image" Target="../media/image7.png"/><Relationship Id="rId6"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hyperlink" Target="https://forms.gle/SFDVg26roZ2rtzcy5" TargetMode="Externa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 name="Shape 54"/>
        <p:cNvGrpSpPr/>
        <p:nvPr/>
      </p:nvGrpSpPr>
      <p:grpSpPr>
        <a:xfrm>
          <a:off x="0" y="0"/>
          <a:ext cx="0" cy="0"/>
          <a:chOff x="0" y="0"/>
          <a:chExt cx="0" cy="0"/>
        </a:xfrm>
      </p:grpSpPr>
      <p:sp>
        <p:nvSpPr>
          <p:cNvPr id="55" name="Google Shape;55;p12"/>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56" name="Google Shape;56;p12"/>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342900" lvl="0" marL="457200" rtl="0" algn="ctr">
              <a:lnSpc>
                <a:spcPct val="100000"/>
              </a:lnSpc>
              <a:spcBef>
                <a:spcPts val="0"/>
              </a:spcBef>
              <a:spcAft>
                <a:spcPts val="0"/>
              </a:spcAft>
              <a:buSzPts val="2800"/>
              <a:buNone/>
            </a:pPr>
            <a:r>
              <a:t/>
            </a:r>
            <a:endParaRPr/>
          </a:p>
        </p:txBody>
      </p:sp>
      <p:pic>
        <p:nvPicPr>
          <p:cNvPr id="57" name="Google Shape;57;p12"/>
          <p:cNvPicPr preferRelativeResize="0"/>
          <p:nvPr/>
        </p:nvPicPr>
        <p:blipFill rotWithShape="1">
          <a:blip r:embed="rId3">
            <a:alphaModFix/>
          </a:blip>
          <a:srcRect b="0" l="0" r="0" t="0"/>
          <a:stretch/>
        </p:blipFill>
        <p:spPr>
          <a:xfrm>
            <a:off x="1" y="3"/>
            <a:ext cx="9144003" cy="5143501"/>
          </a:xfrm>
          <a:prstGeom prst="rect">
            <a:avLst/>
          </a:prstGeom>
          <a:noFill/>
          <a:ln>
            <a:noFill/>
          </a:ln>
        </p:spPr>
      </p:pic>
      <p:pic>
        <p:nvPicPr>
          <p:cNvPr id="58" name="Google Shape;58;p12"/>
          <p:cNvPicPr preferRelativeResize="0"/>
          <p:nvPr/>
        </p:nvPicPr>
        <p:blipFill rotWithShape="1">
          <a:blip r:embed="rId4">
            <a:alphaModFix/>
          </a:blip>
          <a:srcRect b="0" l="0" r="0" t="0"/>
          <a:stretch/>
        </p:blipFill>
        <p:spPr>
          <a:xfrm>
            <a:off x="2504603" y="600290"/>
            <a:ext cx="4134799" cy="2923400"/>
          </a:xfrm>
          <a:prstGeom prst="rect">
            <a:avLst/>
          </a:prstGeom>
          <a:noFill/>
          <a:ln>
            <a:noFill/>
          </a:ln>
        </p:spPr>
      </p:pic>
      <p:pic>
        <p:nvPicPr>
          <p:cNvPr id="59" name="Google Shape;59;p12"/>
          <p:cNvPicPr preferRelativeResize="0"/>
          <p:nvPr/>
        </p:nvPicPr>
        <p:blipFill rotWithShape="1">
          <a:blip r:embed="rId5">
            <a:alphaModFix/>
          </a:blip>
          <a:srcRect b="0" l="0" r="0" t="0"/>
          <a:stretch/>
        </p:blipFill>
        <p:spPr>
          <a:xfrm>
            <a:off x="2200053" y="3386140"/>
            <a:ext cx="4743901" cy="11570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9"/>
          <p:cNvSpPr/>
          <p:nvPr/>
        </p:nvSpPr>
        <p:spPr>
          <a:xfrm>
            <a:off x="478800" y="2884320"/>
            <a:ext cx="75960" cy="75960"/>
          </a:xfrm>
          <a:prstGeom prst="ellipse">
            <a:avLst/>
          </a:prstGeom>
          <a:solidFill>
            <a:srgbClr val="E5F0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145" name="Google Shape;145;p9"/>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graphicFrame>
        <p:nvGraphicFramePr>
          <p:cNvPr id="146" name="Google Shape;146;p9"/>
          <p:cNvGraphicFramePr/>
          <p:nvPr/>
        </p:nvGraphicFramePr>
        <p:xfrm>
          <a:off x="168279" y="792470"/>
          <a:ext cx="3000000" cy="3000000"/>
        </p:xfrm>
        <a:graphic>
          <a:graphicData uri="http://schemas.openxmlformats.org/drawingml/2006/table">
            <a:tbl>
              <a:tblPr bandRow="1" firstRow="1">
                <a:noFill/>
                <a:tableStyleId>{DEC63606-5452-4F98-8F47-C37A31057018}</a:tableStyleId>
              </a:tblPr>
              <a:tblGrid>
                <a:gridCol w="4517750"/>
                <a:gridCol w="4076050"/>
              </a:tblGrid>
              <a:tr h="4105125">
                <a:tc>
                  <a:txBody>
                    <a:bodyPr/>
                    <a:lstStyle/>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Roboto"/>
                          <a:ea typeface="Roboto"/>
                          <a:cs typeface="Roboto"/>
                          <a:sym typeface="Roboto"/>
                        </a:rPr>
                        <a:t> // For odd length string</a:t>
                      </a:r>
                      <a:endParaRPr sz="14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Roboto"/>
                          <a:ea typeface="Roboto"/>
                          <a:cs typeface="Roboto"/>
                          <a:sym typeface="Roboto"/>
                        </a:rPr>
                        <a:t> // one odd freq character</a:t>
                      </a:r>
                      <a:endParaRPr sz="14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Roboto"/>
                          <a:ea typeface="Roboto"/>
                          <a:cs typeface="Roboto"/>
                          <a:sym typeface="Roboto"/>
                        </a:rPr>
                        <a:t> if (count_odd != 1)</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Roboto"/>
                          <a:ea typeface="Roboto"/>
                          <a:cs typeface="Roboto"/>
                          <a:sym typeface="Roboto"/>
                        </a:rPr>
                        <a:t> {</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Roboto"/>
                          <a:ea typeface="Roboto"/>
                          <a:cs typeface="Roboto"/>
                          <a:sym typeface="Roboto"/>
                        </a:rPr>
                        <a:t> return false;</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Roboto"/>
                          <a:ea typeface="Roboto"/>
                          <a:cs typeface="Roboto"/>
                          <a:sym typeface="Roboto"/>
                        </a:rPr>
                        <a:t> }</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Roboto"/>
                          <a:ea typeface="Roboto"/>
                          <a:cs typeface="Roboto"/>
                          <a:sym typeface="Roboto"/>
                        </a:rPr>
                        <a:t> return true;</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Roboto"/>
                          <a:ea typeface="Roboto"/>
                          <a:cs typeface="Roboto"/>
                          <a:sym typeface="Roboto"/>
                        </a:rPr>
                        <a:t> }</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Roboto"/>
                          <a:ea typeface="Roboto"/>
                          <a:cs typeface="Roboto"/>
                          <a:sym typeface="Roboto"/>
                        </a:rPr>
                        <a:t> // Function to find odd freq char and</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Roboto"/>
                          <a:ea typeface="Roboto"/>
                          <a:cs typeface="Roboto"/>
                          <a:sym typeface="Roboto"/>
                        </a:rPr>
                        <a:t> // reducing its freq by 1returns "" if odd freq// char is not present</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Roboto"/>
                          <a:ea typeface="Roboto"/>
                          <a:cs typeface="Roboto"/>
                          <a:sym typeface="Roboto"/>
                        </a:rPr>
                        <a:t> static String findOddAndRemoveItsFreq(int freq[])</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Roboto"/>
                          <a:ea typeface="Roboto"/>
                          <a:cs typeface="Roboto"/>
                          <a:sym typeface="Roboto"/>
                        </a:rPr>
                        <a:t> {</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Roboto"/>
                          <a:ea typeface="Roboto"/>
                          <a:cs typeface="Roboto"/>
                          <a:sym typeface="Roboto"/>
                        </a:rPr>
                        <a:t> String odd_str = "";</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Roboto"/>
                          <a:ea typeface="Roboto"/>
                          <a:cs typeface="Roboto"/>
                          <a:sym typeface="Roboto"/>
                        </a:rPr>
                        <a:t> for (int i = 0; i &lt; MAX_CHAR; i++)</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Roboto"/>
                          <a:ea typeface="Roboto"/>
                          <a:cs typeface="Roboto"/>
                          <a:sym typeface="Roboto"/>
                        </a:rPr>
                        <a:t> {</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Roboto"/>
                          <a:ea typeface="Roboto"/>
                          <a:cs typeface="Roboto"/>
                          <a:sym typeface="Roboto"/>
                        </a:rPr>
                        <a:t> if (freq[i] % 2 != 0)</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Roboto"/>
                          <a:ea typeface="Roboto"/>
                          <a:cs typeface="Roboto"/>
                          <a:sym typeface="Roboto"/>
                        </a:rPr>
                        <a:t>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Roboto"/>
                          <a:ea typeface="Roboto"/>
                          <a:cs typeface="Roboto"/>
                          <a:sym typeface="Roboto"/>
                        </a:rPr>
                        <a:t> freq[i]--;</a:t>
                      </a:r>
                      <a:endParaRPr sz="14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Roboto"/>
                          <a:ea typeface="Roboto"/>
                          <a:cs typeface="Roboto"/>
                          <a:sym typeface="Roboto"/>
                        </a:rPr>
                        <a:t> odd_str = odd_str + (char) (i + 'a');</a:t>
                      </a:r>
                      <a:endParaRPr sz="14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Roboto"/>
                          <a:ea typeface="Roboto"/>
                          <a:cs typeface="Roboto"/>
                          <a:sym typeface="Roboto"/>
                        </a:rPr>
                        <a:t> return odd_str;</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Roboto"/>
                          <a:ea typeface="Roboto"/>
                          <a:cs typeface="Roboto"/>
                          <a:sym typeface="Roboto"/>
                        </a:rPr>
                        <a:t>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Roboto"/>
                          <a:ea typeface="Roboto"/>
                          <a:cs typeface="Roboto"/>
                          <a:sym typeface="Roboto"/>
                        </a:rPr>
                        <a:t> return odd_str;</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Roboto"/>
                          <a:ea typeface="Roboto"/>
                          <a:cs typeface="Roboto"/>
                          <a:sym typeface="Roboto"/>
                        </a:rPr>
                        <a:t>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Roboto"/>
                          <a:ea typeface="Roboto"/>
                          <a:cs typeface="Roboto"/>
                          <a:sym typeface="Roboto"/>
                        </a:rPr>
                        <a:t> // To find lexicographically first palindromic</a:t>
                      </a:r>
                      <a:endParaRPr b="0" sz="1400" u="none" cap="none" strike="noStrike">
                        <a:solidFill>
                          <a:schemeClr val="dk1"/>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Roboto"/>
                          <a:ea typeface="Roboto"/>
                          <a:cs typeface="Roboto"/>
                          <a:sym typeface="Roboto"/>
                        </a:rPr>
                        <a:t> // string.</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Roboto"/>
                          <a:ea typeface="Roboto"/>
                          <a:cs typeface="Roboto"/>
                          <a:sym typeface="Roboto"/>
                        </a:rPr>
                        <a:t> static String findPalindromicString(String str)</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Roboto"/>
                          <a:ea typeface="Roboto"/>
                          <a:cs typeface="Roboto"/>
                          <a:sym typeface="Roboto"/>
                        </a:rPr>
                        <a:t>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Roboto"/>
                          <a:ea typeface="Roboto"/>
                          <a:cs typeface="Roboto"/>
                          <a:sym typeface="Roboto"/>
                        </a:rPr>
                        <a:t> int len = str.length();</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Roboto"/>
                          <a:ea typeface="Roboto"/>
                          <a:cs typeface="Roboto"/>
                          <a:sym typeface="Roboto"/>
                        </a:rPr>
                        <a:t> int freq[] = new int[MAX_CHAR];</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Roboto"/>
                          <a:ea typeface="Roboto"/>
                          <a:cs typeface="Roboto"/>
                          <a:sym typeface="Roboto"/>
                        </a:rPr>
                        <a:t> countFreq(str, freq, len);</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Roboto"/>
                          <a:ea typeface="Roboto"/>
                          <a:cs typeface="Roboto"/>
                          <a:sym typeface="Roboto"/>
                        </a:rPr>
                        <a:t> if (!canMakePalindrome(freq, len))</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Roboto"/>
                          <a:ea typeface="Roboto"/>
                          <a:cs typeface="Roboto"/>
                          <a:sym typeface="Roboto"/>
                        </a:rPr>
                        <a:t>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Roboto"/>
                          <a:ea typeface="Roboto"/>
                          <a:cs typeface="Roboto"/>
                          <a:sym typeface="Roboto"/>
                        </a:rPr>
                        <a:t> return "No Palindromic String";</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Roboto"/>
                          <a:ea typeface="Roboto"/>
                          <a:cs typeface="Roboto"/>
                          <a:sym typeface="Roboto"/>
                        </a:rPr>
                        <a:t> }</a:t>
                      </a:r>
                      <a:endParaRPr b="0" sz="1400" u="none" cap="none" strike="noStrike">
                        <a:solidFill>
                          <a:schemeClr val="dk1"/>
                        </a:solidFill>
                        <a:highlight>
                          <a:schemeClr val="lt1"/>
                        </a:highlight>
                        <a:latin typeface="Roboto"/>
                        <a:ea typeface="Roboto"/>
                        <a:cs typeface="Roboto"/>
                        <a:sym typeface="Roboto"/>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0"/>
          <p:cNvSpPr/>
          <p:nvPr/>
        </p:nvSpPr>
        <p:spPr>
          <a:xfrm>
            <a:off x="478800" y="2884320"/>
            <a:ext cx="75960" cy="75960"/>
          </a:xfrm>
          <a:prstGeom prst="ellipse">
            <a:avLst/>
          </a:prstGeom>
          <a:solidFill>
            <a:srgbClr val="E5F0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152" name="Google Shape;152;p10"/>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graphicFrame>
        <p:nvGraphicFramePr>
          <p:cNvPr id="153" name="Google Shape;153;p10"/>
          <p:cNvGraphicFramePr/>
          <p:nvPr/>
        </p:nvGraphicFramePr>
        <p:xfrm>
          <a:off x="168279" y="811675"/>
          <a:ext cx="3000000" cy="3000000"/>
        </p:xfrm>
        <a:graphic>
          <a:graphicData uri="http://schemas.openxmlformats.org/drawingml/2006/table">
            <a:tbl>
              <a:tblPr bandRow="1" firstRow="1">
                <a:noFill/>
                <a:tableStyleId>{DEC63606-5452-4F98-8F47-C37A31057018}</a:tableStyleId>
              </a:tblPr>
              <a:tblGrid>
                <a:gridCol w="4517750"/>
                <a:gridCol w="4076050"/>
              </a:tblGrid>
              <a:tr h="4136750">
                <a:tc>
                  <a:txBody>
                    <a:bodyPr/>
                    <a:lstStyle/>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Roboto"/>
                          <a:ea typeface="Roboto"/>
                          <a:cs typeface="Roboto"/>
                          <a:sym typeface="Roboto"/>
                        </a:rPr>
                        <a:t> // Assigning odd freq character if present</a:t>
                      </a:r>
                      <a:endParaRPr sz="14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Roboto"/>
                          <a:ea typeface="Roboto"/>
                          <a:cs typeface="Roboto"/>
                          <a:sym typeface="Roboto"/>
                        </a:rPr>
                        <a:t> // else empty string.</a:t>
                      </a:r>
                      <a:endParaRPr sz="14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Roboto"/>
                          <a:ea typeface="Roboto"/>
                          <a:cs typeface="Roboto"/>
                          <a:sym typeface="Roboto"/>
                        </a:rPr>
                        <a:t> String odd_str = findOddAndRemoveItsFreq(freq);</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Roboto"/>
                          <a:ea typeface="Roboto"/>
                          <a:cs typeface="Roboto"/>
                          <a:sym typeface="Roboto"/>
                        </a:rPr>
                        <a:t> String front_str = "", rear_str = " ";</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Roboto"/>
                          <a:ea typeface="Roboto"/>
                          <a:cs typeface="Roboto"/>
                          <a:sym typeface="Roboto"/>
                        </a:rPr>
                        <a:t> // Traverse characters in increasing order</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Roboto"/>
                          <a:ea typeface="Roboto"/>
                          <a:cs typeface="Roboto"/>
                          <a:sym typeface="Roboto"/>
                        </a:rPr>
                        <a:t> for (int i = 0; i &lt; MAX_CHAR; i++)</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Roboto"/>
                          <a:ea typeface="Roboto"/>
                          <a:cs typeface="Roboto"/>
                          <a:sym typeface="Roboto"/>
                        </a:rPr>
                        <a:t> {</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Roboto"/>
                          <a:ea typeface="Roboto"/>
                          <a:cs typeface="Roboto"/>
                          <a:sym typeface="Roboto"/>
                        </a:rPr>
                        <a:t> String temp = "";</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Roboto"/>
                          <a:ea typeface="Roboto"/>
                          <a:cs typeface="Roboto"/>
                          <a:sym typeface="Roboto"/>
                        </a:rPr>
                        <a:t> if (freq[i] != 0)</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Roboto"/>
                          <a:ea typeface="Roboto"/>
                          <a:cs typeface="Roboto"/>
                          <a:sym typeface="Roboto"/>
                        </a:rPr>
                        <a:t> {</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Roboto"/>
                          <a:ea typeface="Roboto"/>
                          <a:cs typeface="Roboto"/>
                          <a:sym typeface="Roboto"/>
                        </a:rPr>
                        <a:t> char ch = (char) (i + 'a');</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Roboto"/>
                          <a:ea typeface="Roboto"/>
                          <a:cs typeface="Roboto"/>
                          <a:sym typeface="Roboto"/>
                        </a:rPr>
                        <a:t> // Divide all occurrences into two</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Roboto"/>
                          <a:ea typeface="Roboto"/>
                          <a:cs typeface="Roboto"/>
                          <a:sym typeface="Roboto"/>
                        </a:rPr>
                        <a:t> // halves. Note that odd character</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Roboto"/>
                          <a:ea typeface="Roboto"/>
                          <a:cs typeface="Roboto"/>
                          <a:sym typeface="Roboto"/>
                        </a:rPr>
                        <a:t> // is removed by findOddAndRemoveItsFreq()</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Roboto"/>
                          <a:ea typeface="Roboto"/>
                          <a:cs typeface="Roboto"/>
                          <a:sym typeface="Roboto"/>
                        </a:rPr>
                        <a:t> for (int j = 1; j &lt;= freq[i] / 2; j++)</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Roboto"/>
                          <a:ea typeface="Roboto"/>
                          <a:cs typeface="Roboto"/>
                          <a:sym typeface="Roboto"/>
                        </a:rPr>
                        <a:t> {</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Roboto"/>
                          <a:ea typeface="Roboto"/>
                          <a:cs typeface="Roboto"/>
                          <a:sym typeface="Roboto"/>
                        </a:rPr>
                        <a:t>  temp = temp + ch;</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Roboto"/>
                          <a:ea typeface="Roboto"/>
                          <a:cs typeface="Roboto"/>
                          <a:sym typeface="Roboto"/>
                        </a:rPr>
                        <a:t> }</a:t>
                      </a:r>
                      <a:endParaRPr sz="1400" u="none" cap="none" strike="noStrike"/>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Roboto"/>
                          <a:ea typeface="Roboto"/>
                          <a:cs typeface="Roboto"/>
                          <a:sym typeface="Roboto"/>
                        </a:rPr>
                        <a:t> // creating front string</a:t>
                      </a:r>
                      <a:endParaRPr sz="14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Roboto"/>
                          <a:ea typeface="Roboto"/>
                          <a:cs typeface="Roboto"/>
                          <a:sym typeface="Roboto"/>
                        </a:rPr>
                        <a:t> front_str = front_str + temp;</a:t>
                      </a:r>
                      <a:endParaRPr sz="14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Roboto"/>
                          <a:ea typeface="Roboto"/>
                          <a:cs typeface="Roboto"/>
                          <a:sym typeface="Roboto"/>
                        </a:rPr>
                        <a:t> // creating rear string</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Roboto"/>
                          <a:ea typeface="Roboto"/>
                          <a:cs typeface="Roboto"/>
                          <a:sym typeface="Roboto"/>
                        </a:rPr>
                        <a:t> rear_str = temp + rear_str;</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Roboto"/>
                          <a:ea typeface="Roboto"/>
                          <a:cs typeface="Roboto"/>
                          <a:sym typeface="Roboto"/>
                        </a:rPr>
                        <a:t>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Roboto"/>
                          <a:ea typeface="Roboto"/>
                          <a:cs typeface="Roboto"/>
                          <a:sym typeface="Roboto"/>
                        </a:rPr>
                        <a:t>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Roboto"/>
                          <a:ea typeface="Roboto"/>
                          <a:cs typeface="Roboto"/>
                          <a:sym typeface="Roboto"/>
                        </a:rPr>
                        <a:t> // Final palindromic string which is</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Roboto"/>
                          <a:ea typeface="Roboto"/>
                          <a:cs typeface="Roboto"/>
                          <a:sym typeface="Roboto"/>
                        </a:rPr>
                        <a:t> // lexicographically first</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Roboto"/>
                          <a:ea typeface="Roboto"/>
                          <a:cs typeface="Roboto"/>
                          <a:sym typeface="Roboto"/>
                        </a:rPr>
                        <a:t> return (front_str + odd_str + rear_str);</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Roboto"/>
                          <a:ea typeface="Roboto"/>
                          <a:cs typeface="Roboto"/>
                          <a:sym typeface="Roboto"/>
                        </a:rPr>
                        <a:t>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t/>
                      </a:r>
                      <a:endParaRPr b="0" sz="1400" u="none" cap="none" strike="noStrike">
                        <a:solidFill>
                          <a:schemeClr val="dk1"/>
                        </a:solidFill>
                        <a:highlight>
                          <a:schemeClr val="lt1"/>
                        </a:highlight>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Roboto"/>
                          <a:ea typeface="Roboto"/>
                          <a:cs typeface="Roboto"/>
                          <a:sym typeface="Roboto"/>
                        </a:rPr>
                        <a:t> public static void main(String[] args)</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Roboto"/>
                          <a:ea typeface="Roboto"/>
                          <a:cs typeface="Roboto"/>
                          <a:sym typeface="Roboto"/>
                        </a:rPr>
                        <a:t>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Roboto"/>
                          <a:ea typeface="Roboto"/>
                          <a:cs typeface="Roboto"/>
                          <a:sym typeface="Roboto"/>
                        </a:rPr>
                        <a:t> String str = "malayalam";</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Roboto"/>
                          <a:ea typeface="Roboto"/>
                          <a:cs typeface="Roboto"/>
                          <a:sym typeface="Roboto"/>
                        </a:rPr>
                        <a:t> System.out.println(findPalindromicString(str));</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Roboto"/>
                          <a:ea typeface="Roboto"/>
                          <a:cs typeface="Roboto"/>
                          <a:sym typeface="Roboto"/>
                        </a:rPr>
                        <a:t> }}</a:t>
                      </a:r>
                      <a:endParaRPr b="0" sz="1400" u="none" cap="none" strike="noStrike">
                        <a:solidFill>
                          <a:schemeClr val="dk1"/>
                        </a:solidFill>
                        <a:highlight>
                          <a:schemeClr val="lt1"/>
                        </a:highlight>
                        <a:latin typeface="Roboto"/>
                        <a:ea typeface="Roboto"/>
                        <a:cs typeface="Roboto"/>
                        <a:sym typeface="Roboto"/>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11"/>
          <p:cNvSpPr/>
          <p:nvPr/>
        </p:nvSpPr>
        <p:spPr>
          <a:xfrm>
            <a:off x="478800" y="2884320"/>
            <a:ext cx="75960" cy="75960"/>
          </a:xfrm>
          <a:prstGeom prst="ellipse">
            <a:avLst/>
          </a:prstGeom>
          <a:solidFill>
            <a:srgbClr val="E5F0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159" name="Google Shape;159;p11"/>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160" name="Google Shape;160;p11"/>
          <p:cNvSpPr/>
          <p:nvPr/>
        </p:nvSpPr>
        <p:spPr>
          <a:xfrm>
            <a:off x="2944270" y="1567643"/>
            <a:ext cx="2106033" cy="3385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Time Complexity :</a:t>
            </a:r>
            <a:endParaRPr b="0" i="0" sz="1600" u="none" cap="none" strike="noStrike">
              <a:solidFill>
                <a:srgbClr val="000000"/>
              </a:solidFill>
              <a:latin typeface="Roboto"/>
              <a:ea typeface="Roboto"/>
              <a:cs typeface="Roboto"/>
              <a:sym typeface="Roboto"/>
            </a:endParaRPr>
          </a:p>
        </p:txBody>
      </p:sp>
      <p:sp>
        <p:nvSpPr>
          <p:cNvPr id="161" name="Google Shape;161;p11"/>
          <p:cNvSpPr/>
          <p:nvPr/>
        </p:nvSpPr>
        <p:spPr>
          <a:xfrm>
            <a:off x="5052037" y="1565308"/>
            <a:ext cx="891518" cy="3385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O(n)</a:t>
            </a:r>
            <a:endParaRPr b="0" i="0" sz="1600" u="none" cap="none" strike="noStrike">
              <a:solidFill>
                <a:srgbClr val="000000"/>
              </a:solidFill>
              <a:latin typeface="Roboto"/>
              <a:ea typeface="Roboto"/>
              <a:cs typeface="Roboto"/>
              <a:sym typeface="Roboto"/>
            </a:endParaRPr>
          </a:p>
        </p:txBody>
      </p:sp>
      <p:sp>
        <p:nvSpPr>
          <p:cNvPr id="162" name="Google Shape;162;p11"/>
          <p:cNvSpPr/>
          <p:nvPr/>
        </p:nvSpPr>
        <p:spPr>
          <a:xfrm>
            <a:off x="1709226" y="2120981"/>
            <a:ext cx="3425484" cy="3385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Auxiliary Space Complexity :</a:t>
            </a:r>
            <a:endParaRPr b="0" i="0" sz="1600" u="none" cap="none" strike="noStrike">
              <a:solidFill>
                <a:srgbClr val="000000"/>
              </a:solidFill>
              <a:latin typeface="Roboto"/>
              <a:ea typeface="Roboto"/>
              <a:cs typeface="Roboto"/>
              <a:sym typeface="Roboto"/>
            </a:endParaRPr>
          </a:p>
        </p:txBody>
      </p:sp>
      <p:sp>
        <p:nvSpPr>
          <p:cNvPr id="163" name="Google Shape;163;p11"/>
          <p:cNvSpPr/>
          <p:nvPr/>
        </p:nvSpPr>
        <p:spPr>
          <a:xfrm>
            <a:off x="5056722" y="2118646"/>
            <a:ext cx="1175265" cy="3385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Constant</a:t>
            </a:r>
            <a:endParaRPr b="0" i="0" sz="1600" u="none" cap="none" strike="noStrike">
              <a:solidFill>
                <a:srgbClr val="000000"/>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0"/>
                                        </p:tgtEl>
                                        <p:attrNameLst>
                                          <p:attrName>style.visibility</p:attrName>
                                        </p:attrNameLst>
                                      </p:cBhvr>
                                      <p:to>
                                        <p:strVal val="visible"/>
                                      </p:to>
                                    </p:set>
                                    <p:animEffect filter="fade" transition="in">
                                      <p:cBhvr>
                                        <p:cTn dur="500"/>
                                        <p:tgtEl>
                                          <p:spTgt spid="1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1"/>
                                        </p:tgtEl>
                                        <p:attrNameLst>
                                          <p:attrName>style.visibility</p:attrName>
                                        </p:attrNameLst>
                                      </p:cBhvr>
                                      <p:to>
                                        <p:strVal val="visible"/>
                                      </p:to>
                                    </p:set>
                                    <p:animEffect filter="fade" transition="in">
                                      <p:cBhvr>
                                        <p:cTn dur="500"/>
                                        <p:tgtEl>
                                          <p:spTgt spid="1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2"/>
                                        </p:tgtEl>
                                        <p:attrNameLst>
                                          <p:attrName>style.visibility</p:attrName>
                                        </p:attrNameLst>
                                      </p:cBhvr>
                                      <p:to>
                                        <p:strVal val="visible"/>
                                      </p:to>
                                    </p:set>
                                    <p:animEffect filter="fade" transition="in">
                                      <p:cBhvr>
                                        <p:cTn dur="500"/>
                                        <p:tgtEl>
                                          <p:spTgt spid="1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3"/>
                                        </p:tgtEl>
                                        <p:attrNameLst>
                                          <p:attrName>style.visibility</p:attrName>
                                        </p:attrNameLst>
                                      </p:cBhvr>
                                      <p:to>
                                        <p:strVal val="visible"/>
                                      </p:to>
                                    </p:set>
                                    <p:animEffect filter="fade" transition="in">
                                      <p:cBhvr>
                                        <p:cTn dur="500"/>
                                        <p:tgtEl>
                                          <p:spTgt spid="1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23c15c8a29b_1_0"/>
          <p:cNvSpPr/>
          <p:nvPr/>
        </p:nvSpPr>
        <p:spPr>
          <a:xfrm>
            <a:off x="555120" y="915840"/>
            <a:ext cx="7545000" cy="829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169" name="Google Shape;169;g23c15c8a29b_1_0"/>
          <p:cNvSpPr/>
          <p:nvPr/>
        </p:nvSpPr>
        <p:spPr>
          <a:xfrm>
            <a:off x="664475" y="1567650"/>
            <a:ext cx="7545000" cy="10041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1"/>
              </a:buClr>
              <a:buSzPts val="1100"/>
              <a:buFont typeface="Arial"/>
              <a:buNone/>
            </a:pPr>
            <a:r>
              <a:rPr b="0" i="0" lang="en-US" sz="1600" u="none" cap="none" strike="noStrike">
                <a:solidFill>
                  <a:srgbClr val="000000"/>
                </a:solidFill>
                <a:latin typeface="Roboto"/>
                <a:ea typeface="Roboto"/>
                <a:cs typeface="Roboto"/>
                <a:sym typeface="Roboto"/>
              </a:rPr>
              <a:t>1.Explain the problem statement of the "Lexicographically First Palindromic String" problem.</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rPr b="0" i="0" lang="en-US" sz="1600" u="none" cap="none" strike="noStrike">
                <a:solidFill>
                  <a:srgbClr val="000000"/>
                </a:solidFill>
                <a:latin typeface="Roboto"/>
                <a:ea typeface="Roboto"/>
                <a:cs typeface="Roboto"/>
                <a:sym typeface="Roboto"/>
              </a:rPr>
              <a:t> </a:t>
            </a:r>
            <a:endParaRPr b="0" i="0" sz="1600" u="none" cap="none" strike="noStrike">
              <a:solidFill>
                <a:srgbClr val="000000"/>
              </a:solidFill>
              <a:latin typeface="Roboto"/>
              <a:ea typeface="Roboto"/>
              <a:cs typeface="Roboto"/>
              <a:sym typeface="Roboto"/>
            </a:endParaRPr>
          </a:p>
        </p:txBody>
      </p:sp>
      <p:sp>
        <p:nvSpPr>
          <p:cNvPr id="170" name="Google Shape;170;g23c15c8a29b_1_0"/>
          <p:cNvSpPr/>
          <p:nvPr/>
        </p:nvSpPr>
        <p:spPr>
          <a:xfrm>
            <a:off x="1115650" y="2370775"/>
            <a:ext cx="7399500" cy="6300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1"/>
              </a:buClr>
              <a:buSzPts val="1100"/>
              <a:buFont typeface="Arial"/>
              <a:buNone/>
            </a:pPr>
            <a:r>
              <a:rPr b="0" i="0" lang="en-US" sz="1600" u="none" cap="none" strike="noStrike">
                <a:solidFill>
                  <a:schemeClr val="dk1"/>
                </a:solidFill>
                <a:latin typeface="Roboto"/>
                <a:ea typeface="Roboto"/>
                <a:cs typeface="Roboto"/>
                <a:sym typeface="Roboto"/>
              </a:rPr>
              <a:t>The problem involves finding the smallest palindromic string that can be formed using the characters of a given string `s`, and the resulting string should be lexicographically smallest among all possible palindromic strings.</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600"/>
              <a:buFont typeface="Arial"/>
              <a:buNone/>
            </a:pPr>
            <a:r>
              <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rgbClr val="000000"/>
              </a:solidFill>
              <a:latin typeface="Roboto"/>
              <a:ea typeface="Roboto"/>
              <a:cs typeface="Roboto"/>
              <a:sym typeface="Roboto"/>
            </a:endParaRPr>
          </a:p>
        </p:txBody>
      </p:sp>
      <p:sp>
        <p:nvSpPr>
          <p:cNvPr id="171" name="Google Shape;171;g23c15c8a29b_1_0"/>
          <p:cNvSpPr txBox="1"/>
          <p:nvPr/>
        </p:nvSpPr>
        <p:spPr>
          <a:xfrm>
            <a:off x="374708" y="723145"/>
            <a:ext cx="45720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2800"/>
              <a:buFont typeface="Arial"/>
              <a:buNone/>
            </a:pPr>
            <a:r>
              <a:rPr b="0" i="0" lang="en-US" sz="2800" u="none" cap="none" strike="noStrike">
                <a:solidFill>
                  <a:srgbClr val="8181EF"/>
                </a:solidFill>
                <a:latin typeface="Roboto"/>
                <a:ea typeface="Roboto"/>
                <a:cs typeface="Roboto"/>
                <a:sym typeface="Roboto"/>
              </a:rPr>
              <a:t>Interview questions</a:t>
            </a:r>
            <a:endParaRPr b="0" i="0" sz="1400" u="none" cap="none" strike="noStrike">
              <a:solidFill>
                <a:srgbClr val="8181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9"/>
                                        </p:tgtEl>
                                        <p:attrNameLst>
                                          <p:attrName>style.visibility</p:attrName>
                                        </p:attrNameLst>
                                      </p:cBhvr>
                                      <p:to>
                                        <p:strVal val="visible"/>
                                      </p:to>
                                    </p:set>
                                    <p:animEffect filter="fade" transition="in">
                                      <p:cBhvr>
                                        <p:cTn dur="500"/>
                                        <p:tgtEl>
                                          <p:spTgt spid="1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0"/>
                                        </p:tgtEl>
                                        <p:attrNameLst>
                                          <p:attrName>style.visibility</p:attrName>
                                        </p:attrNameLst>
                                      </p:cBhvr>
                                      <p:to>
                                        <p:strVal val="visible"/>
                                      </p:to>
                                    </p:set>
                                    <p:animEffect filter="fade" transition="in">
                                      <p:cBhvr>
                                        <p:cTn dur="500"/>
                                        <p:tgtEl>
                                          <p:spTgt spid="1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g23c15c8a29b_1_12"/>
          <p:cNvSpPr/>
          <p:nvPr/>
        </p:nvSpPr>
        <p:spPr>
          <a:xfrm>
            <a:off x="555120" y="915840"/>
            <a:ext cx="7545000" cy="829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177" name="Google Shape;177;g23c15c8a29b_1_12"/>
          <p:cNvSpPr/>
          <p:nvPr/>
        </p:nvSpPr>
        <p:spPr>
          <a:xfrm>
            <a:off x="664475" y="1567650"/>
            <a:ext cx="7545000" cy="10041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100"/>
              <a:buFont typeface="Arial"/>
              <a:buNone/>
            </a:pPr>
            <a:r>
              <a:rPr b="0" i="0" lang="en-US" sz="1600" u="none" cap="none" strike="noStrike">
                <a:solidFill>
                  <a:schemeClr val="dk1"/>
                </a:solidFill>
                <a:latin typeface="Roboto"/>
                <a:ea typeface="Roboto"/>
                <a:cs typeface="Roboto"/>
                <a:sym typeface="Roboto"/>
              </a:rPr>
              <a:t>2.How does the proposed solution work?</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t/>
            </a:r>
            <a:endParaRPr b="0" i="0" sz="16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rPr b="0" i="0" lang="en-US" sz="1600" u="none" cap="none" strike="noStrike">
                <a:solidFill>
                  <a:srgbClr val="000000"/>
                </a:solidFill>
                <a:latin typeface="Roboto"/>
                <a:ea typeface="Roboto"/>
                <a:cs typeface="Roboto"/>
                <a:sym typeface="Roboto"/>
              </a:rPr>
              <a:t> </a:t>
            </a:r>
            <a:endParaRPr b="0" i="0" sz="1600" u="none" cap="none" strike="noStrike">
              <a:solidFill>
                <a:srgbClr val="000000"/>
              </a:solidFill>
              <a:latin typeface="Roboto"/>
              <a:ea typeface="Roboto"/>
              <a:cs typeface="Roboto"/>
              <a:sym typeface="Roboto"/>
            </a:endParaRPr>
          </a:p>
        </p:txBody>
      </p:sp>
      <p:sp>
        <p:nvSpPr>
          <p:cNvPr id="178" name="Google Shape;178;g23c15c8a29b_1_12"/>
          <p:cNvSpPr/>
          <p:nvPr/>
        </p:nvSpPr>
        <p:spPr>
          <a:xfrm>
            <a:off x="1115650" y="2001625"/>
            <a:ext cx="7399500" cy="6300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1"/>
              </a:buClr>
              <a:buSzPts val="1100"/>
              <a:buFont typeface="Arial"/>
              <a:buNone/>
            </a:pPr>
            <a:r>
              <a:rPr b="0" i="0" lang="en-US" sz="1600" u="none" cap="none" strike="noStrike">
                <a:solidFill>
                  <a:schemeClr val="dk1"/>
                </a:solidFill>
                <a:latin typeface="Roboto"/>
                <a:ea typeface="Roboto"/>
                <a:cs typeface="Roboto"/>
                <a:sym typeface="Roboto"/>
              </a:rPr>
              <a:t>The solution sorts the characters of the input string, and then iterates through the sorted characters. It appends each character to both the beginning and the end of the resulting palindromic string. This way, it constructs a palindromic string in a way that maintains lexicographical order.</a:t>
            </a:r>
            <a:endParaRPr b="0" i="0" sz="160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p:txBody>
      </p:sp>
      <p:sp>
        <p:nvSpPr>
          <p:cNvPr id="179" name="Google Shape;179;g23c15c8a29b_1_12"/>
          <p:cNvSpPr txBox="1"/>
          <p:nvPr/>
        </p:nvSpPr>
        <p:spPr>
          <a:xfrm>
            <a:off x="374708" y="723145"/>
            <a:ext cx="4572000" cy="587813"/>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2800"/>
              <a:buFont typeface="Arial"/>
              <a:buNone/>
            </a:pPr>
            <a:r>
              <a:rPr b="0" i="0" lang="en-US" sz="2800" u="none" cap="none" strike="noStrike">
                <a:solidFill>
                  <a:srgbClr val="00B0F0"/>
                </a:solidFill>
                <a:latin typeface="Roboto"/>
                <a:ea typeface="Roboto"/>
                <a:cs typeface="Roboto"/>
                <a:sym typeface="Roboto"/>
              </a:rPr>
              <a:t>Interview questions</a:t>
            </a:r>
            <a:endParaRPr b="0" i="0" sz="1400" u="none" cap="none" strike="noStrike">
              <a:solidFill>
                <a:srgbClr val="000000"/>
              </a:solidFill>
              <a:latin typeface="Roboto"/>
              <a:ea typeface="Roboto"/>
              <a:cs typeface="Roboto"/>
              <a:sym typeface="Roboto"/>
            </a:endParaRPr>
          </a:p>
        </p:txBody>
      </p:sp>
      <p:sp>
        <p:nvSpPr>
          <p:cNvPr id="180" name="Google Shape;180;g23c15c8a29b_1_12"/>
          <p:cNvSpPr txBox="1"/>
          <p:nvPr/>
        </p:nvSpPr>
        <p:spPr>
          <a:xfrm>
            <a:off x="374708" y="723145"/>
            <a:ext cx="45720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2800"/>
              <a:buFont typeface="Arial"/>
              <a:buNone/>
            </a:pPr>
            <a:r>
              <a:rPr b="0" i="0" lang="en-US" sz="2800" u="none" cap="none" strike="noStrike">
                <a:solidFill>
                  <a:srgbClr val="8181EF"/>
                </a:solidFill>
                <a:latin typeface="Roboto"/>
                <a:ea typeface="Roboto"/>
                <a:cs typeface="Roboto"/>
                <a:sym typeface="Roboto"/>
              </a:rPr>
              <a:t>Interview questions</a:t>
            </a:r>
            <a:endParaRPr b="0" i="0" sz="1400" u="none" cap="none" strike="noStrike">
              <a:solidFill>
                <a:srgbClr val="8181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7"/>
                                        </p:tgtEl>
                                        <p:attrNameLst>
                                          <p:attrName>style.visibility</p:attrName>
                                        </p:attrNameLst>
                                      </p:cBhvr>
                                      <p:to>
                                        <p:strVal val="visible"/>
                                      </p:to>
                                    </p:set>
                                    <p:animEffect filter="fade" transition="in">
                                      <p:cBhvr>
                                        <p:cTn dur="500"/>
                                        <p:tgtEl>
                                          <p:spTgt spid="17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8"/>
                                        </p:tgtEl>
                                        <p:attrNameLst>
                                          <p:attrName>style.visibility</p:attrName>
                                        </p:attrNameLst>
                                      </p:cBhvr>
                                      <p:to>
                                        <p:strVal val="visible"/>
                                      </p:to>
                                    </p:set>
                                    <p:animEffect filter="fade" transition="in">
                                      <p:cBhvr>
                                        <p:cTn dur="500"/>
                                        <p:tgtEl>
                                          <p:spTgt spid="1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23c15c8a29b_1_22"/>
          <p:cNvSpPr/>
          <p:nvPr/>
        </p:nvSpPr>
        <p:spPr>
          <a:xfrm>
            <a:off x="555120" y="915840"/>
            <a:ext cx="7545000" cy="829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186" name="Google Shape;186;g23c15c8a29b_1_22"/>
          <p:cNvSpPr/>
          <p:nvPr/>
        </p:nvSpPr>
        <p:spPr>
          <a:xfrm>
            <a:off x="664475" y="1567650"/>
            <a:ext cx="7545000" cy="5079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100"/>
              <a:buFont typeface="Arial"/>
              <a:buNone/>
            </a:pPr>
            <a:r>
              <a:rPr b="0" i="0" lang="en-US" sz="1600" u="none" cap="none" strike="noStrike">
                <a:solidFill>
                  <a:schemeClr val="dk1"/>
                </a:solidFill>
                <a:latin typeface="Roboto"/>
                <a:ea typeface="Roboto"/>
                <a:cs typeface="Roboto"/>
                <a:sym typeface="Roboto"/>
              </a:rPr>
              <a:t>3. Can you explain the time complexity of the solution?</a:t>
            </a:r>
            <a:endParaRPr b="0" i="0" sz="1600" u="none" cap="none" strike="noStrike">
              <a:solidFill>
                <a:srgbClr val="000000"/>
              </a:solidFill>
              <a:latin typeface="Roboto"/>
              <a:ea typeface="Roboto"/>
              <a:cs typeface="Roboto"/>
              <a:sym typeface="Roboto"/>
            </a:endParaRPr>
          </a:p>
        </p:txBody>
      </p:sp>
      <p:sp>
        <p:nvSpPr>
          <p:cNvPr id="187" name="Google Shape;187;g23c15c8a29b_1_22"/>
          <p:cNvSpPr/>
          <p:nvPr/>
        </p:nvSpPr>
        <p:spPr>
          <a:xfrm>
            <a:off x="1115650" y="2001625"/>
            <a:ext cx="7399500" cy="6300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1"/>
              </a:buClr>
              <a:buSzPts val="1100"/>
              <a:buFont typeface="Arial"/>
              <a:buNone/>
            </a:pPr>
            <a:r>
              <a:t/>
            </a:r>
            <a:endParaRPr b="0" i="0" sz="1600" u="none" cap="none" strike="noStrike">
              <a:solidFill>
                <a:schemeClr val="dk1"/>
              </a:solidFill>
              <a:latin typeface="Roboto"/>
              <a:ea typeface="Roboto"/>
              <a:cs typeface="Roboto"/>
              <a:sym typeface="Roboto"/>
            </a:endParaRPr>
          </a:p>
          <a:p>
            <a:pPr indent="0" lvl="0" marL="0" marR="0" rtl="0" algn="l">
              <a:lnSpc>
                <a:spcPct val="150000"/>
              </a:lnSpc>
              <a:spcBef>
                <a:spcPts val="0"/>
              </a:spcBef>
              <a:spcAft>
                <a:spcPts val="0"/>
              </a:spcAft>
              <a:buClr>
                <a:schemeClr val="dk1"/>
              </a:buClr>
              <a:buSzPts val="1100"/>
              <a:buFont typeface="Arial"/>
              <a:buNone/>
            </a:pPr>
            <a:r>
              <a:rPr b="0" i="0" lang="en-US" sz="1600" u="none" cap="none" strike="noStrike">
                <a:solidFill>
                  <a:schemeClr val="dk1"/>
                </a:solidFill>
                <a:latin typeface="Roboto"/>
                <a:ea typeface="Roboto"/>
                <a:cs typeface="Roboto"/>
                <a:sym typeface="Roboto"/>
              </a:rPr>
              <a:t>The time complexity is dominated by the sorting step, which takes O(n * log n) time, where n is the length of the input string. The subsequent iteration through the sorted characters takes O(n) time. So, the overall time complexity is O(n * log n).</a:t>
            </a:r>
            <a:endParaRPr b="0" i="0" sz="1600" u="none" cap="none" strike="noStrike">
              <a:solidFill>
                <a:schemeClr val="dk1"/>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p:txBody>
      </p:sp>
      <p:sp>
        <p:nvSpPr>
          <p:cNvPr id="188" name="Google Shape;188;g23c15c8a29b_1_22"/>
          <p:cNvSpPr txBox="1"/>
          <p:nvPr/>
        </p:nvSpPr>
        <p:spPr>
          <a:xfrm>
            <a:off x="374708" y="723145"/>
            <a:ext cx="4572000" cy="587813"/>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2800"/>
              <a:buFont typeface="Arial"/>
              <a:buNone/>
            </a:pPr>
            <a:r>
              <a:rPr b="0" i="0" lang="en-US" sz="2800" u="none" cap="none" strike="noStrike">
                <a:solidFill>
                  <a:srgbClr val="00B0F0"/>
                </a:solidFill>
                <a:latin typeface="Roboto"/>
                <a:ea typeface="Roboto"/>
                <a:cs typeface="Roboto"/>
                <a:sym typeface="Roboto"/>
              </a:rPr>
              <a:t>Interview questions</a:t>
            </a:r>
            <a:endParaRPr b="0" i="0" sz="1400" u="none" cap="none" strike="noStrike">
              <a:solidFill>
                <a:srgbClr val="000000"/>
              </a:solidFill>
              <a:latin typeface="Roboto"/>
              <a:ea typeface="Roboto"/>
              <a:cs typeface="Roboto"/>
              <a:sym typeface="Roboto"/>
            </a:endParaRPr>
          </a:p>
        </p:txBody>
      </p:sp>
      <p:sp>
        <p:nvSpPr>
          <p:cNvPr id="189" name="Google Shape;189;g23c15c8a29b_1_22"/>
          <p:cNvSpPr txBox="1"/>
          <p:nvPr/>
        </p:nvSpPr>
        <p:spPr>
          <a:xfrm>
            <a:off x="374708" y="723145"/>
            <a:ext cx="45720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2800"/>
              <a:buFont typeface="Arial"/>
              <a:buNone/>
            </a:pPr>
            <a:r>
              <a:rPr b="0" i="0" lang="en-US" sz="2800" u="none" cap="none" strike="noStrike">
                <a:solidFill>
                  <a:srgbClr val="8181EF"/>
                </a:solidFill>
                <a:latin typeface="Roboto"/>
                <a:ea typeface="Roboto"/>
                <a:cs typeface="Roboto"/>
                <a:sym typeface="Roboto"/>
              </a:rPr>
              <a:t>Interview questions</a:t>
            </a:r>
            <a:endParaRPr b="0" i="0" sz="1400" u="none" cap="none" strike="noStrike">
              <a:solidFill>
                <a:srgbClr val="8181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6"/>
                                        </p:tgtEl>
                                        <p:attrNameLst>
                                          <p:attrName>style.visibility</p:attrName>
                                        </p:attrNameLst>
                                      </p:cBhvr>
                                      <p:to>
                                        <p:strVal val="visible"/>
                                      </p:to>
                                    </p:set>
                                    <p:animEffect filter="fade" transition="in">
                                      <p:cBhvr>
                                        <p:cTn dur="500"/>
                                        <p:tgtEl>
                                          <p:spTgt spid="1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7"/>
                                        </p:tgtEl>
                                        <p:attrNameLst>
                                          <p:attrName>style.visibility</p:attrName>
                                        </p:attrNameLst>
                                      </p:cBhvr>
                                      <p:to>
                                        <p:strVal val="visible"/>
                                      </p:to>
                                    </p:set>
                                    <p:animEffect filter="fade" transition="in">
                                      <p:cBhvr>
                                        <p:cTn dur="500"/>
                                        <p:tgtEl>
                                          <p:spTgt spid="18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g23c15c8a29b_1_31"/>
          <p:cNvSpPr/>
          <p:nvPr/>
        </p:nvSpPr>
        <p:spPr>
          <a:xfrm>
            <a:off x="555120" y="915840"/>
            <a:ext cx="7545000" cy="82980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195" name="Google Shape;195;g23c15c8a29b_1_31"/>
          <p:cNvSpPr/>
          <p:nvPr/>
        </p:nvSpPr>
        <p:spPr>
          <a:xfrm>
            <a:off x="664475" y="1567650"/>
            <a:ext cx="7545000" cy="5079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rgbClr val="000000"/>
              </a:buClr>
              <a:buSzPts val="1100"/>
              <a:buFont typeface="Arial"/>
              <a:buNone/>
            </a:pPr>
            <a:r>
              <a:rPr b="0" i="0" lang="en-US" sz="1600" u="none" cap="none" strike="noStrike">
                <a:solidFill>
                  <a:schemeClr val="dk1"/>
                </a:solidFill>
                <a:latin typeface="Roboto"/>
                <a:ea typeface="Roboto"/>
                <a:cs typeface="Roboto"/>
                <a:sym typeface="Roboto"/>
              </a:rPr>
              <a:t>4. What happens if the input string contains duplicate characters?</a:t>
            </a:r>
            <a:endParaRPr b="0" i="0" sz="1600" u="none" cap="none" strike="noStrike">
              <a:solidFill>
                <a:srgbClr val="000000"/>
              </a:solidFill>
              <a:latin typeface="Roboto"/>
              <a:ea typeface="Roboto"/>
              <a:cs typeface="Roboto"/>
              <a:sym typeface="Roboto"/>
            </a:endParaRPr>
          </a:p>
        </p:txBody>
      </p:sp>
      <p:sp>
        <p:nvSpPr>
          <p:cNvPr id="196" name="Google Shape;196;g23c15c8a29b_1_31"/>
          <p:cNvSpPr/>
          <p:nvPr/>
        </p:nvSpPr>
        <p:spPr>
          <a:xfrm>
            <a:off x="1050025" y="2420000"/>
            <a:ext cx="7399500" cy="630000"/>
          </a:xfrm>
          <a:prstGeom prst="rect">
            <a:avLst/>
          </a:prstGeom>
          <a:noFill/>
          <a:ln>
            <a:noFill/>
          </a:ln>
        </p:spPr>
        <p:txBody>
          <a:bodyPr anchorCtr="0" anchor="t" bIns="45700" lIns="91425" spcFirstLastPara="1" rIns="91425" wrap="square" tIns="45700">
            <a:noAutofit/>
          </a:bodyPr>
          <a:lstStyle/>
          <a:p>
            <a:pPr indent="0" lvl="0" marL="0" marR="0" rtl="0" algn="l">
              <a:lnSpc>
                <a:spcPct val="150000"/>
              </a:lnSpc>
              <a:spcBef>
                <a:spcPts val="0"/>
              </a:spcBef>
              <a:spcAft>
                <a:spcPts val="0"/>
              </a:spcAft>
              <a:buClr>
                <a:schemeClr val="dk1"/>
              </a:buClr>
              <a:buSzPts val="1100"/>
              <a:buFont typeface="Arial"/>
              <a:buNone/>
            </a:pPr>
            <a:r>
              <a:rPr b="0" i="0" lang="en-US" sz="1600" u="none" cap="none" strike="noStrike">
                <a:solidFill>
                  <a:schemeClr val="dk1"/>
                </a:solidFill>
                <a:latin typeface="Roboto"/>
                <a:ea typeface="Roboto"/>
                <a:cs typeface="Roboto"/>
                <a:sym typeface="Roboto"/>
              </a:rPr>
              <a:t> Duplicate characters are handled correctly in the solution. The sorting step ensures that duplicate characters are grouped together, and the iteration through the sorted characters appends each character twice, maintaining their duplicates in the resulting palindromic string.</a:t>
            </a:r>
            <a:endParaRPr b="0" i="0" sz="1600" u="none" cap="none" strike="noStrike">
              <a:solidFill>
                <a:schemeClr val="dk1"/>
              </a:solidFill>
              <a:latin typeface="Roboto"/>
              <a:ea typeface="Roboto"/>
              <a:cs typeface="Roboto"/>
              <a:sym typeface="Roboto"/>
            </a:endParaRPr>
          </a:p>
          <a:p>
            <a:pPr indent="0" lvl="0" marL="0" marR="0" rtl="0" algn="l">
              <a:lnSpc>
                <a:spcPct val="150000"/>
              </a:lnSpc>
              <a:spcBef>
                <a:spcPts val="0"/>
              </a:spcBef>
              <a:spcAft>
                <a:spcPts val="0"/>
              </a:spcAft>
              <a:buClr>
                <a:schemeClr val="dk1"/>
              </a:buClr>
              <a:buSzPts val="1100"/>
              <a:buFont typeface="Arial"/>
              <a:buNone/>
            </a:pPr>
            <a:r>
              <a:t/>
            </a:r>
            <a:endParaRPr b="0" i="0" sz="1600" u="none" cap="none" strike="noStrike">
              <a:solidFill>
                <a:schemeClr val="dk1"/>
              </a:solidFill>
              <a:latin typeface="Roboto"/>
              <a:ea typeface="Roboto"/>
              <a:cs typeface="Roboto"/>
              <a:sym typeface="Roboto"/>
            </a:endParaRPr>
          </a:p>
          <a:p>
            <a:pPr indent="0" lvl="0" marL="0" marR="0" rtl="0" algn="l">
              <a:lnSpc>
                <a:spcPct val="150000"/>
              </a:lnSpc>
              <a:spcBef>
                <a:spcPts val="0"/>
              </a:spcBef>
              <a:spcAft>
                <a:spcPts val="0"/>
              </a:spcAft>
              <a:buClr>
                <a:srgbClr val="000000"/>
              </a:buClr>
              <a:buSzPts val="1600"/>
              <a:buFont typeface="Arial"/>
              <a:buNone/>
            </a:pPr>
            <a:r>
              <a:t/>
            </a:r>
            <a:endParaRPr b="0" i="0" sz="1600" u="none" cap="none" strike="noStrike">
              <a:solidFill>
                <a:schemeClr val="dk1"/>
              </a:solidFill>
              <a:latin typeface="Roboto"/>
              <a:ea typeface="Roboto"/>
              <a:cs typeface="Roboto"/>
              <a:sym typeface="Roboto"/>
            </a:endParaRPr>
          </a:p>
        </p:txBody>
      </p:sp>
      <p:sp>
        <p:nvSpPr>
          <p:cNvPr id="197" name="Google Shape;197;g23c15c8a29b_1_31"/>
          <p:cNvSpPr txBox="1"/>
          <p:nvPr/>
        </p:nvSpPr>
        <p:spPr>
          <a:xfrm>
            <a:off x="374708" y="723145"/>
            <a:ext cx="4572000" cy="587813"/>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2800"/>
              <a:buFont typeface="Arial"/>
              <a:buNone/>
            </a:pPr>
            <a:r>
              <a:rPr b="0" i="0" lang="en-US" sz="2800" u="none" cap="none" strike="noStrike">
                <a:solidFill>
                  <a:srgbClr val="00B0F0"/>
                </a:solidFill>
                <a:latin typeface="Roboto"/>
                <a:ea typeface="Roboto"/>
                <a:cs typeface="Roboto"/>
                <a:sym typeface="Roboto"/>
              </a:rPr>
              <a:t>Interview questions</a:t>
            </a:r>
            <a:endParaRPr b="0" i="0" sz="1400" u="none" cap="none" strike="noStrike">
              <a:solidFill>
                <a:srgbClr val="000000"/>
              </a:solidFill>
              <a:latin typeface="Roboto"/>
              <a:ea typeface="Roboto"/>
              <a:cs typeface="Roboto"/>
              <a:sym typeface="Roboto"/>
            </a:endParaRPr>
          </a:p>
        </p:txBody>
      </p:sp>
      <p:sp>
        <p:nvSpPr>
          <p:cNvPr id="198" name="Google Shape;198;g23c15c8a29b_1_31"/>
          <p:cNvSpPr txBox="1"/>
          <p:nvPr/>
        </p:nvSpPr>
        <p:spPr>
          <a:xfrm>
            <a:off x="374708" y="723145"/>
            <a:ext cx="4572000" cy="523200"/>
          </a:xfrm>
          <a:prstGeom prst="rect">
            <a:avLst/>
          </a:prstGeom>
          <a:noFill/>
          <a:ln>
            <a:noFill/>
          </a:ln>
        </p:spPr>
        <p:txBody>
          <a:bodyPr anchorCtr="0" anchor="t" bIns="45700" lIns="91425" spcFirstLastPara="1" rIns="91425" wrap="square" tIns="45700">
            <a:spAutoFit/>
          </a:bodyPr>
          <a:lstStyle/>
          <a:p>
            <a:pPr indent="0" lvl="0" marL="0" marR="0" rtl="0" algn="l">
              <a:lnSpc>
                <a:spcPct val="115000"/>
              </a:lnSpc>
              <a:spcBef>
                <a:spcPts val="0"/>
              </a:spcBef>
              <a:spcAft>
                <a:spcPts val="0"/>
              </a:spcAft>
              <a:buClr>
                <a:srgbClr val="000000"/>
              </a:buClr>
              <a:buSzPts val="2800"/>
              <a:buFont typeface="Arial"/>
              <a:buNone/>
            </a:pPr>
            <a:r>
              <a:rPr b="0" i="0" lang="en-US" sz="2800" u="none" cap="none" strike="noStrike">
                <a:solidFill>
                  <a:srgbClr val="8181EF"/>
                </a:solidFill>
                <a:latin typeface="Roboto"/>
                <a:ea typeface="Roboto"/>
                <a:cs typeface="Roboto"/>
                <a:sym typeface="Roboto"/>
              </a:rPr>
              <a:t>Interview questions</a:t>
            </a:r>
            <a:endParaRPr b="0" i="0" sz="1400" u="none" cap="none" strike="noStrike">
              <a:solidFill>
                <a:srgbClr val="8181EF"/>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5"/>
                                        </p:tgtEl>
                                        <p:attrNameLst>
                                          <p:attrName>style.visibility</p:attrName>
                                        </p:attrNameLst>
                                      </p:cBhvr>
                                      <p:to>
                                        <p:strVal val="visible"/>
                                      </p:to>
                                    </p:set>
                                    <p:animEffect filter="fade" transition="in">
                                      <p:cBhvr>
                                        <p:cTn dur="500"/>
                                        <p:tgtEl>
                                          <p:spTgt spid="1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6"/>
                                        </p:tgtEl>
                                        <p:attrNameLst>
                                          <p:attrName>style.visibility</p:attrName>
                                        </p:attrNameLst>
                                      </p:cBhvr>
                                      <p:to>
                                        <p:strVal val="visible"/>
                                      </p:to>
                                    </p:set>
                                    <p:animEffect filter="fade" transition="in">
                                      <p:cBhvr>
                                        <p:cTn dur="500"/>
                                        <p:tgtEl>
                                          <p:spTgt spid="1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4"/>
          <p:cNvSpPr/>
          <p:nvPr/>
        </p:nvSpPr>
        <p:spPr>
          <a:xfrm>
            <a:off x="555120" y="915840"/>
            <a:ext cx="7544880" cy="8309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Roboto"/>
              <a:ea typeface="Roboto"/>
              <a:cs typeface="Roboto"/>
              <a:sym typeface="Roboto"/>
            </a:endParaRPr>
          </a:p>
        </p:txBody>
      </p:sp>
      <p:pic>
        <p:nvPicPr>
          <p:cNvPr id="204" name="Google Shape;204;p14"/>
          <p:cNvPicPr preferRelativeResize="0"/>
          <p:nvPr/>
        </p:nvPicPr>
        <p:blipFill rotWithShape="1">
          <a:blip r:embed="rId3">
            <a:alphaModFix/>
          </a:blip>
          <a:srcRect b="0" l="0" r="0" t="0"/>
          <a:stretch/>
        </p:blipFill>
        <p:spPr>
          <a:xfrm>
            <a:off x="2799160" y="913210"/>
            <a:ext cx="2855119" cy="2888456"/>
          </a:xfrm>
          <a:prstGeom prst="rect">
            <a:avLst/>
          </a:prstGeom>
          <a:noFill/>
          <a:ln>
            <a:noFill/>
          </a:ln>
        </p:spPr>
      </p:pic>
      <p:sp>
        <p:nvSpPr>
          <p:cNvPr id="205" name="Google Shape;205;p14"/>
          <p:cNvSpPr/>
          <p:nvPr/>
        </p:nvSpPr>
        <p:spPr>
          <a:xfrm>
            <a:off x="1634729" y="4055269"/>
            <a:ext cx="5183981" cy="284560"/>
          </a:xfrm>
          <a:prstGeom prst="rect">
            <a:avLst/>
          </a:prstGeom>
          <a:noFill/>
          <a:ln>
            <a:noFill/>
          </a:ln>
        </p:spPr>
        <p:txBody>
          <a:bodyPr anchorCtr="0" anchor="ctr" bIns="82925" lIns="81625" spcFirstLastPara="1" rIns="81625" wrap="square" tIns="82925">
            <a:noAutofit/>
          </a:bodyPr>
          <a:lstStyle/>
          <a:p>
            <a:pPr indent="0" lvl="0" marL="0" marR="0" rtl="0" algn="ctr">
              <a:lnSpc>
                <a:spcPct val="100000"/>
              </a:lnSpc>
              <a:spcBef>
                <a:spcPts val="0"/>
              </a:spcBef>
              <a:spcAft>
                <a:spcPts val="0"/>
              </a:spcAft>
              <a:buClr>
                <a:srgbClr val="000000"/>
              </a:buClr>
              <a:buSzPts val="1200"/>
              <a:buFont typeface="Arial"/>
              <a:buNone/>
            </a:pPr>
            <a:r>
              <a:rPr b="0" i="0" lang="en-US" sz="1200" u="sng" cap="none" strike="noStrike">
                <a:solidFill>
                  <a:srgbClr val="666666"/>
                </a:solidFill>
                <a:latin typeface="Roboto"/>
                <a:ea typeface="Roboto"/>
                <a:cs typeface="Roboto"/>
                <a:sym typeface="Roboto"/>
                <a:hlinkClick r:id="rId4">
                  <a:extLst>
                    <a:ext uri="{A12FA001-AC4F-418D-AE19-62706E023703}">
                      <ahyp:hlinkClr val="tx"/>
                    </a:ext>
                  </a:extLst>
                </a:hlinkClick>
              </a:rPr>
              <a:t>https://learn.codemithra.com</a:t>
            </a:r>
            <a:endParaRPr b="0" i="0" sz="1200" u="none" cap="none" strike="noStrike">
              <a:solidFill>
                <a:srgbClr val="666666"/>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211" name="Google Shape;211;p1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342900" lvl="0" marL="457200" rtl="0" algn="ctr">
              <a:lnSpc>
                <a:spcPct val="100000"/>
              </a:lnSpc>
              <a:spcBef>
                <a:spcPts val="0"/>
              </a:spcBef>
              <a:spcAft>
                <a:spcPts val="0"/>
              </a:spcAft>
              <a:buSzPts val="2800"/>
              <a:buNone/>
            </a:pPr>
            <a:r>
              <a:t/>
            </a:r>
            <a:endParaRPr/>
          </a:p>
        </p:txBody>
      </p:sp>
      <p:pic>
        <p:nvPicPr>
          <p:cNvPr id="212" name="Google Shape;212;p15"/>
          <p:cNvPicPr preferRelativeResize="0"/>
          <p:nvPr/>
        </p:nvPicPr>
        <p:blipFill rotWithShape="1">
          <a:blip r:embed="rId3">
            <a:alphaModFix/>
          </a:blip>
          <a:srcRect b="0" l="0" r="0" t="0"/>
          <a:stretch/>
        </p:blipFill>
        <p:spPr>
          <a:xfrm>
            <a:off x="1" y="1"/>
            <a:ext cx="9144003" cy="5143501"/>
          </a:xfrm>
          <a:prstGeom prst="rect">
            <a:avLst/>
          </a:prstGeom>
          <a:noFill/>
          <a:ln>
            <a:noFill/>
          </a:ln>
        </p:spPr>
      </p:pic>
      <p:sp>
        <p:nvSpPr>
          <p:cNvPr id="213" name="Google Shape;213;p15"/>
          <p:cNvSpPr txBox="1"/>
          <p:nvPr/>
        </p:nvSpPr>
        <p:spPr>
          <a:xfrm>
            <a:off x="3141000" y="2194650"/>
            <a:ext cx="2862000" cy="754022"/>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US" sz="3700" u="none" cap="none" strike="noStrike">
                <a:solidFill>
                  <a:schemeClr val="lt1"/>
                </a:solidFill>
                <a:latin typeface="Roboto"/>
                <a:ea typeface="Roboto"/>
                <a:cs typeface="Roboto"/>
                <a:sym typeface="Roboto"/>
              </a:rPr>
              <a:t>THANK YOU</a:t>
            </a:r>
            <a:endParaRPr b="0" i="0" sz="3700" u="none" cap="none" strike="noStrike">
              <a:solidFill>
                <a:schemeClr val="lt1"/>
              </a:solidFill>
              <a:latin typeface="Roboto"/>
              <a:ea typeface="Roboto"/>
              <a:cs typeface="Roboto"/>
              <a:sym typeface="Roboto"/>
            </a:endParaRPr>
          </a:p>
        </p:txBody>
      </p:sp>
      <p:pic>
        <p:nvPicPr>
          <p:cNvPr id="214" name="Google Shape;214;p15"/>
          <p:cNvPicPr preferRelativeResize="0"/>
          <p:nvPr/>
        </p:nvPicPr>
        <p:blipFill rotWithShape="1">
          <a:blip r:embed="rId4">
            <a:alphaModFix/>
          </a:blip>
          <a:srcRect b="0" l="0" r="0" t="0"/>
          <a:stretch/>
        </p:blipFill>
        <p:spPr>
          <a:xfrm>
            <a:off x="1752016" y="4591075"/>
            <a:ext cx="338156" cy="338150"/>
          </a:xfrm>
          <a:prstGeom prst="rect">
            <a:avLst/>
          </a:prstGeom>
          <a:noFill/>
          <a:ln>
            <a:noFill/>
          </a:ln>
        </p:spPr>
      </p:pic>
      <p:pic>
        <p:nvPicPr>
          <p:cNvPr id="215" name="Google Shape;215;p15"/>
          <p:cNvPicPr preferRelativeResize="0"/>
          <p:nvPr/>
        </p:nvPicPr>
        <p:blipFill rotWithShape="1">
          <a:blip r:embed="rId5">
            <a:alphaModFix/>
          </a:blip>
          <a:srcRect b="0" l="0" r="0" t="0"/>
          <a:stretch/>
        </p:blipFill>
        <p:spPr>
          <a:xfrm>
            <a:off x="3272650" y="4591075"/>
            <a:ext cx="338156" cy="338150"/>
          </a:xfrm>
          <a:prstGeom prst="rect">
            <a:avLst/>
          </a:prstGeom>
          <a:noFill/>
          <a:ln>
            <a:noFill/>
          </a:ln>
        </p:spPr>
      </p:pic>
      <p:sp>
        <p:nvSpPr>
          <p:cNvPr id="216" name="Google Shape;216;p15"/>
          <p:cNvSpPr txBox="1"/>
          <p:nvPr/>
        </p:nvSpPr>
        <p:spPr>
          <a:xfrm>
            <a:off x="1980750" y="4590801"/>
            <a:ext cx="11871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US" sz="1000" u="none" cap="none" strike="noStrike">
                <a:solidFill>
                  <a:schemeClr val="lt1"/>
                </a:solidFill>
                <a:latin typeface="Roboto"/>
                <a:ea typeface="Roboto"/>
                <a:cs typeface="Roboto"/>
                <a:sym typeface="Roboto"/>
              </a:rPr>
              <a:t>+91 78150 95095</a:t>
            </a:r>
            <a:endParaRPr b="0" i="0" sz="1000" u="none" cap="none" strike="noStrike">
              <a:solidFill>
                <a:schemeClr val="lt1"/>
              </a:solidFill>
              <a:latin typeface="Roboto"/>
              <a:ea typeface="Roboto"/>
              <a:cs typeface="Roboto"/>
              <a:sym typeface="Roboto"/>
            </a:endParaRPr>
          </a:p>
        </p:txBody>
      </p:sp>
      <p:cxnSp>
        <p:nvCxnSpPr>
          <p:cNvPr id="217" name="Google Shape;217;p15"/>
          <p:cNvCxnSpPr/>
          <p:nvPr/>
        </p:nvCxnSpPr>
        <p:spPr>
          <a:xfrm rot="10800000">
            <a:off x="3220250" y="4619675"/>
            <a:ext cx="0" cy="300000"/>
          </a:xfrm>
          <a:prstGeom prst="straightConnector1">
            <a:avLst/>
          </a:prstGeom>
          <a:noFill/>
          <a:ln cap="flat" cmpd="sng" w="9525">
            <a:solidFill>
              <a:schemeClr val="lt1"/>
            </a:solidFill>
            <a:prstDash val="solid"/>
            <a:round/>
            <a:headEnd len="sm" w="sm" type="none"/>
            <a:tailEnd len="sm" w="sm" type="none"/>
          </a:ln>
        </p:spPr>
      </p:cxnSp>
      <p:sp>
        <p:nvSpPr>
          <p:cNvPr id="218" name="Google Shape;218;p15"/>
          <p:cNvSpPr txBox="1"/>
          <p:nvPr/>
        </p:nvSpPr>
        <p:spPr>
          <a:xfrm>
            <a:off x="3519050" y="4590801"/>
            <a:ext cx="19347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US" sz="1000" u="none" cap="none" strike="noStrike">
                <a:solidFill>
                  <a:schemeClr val="lt1"/>
                </a:solidFill>
                <a:latin typeface="Roboto"/>
                <a:ea typeface="Roboto"/>
                <a:cs typeface="Roboto"/>
                <a:sym typeface="Roboto"/>
              </a:rPr>
              <a:t>codemithra@ethnus.com</a:t>
            </a:r>
            <a:endParaRPr b="0" i="0" sz="1000" u="none" cap="none" strike="noStrike">
              <a:solidFill>
                <a:schemeClr val="lt1"/>
              </a:solidFill>
              <a:latin typeface="Roboto"/>
              <a:ea typeface="Roboto"/>
              <a:cs typeface="Roboto"/>
              <a:sym typeface="Roboto"/>
            </a:endParaRPr>
          </a:p>
        </p:txBody>
      </p:sp>
      <p:pic>
        <p:nvPicPr>
          <p:cNvPr id="219" name="Google Shape;219;p15"/>
          <p:cNvPicPr preferRelativeResize="0"/>
          <p:nvPr/>
        </p:nvPicPr>
        <p:blipFill rotWithShape="1">
          <a:blip r:embed="rId6">
            <a:alphaModFix/>
          </a:blip>
          <a:srcRect b="0" l="0" r="0" t="0"/>
          <a:stretch/>
        </p:blipFill>
        <p:spPr>
          <a:xfrm>
            <a:off x="5223771" y="4591063"/>
            <a:ext cx="338156" cy="338150"/>
          </a:xfrm>
          <a:prstGeom prst="rect">
            <a:avLst/>
          </a:prstGeom>
          <a:noFill/>
          <a:ln>
            <a:noFill/>
          </a:ln>
        </p:spPr>
      </p:pic>
      <p:sp>
        <p:nvSpPr>
          <p:cNvPr id="220" name="Google Shape;220;p15"/>
          <p:cNvSpPr txBox="1"/>
          <p:nvPr/>
        </p:nvSpPr>
        <p:spPr>
          <a:xfrm>
            <a:off x="5457275" y="4590801"/>
            <a:ext cx="19347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US" sz="1000" u="none" cap="none" strike="noStrike">
                <a:solidFill>
                  <a:schemeClr val="lt1"/>
                </a:solidFill>
                <a:latin typeface="Roboto"/>
                <a:ea typeface="Roboto"/>
                <a:cs typeface="Roboto"/>
                <a:sym typeface="Roboto"/>
              </a:rPr>
              <a:t>www.codemithra.com</a:t>
            </a:r>
            <a:endParaRPr b="0" i="0" sz="1000" u="none" cap="none" strike="noStrike">
              <a:solidFill>
                <a:schemeClr val="lt1"/>
              </a:solidFill>
              <a:latin typeface="Roboto"/>
              <a:ea typeface="Roboto"/>
              <a:cs typeface="Roboto"/>
              <a:sym typeface="Roboto"/>
            </a:endParaRPr>
          </a:p>
        </p:txBody>
      </p:sp>
      <p:cxnSp>
        <p:nvCxnSpPr>
          <p:cNvPr id="221" name="Google Shape;221;p15"/>
          <p:cNvCxnSpPr/>
          <p:nvPr/>
        </p:nvCxnSpPr>
        <p:spPr>
          <a:xfrm rot="10800000">
            <a:off x="5166625" y="4610150"/>
            <a:ext cx="0" cy="30000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fontScale="90000"/>
          </a:bodyPr>
          <a:lstStyle/>
          <a:p>
            <a:pPr indent="0" lvl="0" marL="0" rtl="0" algn="l">
              <a:lnSpc>
                <a:spcPct val="100000"/>
              </a:lnSpc>
              <a:spcBef>
                <a:spcPts val="0"/>
              </a:spcBef>
              <a:spcAft>
                <a:spcPts val="0"/>
              </a:spcAft>
              <a:buSzPct val="111111"/>
              <a:buNone/>
            </a:pPr>
            <a:r>
              <a:t/>
            </a:r>
            <a:endParaRPr/>
          </a:p>
        </p:txBody>
      </p:sp>
      <p:sp>
        <p:nvSpPr>
          <p:cNvPr id="65" name="Google Shape;65;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SzPts val="1800"/>
              <a:buNone/>
            </a:pPr>
            <a:r>
              <a:t/>
            </a:r>
            <a:endParaRPr/>
          </a:p>
        </p:txBody>
      </p:sp>
      <p:pic>
        <p:nvPicPr>
          <p:cNvPr id="66" name="Google Shape;66;p13"/>
          <p:cNvPicPr preferRelativeResize="0"/>
          <p:nvPr/>
        </p:nvPicPr>
        <p:blipFill rotWithShape="1">
          <a:blip r:embed="rId3">
            <a:alphaModFix/>
          </a:blip>
          <a:srcRect b="0" l="0" r="0" t="0"/>
          <a:stretch/>
        </p:blipFill>
        <p:spPr>
          <a:xfrm>
            <a:off x="1" y="3"/>
            <a:ext cx="9144003" cy="5143501"/>
          </a:xfrm>
          <a:prstGeom prst="rect">
            <a:avLst/>
          </a:prstGeom>
          <a:noFill/>
          <a:ln>
            <a:noFill/>
          </a:ln>
        </p:spPr>
      </p:pic>
      <p:sp>
        <p:nvSpPr>
          <p:cNvPr id="67" name="Google Shape;67;p13"/>
          <p:cNvSpPr txBox="1"/>
          <p:nvPr/>
        </p:nvSpPr>
        <p:spPr>
          <a:xfrm>
            <a:off x="178420" y="1568044"/>
            <a:ext cx="4690948" cy="1661963"/>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3200"/>
              <a:buFont typeface="Arial"/>
              <a:buNone/>
            </a:pPr>
            <a:r>
              <a:rPr b="1" i="0" lang="en-US" sz="3200" u="none" cap="none" strike="noStrike">
                <a:solidFill>
                  <a:schemeClr val="lt1"/>
                </a:solidFill>
                <a:latin typeface="Roboto"/>
                <a:ea typeface="Roboto"/>
                <a:cs typeface="Roboto"/>
                <a:sym typeface="Roboto"/>
              </a:rPr>
              <a:t>LEXICOGRAPHICALLY FIRST PALINDROMIC STRING</a:t>
            </a:r>
            <a:endParaRPr b="1" i="0" sz="2400" u="none" cap="none" strike="noStrike">
              <a:solidFill>
                <a:schemeClr val="lt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g2815f4a3a6d_1_0"/>
          <p:cNvSpPr txBox="1"/>
          <p:nvPr>
            <p:ph idx="1" type="body"/>
          </p:nvPr>
        </p:nvSpPr>
        <p:spPr>
          <a:xfrm>
            <a:off x="729200" y="1384300"/>
            <a:ext cx="80862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US" sz="1600">
                <a:solidFill>
                  <a:schemeClr val="dk1"/>
                </a:solidFill>
                <a:highlight>
                  <a:srgbClr val="FFFFFF"/>
                </a:highlight>
                <a:latin typeface="Roboto"/>
                <a:ea typeface="Roboto"/>
                <a:cs typeface="Roboto"/>
                <a:sym typeface="Roboto"/>
              </a:rPr>
              <a:t>URL</a:t>
            </a:r>
            <a:r>
              <a:rPr b="1" lang="en-US" sz="1600">
                <a:solidFill>
                  <a:srgbClr val="373737"/>
                </a:solidFill>
                <a:highlight>
                  <a:srgbClr val="FFFFFF"/>
                </a:highlight>
                <a:latin typeface="Roboto"/>
                <a:ea typeface="Roboto"/>
                <a:cs typeface="Roboto"/>
                <a:sym typeface="Roboto"/>
              </a:rPr>
              <a:t>:</a:t>
            </a:r>
            <a:r>
              <a:rPr b="1" lang="en-US" sz="1600" u="sng">
                <a:solidFill>
                  <a:schemeClr val="hlink"/>
                </a:solidFill>
                <a:highlight>
                  <a:srgbClr val="FFFFFF"/>
                </a:highlight>
                <a:latin typeface="Roboto"/>
                <a:ea typeface="Roboto"/>
                <a:cs typeface="Roboto"/>
                <a:sym typeface="Roboto"/>
                <a:hlinkClick r:id="rId3"/>
              </a:rPr>
              <a:t>https://forms.gle/SFDVg26roZ2rtzcy5</a:t>
            </a:r>
            <a:endParaRPr b="1" sz="1600">
              <a:solidFill>
                <a:srgbClr val="373737"/>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t/>
            </a:r>
            <a:endParaRPr b="1" sz="1600">
              <a:solidFill>
                <a:srgbClr val="373737"/>
              </a:solidFill>
              <a:latin typeface="Roboto"/>
              <a:ea typeface="Roboto"/>
              <a:cs typeface="Roboto"/>
              <a:sym typeface="Roboto"/>
            </a:endParaRPr>
          </a:p>
          <a:p>
            <a:pPr indent="0" lvl="0" marL="0" rtl="0" algn="l">
              <a:lnSpc>
                <a:spcPct val="115000"/>
              </a:lnSpc>
              <a:spcBef>
                <a:spcPts val="0"/>
              </a:spcBef>
              <a:spcAft>
                <a:spcPts val="0"/>
              </a:spcAft>
              <a:buSzPts val="1800"/>
              <a:buNone/>
            </a:pPr>
            <a:r>
              <a:rPr b="1" lang="en-US" sz="1600">
                <a:solidFill>
                  <a:schemeClr val="dk1"/>
                </a:solidFill>
                <a:highlight>
                  <a:srgbClr val="FFFFFF"/>
                </a:highlight>
                <a:latin typeface="Roboto"/>
                <a:ea typeface="Roboto"/>
                <a:cs typeface="Roboto"/>
                <a:sym typeface="Roboto"/>
              </a:rPr>
              <a:t>QR CODE</a:t>
            </a:r>
            <a:r>
              <a:rPr b="1" lang="en-US" sz="1600">
                <a:solidFill>
                  <a:srgbClr val="373737"/>
                </a:solidFill>
                <a:highlight>
                  <a:srgbClr val="FFFFFF"/>
                </a:highlight>
                <a:latin typeface="Roboto"/>
                <a:ea typeface="Roboto"/>
                <a:cs typeface="Roboto"/>
                <a:sym typeface="Roboto"/>
              </a:rPr>
              <a:t>:</a:t>
            </a:r>
            <a:endParaRPr b="1" sz="1600">
              <a:solidFill>
                <a:srgbClr val="373737"/>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rPr b="1" lang="en-US" sz="1600">
                <a:solidFill>
                  <a:srgbClr val="373737"/>
                </a:solidFill>
                <a:highlight>
                  <a:srgbClr val="FFFFFF"/>
                </a:highlight>
                <a:latin typeface="Roboto"/>
                <a:ea typeface="Roboto"/>
                <a:cs typeface="Roboto"/>
                <a:sym typeface="Roboto"/>
              </a:rPr>
              <a:t>				</a:t>
            </a:r>
            <a:endParaRPr b="1" sz="1600">
              <a:solidFill>
                <a:srgbClr val="373737"/>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t/>
            </a:r>
            <a:endParaRPr b="1" sz="1600">
              <a:solidFill>
                <a:srgbClr val="373737"/>
              </a:solidFill>
              <a:highlight>
                <a:srgbClr val="FFFFFF"/>
              </a:highlight>
              <a:latin typeface="Roboto"/>
              <a:ea typeface="Roboto"/>
              <a:cs typeface="Roboto"/>
              <a:sym typeface="Roboto"/>
            </a:endParaRPr>
          </a:p>
        </p:txBody>
      </p:sp>
      <p:sp>
        <p:nvSpPr>
          <p:cNvPr id="73" name="Google Shape;73;g2815f4a3a6d_1_0"/>
          <p:cNvSpPr txBox="1"/>
          <p:nvPr/>
        </p:nvSpPr>
        <p:spPr>
          <a:xfrm>
            <a:off x="577325" y="622125"/>
            <a:ext cx="7786200" cy="8772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500"/>
              <a:buFont typeface="Arial"/>
              <a:buNone/>
            </a:pPr>
            <a:r>
              <a:rPr b="1" i="0" lang="en-US" sz="1500" u="none" cap="none" strike="noStrike">
                <a:solidFill>
                  <a:srgbClr val="000000"/>
                </a:solidFill>
                <a:latin typeface="Roboto"/>
                <a:ea typeface="Roboto"/>
                <a:cs typeface="Roboto"/>
                <a:sym typeface="Roboto"/>
              </a:rPr>
              <a:t>                    TEST TIME ON MAJORITY ELEMENT</a:t>
            </a:r>
            <a:endParaRPr b="1" i="0" sz="1500" u="none" cap="none" strike="noStrike">
              <a:solidFill>
                <a:srgbClr val="000000"/>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500"/>
              <a:buFont typeface="Arial"/>
              <a:buNone/>
            </a:pPr>
            <a:r>
              <a:t/>
            </a:r>
            <a:endParaRPr b="1" i="0" sz="1500" u="none" cap="none" strike="noStrike">
              <a:solidFill>
                <a:srgbClr val="000000"/>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500"/>
              <a:buFont typeface="Arial"/>
              <a:buNone/>
            </a:pPr>
            <a:r>
              <a:t/>
            </a:r>
            <a:endParaRPr b="1" i="0" sz="1500" u="none" cap="none" strike="noStrike">
              <a:solidFill>
                <a:srgbClr val="202124"/>
              </a:solidFill>
              <a:highlight>
                <a:srgbClr val="FFFFFF"/>
              </a:highlight>
              <a:latin typeface="Arial"/>
              <a:ea typeface="Arial"/>
              <a:cs typeface="Arial"/>
              <a:sym typeface="Arial"/>
            </a:endParaRPr>
          </a:p>
        </p:txBody>
      </p:sp>
      <p:sp>
        <p:nvSpPr>
          <p:cNvPr id="74" name="Google Shape;74;g2815f4a3a6d_1_0"/>
          <p:cNvSpPr txBox="1"/>
          <p:nvPr/>
        </p:nvSpPr>
        <p:spPr>
          <a:xfrm>
            <a:off x="5143500" y="944725"/>
            <a:ext cx="4028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2"/>
              </a:solidFill>
              <a:latin typeface="Arial"/>
              <a:ea typeface="Arial"/>
              <a:cs typeface="Arial"/>
              <a:sym typeface="Arial"/>
            </a:endParaRPr>
          </a:p>
        </p:txBody>
      </p:sp>
      <p:pic>
        <p:nvPicPr>
          <p:cNvPr id="75" name="Google Shape;75;g2815f4a3a6d_1_0"/>
          <p:cNvPicPr preferRelativeResize="0"/>
          <p:nvPr/>
        </p:nvPicPr>
        <p:blipFill rotWithShape="1">
          <a:blip r:embed="rId4">
            <a:alphaModFix/>
          </a:blip>
          <a:srcRect b="0" l="0" r="0" t="0"/>
          <a:stretch/>
        </p:blipFill>
        <p:spPr>
          <a:xfrm>
            <a:off x="3442400" y="2331900"/>
            <a:ext cx="2740451" cy="22418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3"/>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81" name="Google Shape;81;p3"/>
          <p:cNvSpPr/>
          <p:nvPr/>
        </p:nvSpPr>
        <p:spPr>
          <a:xfrm>
            <a:off x="552771" y="1065017"/>
            <a:ext cx="8033207" cy="3385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0000"/>
                </a:solidFill>
                <a:latin typeface="Roboto"/>
                <a:ea typeface="Roboto"/>
                <a:cs typeface="Roboto"/>
                <a:sym typeface="Roboto"/>
              </a:rPr>
              <a:t>Introduction</a:t>
            </a:r>
            <a:endParaRPr b="1" i="0" sz="1800" u="none" cap="none" strike="noStrike">
              <a:solidFill>
                <a:srgbClr val="000000"/>
              </a:solidFill>
              <a:latin typeface="Roboto"/>
              <a:ea typeface="Roboto"/>
              <a:cs typeface="Roboto"/>
              <a:sym typeface="Roboto"/>
            </a:endParaRPr>
          </a:p>
        </p:txBody>
      </p:sp>
      <p:sp>
        <p:nvSpPr>
          <p:cNvPr id="82" name="Google Shape;82;p3"/>
          <p:cNvSpPr/>
          <p:nvPr/>
        </p:nvSpPr>
        <p:spPr>
          <a:xfrm>
            <a:off x="552771" y="1682082"/>
            <a:ext cx="8033207" cy="3385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Imagine you have been given a string of alphabets.</a:t>
            </a:r>
            <a:endParaRPr b="0" i="0" sz="1600" u="none" cap="none" strike="noStrike">
              <a:solidFill>
                <a:srgbClr val="000000"/>
              </a:solidFill>
              <a:latin typeface="Roboto"/>
              <a:ea typeface="Roboto"/>
              <a:cs typeface="Roboto"/>
              <a:sym typeface="Roboto"/>
            </a:endParaRPr>
          </a:p>
        </p:txBody>
      </p:sp>
      <p:sp>
        <p:nvSpPr>
          <p:cNvPr id="83" name="Google Shape;83;p3"/>
          <p:cNvSpPr/>
          <p:nvPr/>
        </p:nvSpPr>
        <p:spPr>
          <a:xfrm>
            <a:off x="557457" y="2149128"/>
            <a:ext cx="8033207" cy="5847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The task is to rearrange the characters of the given string to form a lexicographically first palindromic string</a:t>
            </a:r>
            <a:endParaRPr b="0" i="0" sz="1600" u="none" cap="none" strike="noStrike">
              <a:solidFill>
                <a:srgbClr val="000000"/>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1"/>
                                        </p:tgtEl>
                                        <p:attrNameLst>
                                          <p:attrName>style.visibility</p:attrName>
                                        </p:attrNameLst>
                                      </p:cBhvr>
                                      <p:to>
                                        <p:strVal val="visible"/>
                                      </p:to>
                                    </p:set>
                                    <p:animEffect filter="fade" transition="in">
                                      <p:cBhvr>
                                        <p:cTn dur="1000"/>
                                        <p:tgtEl>
                                          <p:spTgt spid="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
                                        </p:tgtEl>
                                        <p:attrNameLst>
                                          <p:attrName>style.visibility</p:attrName>
                                        </p:attrNameLst>
                                      </p:cBhvr>
                                      <p:to>
                                        <p:strVal val="visible"/>
                                      </p:to>
                                    </p:set>
                                    <p:animEffect filter="fade" transition="in">
                                      <p:cBhvr>
                                        <p:cTn dur="500"/>
                                        <p:tgtEl>
                                          <p:spTgt spid="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500"/>
                                        <p:tgtEl>
                                          <p:spTgt spid="8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4"/>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89" name="Google Shape;89;p4"/>
          <p:cNvSpPr/>
          <p:nvPr/>
        </p:nvSpPr>
        <p:spPr>
          <a:xfrm>
            <a:off x="555109" y="1605162"/>
            <a:ext cx="8033207" cy="3385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String x is lexicographically less than string y</a:t>
            </a:r>
            <a:endParaRPr b="0" i="0" sz="1600" u="none" cap="none" strike="noStrike">
              <a:solidFill>
                <a:srgbClr val="000000"/>
              </a:solidFill>
              <a:latin typeface="Roboto"/>
              <a:ea typeface="Roboto"/>
              <a:cs typeface="Roboto"/>
              <a:sym typeface="Roboto"/>
            </a:endParaRPr>
          </a:p>
        </p:txBody>
      </p:sp>
      <p:sp>
        <p:nvSpPr>
          <p:cNvPr id="90" name="Google Shape;90;p4"/>
          <p:cNvSpPr/>
          <p:nvPr/>
        </p:nvSpPr>
        <p:spPr>
          <a:xfrm>
            <a:off x="552761" y="990856"/>
            <a:ext cx="8033207" cy="33851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8181EF"/>
                </a:solidFill>
                <a:latin typeface="Roboto"/>
                <a:ea typeface="Roboto"/>
                <a:cs typeface="Roboto"/>
                <a:sym typeface="Roboto"/>
              </a:rPr>
              <a:t>Lexicographically First / Lexicographically Minimum</a:t>
            </a:r>
            <a:endParaRPr b="1" i="0" sz="1600" u="none" cap="none" strike="noStrike">
              <a:solidFill>
                <a:srgbClr val="8181EF"/>
              </a:solidFill>
              <a:latin typeface="Roboto"/>
              <a:ea typeface="Roboto"/>
              <a:cs typeface="Roboto"/>
              <a:sym typeface="Roboto"/>
            </a:endParaRPr>
          </a:p>
        </p:txBody>
      </p:sp>
      <p:sp>
        <p:nvSpPr>
          <p:cNvPr id="91" name="Google Shape;91;p4"/>
          <p:cNvSpPr/>
          <p:nvPr/>
        </p:nvSpPr>
        <p:spPr>
          <a:xfrm>
            <a:off x="552762" y="2214772"/>
            <a:ext cx="4715590" cy="3385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If either x is a prefix of y (and x ≠ y)</a:t>
            </a:r>
            <a:endParaRPr b="0" i="0" sz="1600" u="none" cap="none" strike="noStrike">
              <a:solidFill>
                <a:srgbClr val="000000"/>
              </a:solidFill>
              <a:latin typeface="Roboto"/>
              <a:ea typeface="Roboto"/>
              <a:cs typeface="Roboto"/>
              <a:sym typeface="Roboto"/>
            </a:endParaRPr>
          </a:p>
        </p:txBody>
      </p:sp>
      <p:sp>
        <p:nvSpPr>
          <p:cNvPr id="92" name="Google Shape;92;p4"/>
          <p:cNvSpPr/>
          <p:nvPr/>
        </p:nvSpPr>
        <p:spPr>
          <a:xfrm>
            <a:off x="550415" y="2789212"/>
            <a:ext cx="5147000" cy="3385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There exists such i (1 ≤ i ≤ min(|x|, |y|)),</a:t>
            </a:r>
            <a:endParaRPr b="0" i="0" sz="1600" u="none" cap="none" strike="noStrike">
              <a:solidFill>
                <a:srgbClr val="000000"/>
              </a:solidFill>
              <a:latin typeface="Roboto"/>
              <a:ea typeface="Roboto"/>
              <a:cs typeface="Roboto"/>
              <a:sym typeface="Roboto"/>
            </a:endParaRPr>
          </a:p>
        </p:txBody>
      </p:sp>
      <p:sp>
        <p:nvSpPr>
          <p:cNvPr id="93" name="Google Shape;93;p4"/>
          <p:cNvSpPr/>
          <p:nvPr/>
        </p:nvSpPr>
        <p:spPr>
          <a:xfrm>
            <a:off x="548066" y="3391788"/>
            <a:ext cx="5662819" cy="3385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that xi &lt; yi, and for any j (1 ≤ j &lt; i) xj = yj</a:t>
            </a:r>
            <a:endParaRPr b="0" i="0" sz="1600" u="none" cap="none" strike="noStrike">
              <a:solidFill>
                <a:srgbClr val="000000"/>
              </a:solidFill>
              <a:latin typeface="Roboto"/>
              <a:ea typeface="Roboto"/>
              <a:cs typeface="Roboto"/>
              <a:sym typeface="Roboto"/>
            </a:endParaRPr>
          </a:p>
        </p:txBody>
      </p:sp>
      <p:sp>
        <p:nvSpPr>
          <p:cNvPr id="94" name="Google Shape;94;p4"/>
          <p:cNvSpPr/>
          <p:nvPr/>
        </p:nvSpPr>
        <p:spPr>
          <a:xfrm>
            <a:off x="545718" y="3980296"/>
            <a:ext cx="8225488" cy="58473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The lexicographic comparison of strings is implemented by operator &lt; in modern programming languages​​.</a:t>
            </a:r>
            <a:endParaRPr b="0" i="0" sz="1600" u="none" cap="none" strike="noStrike">
              <a:solidFill>
                <a:srgbClr val="000000"/>
              </a:solidFill>
              <a:latin typeface="Roboto"/>
              <a:ea typeface="Roboto"/>
              <a:cs typeface="Roboto"/>
              <a:sym typeface="Roboto"/>
            </a:endParaRPr>
          </a:p>
        </p:txBody>
      </p:sp>
      <p:sp>
        <p:nvSpPr>
          <p:cNvPr id="95" name="Google Shape;95;p4"/>
          <p:cNvSpPr/>
          <p:nvPr/>
        </p:nvSpPr>
        <p:spPr>
          <a:xfrm>
            <a:off x="5129548" y="2212424"/>
            <a:ext cx="729646" cy="3385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Or,</a:t>
            </a:r>
            <a:endParaRPr b="0" i="0" sz="1600" u="none" cap="none" strike="noStrike">
              <a:solidFill>
                <a:srgbClr val="000000"/>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500"/>
                                        <p:tgtEl>
                                          <p:spTgt spid="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
                                        </p:tgtEl>
                                        <p:attrNameLst>
                                          <p:attrName>style.visibility</p:attrName>
                                        </p:attrNameLst>
                                      </p:cBhvr>
                                      <p:to>
                                        <p:strVal val="visible"/>
                                      </p:to>
                                    </p:set>
                                    <p:animEffect filter="fade" transition="in">
                                      <p:cBhvr>
                                        <p:cTn dur="500"/>
                                        <p:tgtEl>
                                          <p:spTgt spid="8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500"/>
                                        <p:tgtEl>
                                          <p:spTgt spid="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
                                        </p:tgtEl>
                                        <p:attrNameLst>
                                          <p:attrName>style.visibility</p:attrName>
                                        </p:attrNameLst>
                                      </p:cBhvr>
                                      <p:to>
                                        <p:strVal val="visible"/>
                                      </p:to>
                                    </p:set>
                                    <p:animEffect filter="fade" transition="in">
                                      <p:cBhvr>
                                        <p:cTn dur="500"/>
                                        <p:tgtEl>
                                          <p:spTgt spid="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
                                        </p:tgtEl>
                                        <p:attrNameLst>
                                          <p:attrName>style.visibility</p:attrName>
                                        </p:attrNameLst>
                                      </p:cBhvr>
                                      <p:to>
                                        <p:strVal val="visible"/>
                                      </p:to>
                                    </p:set>
                                    <p:animEffect filter="fade" transition="in">
                                      <p:cBhvr>
                                        <p:cTn dur="500"/>
                                        <p:tgtEl>
                                          <p:spTgt spid="9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3"/>
                                        </p:tgtEl>
                                        <p:attrNameLst>
                                          <p:attrName>style.visibility</p:attrName>
                                        </p:attrNameLst>
                                      </p:cBhvr>
                                      <p:to>
                                        <p:strVal val="visible"/>
                                      </p:to>
                                    </p:set>
                                    <p:animEffect filter="fade" transition="in">
                                      <p:cBhvr>
                                        <p:cTn dur="500"/>
                                        <p:tgtEl>
                                          <p:spTgt spid="9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
                                        </p:tgtEl>
                                        <p:attrNameLst>
                                          <p:attrName>style.visibility</p:attrName>
                                        </p:attrNameLst>
                                      </p:cBhvr>
                                      <p:to>
                                        <p:strVal val="visible"/>
                                      </p:to>
                                    </p:set>
                                    <p:animEffect filter="fade" transition="in">
                                      <p:cBhvr>
                                        <p:cTn dur="500"/>
                                        <p:tgtEl>
                                          <p:spTgt spid="9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5"/>
          <p:cNvSpPr/>
          <p:nvPr/>
        </p:nvSpPr>
        <p:spPr>
          <a:xfrm>
            <a:off x="555119" y="929908"/>
            <a:ext cx="8033207" cy="3385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Our output string must be lexicographically minimum or lexicographically first.</a:t>
            </a:r>
            <a:endParaRPr b="0" i="0" sz="1600" u="none" cap="none" strike="noStrike">
              <a:solidFill>
                <a:srgbClr val="000000"/>
              </a:solidFill>
              <a:latin typeface="Roboto"/>
              <a:ea typeface="Roboto"/>
              <a:cs typeface="Roboto"/>
              <a:sym typeface="Roboto"/>
            </a:endParaRPr>
          </a:p>
        </p:txBody>
      </p:sp>
      <p:sp>
        <p:nvSpPr>
          <p:cNvPr id="101" name="Google Shape;101;p5"/>
          <p:cNvSpPr/>
          <p:nvPr/>
        </p:nvSpPr>
        <p:spPr>
          <a:xfrm>
            <a:off x="552771" y="1736470"/>
            <a:ext cx="8033207" cy="3385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Roboto"/>
                <a:ea typeface="Roboto"/>
                <a:cs typeface="Roboto"/>
                <a:sym typeface="Roboto"/>
              </a:rPr>
              <a:t>Example :</a:t>
            </a:r>
            <a:endParaRPr b="1" i="0" sz="1600" u="none" cap="none" strike="noStrike">
              <a:solidFill>
                <a:srgbClr val="000000"/>
              </a:solidFill>
              <a:latin typeface="Roboto"/>
              <a:ea typeface="Roboto"/>
              <a:cs typeface="Roboto"/>
              <a:sym typeface="Roboto"/>
            </a:endParaRPr>
          </a:p>
        </p:txBody>
      </p:sp>
      <p:sp>
        <p:nvSpPr>
          <p:cNvPr id="102" name="Google Shape;102;p5"/>
          <p:cNvSpPr/>
          <p:nvPr/>
        </p:nvSpPr>
        <p:spPr>
          <a:xfrm>
            <a:off x="552762" y="2306214"/>
            <a:ext cx="1852813" cy="3385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Sample Input :</a:t>
            </a:r>
            <a:endParaRPr b="0" i="0" sz="1600" u="none" cap="none" strike="noStrike">
              <a:solidFill>
                <a:srgbClr val="000000"/>
              </a:solidFill>
              <a:latin typeface="Roboto"/>
              <a:ea typeface="Roboto"/>
              <a:cs typeface="Roboto"/>
              <a:sym typeface="Roboto"/>
            </a:endParaRPr>
          </a:p>
        </p:txBody>
      </p:sp>
      <p:sp>
        <p:nvSpPr>
          <p:cNvPr id="103" name="Google Shape;103;p5"/>
          <p:cNvSpPr/>
          <p:nvPr/>
        </p:nvSpPr>
        <p:spPr>
          <a:xfrm>
            <a:off x="2335221" y="2303866"/>
            <a:ext cx="2799471" cy="3385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str = “aabcc”</a:t>
            </a:r>
            <a:endParaRPr b="0" i="0" sz="1600" u="none" cap="none" strike="noStrike">
              <a:solidFill>
                <a:srgbClr val="000000"/>
              </a:solidFill>
              <a:latin typeface="Roboto"/>
              <a:ea typeface="Roboto"/>
              <a:cs typeface="Roboto"/>
              <a:sym typeface="Roboto"/>
            </a:endParaRPr>
          </a:p>
        </p:txBody>
      </p:sp>
      <p:sp>
        <p:nvSpPr>
          <p:cNvPr id="104" name="Google Shape;104;p5"/>
          <p:cNvSpPr/>
          <p:nvPr/>
        </p:nvSpPr>
        <p:spPr>
          <a:xfrm>
            <a:off x="557448" y="2704804"/>
            <a:ext cx="1852813" cy="3385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Sample Output :</a:t>
            </a:r>
            <a:endParaRPr b="0" i="0" sz="1600" u="none" cap="none" strike="noStrike">
              <a:solidFill>
                <a:srgbClr val="000000"/>
              </a:solidFill>
              <a:latin typeface="Roboto"/>
              <a:ea typeface="Roboto"/>
              <a:cs typeface="Roboto"/>
              <a:sym typeface="Roboto"/>
            </a:endParaRPr>
          </a:p>
        </p:txBody>
      </p:sp>
      <p:sp>
        <p:nvSpPr>
          <p:cNvPr id="105" name="Google Shape;105;p5"/>
          <p:cNvSpPr/>
          <p:nvPr/>
        </p:nvSpPr>
        <p:spPr>
          <a:xfrm>
            <a:off x="2339907" y="2702456"/>
            <a:ext cx="2799471" cy="3385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str = “acbca”</a:t>
            </a:r>
            <a:endParaRPr b="0" i="0" sz="1600" u="none" cap="none" strike="noStrike">
              <a:solidFill>
                <a:srgbClr val="000000"/>
              </a:solidFill>
              <a:latin typeface="Roboto"/>
              <a:ea typeface="Roboto"/>
              <a:cs typeface="Roboto"/>
              <a:sym typeface="Roboto"/>
            </a:endParaRPr>
          </a:p>
        </p:txBody>
      </p:sp>
      <p:sp>
        <p:nvSpPr>
          <p:cNvPr id="106" name="Google Shape;106;p5"/>
          <p:cNvSpPr/>
          <p:nvPr/>
        </p:nvSpPr>
        <p:spPr>
          <a:xfrm>
            <a:off x="548066" y="3567638"/>
            <a:ext cx="8047294" cy="3385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Print </a:t>
            </a:r>
            <a:r>
              <a:rPr b="0" i="0" lang="en-US" sz="1600" u="none" cap="none" strike="noStrike">
                <a:solidFill>
                  <a:srgbClr val="FF0000"/>
                </a:solidFill>
                <a:latin typeface="Roboto"/>
                <a:ea typeface="Roboto"/>
                <a:cs typeface="Roboto"/>
                <a:sym typeface="Roboto"/>
              </a:rPr>
              <a:t>-1</a:t>
            </a:r>
            <a:r>
              <a:rPr b="0" i="0" lang="en-US" sz="1600" u="none" cap="none" strike="noStrike">
                <a:solidFill>
                  <a:schemeClr val="dk1"/>
                </a:solidFill>
                <a:latin typeface="Roboto"/>
                <a:ea typeface="Roboto"/>
                <a:cs typeface="Roboto"/>
                <a:sym typeface="Roboto"/>
              </a:rPr>
              <a:t>,</a:t>
            </a:r>
            <a:r>
              <a:rPr b="0" i="0" lang="en-US" sz="1600" u="none" cap="none" strike="noStrike">
                <a:solidFill>
                  <a:srgbClr val="000000"/>
                </a:solidFill>
                <a:latin typeface="Roboto"/>
                <a:ea typeface="Roboto"/>
                <a:cs typeface="Roboto"/>
                <a:sym typeface="Roboto"/>
              </a:rPr>
              <a:t> if there are no such lexicographically minimum substring.</a:t>
            </a:r>
            <a:endParaRPr b="0" i="0" sz="1600" u="none" cap="none" strike="noStrike">
              <a:solidFill>
                <a:srgbClr val="000000"/>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0"/>
                                        </p:tgtEl>
                                        <p:attrNameLst>
                                          <p:attrName>style.visibility</p:attrName>
                                        </p:attrNameLst>
                                      </p:cBhvr>
                                      <p:to>
                                        <p:strVal val="visible"/>
                                      </p:to>
                                    </p:set>
                                    <p:animEffect filter="fade" transition="in">
                                      <p:cBhvr>
                                        <p:cTn dur="1000"/>
                                        <p:tgtEl>
                                          <p:spTgt spid="1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1"/>
                                        </p:tgtEl>
                                        <p:attrNameLst>
                                          <p:attrName>style.visibility</p:attrName>
                                        </p:attrNameLst>
                                      </p:cBhvr>
                                      <p:to>
                                        <p:strVal val="visible"/>
                                      </p:to>
                                    </p:set>
                                    <p:animEffect filter="fade" transition="in">
                                      <p:cBhvr>
                                        <p:cTn dur="1000"/>
                                        <p:tgtEl>
                                          <p:spTgt spid="1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2"/>
                                        </p:tgtEl>
                                        <p:attrNameLst>
                                          <p:attrName>style.visibility</p:attrName>
                                        </p:attrNameLst>
                                      </p:cBhvr>
                                      <p:to>
                                        <p:strVal val="visible"/>
                                      </p:to>
                                    </p:set>
                                    <p:animEffect filter="fade" transition="in">
                                      <p:cBhvr>
                                        <p:cTn dur="500"/>
                                        <p:tgtEl>
                                          <p:spTgt spid="1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500"/>
                                        <p:tgtEl>
                                          <p:spTgt spid="10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500"/>
                                        <p:tgtEl>
                                          <p:spTgt spid="1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500"/>
                                        <p:tgtEl>
                                          <p:spTgt spid="10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500"/>
                                        <p:tgtEl>
                                          <p:spTgt spid="10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6"/>
          <p:cNvSpPr/>
          <p:nvPr/>
        </p:nvSpPr>
        <p:spPr>
          <a:xfrm>
            <a:off x="478800" y="2884320"/>
            <a:ext cx="75960" cy="75960"/>
          </a:xfrm>
          <a:prstGeom prst="ellipse">
            <a:avLst/>
          </a:prstGeom>
          <a:solidFill>
            <a:srgbClr val="E5F0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112" name="Google Shape;112;p6"/>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113" name="Google Shape;113;p6"/>
          <p:cNvSpPr/>
          <p:nvPr/>
        </p:nvSpPr>
        <p:spPr>
          <a:xfrm>
            <a:off x="555109" y="1675502"/>
            <a:ext cx="8033207" cy="3385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Noto Sans Symbols"/>
              <a:buChar char="⮚"/>
            </a:pPr>
            <a:r>
              <a:rPr b="0" i="0" lang="en-US" sz="1600" u="none" cap="none" strike="noStrike">
                <a:solidFill>
                  <a:srgbClr val="000000"/>
                </a:solidFill>
                <a:latin typeface="Roboto"/>
                <a:ea typeface="Roboto"/>
                <a:cs typeface="Roboto"/>
                <a:sym typeface="Roboto"/>
              </a:rPr>
              <a:t> Sort the string characters in alphabetical(ascending) order.</a:t>
            </a:r>
            <a:endParaRPr b="0" i="0" sz="1600" u="none" cap="none" strike="noStrike">
              <a:solidFill>
                <a:srgbClr val="000000"/>
              </a:solidFill>
              <a:latin typeface="Roboto"/>
              <a:ea typeface="Roboto"/>
              <a:cs typeface="Roboto"/>
              <a:sym typeface="Roboto"/>
            </a:endParaRPr>
          </a:p>
        </p:txBody>
      </p:sp>
      <p:sp>
        <p:nvSpPr>
          <p:cNvPr id="114" name="Google Shape;114;p6"/>
          <p:cNvSpPr/>
          <p:nvPr/>
        </p:nvSpPr>
        <p:spPr>
          <a:xfrm>
            <a:off x="552761" y="990856"/>
            <a:ext cx="8033207" cy="33851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8181EF"/>
                </a:solidFill>
                <a:latin typeface="Roboto"/>
                <a:ea typeface="Roboto"/>
                <a:cs typeface="Roboto"/>
                <a:sym typeface="Roboto"/>
              </a:rPr>
              <a:t>Simple Approach</a:t>
            </a:r>
            <a:endParaRPr b="1" i="0" sz="1600" u="none" cap="none" strike="noStrike">
              <a:solidFill>
                <a:srgbClr val="8181EF"/>
              </a:solidFill>
              <a:latin typeface="Roboto"/>
              <a:ea typeface="Roboto"/>
              <a:cs typeface="Roboto"/>
              <a:sym typeface="Roboto"/>
            </a:endParaRPr>
          </a:p>
        </p:txBody>
      </p:sp>
      <p:sp>
        <p:nvSpPr>
          <p:cNvPr id="115" name="Google Shape;115;p6"/>
          <p:cNvSpPr/>
          <p:nvPr/>
        </p:nvSpPr>
        <p:spPr>
          <a:xfrm>
            <a:off x="559795" y="2264010"/>
            <a:ext cx="8033207" cy="3385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Noto Sans Symbols"/>
              <a:buChar char="⮚"/>
            </a:pPr>
            <a:r>
              <a:rPr b="0" i="0" lang="en-US" sz="1600" u="none" cap="none" strike="noStrike">
                <a:solidFill>
                  <a:srgbClr val="000000"/>
                </a:solidFill>
                <a:latin typeface="Roboto"/>
                <a:ea typeface="Roboto"/>
                <a:cs typeface="Roboto"/>
                <a:sym typeface="Roboto"/>
              </a:rPr>
              <a:t> One by one find lexicographically next permutation of the given string.</a:t>
            </a:r>
            <a:endParaRPr b="0" i="0" sz="1600" u="none" cap="none" strike="noStrike">
              <a:solidFill>
                <a:srgbClr val="000000"/>
              </a:solidFill>
              <a:latin typeface="Roboto"/>
              <a:ea typeface="Roboto"/>
              <a:cs typeface="Roboto"/>
              <a:sym typeface="Roboto"/>
            </a:endParaRPr>
          </a:p>
        </p:txBody>
      </p:sp>
      <p:sp>
        <p:nvSpPr>
          <p:cNvPr id="116" name="Google Shape;116;p6"/>
          <p:cNvSpPr/>
          <p:nvPr/>
        </p:nvSpPr>
        <p:spPr>
          <a:xfrm>
            <a:off x="564481" y="3070572"/>
            <a:ext cx="8033207" cy="33851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Noto Sans Symbols"/>
              <a:buChar char="⮚"/>
            </a:pPr>
            <a:r>
              <a:rPr b="0" i="0" lang="en-US" sz="1600" u="none" cap="none" strike="noStrike">
                <a:solidFill>
                  <a:srgbClr val="000000"/>
                </a:solidFill>
                <a:latin typeface="Roboto"/>
                <a:ea typeface="Roboto"/>
                <a:cs typeface="Roboto"/>
                <a:sym typeface="Roboto"/>
              </a:rPr>
              <a:t> The first permutation which is palindrome is the answer.</a:t>
            </a:r>
            <a:endParaRPr b="0" i="0" sz="1600" u="none" cap="none" strike="noStrike">
              <a:solidFill>
                <a:srgbClr val="000000"/>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4"/>
                                        </p:tgtEl>
                                        <p:attrNameLst>
                                          <p:attrName>style.visibility</p:attrName>
                                        </p:attrNameLst>
                                      </p:cBhvr>
                                      <p:to>
                                        <p:strVal val="visible"/>
                                      </p:to>
                                    </p:set>
                                    <p:animEffect filter="fade" transition="in">
                                      <p:cBhvr>
                                        <p:cTn dur="500"/>
                                        <p:tgtEl>
                                          <p:spTgt spid="1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500"/>
                                        <p:tgtEl>
                                          <p:spTgt spid="1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5"/>
                                        </p:tgtEl>
                                        <p:attrNameLst>
                                          <p:attrName>style.visibility</p:attrName>
                                        </p:attrNameLst>
                                      </p:cBhvr>
                                      <p:to>
                                        <p:strVal val="visible"/>
                                      </p:to>
                                    </p:set>
                                    <p:animEffect filter="fade" transition="in">
                                      <p:cBhvr>
                                        <p:cTn dur="500"/>
                                        <p:tgtEl>
                                          <p:spTgt spid="11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6"/>
                                        </p:tgtEl>
                                        <p:attrNameLst>
                                          <p:attrName>style.visibility</p:attrName>
                                        </p:attrNameLst>
                                      </p:cBhvr>
                                      <p:to>
                                        <p:strVal val="visible"/>
                                      </p:to>
                                    </p:set>
                                    <p:animEffect filter="fade" transition="in">
                                      <p:cBhvr>
                                        <p:cTn dur="500"/>
                                        <p:tgtEl>
                                          <p:spTgt spid="11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7"/>
          <p:cNvSpPr/>
          <p:nvPr/>
        </p:nvSpPr>
        <p:spPr>
          <a:xfrm>
            <a:off x="478800" y="2884320"/>
            <a:ext cx="75960" cy="75960"/>
          </a:xfrm>
          <a:prstGeom prst="ellipse">
            <a:avLst/>
          </a:prstGeom>
          <a:solidFill>
            <a:srgbClr val="E5F0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122" name="Google Shape;122;p7"/>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
        <p:nvSpPr>
          <p:cNvPr id="123" name="Google Shape;123;p7"/>
          <p:cNvSpPr/>
          <p:nvPr/>
        </p:nvSpPr>
        <p:spPr>
          <a:xfrm>
            <a:off x="555109" y="1084646"/>
            <a:ext cx="8033207" cy="338514"/>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1800"/>
              <a:buFont typeface="Arial"/>
              <a:buAutoNum type="arabicPeriod"/>
            </a:pPr>
            <a:r>
              <a:rPr b="0" i="0" lang="en-US" sz="1600" u="none" cap="none" strike="noStrike">
                <a:solidFill>
                  <a:srgbClr val="000000"/>
                </a:solidFill>
                <a:latin typeface="Roboto"/>
                <a:ea typeface="Roboto"/>
                <a:cs typeface="Roboto"/>
                <a:sym typeface="Roboto"/>
              </a:rPr>
              <a:t>Store frequency of each character in the given string</a:t>
            </a:r>
            <a:endParaRPr b="0" i="0" sz="1600" u="none" cap="none" strike="noStrike">
              <a:solidFill>
                <a:srgbClr val="000000"/>
              </a:solidFill>
              <a:latin typeface="Roboto"/>
              <a:ea typeface="Roboto"/>
              <a:cs typeface="Roboto"/>
              <a:sym typeface="Roboto"/>
            </a:endParaRPr>
          </a:p>
        </p:txBody>
      </p:sp>
      <p:sp>
        <p:nvSpPr>
          <p:cNvPr id="124" name="Google Shape;124;p7"/>
          <p:cNvSpPr/>
          <p:nvPr/>
        </p:nvSpPr>
        <p:spPr>
          <a:xfrm>
            <a:off x="552761" y="667292"/>
            <a:ext cx="8033207" cy="338514"/>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600"/>
              <a:buFont typeface="Arial"/>
              <a:buNone/>
            </a:pPr>
            <a:r>
              <a:rPr b="1" i="0" lang="en-US" sz="1600" u="none" cap="none" strike="noStrike">
                <a:solidFill>
                  <a:srgbClr val="8181EF"/>
                </a:solidFill>
                <a:latin typeface="Roboto"/>
                <a:ea typeface="Roboto"/>
                <a:cs typeface="Roboto"/>
                <a:sym typeface="Roboto"/>
              </a:rPr>
              <a:t>Algorithm</a:t>
            </a:r>
            <a:endParaRPr b="1" i="0" sz="1600" u="none" cap="none" strike="noStrike">
              <a:solidFill>
                <a:srgbClr val="8181EF"/>
              </a:solidFill>
              <a:latin typeface="Roboto"/>
              <a:ea typeface="Roboto"/>
              <a:cs typeface="Roboto"/>
              <a:sym typeface="Roboto"/>
            </a:endParaRPr>
          </a:p>
        </p:txBody>
      </p:sp>
      <p:sp>
        <p:nvSpPr>
          <p:cNvPr id="125" name="Google Shape;125;p7"/>
          <p:cNvSpPr/>
          <p:nvPr/>
        </p:nvSpPr>
        <p:spPr>
          <a:xfrm>
            <a:off x="559795" y="1757562"/>
            <a:ext cx="8033207" cy="584735"/>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1800"/>
              <a:buFont typeface="Arial"/>
              <a:buAutoNum type="arabicPeriod" startAt="2"/>
            </a:pPr>
            <a:r>
              <a:rPr b="0" i="0" lang="en-US" sz="1600" u="none" cap="none" strike="noStrike">
                <a:solidFill>
                  <a:srgbClr val="000000"/>
                </a:solidFill>
                <a:latin typeface="Roboto"/>
                <a:ea typeface="Roboto"/>
                <a:cs typeface="Roboto"/>
                <a:sym typeface="Roboto"/>
              </a:rPr>
              <a:t>Check whether a palindromic string can be formed or not using the properties of palindromic string mentioned above.</a:t>
            </a:r>
            <a:endParaRPr b="0" i="0" sz="1600" u="none" cap="none" strike="noStrike">
              <a:solidFill>
                <a:srgbClr val="000000"/>
              </a:solidFill>
              <a:latin typeface="Roboto"/>
              <a:ea typeface="Roboto"/>
              <a:cs typeface="Roboto"/>
              <a:sym typeface="Roboto"/>
            </a:endParaRPr>
          </a:p>
        </p:txBody>
      </p:sp>
      <p:sp>
        <p:nvSpPr>
          <p:cNvPr id="126" name="Google Shape;126;p7"/>
          <p:cNvSpPr/>
          <p:nvPr/>
        </p:nvSpPr>
        <p:spPr>
          <a:xfrm>
            <a:off x="564481" y="2613362"/>
            <a:ext cx="8033207" cy="338514"/>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1800"/>
              <a:buFont typeface="Arial"/>
              <a:buAutoNum type="arabicPeriod" startAt="3"/>
            </a:pPr>
            <a:r>
              <a:rPr b="0" i="0" lang="en-US" sz="1600" u="none" cap="none" strike="noStrike">
                <a:solidFill>
                  <a:srgbClr val="000000"/>
                </a:solidFill>
                <a:latin typeface="Roboto"/>
                <a:ea typeface="Roboto"/>
                <a:cs typeface="Roboto"/>
                <a:sym typeface="Roboto"/>
              </a:rPr>
              <a:t>If palindromic string cannot be formed, return “No Palindromic String”.</a:t>
            </a:r>
            <a:endParaRPr b="0" i="0" sz="1600" u="none" cap="none" strike="noStrike">
              <a:solidFill>
                <a:srgbClr val="000000"/>
              </a:solidFill>
              <a:latin typeface="Roboto"/>
              <a:ea typeface="Roboto"/>
              <a:cs typeface="Roboto"/>
              <a:sym typeface="Roboto"/>
            </a:endParaRPr>
          </a:p>
        </p:txBody>
      </p:sp>
      <p:sp>
        <p:nvSpPr>
          <p:cNvPr id="127" name="Google Shape;127;p7"/>
          <p:cNvSpPr/>
          <p:nvPr/>
        </p:nvSpPr>
        <p:spPr>
          <a:xfrm>
            <a:off x="569167" y="3511366"/>
            <a:ext cx="8033207" cy="338514"/>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1800"/>
              <a:buFont typeface="Arial"/>
              <a:buAutoNum type="arabicPeriod" startAt="4"/>
            </a:pPr>
            <a:r>
              <a:rPr b="0" i="0" lang="en-US" sz="1600" u="none" cap="none" strike="noStrike">
                <a:solidFill>
                  <a:srgbClr val="000000"/>
                </a:solidFill>
                <a:latin typeface="Roboto"/>
                <a:ea typeface="Roboto"/>
                <a:cs typeface="Roboto"/>
                <a:sym typeface="Roboto"/>
              </a:rPr>
              <a:t>Else we create three strings and then return;</a:t>
            </a:r>
            <a:endParaRPr b="0" i="0" sz="1600" u="none" cap="none" strike="noStrike">
              <a:solidFill>
                <a:srgbClr val="000000"/>
              </a:solidFill>
              <a:latin typeface="Roboto"/>
              <a:ea typeface="Roboto"/>
              <a:cs typeface="Roboto"/>
              <a:sym typeface="Roboto"/>
            </a:endParaRPr>
          </a:p>
        </p:txBody>
      </p:sp>
      <p:sp>
        <p:nvSpPr>
          <p:cNvPr id="128" name="Google Shape;128;p7"/>
          <p:cNvSpPr/>
          <p:nvPr/>
        </p:nvSpPr>
        <p:spPr>
          <a:xfrm>
            <a:off x="1424948" y="4022505"/>
            <a:ext cx="1191643" cy="338514"/>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Roboto"/>
                <a:ea typeface="Roboto"/>
                <a:cs typeface="Roboto"/>
                <a:sym typeface="Roboto"/>
              </a:rPr>
              <a:t>front_str</a:t>
            </a:r>
            <a:endParaRPr b="0" i="0" sz="1600" u="none" cap="none" strike="noStrike">
              <a:solidFill>
                <a:srgbClr val="000000"/>
              </a:solidFill>
              <a:latin typeface="Roboto"/>
              <a:ea typeface="Roboto"/>
              <a:cs typeface="Roboto"/>
              <a:sym typeface="Roboto"/>
            </a:endParaRPr>
          </a:p>
        </p:txBody>
      </p:sp>
      <p:sp>
        <p:nvSpPr>
          <p:cNvPr id="129" name="Google Shape;129;p7"/>
          <p:cNvSpPr/>
          <p:nvPr/>
        </p:nvSpPr>
        <p:spPr>
          <a:xfrm>
            <a:off x="2576176" y="4020157"/>
            <a:ext cx="307701" cy="338514"/>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a:t>
            </a:r>
            <a:endParaRPr b="0" i="0" sz="1600" u="none" cap="none" strike="noStrike">
              <a:solidFill>
                <a:srgbClr val="000000"/>
              </a:solidFill>
              <a:latin typeface="Roboto"/>
              <a:ea typeface="Roboto"/>
              <a:cs typeface="Roboto"/>
              <a:sym typeface="Roboto"/>
            </a:endParaRPr>
          </a:p>
        </p:txBody>
      </p:sp>
      <p:sp>
        <p:nvSpPr>
          <p:cNvPr id="130" name="Google Shape;130;p7"/>
          <p:cNvSpPr/>
          <p:nvPr/>
        </p:nvSpPr>
        <p:spPr>
          <a:xfrm>
            <a:off x="2805950" y="4010775"/>
            <a:ext cx="971225" cy="338514"/>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Roboto"/>
                <a:ea typeface="Roboto"/>
                <a:cs typeface="Roboto"/>
                <a:sym typeface="Roboto"/>
              </a:rPr>
              <a:t>odd_str</a:t>
            </a:r>
            <a:endParaRPr b="0" i="0" sz="1600" u="none" cap="none" strike="noStrike">
              <a:solidFill>
                <a:srgbClr val="000000"/>
              </a:solidFill>
              <a:latin typeface="Roboto"/>
              <a:ea typeface="Roboto"/>
              <a:cs typeface="Roboto"/>
              <a:sym typeface="Roboto"/>
            </a:endParaRPr>
          </a:p>
        </p:txBody>
      </p:sp>
      <p:sp>
        <p:nvSpPr>
          <p:cNvPr id="131" name="Google Shape;131;p7"/>
          <p:cNvSpPr/>
          <p:nvPr/>
        </p:nvSpPr>
        <p:spPr>
          <a:xfrm>
            <a:off x="3957179" y="4015461"/>
            <a:ext cx="1121234" cy="338514"/>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1600"/>
              <a:buFont typeface="Arial"/>
              <a:buNone/>
            </a:pPr>
            <a:r>
              <a:rPr b="1" i="0" lang="en-US" sz="1600" u="none" cap="none" strike="noStrike">
                <a:solidFill>
                  <a:srgbClr val="000000"/>
                </a:solidFill>
                <a:latin typeface="Roboto"/>
                <a:ea typeface="Roboto"/>
                <a:cs typeface="Roboto"/>
                <a:sym typeface="Roboto"/>
              </a:rPr>
              <a:t>rear_str</a:t>
            </a:r>
            <a:endParaRPr b="1" i="0" sz="1600" u="none" cap="none" strike="noStrike">
              <a:solidFill>
                <a:srgbClr val="000000"/>
              </a:solidFill>
              <a:latin typeface="Roboto"/>
              <a:ea typeface="Roboto"/>
              <a:cs typeface="Roboto"/>
              <a:sym typeface="Roboto"/>
            </a:endParaRPr>
          </a:p>
        </p:txBody>
      </p:sp>
      <p:sp>
        <p:nvSpPr>
          <p:cNvPr id="132" name="Google Shape;132;p7"/>
          <p:cNvSpPr/>
          <p:nvPr/>
        </p:nvSpPr>
        <p:spPr>
          <a:xfrm>
            <a:off x="3706302" y="4017809"/>
            <a:ext cx="307701" cy="338514"/>
          </a:xfrm>
          <a:prstGeom prst="rect">
            <a:avLst/>
          </a:prstGeom>
          <a:noFill/>
          <a:ln>
            <a:noFill/>
          </a:ln>
        </p:spPr>
        <p:txBody>
          <a:bodyPr anchorCtr="0" anchor="t" bIns="45700" lIns="91425" spcFirstLastPara="1" rIns="91425" wrap="square" tIns="45700">
            <a:spAutoFit/>
          </a:bodyPr>
          <a:lstStyle/>
          <a:p>
            <a:pPr indent="-342900" lvl="0" marL="342900" marR="0" rtl="0" algn="l">
              <a:lnSpc>
                <a:spcPct val="100000"/>
              </a:lnSpc>
              <a:spcBef>
                <a:spcPts val="0"/>
              </a:spcBef>
              <a:spcAft>
                <a:spcPts val="0"/>
              </a:spcAft>
              <a:buClr>
                <a:srgbClr val="000000"/>
              </a:buClr>
              <a:buSzPts val="1600"/>
              <a:buFont typeface="Arial"/>
              <a:buNone/>
            </a:pPr>
            <a:r>
              <a:rPr b="0" i="0" lang="en-US" sz="1600" u="none" cap="none" strike="noStrike">
                <a:solidFill>
                  <a:srgbClr val="000000"/>
                </a:solidFill>
                <a:latin typeface="Roboto"/>
                <a:ea typeface="Roboto"/>
                <a:cs typeface="Roboto"/>
                <a:sym typeface="Roboto"/>
              </a:rPr>
              <a:t>+</a:t>
            </a:r>
            <a:endParaRPr b="0" i="0" sz="1600" u="none" cap="none" strike="noStrike">
              <a:solidFill>
                <a:srgbClr val="000000"/>
              </a:solidFill>
              <a:latin typeface="Roboto"/>
              <a:ea typeface="Roboto"/>
              <a:cs typeface="Roboto"/>
              <a:sym typeface="Roboto"/>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4"/>
                                        </p:tgtEl>
                                        <p:attrNameLst>
                                          <p:attrName>style.visibility</p:attrName>
                                        </p:attrNameLst>
                                      </p:cBhvr>
                                      <p:to>
                                        <p:strVal val="visible"/>
                                      </p:to>
                                    </p:set>
                                    <p:animEffect filter="fade" transition="in">
                                      <p:cBhvr>
                                        <p:cTn dur="500"/>
                                        <p:tgtEl>
                                          <p:spTgt spid="12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3"/>
                                        </p:tgtEl>
                                        <p:attrNameLst>
                                          <p:attrName>style.visibility</p:attrName>
                                        </p:attrNameLst>
                                      </p:cBhvr>
                                      <p:to>
                                        <p:strVal val="visible"/>
                                      </p:to>
                                    </p:set>
                                    <p:animEffect filter="fade" transition="in">
                                      <p:cBhvr>
                                        <p:cTn dur="500"/>
                                        <p:tgtEl>
                                          <p:spTgt spid="1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5"/>
                                        </p:tgtEl>
                                        <p:attrNameLst>
                                          <p:attrName>style.visibility</p:attrName>
                                        </p:attrNameLst>
                                      </p:cBhvr>
                                      <p:to>
                                        <p:strVal val="visible"/>
                                      </p:to>
                                    </p:set>
                                    <p:animEffect filter="fade" transition="in">
                                      <p:cBhvr>
                                        <p:cTn dur="500"/>
                                        <p:tgtEl>
                                          <p:spTgt spid="1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500"/>
                                        <p:tgtEl>
                                          <p:spTgt spid="1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7"/>
                                        </p:tgtEl>
                                        <p:attrNameLst>
                                          <p:attrName>style.visibility</p:attrName>
                                        </p:attrNameLst>
                                      </p:cBhvr>
                                      <p:to>
                                        <p:strVal val="visible"/>
                                      </p:to>
                                    </p:set>
                                    <p:animEffect filter="fade" transition="in">
                                      <p:cBhvr>
                                        <p:cTn dur="500"/>
                                        <p:tgtEl>
                                          <p:spTgt spid="1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8"/>
                                        </p:tgtEl>
                                        <p:attrNameLst>
                                          <p:attrName>style.visibility</p:attrName>
                                        </p:attrNameLst>
                                      </p:cBhvr>
                                      <p:to>
                                        <p:strVal val="visible"/>
                                      </p:to>
                                    </p:set>
                                    <p:animEffect filter="fade" transition="in">
                                      <p:cBhvr>
                                        <p:cTn dur="500"/>
                                        <p:tgtEl>
                                          <p:spTgt spid="12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9"/>
                                        </p:tgtEl>
                                        <p:attrNameLst>
                                          <p:attrName>style.visibility</p:attrName>
                                        </p:attrNameLst>
                                      </p:cBhvr>
                                      <p:to>
                                        <p:strVal val="visible"/>
                                      </p:to>
                                    </p:set>
                                    <p:animEffect filter="fade" transition="in">
                                      <p:cBhvr>
                                        <p:cTn dur="500"/>
                                        <p:tgtEl>
                                          <p:spTgt spid="12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gtEl>
                                        <p:attrNameLst>
                                          <p:attrName>style.visibility</p:attrName>
                                        </p:attrNameLst>
                                      </p:cBhvr>
                                      <p:to>
                                        <p:strVal val="visible"/>
                                      </p:to>
                                    </p:set>
                                    <p:animEffect filter="fade" transition="in">
                                      <p:cBhvr>
                                        <p:cTn dur="500"/>
                                        <p:tgtEl>
                                          <p:spTgt spid="13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500"/>
                                        <p:tgtEl>
                                          <p:spTgt spid="13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1"/>
                                        </p:tgtEl>
                                        <p:attrNameLst>
                                          <p:attrName>style.visibility</p:attrName>
                                        </p:attrNameLst>
                                      </p:cBhvr>
                                      <p:to>
                                        <p:strVal val="visible"/>
                                      </p:to>
                                    </p:set>
                                    <p:animEffect filter="fade" transition="in">
                                      <p:cBhvr>
                                        <p:cTn dur="500"/>
                                        <p:tgtEl>
                                          <p:spTgt spid="13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8"/>
          <p:cNvSpPr/>
          <p:nvPr/>
        </p:nvSpPr>
        <p:spPr>
          <a:xfrm>
            <a:off x="478800" y="2884320"/>
            <a:ext cx="75960" cy="75960"/>
          </a:xfrm>
          <a:prstGeom prst="ellipse">
            <a:avLst/>
          </a:prstGeom>
          <a:solidFill>
            <a:srgbClr val="E5F0F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138" name="Google Shape;138;p8"/>
          <p:cNvSpPr/>
          <p:nvPr/>
        </p:nvSpPr>
        <p:spPr>
          <a:xfrm>
            <a:off x="555120" y="915840"/>
            <a:ext cx="7544880" cy="829945"/>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graphicFrame>
        <p:nvGraphicFramePr>
          <p:cNvPr id="139" name="Google Shape;139;p8"/>
          <p:cNvGraphicFramePr/>
          <p:nvPr/>
        </p:nvGraphicFramePr>
        <p:xfrm>
          <a:off x="168279" y="700970"/>
          <a:ext cx="3000000" cy="3000000"/>
        </p:xfrm>
        <a:graphic>
          <a:graphicData uri="http://schemas.openxmlformats.org/drawingml/2006/table">
            <a:tbl>
              <a:tblPr bandRow="1" firstRow="1">
                <a:noFill/>
                <a:tableStyleId>{DEC63606-5452-4F98-8F47-C37A31057018}</a:tableStyleId>
              </a:tblPr>
              <a:tblGrid>
                <a:gridCol w="4517750"/>
                <a:gridCol w="4076050"/>
              </a:tblGrid>
              <a:tr h="4279100">
                <a:tc>
                  <a:txBody>
                    <a:bodyPr/>
                    <a:lstStyle/>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Roboto"/>
                          <a:ea typeface="Roboto"/>
                          <a:cs typeface="Roboto"/>
                          <a:sym typeface="Roboto"/>
                        </a:rPr>
                        <a:t>class EthCode {</a:t>
                      </a:r>
                      <a:endParaRPr sz="14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Roboto"/>
                          <a:ea typeface="Roboto"/>
                          <a:cs typeface="Roboto"/>
                          <a:sym typeface="Roboto"/>
                        </a:rPr>
                        <a:t> static char MAX_CHAR = 26;</a:t>
                      </a:r>
                      <a:endParaRPr sz="14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Roboto"/>
                          <a:ea typeface="Roboto"/>
                          <a:cs typeface="Roboto"/>
                          <a:sym typeface="Roboto"/>
                        </a:rPr>
                        <a:t> // Function to count frequency of each char in the</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Roboto"/>
                          <a:ea typeface="Roboto"/>
                          <a:cs typeface="Roboto"/>
                          <a:sym typeface="Roboto"/>
                        </a:rPr>
                        <a:t> // string. freq[0] for 'a',...., freq[25] for 'z'</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Roboto"/>
                          <a:ea typeface="Roboto"/>
                          <a:cs typeface="Roboto"/>
                          <a:sym typeface="Roboto"/>
                        </a:rPr>
                        <a:t> static void countFreq(String str, int freq[], int len)</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Roboto"/>
                          <a:ea typeface="Roboto"/>
                          <a:cs typeface="Roboto"/>
                          <a:sym typeface="Roboto"/>
                        </a:rPr>
                        <a:t> {</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Roboto"/>
                          <a:ea typeface="Roboto"/>
                          <a:cs typeface="Roboto"/>
                          <a:sym typeface="Roboto"/>
                        </a:rPr>
                        <a:t> for (int i = 0; i &lt; len; i++)</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Roboto"/>
                          <a:ea typeface="Roboto"/>
                          <a:cs typeface="Roboto"/>
                          <a:sym typeface="Roboto"/>
                        </a:rPr>
                        <a:t> {</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Roboto"/>
                          <a:ea typeface="Roboto"/>
                          <a:cs typeface="Roboto"/>
                          <a:sym typeface="Roboto"/>
                        </a:rPr>
                        <a:t> freq[str.charAt(i) - 'a']++;</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Roboto"/>
                          <a:ea typeface="Roboto"/>
                          <a:cs typeface="Roboto"/>
                          <a:sym typeface="Roboto"/>
                        </a:rPr>
                        <a:t> }</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Roboto"/>
                          <a:ea typeface="Roboto"/>
                          <a:cs typeface="Roboto"/>
                          <a:sym typeface="Roboto"/>
                        </a:rPr>
                        <a:t> }</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Roboto"/>
                          <a:ea typeface="Roboto"/>
                          <a:cs typeface="Roboto"/>
                          <a:sym typeface="Roboto"/>
                        </a:rPr>
                        <a:t> // Cases to check whether a palindr0mic</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Roboto"/>
                          <a:ea typeface="Roboto"/>
                          <a:cs typeface="Roboto"/>
                          <a:sym typeface="Roboto"/>
                        </a:rPr>
                        <a:t> // string can be formed or not</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Roboto"/>
                          <a:ea typeface="Roboto"/>
                          <a:cs typeface="Roboto"/>
                          <a:sym typeface="Roboto"/>
                        </a:rPr>
                        <a:t> static boolean canMakePalindrome(int freq[], int len)</a:t>
                      </a:r>
                      <a:endParaRPr sz="1400" u="none" cap="none" strike="noStrike"/>
                    </a:p>
                    <a:p>
                      <a:pPr indent="0" lvl="0" marL="0" marR="0" rtl="0" algn="l">
                        <a:lnSpc>
                          <a:spcPct val="100000"/>
                        </a:lnSpc>
                        <a:spcBef>
                          <a:spcPts val="0"/>
                        </a:spcBef>
                        <a:spcAft>
                          <a:spcPts val="0"/>
                        </a:spcAft>
                        <a:buClr>
                          <a:srgbClr val="000000"/>
                        </a:buClr>
                        <a:buSzPts val="1100"/>
                        <a:buFont typeface="Arial"/>
                        <a:buNone/>
                      </a:pPr>
                      <a:r>
                        <a:rPr b="0" lang="en-US" sz="1400" u="none" cap="none" strike="noStrike">
                          <a:solidFill>
                            <a:schemeClr val="dk1"/>
                          </a:solidFill>
                          <a:latin typeface="Roboto"/>
                          <a:ea typeface="Roboto"/>
                          <a:cs typeface="Roboto"/>
                          <a:sym typeface="Roboto"/>
                        </a:rPr>
                        <a:t> {</a:t>
                      </a:r>
                      <a:endParaRPr b="0" sz="1400" u="none" cap="none" strike="noStrike">
                        <a:solidFill>
                          <a:schemeClr val="dk1"/>
                        </a:solidFill>
                        <a:latin typeface="Roboto"/>
                        <a:ea typeface="Roboto"/>
                        <a:cs typeface="Roboto"/>
                        <a:sym typeface="Roboto"/>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Roboto"/>
                          <a:ea typeface="Roboto"/>
                          <a:cs typeface="Roboto"/>
                          <a:sym typeface="Roboto"/>
                        </a:rPr>
                        <a:t> // count_odd to count no of</a:t>
                      </a:r>
                      <a:endParaRPr sz="14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Roboto"/>
                          <a:ea typeface="Roboto"/>
                          <a:cs typeface="Roboto"/>
                          <a:sym typeface="Roboto"/>
                        </a:rPr>
                        <a:t> // chars with odd frequency</a:t>
                      </a:r>
                      <a:endParaRPr sz="1400" u="none" cap="none" strike="noStrike">
                        <a:latin typeface="Roboto"/>
                        <a:ea typeface="Roboto"/>
                        <a:cs typeface="Roboto"/>
                        <a:sym typeface="Roboto"/>
                      </a:endParaRPr>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Roboto"/>
                          <a:ea typeface="Roboto"/>
                          <a:cs typeface="Roboto"/>
                          <a:sym typeface="Roboto"/>
                        </a:rPr>
                        <a:t> int count_odd = 0;</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Roboto"/>
                          <a:ea typeface="Roboto"/>
                          <a:cs typeface="Roboto"/>
                          <a:sym typeface="Roboto"/>
                        </a:rPr>
                        <a:t> for (int i = 0; i &lt; MAX_CHAR; i++)</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Roboto"/>
                          <a:ea typeface="Roboto"/>
                          <a:cs typeface="Roboto"/>
                          <a:sym typeface="Roboto"/>
                        </a:rPr>
                        <a:t>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Roboto"/>
                          <a:ea typeface="Roboto"/>
                          <a:cs typeface="Roboto"/>
                          <a:sym typeface="Roboto"/>
                        </a:rPr>
                        <a:t> if (freq[i] % 2 != 0)</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Roboto"/>
                          <a:ea typeface="Roboto"/>
                          <a:cs typeface="Roboto"/>
                          <a:sym typeface="Roboto"/>
                        </a:rPr>
                        <a:t>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Roboto"/>
                          <a:ea typeface="Roboto"/>
                          <a:cs typeface="Roboto"/>
                          <a:sym typeface="Roboto"/>
                        </a:rPr>
                        <a:t> count_odd++;</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Roboto"/>
                          <a:ea typeface="Roboto"/>
                          <a:cs typeface="Roboto"/>
                          <a:sym typeface="Roboto"/>
                        </a:rPr>
                        <a:t>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Roboto"/>
                          <a:ea typeface="Roboto"/>
                          <a:cs typeface="Roboto"/>
                          <a:sym typeface="Roboto"/>
                        </a:rPr>
                        <a:t>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Roboto"/>
                          <a:ea typeface="Roboto"/>
                          <a:cs typeface="Roboto"/>
                          <a:sym typeface="Roboto"/>
                        </a:rPr>
                        <a:t> // For even length string</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Roboto"/>
                          <a:ea typeface="Roboto"/>
                          <a:cs typeface="Roboto"/>
                          <a:sym typeface="Roboto"/>
                        </a:rPr>
                        <a:t> // no odd freq character</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Roboto"/>
                          <a:ea typeface="Roboto"/>
                          <a:cs typeface="Roboto"/>
                          <a:sym typeface="Roboto"/>
                        </a:rPr>
                        <a:t> if (len % 2 == 0)</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Roboto"/>
                          <a:ea typeface="Roboto"/>
                          <a:cs typeface="Roboto"/>
                          <a:sym typeface="Roboto"/>
                        </a:rPr>
                        <a:t>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Roboto"/>
                          <a:ea typeface="Roboto"/>
                          <a:cs typeface="Roboto"/>
                          <a:sym typeface="Roboto"/>
                        </a:rPr>
                        <a:t> if (count_odd &gt; 0)</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Roboto"/>
                          <a:ea typeface="Roboto"/>
                          <a:cs typeface="Roboto"/>
                          <a:sym typeface="Roboto"/>
                        </a:rPr>
                        <a:t> { return false;</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Roboto"/>
                          <a:ea typeface="Roboto"/>
                          <a:cs typeface="Roboto"/>
                          <a:sym typeface="Roboto"/>
                        </a:rPr>
                        <a:t> }</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Roboto"/>
                          <a:ea typeface="Roboto"/>
                          <a:cs typeface="Roboto"/>
                          <a:sym typeface="Roboto"/>
                        </a:rPr>
                        <a:t> else</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Roboto"/>
                          <a:ea typeface="Roboto"/>
                          <a:cs typeface="Roboto"/>
                          <a:sym typeface="Roboto"/>
                        </a:rPr>
                        <a:t> { return true;</a:t>
                      </a:r>
                      <a:endParaRPr sz="1400" u="none" cap="none" strike="noStrike"/>
                    </a:p>
                    <a:p>
                      <a:pPr indent="0" lvl="0" marL="0" marR="0" rtl="0" algn="l">
                        <a:lnSpc>
                          <a:spcPct val="100000"/>
                        </a:lnSpc>
                        <a:spcBef>
                          <a:spcPts val="0"/>
                        </a:spcBef>
                        <a:spcAft>
                          <a:spcPts val="0"/>
                        </a:spcAft>
                        <a:buClr>
                          <a:srgbClr val="000000"/>
                        </a:buClr>
                        <a:buSzPts val="1400"/>
                        <a:buFont typeface="Arial"/>
                        <a:buNone/>
                      </a:pPr>
                      <a:r>
                        <a:rPr b="0" lang="en-US" sz="1400" u="none" cap="none" strike="noStrike">
                          <a:solidFill>
                            <a:schemeClr val="dk1"/>
                          </a:solidFill>
                          <a:highlight>
                            <a:schemeClr val="lt1"/>
                          </a:highlight>
                          <a:latin typeface="Roboto"/>
                          <a:ea typeface="Roboto"/>
                          <a:cs typeface="Roboto"/>
                          <a:sym typeface="Roboto"/>
                        </a:rPr>
                        <a:t> } }</a:t>
                      </a:r>
                      <a:endParaRPr b="0" sz="1400" u="none" cap="none" strike="noStrike">
                        <a:solidFill>
                          <a:schemeClr val="dk1"/>
                        </a:solidFill>
                        <a:highlight>
                          <a:schemeClr val="lt1"/>
                        </a:highlight>
                        <a:latin typeface="Roboto"/>
                        <a:ea typeface="Roboto"/>
                        <a:cs typeface="Roboto"/>
                        <a:sym typeface="Roboto"/>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RAMASAMY</dc:creator>
</cp:coreProperties>
</file>