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44" roundtripDataSignature="AMtx7mhomiFXpaUgm2KEafjrXCNII/3V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3D735D-F856-4938-AA47-3ADB481DDA0C}">
  <a:tblStyle styleId="{903D735D-F856-4938-AA47-3ADB481DDA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2.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4.xml"/><Relationship Id="rId44" Type="http://customschemas.google.com/relationships/presentationmetadata" Target="metadata"/><Relationship Id="rId21" Type="http://schemas.openxmlformats.org/officeDocument/2006/relationships/slide" Target="slides/slide13.xml"/><Relationship Id="rId43" Type="http://schemas.openxmlformats.org/officeDocument/2006/relationships/font" Target="fonts/Roboto-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1834e442a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f1834e442a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1834e442a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f1834e442a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1" name="Google Shape;1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5" name="Google Shape;1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2" name="Google Shape;1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1834e442a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f1834e442a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1834e442a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f1834e442a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9" name="Google Shape;99;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0" name="Google Shape;10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01" name="Shape 10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21" name="Shape 121"/>
        <p:cNvGrpSpPr/>
        <p:nvPr/>
      </p:nvGrpSpPr>
      <p:grpSpPr>
        <a:xfrm>
          <a:off x="0" y="0"/>
          <a:ext cx="0" cy="0"/>
          <a:chOff x="0" y="0"/>
          <a:chExt cx="0" cy="0"/>
        </a:xfrm>
      </p:grpSpPr>
      <p:pic>
        <p:nvPicPr>
          <p:cNvPr descr="A close up of a logo&#10;&#10;Description generated with high confidence" id="122" name="Google Shape;122;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23" name="Google Shape;123;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4" name="Google Shape;124;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5" name="Google Shape;125;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6" name="Google Shape;126;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7" name="Google Shape;127;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4.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image" Target="../media/image1.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forms.gle/eaLan5f1DZq9XBVD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6" name="Google Shape;136;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7" name="Google Shape;137;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8" name="Google Shape;138;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9" name="Google Shape;139;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8" name="Google Shape;218;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9" name="Google Shape;219;p8"/>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220" name="Google Shape;220;p8"/>
          <p:cNvSpPr/>
          <p:nvPr/>
        </p:nvSpPr>
        <p:spPr>
          <a:xfrm>
            <a:off x="-531261" y="2054547"/>
            <a:ext cx="6346277" cy="779347"/>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SELECTION </a:t>
            </a:r>
            <a:endParaRPr/>
          </a:p>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f1834e442a_2_20"/>
          <p:cNvSpPr/>
          <p:nvPr/>
        </p:nvSpPr>
        <p:spPr>
          <a:xfrm>
            <a:off x="587889" y="920035"/>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p:txBody>
      </p:sp>
      <p:sp>
        <p:nvSpPr>
          <p:cNvPr id="226" name="Google Shape;226;g2f1834e442a_2_20"/>
          <p:cNvSpPr/>
          <p:nvPr/>
        </p:nvSpPr>
        <p:spPr>
          <a:xfrm>
            <a:off x="587889" y="1227719"/>
            <a:ext cx="7968222" cy="124649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The selection sort algorithm sorts an array by repeatedly finding the minimum element (considering ascending order) from unsorted part and putting it at the beginning.</a:t>
            </a:r>
            <a:endParaRPr i="0" sz="1600" u="none" cap="none" strike="noStrike">
              <a:solidFill>
                <a:srgbClr val="000000"/>
              </a:solidFill>
              <a:latin typeface="Roboto"/>
              <a:ea typeface="Roboto"/>
              <a:cs typeface="Roboto"/>
              <a:sym typeface="Roboto"/>
            </a:endParaRPr>
          </a:p>
        </p:txBody>
      </p:sp>
      <p:sp>
        <p:nvSpPr>
          <p:cNvPr id="227" name="Google Shape;227;g2f1834e442a_2_20"/>
          <p:cNvSpPr/>
          <p:nvPr/>
        </p:nvSpPr>
        <p:spPr>
          <a:xfrm>
            <a:off x="587889" y="2486406"/>
            <a:ext cx="7968222" cy="415498"/>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The algorithm maintains two sub arrays in a given array.</a:t>
            </a:r>
            <a:endParaRPr i="0" sz="1600" u="none" cap="none" strike="noStrike">
              <a:solidFill>
                <a:srgbClr val="000000"/>
              </a:solidFill>
              <a:latin typeface="Roboto"/>
              <a:ea typeface="Roboto"/>
              <a:cs typeface="Roboto"/>
              <a:sym typeface="Roboto"/>
            </a:endParaRPr>
          </a:p>
        </p:txBody>
      </p:sp>
      <p:sp>
        <p:nvSpPr>
          <p:cNvPr id="228" name="Google Shape;228;g2f1834e442a_2_20"/>
          <p:cNvSpPr/>
          <p:nvPr/>
        </p:nvSpPr>
        <p:spPr>
          <a:xfrm>
            <a:off x="900688" y="2805068"/>
            <a:ext cx="7523609" cy="415498"/>
          </a:xfrm>
          <a:prstGeom prst="rect">
            <a:avLst/>
          </a:prstGeom>
          <a:noFill/>
          <a:ln>
            <a:noFill/>
          </a:ln>
        </p:spPr>
        <p:txBody>
          <a:bodyPr anchorCtr="0" anchor="t" bIns="0" lIns="0" spcFirstLastPara="1" rIns="0" wrap="square" tIns="0">
            <a:spAutoFit/>
          </a:bodyPr>
          <a:lstStyle/>
          <a:p>
            <a:pPr indent="-330200" lvl="0" marL="342900" marR="0" rtl="0" algn="l">
              <a:lnSpc>
                <a:spcPct val="150000"/>
              </a:lnSpc>
              <a:spcBef>
                <a:spcPts val="0"/>
              </a:spcBef>
              <a:spcAft>
                <a:spcPts val="0"/>
              </a:spcAft>
              <a:buClr>
                <a:srgbClr val="000000"/>
              </a:buClr>
              <a:buSzPts val="1600"/>
              <a:buFont typeface="Roboto"/>
              <a:buAutoNum type="arabicPeriod"/>
            </a:pPr>
            <a:r>
              <a:rPr i="0" lang="en-IN" sz="1600" u="none" cap="none" strike="noStrike">
                <a:solidFill>
                  <a:schemeClr val="dk1"/>
                </a:solidFill>
                <a:latin typeface="Roboto"/>
                <a:ea typeface="Roboto"/>
                <a:cs typeface="Roboto"/>
                <a:sym typeface="Roboto"/>
              </a:rPr>
              <a:t>The sub array which is already sorted.</a:t>
            </a:r>
            <a:endParaRPr sz="1600">
              <a:latin typeface="Roboto"/>
              <a:ea typeface="Roboto"/>
              <a:cs typeface="Roboto"/>
              <a:sym typeface="Roboto"/>
            </a:endParaRPr>
          </a:p>
        </p:txBody>
      </p:sp>
      <p:sp>
        <p:nvSpPr>
          <p:cNvPr id="229" name="Google Shape;229;g2f1834e442a_2_20"/>
          <p:cNvSpPr/>
          <p:nvPr/>
        </p:nvSpPr>
        <p:spPr>
          <a:xfrm>
            <a:off x="900687" y="3123245"/>
            <a:ext cx="7523609" cy="415498"/>
          </a:xfrm>
          <a:prstGeom prst="rect">
            <a:avLst/>
          </a:prstGeom>
          <a:noFill/>
          <a:ln>
            <a:noFill/>
          </a:ln>
        </p:spPr>
        <p:txBody>
          <a:bodyPr anchorCtr="0" anchor="t" bIns="0" lIns="0" spcFirstLastPara="1" rIns="0" wrap="square" tIns="0">
            <a:spAutoFit/>
          </a:bodyPr>
          <a:lstStyle/>
          <a:p>
            <a:pPr indent="-330200" lvl="0" marL="342900" marR="0" rtl="0" algn="l">
              <a:lnSpc>
                <a:spcPct val="150000"/>
              </a:lnSpc>
              <a:spcBef>
                <a:spcPts val="0"/>
              </a:spcBef>
              <a:spcAft>
                <a:spcPts val="0"/>
              </a:spcAft>
              <a:buClr>
                <a:srgbClr val="000000"/>
              </a:buClr>
              <a:buSzPts val="1600"/>
              <a:buFont typeface="Roboto"/>
              <a:buAutoNum type="arabicPeriod" startAt="2"/>
            </a:pPr>
            <a:r>
              <a:rPr i="0" lang="en-IN" sz="1600" u="none" cap="none" strike="noStrike">
                <a:solidFill>
                  <a:schemeClr val="dk1"/>
                </a:solidFill>
                <a:latin typeface="Roboto"/>
                <a:ea typeface="Roboto"/>
                <a:cs typeface="Roboto"/>
                <a:sym typeface="Roboto"/>
              </a:rPr>
              <a:t>Remaining sub array which is unsorted.</a:t>
            </a:r>
            <a:endParaRPr sz="1600">
              <a:latin typeface="Roboto"/>
              <a:ea typeface="Roboto"/>
              <a:cs typeface="Roboto"/>
              <a:sym typeface="Roboto"/>
            </a:endParaRPr>
          </a:p>
        </p:txBody>
      </p:sp>
      <p:sp>
        <p:nvSpPr>
          <p:cNvPr id="230" name="Google Shape;230;g2f1834e442a_2_20"/>
          <p:cNvSpPr/>
          <p:nvPr/>
        </p:nvSpPr>
        <p:spPr>
          <a:xfrm>
            <a:off x="573062" y="3622451"/>
            <a:ext cx="7968222" cy="8309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600" u="none" cap="none" strike="noStrike">
                <a:solidFill>
                  <a:srgbClr val="FF0000"/>
                </a:solidFill>
                <a:latin typeface="Roboto"/>
                <a:ea typeface="Roboto"/>
                <a:cs typeface="Roboto"/>
                <a:sym typeface="Roboto"/>
              </a:rPr>
              <a:t>In every iteration of selection sort, the minimum element from the unsorted sub-array is picked and moved to the sorted sub-array.</a:t>
            </a:r>
            <a:endParaRPr sz="1600">
              <a:latin typeface="Roboto"/>
              <a:ea typeface="Roboto"/>
              <a:cs typeface="Roboto"/>
              <a:sym typeface="Roboto"/>
            </a:endParaRPr>
          </a:p>
        </p:txBody>
      </p:sp>
      <p:sp>
        <p:nvSpPr>
          <p:cNvPr id="231" name="Google Shape;231;g2f1834e442a_2_20"/>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SELECTION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f1834e442a_2_25"/>
          <p:cNvSpPr/>
          <p:nvPr/>
        </p:nvSpPr>
        <p:spPr>
          <a:xfrm>
            <a:off x="673512" y="1109501"/>
            <a:ext cx="127063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Example :</a:t>
            </a:r>
            <a:endParaRPr i="0" sz="1600" u="none" cap="none" strike="noStrike">
              <a:solidFill>
                <a:srgbClr val="000000"/>
              </a:solidFill>
              <a:latin typeface="Roboto"/>
              <a:ea typeface="Roboto"/>
              <a:cs typeface="Roboto"/>
              <a:sym typeface="Roboto"/>
            </a:endParaRPr>
          </a:p>
        </p:txBody>
      </p:sp>
      <p:sp>
        <p:nvSpPr>
          <p:cNvPr id="237" name="Google Shape;237;g2f1834e442a_2_25"/>
          <p:cNvSpPr/>
          <p:nvPr/>
        </p:nvSpPr>
        <p:spPr>
          <a:xfrm>
            <a:off x="1944150" y="1109501"/>
            <a:ext cx="279581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arr[] = {2,7,4,1,5,3}</a:t>
            </a:r>
            <a:endParaRPr i="0" sz="1600" u="none" cap="none" strike="noStrike">
              <a:solidFill>
                <a:srgbClr val="000000"/>
              </a:solidFill>
              <a:latin typeface="Roboto"/>
              <a:ea typeface="Roboto"/>
              <a:cs typeface="Roboto"/>
              <a:sym typeface="Roboto"/>
            </a:endParaRPr>
          </a:p>
        </p:txBody>
      </p:sp>
      <p:sp>
        <p:nvSpPr>
          <p:cNvPr id="238" name="Google Shape;238;g2f1834e442a_2_25"/>
          <p:cNvSpPr/>
          <p:nvPr/>
        </p:nvSpPr>
        <p:spPr>
          <a:xfrm>
            <a:off x="673512" y="1668905"/>
            <a:ext cx="127063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Elements:</a:t>
            </a:r>
            <a:endParaRPr i="0" sz="1600" u="none" cap="none" strike="noStrike">
              <a:solidFill>
                <a:srgbClr val="000000"/>
              </a:solidFill>
              <a:latin typeface="Roboto"/>
              <a:ea typeface="Roboto"/>
              <a:cs typeface="Roboto"/>
              <a:sym typeface="Roboto"/>
            </a:endParaRPr>
          </a:p>
        </p:txBody>
      </p:sp>
      <p:graphicFrame>
        <p:nvGraphicFramePr>
          <p:cNvPr id="239" name="Google Shape;239;g2f1834e442a_2_25"/>
          <p:cNvGraphicFramePr/>
          <p:nvPr/>
        </p:nvGraphicFramePr>
        <p:xfrm>
          <a:off x="1944150" y="1742913"/>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40" name="Google Shape;240;g2f1834e442a_2_25"/>
          <p:cNvCxnSpPr/>
          <p:nvPr/>
        </p:nvCxnSpPr>
        <p:spPr>
          <a:xfrm>
            <a:off x="1944150" y="1651706"/>
            <a:ext cx="2089053" cy="7034"/>
          </a:xfrm>
          <a:prstGeom prst="straightConnector1">
            <a:avLst/>
          </a:prstGeom>
          <a:noFill/>
          <a:ln cap="flat" cmpd="sng" w="19050">
            <a:solidFill>
              <a:srgbClr val="FDA739"/>
            </a:solidFill>
            <a:prstDash val="solid"/>
            <a:round/>
            <a:headEnd len="med" w="med" type="stealth"/>
            <a:tailEnd len="med" w="med" type="stealth"/>
          </a:ln>
        </p:spPr>
      </p:cxnSp>
      <p:graphicFrame>
        <p:nvGraphicFramePr>
          <p:cNvPr id="241" name="Google Shape;241;g2f1834e442a_2_25"/>
          <p:cNvGraphicFramePr/>
          <p:nvPr/>
        </p:nvGraphicFramePr>
        <p:xfrm>
          <a:off x="1933977" y="2203703"/>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42" name="Google Shape;242;g2f1834e442a_2_25"/>
          <p:cNvSpPr/>
          <p:nvPr/>
        </p:nvSpPr>
        <p:spPr>
          <a:xfrm>
            <a:off x="1019038" y="2094568"/>
            <a:ext cx="127063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Index:</a:t>
            </a:r>
            <a:endParaRPr i="0" sz="1600" u="none" cap="none" strike="noStrike">
              <a:solidFill>
                <a:srgbClr val="000000"/>
              </a:solidFill>
              <a:latin typeface="Roboto"/>
              <a:ea typeface="Roboto"/>
              <a:cs typeface="Roboto"/>
              <a:sym typeface="Roboto"/>
            </a:endParaRPr>
          </a:p>
        </p:txBody>
      </p:sp>
      <p:graphicFrame>
        <p:nvGraphicFramePr>
          <p:cNvPr id="243" name="Google Shape;243;g2f1834e442a_2_25"/>
          <p:cNvGraphicFramePr/>
          <p:nvPr/>
        </p:nvGraphicFramePr>
        <p:xfrm>
          <a:off x="5789016" y="1796000"/>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44" name="Google Shape;244;g2f1834e442a_2_25"/>
          <p:cNvCxnSpPr/>
          <p:nvPr/>
        </p:nvCxnSpPr>
        <p:spPr>
          <a:xfrm>
            <a:off x="5789016" y="1668905"/>
            <a:ext cx="2089053" cy="7034"/>
          </a:xfrm>
          <a:prstGeom prst="straightConnector1">
            <a:avLst/>
          </a:prstGeom>
          <a:noFill/>
          <a:ln cap="flat" cmpd="sng" w="19050">
            <a:solidFill>
              <a:srgbClr val="FDA739"/>
            </a:solidFill>
            <a:prstDash val="solid"/>
            <a:round/>
            <a:headEnd len="med" w="med" type="stealth"/>
            <a:tailEnd len="med" w="med" type="stealth"/>
          </a:ln>
        </p:spPr>
      </p:cxnSp>
      <p:graphicFrame>
        <p:nvGraphicFramePr>
          <p:cNvPr id="245" name="Google Shape;245;g2f1834e442a_2_25"/>
          <p:cNvGraphicFramePr/>
          <p:nvPr/>
        </p:nvGraphicFramePr>
        <p:xfrm>
          <a:off x="5783929" y="2218520"/>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246" name="Google Shape;246;g2f1834e442a_2_25"/>
          <p:cNvCxnSpPr/>
          <p:nvPr/>
        </p:nvCxnSpPr>
        <p:spPr>
          <a:xfrm rot="-5400000">
            <a:off x="5816266" y="2652652"/>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47" name="Google Shape;247;g2f1834e442a_2_25"/>
          <p:cNvCxnSpPr/>
          <p:nvPr/>
        </p:nvCxnSpPr>
        <p:spPr>
          <a:xfrm rot="-5400000">
            <a:off x="6902576" y="2652651"/>
            <a:ext cx="259459" cy="794"/>
          </a:xfrm>
          <a:prstGeom prst="straightConnector1">
            <a:avLst/>
          </a:prstGeom>
          <a:noFill/>
          <a:ln cap="flat" cmpd="sng" w="19050">
            <a:solidFill>
              <a:srgbClr val="C00000"/>
            </a:solidFill>
            <a:prstDash val="solid"/>
            <a:round/>
            <a:headEnd len="sm" w="sm" type="none"/>
            <a:tailEnd len="med" w="med" type="stealth"/>
          </a:ln>
        </p:spPr>
      </p:cxnSp>
      <p:graphicFrame>
        <p:nvGraphicFramePr>
          <p:cNvPr id="248" name="Google Shape;248;g2f1834e442a_2_25"/>
          <p:cNvGraphicFramePr/>
          <p:nvPr/>
        </p:nvGraphicFramePr>
        <p:xfrm>
          <a:off x="1939063" y="3533741"/>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49" name="Google Shape;249;g2f1834e442a_2_25"/>
          <p:cNvCxnSpPr/>
          <p:nvPr/>
        </p:nvCxnSpPr>
        <p:spPr>
          <a:xfrm>
            <a:off x="1944150" y="3417063"/>
            <a:ext cx="358717" cy="3"/>
          </a:xfrm>
          <a:prstGeom prst="straightConnector1">
            <a:avLst/>
          </a:prstGeom>
          <a:noFill/>
          <a:ln cap="flat" cmpd="sng" w="19050">
            <a:solidFill>
              <a:srgbClr val="FF0000"/>
            </a:solidFill>
            <a:prstDash val="solid"/>
            <a:round/>
            <a:headEnd len="med" w="med" type="stealth"/>
            <a:tailEnd len="med" w="med" type="stealth"/>
          </a:ln>
        </p:spPr>
      </p:cxnSp>
      <p:cxnSp>
        <p:nvCxnSpPr>
          <p:cNvPr id="250" name="Google Shape;250;g2f1834e442a_2_25"/>
          <p:cNvCxnSpPr/>
          <p:nvPr/>
        </p:nvCxnSpPr>
        <p:spPr>
          <a:xfrm flipH="1" rot="10800000">
            <a:off x="2348974" y="3417458"/>
            <a:ext cx="1669458" cy="11733"/>
          </a:xfrm>
          <a:prstGeom prst="straightConnector1">
            <a:avLst/>
          </a:prstGeom>
          <a:noFill/>
          <a:ln cap="flat" cmpd="sng" w="19050">
            <a:solidFill>
              <a:srgbClr val="FDA739"/>
            </a:solidFill>
            <a:prstDash val="solid"/>
            <a:round/>
            <a:headEnd len="med" w="med" type="stealth"/>
            <a:tailEnd len="med" w="med" type="stealth"/>
          </a:ln>
        </p:spPr>
      </p:cxnSp>
      <p:cxnSp>
        <p:nvCxnSpPr>
          <p:cNvPr id="251" name="Google Shape;251;g2f1834e442a_2_25"/>
          <p:cNvCxnSpPr/>
          <p:nvPr/>
        </p:nvCxnSpPr>
        <p:spPr>
          <a:xfrm>
            <a:off x="1933977" y="3415123"/>
            <a:ext cx="358717" cy="3"/>
          </a:xfrm>
          <a:prstGeom prst="straightConnector1">
            <a:avLst/>
          </a:prstGeom>
          <a:noFill/>
          <a:ln cap="flat" cmpd="sng" w="19050">
            <a:solidFill>
              <a:srgbClr val="FF0000"/>
            </a:solidFill>
            <a:prstDash val="solid"/>
            <a:round/>
            <a:headEnd len="med" w="med" type="stealth"/>
            <a:tailEnd len="med" w="med" type="stealth"/>
          </a:ln>
        </p:spPr>
      </p:cxnSp>
      <p:graphicFrame>
        <p:nvGraphicFramePr>
          <p:cNvPr id="252" name="Google Shape;252;g2f1834e442a_2_25"/>
          <p:cNvGraphicFramePr/>
          <p:nvPr/>
        </p:nvGraphicFramePr>
        <p:xfrm>
          <a:off x="5778843" y="3547225"/>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53" name="Google Shape;253;g2f1834e442a_2_25"/>
          <p:cNvCxnSpPr/>
          <p:nvPr/>
        </p:nvCxnSpPr>
        <p:spPr>
          <a:xfrm flipH="1" rot="10800000">
            <a:off x="6527479" y="3423324"/>
            <a:ext cx="1350590" cy="14077"/>
          </a:xfrm>
          <a:prstGeom prst="straightConnector1">
            <a:avLst/>
          </a:prstGeom>
          <a:noFill/>
          <a:ln cap="flat" cmpd="sng" w="19050">
            <a:solidFill>
              <a:srgbClr val="FDA739"/>
            </a:solidFill>
            <a:prstDash val="solid"/>
            <a:round/>
            <a:headEnd len="med" w="med" type="stealth"/>
            <a:tailEnd len="med" w="med" type="stealth"/>
          </a:ln>
        </p:spPr>
      </p:cxnSp>
      <p:cxnSp>
        <p:nvCxnSpPr>
          <p:cNvPr id="254" name="Google Shape;254;g2f1834e442a_2_25"/>
          <p:cNvCxnSpPr/>
          <p:nvPr/>
        </p:nvCxnSpPr>
        <p:spPr>
          <a:xfrm>
            <a:off x="5783929" y="3415869"/>
            <a:ext cx="628357" cy="16413"/>
          </a:xfrm>
          <a:prstGeom prst="straightConnector1">
            <a:avLst/>
          </a:prstGeom>
          <a:noFill/>
          <a:ln cap="flat" cmpd="sng" w="19050">
            <a:solidFill>
              <a:srgbClr val="FF0000"/>
            </a:solidFill>
            <a:prstDash val="solid"/>
            <a:round/>
            <a:headEnd len="med" w="med" type="stealth"/>
            <a:tailEnd len="med" w="med" type="stealth"/>
          </a:ln>
        </p:spPr>
      </p:cxnSp>
      <p:graphicFrame>
        <p:nvGraphicFramePr>
          <p:cNvPr id="255" name="Google Shape;255;g2f1834e442a_2_25"/>
          <p:cNvGraphicFramePr/>
          <p:nvPr/>
        </p:nvGraphicFramePr>
        <p:xfrm>
          <a:off x="1933977" y="3970940"/>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56" name="Google Shape;256;g2f1834e442a_2_25"/>
          <p:cNvGraphicFramePr/>
          <p:nvPr/>
        </p:nvGraphicFramePr>
        <p:xfrm>
          <a:off x="5778843" y="3929017"/>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257" name="Google Shape;257;g2f1834e442a_2_25"/>
          <p:cNvCxnSpPr/>
          <p:nvPr/>
        </p:nvCxnSpPr>
        <p:spPr>
          <a:xfrm rot="-5400000">
            <a:off x="2342067" y="4378304"/>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58" name="Google Shape;258;g2f1834e442a_2_25"/>
          <p:cNvCxnSpPr/>
          <p:nvPr/>
        </p:nvCxnSpPr>
        <p:spPr>
          <a:xfrm rot="-5400000">
            <a:off x="3053577" y="4363149"/>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59" name="Google Shape;259;g2f1834e442a_2_25"/>
          <p:cNvCxnSpPr/>
          <p:nvPr/>
        </p:nvCxnSpPr>
        <p:spPr>
          <a:xfrm rot="-5400000">
            <a:off x="6507666" y="4335045"/>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60" name="Google Shape;260;g2f1834e442a_2_25"/>
          <p:cNvCxnSpPr/>
          <p:nvPr/>
        </p:nvCxnSpPr>
        <p:spPr>
          <a:xfrm rot="-5400000">
            <a:off x="7568822" y="4331180"/>
            <a:ext cx="259459" cy="794"/>
          </a:xfrm>
          <a:prstGeom prst="straightConnector1">
            <a:avLst/>
          </a:prstGeom>
          <a:noFill/>
          <a:ln cap="flat" cmpd="sng" w="19050">
            <a:solidFill>
              <a:srgbClr val="C00000"/>
            </a:solidFill>
            <a:prstDash val="solid"/>
            <a:round/>
            <a:headEnd len="sm" w="sm" type="none"/>
            <a:tailEnd len="med" w="med" type="stealth"/>
          </a:ln>
        </p:spPr>
      </p:cxnSp>
      <p:sp>
        <p:nvSpPr>
          <p:cNvPr id="261" name="Google Shape;261;g2f1834e442a_2_25"/>
          <p:cNvSpPr/>
          <p:nvPr/>
        </p:nvSpPr>
        <p:spPr>
          <a:xfrm>
            <a:off x="1933977" y="4578713"/>
            <a:ext cx="1638887"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Sorted Array:</a:t>
            </a:r>
            <a:endParaRPr i="0" sz="1600" u="none" cap="none" strike="noStrike">
              <a:solidFill>
                <a:srgbClr val="000000"/>
              </a:solidFill>
              <a:latin typeface="Roboto"/>
              <a:ea typeface="Roboto"/>
              <a:cs typeface="Roboto"/>
              <a:sym typeface="Roboto"/>
            </a:endParaRPr>
          </a:p>
        </p:txBody>
      </p:sp>
      <p:cxnSp>
        <p:nvCxnSpPr>
          <p:cNvPr id="262" name="Google Shape;262;g2f1834e442a_2_25"/>
          <p:cNvCxnSpPr/>
          <p:nvPr/>
        </p:nvCxnSpPr>
        <p:spPr>
          <a:xfrm>
            <a:off x="3684337" y="4831554"/>
            <a:ext cx="1373945" cy="2347"/>
          </a:xfrm>
          <a:prstGeom prst="straightConnector1">
            <a:avLst/>
          </a:prstGeom>
          <a:noFill/>
          <a:ln cap="flat" cmpd="sng" w="19050">
            <a:solidFill>
              <a:srgbClr val="FF0000"/>
            </a:solidFill>
            <a:prstDash val="solid"/>
            <a:round/>
            <a:headEnd len="med" w="med" type="stealth"/>
            <a:tailEnd len="med" w="med" type="stealth"/>
          </a:ln>
        </p:spPr>
      </p:cxnSp>
      <p:sp>
        <p:nvSpPr>
          <p:cNvPr id="263" name="Google Shape;263;g2f1834e442a_2_25"/>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SELECTION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p:nvPr/>
        </p:nvSpPr>
        <p:spPr>
          <a:xfrm>
            <a:off x="1136356" y="1053056"/>
            <a:ext cx="127063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Example :</a:t>
            </a:r>
            <a:endParaRPr i="0" sz="1600" u="none" cap="none" strike="noStrike">
              <a:solidFill>
                <a:srgbClr val="000000"/>
              </a:solidFill>
              <a:latin typeface="Roboto"/>
              <a:ea typeface="Roboto"/>
              <a:cs typeface="Roboto"/>
              <a:sym typeface="Roboto"/>
            </a:endParaRPr>
          </a:p>
        </p:txBody>
      </p:sp>
      <p:sp>
        <p:nvSpPr>
          <p:cNvPr id="269" name="Google Shape;269;p21"/>
          <p:cNvSpPr/>
          <p:nvPr/>
        </p:nvSpPr>
        <p:spPr>
          <a:xfrm>
            <a:off x="2406994" y="1053056"/>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arr[] = {2,7,4,1,5,3}...</a:t>
            </a:r>
            <a:endParaRPr i="0" sz="1600" u="none" cap="none" strike="noStrike">
              <a:solidFill>
                <a:srgbClr val="000000"/>
              </a:solidFill>
              <a:latin typeface="Roboto"/>
              <a:ea typeface="Roboto"/>
              <a:cs typeface="Roboto"/>
              <a:sym typeface="Roboto"/>
            </a:endParaRPr>
          </a:p>
        </p:txBody>
      </p:sp>
      <p:graphicFrame>
        <p:nvGraphicFramePr>
          <p:cNvPr id="270" name="Google Shape;270;p21"/>
          <p:cNvGraphicFramePr/>
          <p:nvPr/>
        </p:nvGraphicFramePr>
        <p:xfrm>
          <a:off x="851474" y="1735011"/>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71" name="Google Shape;271;p21"/>
          <p:cNvCxnSpPr/>
          <p:nvPr/>
        </p:nvCxnSpPr>
        <p:spPr>
          <a:xfrm flipH="1" rot="10800000">
            <a:off x="838808" y="1574418"/>
            <a:ext cx="1003742" cy="2732"/>
          </a:xfrm>
          <a:prstGeom prst="straightConnector1">
            <a:avLst/>
          </a:prstGeom>
          <a:noFill/>
          <a:ln cap="flat" cmpd="sng" w="19050">
            <a:solidFill>
              <a:srgbClr val="FF0000"/>
            </a:solidFill>
            <a:prstDash val="solid"/>
            <a:round/>
            <a:headEnd len="med" w="med" type="stealth"/>
            <a:tailEnd len="med" w="med" type="stealth"/>
          </a:ln>
        </p:spPr>
      </p:cxnSp>
      <p:cxnSp>
        <p:nvCxnSpPr>
          <p:cNvPr id="272" name="Google Shape;272;p21"/>
          <p:cNvCxnSpPr/>
          <p:nvPr/>
        </p:nvCxnSpPr>
        <p:spPr>
          <a:xfrm flipH="1" rot="10800000">
            <a:off x="1938803" y="1574776"/>
            <a:ext cx="984460" cy="1806"/>
          </a:xfrm>
          <a:prstGeom prst="straightConnector1">
            <a:avLst/>
          </a:prstGeom>
          <a:noFill/>
          <a:ln cap="flat" cmpd="sng" w="19050">
            <a:solidFill>
              <a:srgbClr val="FDA739"/>
            </a:solidFill>
            <a:prstDash val="solid"/>
            <a:round/>
            <a:headEnd len="med" w="med" type="stealth"/>
            <a:tailEnd len="med" w="med" type="stealth"/>
          </a:ln>
        </p:spPr>
      </p:cxnSp>
      <p:cxnSp>
        <p:nvCxnSpPr>
          <p:cNvPr id="273" name="Google Shape;273;p21"/>
          <p:cNvCxnSpPr/>
          <p:nvPr/>
        </p:nvCxnSpPr>
        <p:spPr>
          <a:xfrm flipH="1" rot="10800000">
            <a:off x="838808" y="1569707"/>
            <a:ext cx="1003742" cy="2732"/>
          </a:xfrm>
          <a:prstGeom prst="straightConnector1">
            <a:avLst/>
          </a:prstGeom>
          <a:noFill/>
          <a:ln cap="flat" cmpd="sng" w="19050">
            <a:solidFill>
              <a:srgbClr val="FF0000"/>
            </a:solidFill>
            <a:prstDash val="solid"/>
            <a:round/>
            <a:headEnd len="med" w="med" type="stealth"/>
            <a:tailEnd len="med" w="med" type="stealth"/>
          </a:ln>
        </p:spPr>
      </p:cxnSp>
      <p:graphicFrame>
        <p:nvGraphicFramePr>
          <p:cNvPr id="274" name="Google Shape;274;p21"/>
          <p:cNvGraphicFramePr/>
          <p:nvPr/>
        </p:nvGraphicFramePr>
        <p:xfrm>
          <a:off x="5473896" y="2207778"/>
          <a:ext cx="3000000" cy="3000000"/>
        </p:xfrm>
        <a:graphic>
          <a:graphicData uri="http://schemas.openxmlformats.org/drawingml/2006/table">
            <a:tbl>
              <a:tblPr>
                <a:noFill/>
                <a:tableStyleId>{903D735D-F856-4938-AA47-3ADB481DDA0C}</a:tableStyleId>
              </a:tblPr>
              <a:tblGrid>
                <a:gridCol w="33052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75" name="Google Shape;275;p21"/>
          <p:cNvGraphicFramePr/>
          <p:nvPr/>
        </p:nvGraphicFramePr>
        <p:xfrm>
          <a:off x="851474" y="2244344"/>
          <a:ext cx="3000000" cy="3000000"/>
        </p:xfrm>
        <a:graphic>
          <a:graphicData uri="http://schemas.openxmlformats.org/drawingml/2006/table">
            <a:tbl>
              <a:tblPr>
                <a:noFill/>
                <a:tableStyleId>{903D735D-F856-4938-AA47-3ADB481DDA0C}</a:tableStyleId>
              </a:tblPr>
              <a:tblGrid>
                <a:gridCol w="33052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76" name="Google Shape;276;p21"/>
          <p:cNvGraphicFramePr/>
          <p:nvPr/>
        </p:nvGraphicFramePr>
        <p:xfrm>
          <a:off x="5473896" y="1735011"/>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00B0F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77" name="Google Shape;277;p21"/>
          <p:cNvCxnSpPr/>
          <p:nvPr/>
        </p:nvCxnSpPr>
        <p:spPr>
          <a:xfrm>
            <a:off x="5466955" y="1640173"/>
            <a:ext cx="1339481" cy="2997"/>
          </a:xfrm>
          <a:prstGeom prst="straightConnector1">
            <a:avLst/>
          </a:prstGeom>
          <a:noFill/>
          <a:ln cap="flat" cmpd="sng" w="19050">
            <a:solidFill>
              <a:srgbClr val="FF0000"/>
            </a:solidFill>
            <a:prstDash val="solid"/>
            <a:round/>
            <a:headEnd len="med" w="med" type="stealth"/>
            <a:tailEnd len="med" w="med" type="stealth"/>
          </a:ln>
        </p:spPr>
      </p:cxnSp>
      <p:cxnSp>
        <p:nvCxnSpPr>
          <p:cNvPr id="278" name="Google Shape;278;p21"/>
          <p:cNvCxnSpPr/>
          <p:nvPr/>
        </p:nvCxnSpPr>
        <p:spPr>
          <a:xfrm>
            <a:off x="6868313" y="1636295"/>
            <a:ext cx="683097" cy="6215"/>
          </a:xfrm>
          <a:prstGeom prst="straightConnector1">
            <a:avLst/>
          </a:prstGeom>
          <a:noFill/>
          <a:ln cap="flat" cmpd="sng" w="19050">
            <a:solidFill>
              <a:srgbClr val="FDA739"/>
            </a:solidFill>
            <a:prstDash val="solid"/>
            <a:round/>
            <a:headEnd len="med" w="med" type="stealth"/>
            <a:tailEnd len="med" w="med" type="stealth"/>
          </a:ln>
        </p:spPr>
      </p:cxnSp>
      <p:cxnSp>
        <p:nvCxnSpPr>
          <p:cNvPr id="279" name="Google Shape;279;p21"/>
          <p:cNvCxnSpPr/>
          <p:nvPr/>
        </p:nvCxnSpPr>
        <p:spPr>
          <a:xfrm rot="-5400000">
            <a:off x="6943425" y="2689389"/>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80" name="Google Shape;280;p21"/>
          <p:cNvCxnSpPr/>
          <p:nvPr/>
        </p:nvCxnSpPr>
        <p:spPr>
          <a:xfrm rot="-5400000">
            <a:off x="7287737" y="2697971"/>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81" name="Google Shape;281;p21"/>
          <p:cNvCxnSpPr/>
          <p:nvPr/>
        </p:nvCxnSpPr>
        <p:spPr>
          <a:xfrm rot="-5400000">
            <a:off x="1941115" y="2747701"/>
            <a:ext cx="259459" cy="794"/>
          </a:xfrm>
          <a:prstGeom prst="straightConnector1">
            <a:avLst/>
          </a:prstGeom>
          <a:noFill/>
          <a:ln cap="flat" cmpd="sng" w="19050">
            <a:solidFill>
              <a:srgbClr val="C00000"/>
            </a:solidFill>
            <a:prstDash val="solid"/>
            <a:round/>
            <a:headEnd len="sm" w="sm" type="none"/>
            <a:tailEnd len="med" w="med" type="stealth"/>
          </a:ln>
        </p:spPr>
      </p:cxnSp>
      <p:cxnSp>
        <p:nvCxnSpPr>
          <p:cNvPr id="282" name="Google Shape;282;p21"/>
          <p:cNvCxnSpPr/>
          <p:nvPr/>
        </p:nvCxnSpPr>
        <p:spPr>
          <a:xfrm rot="-5400000">
            <a:off x="2614135" y="2744671"/>
            <a:ext cx="259459" cy="794"/>
          </a:xfrm>
          <a:prstGeom prst="straightConnector1">
            <a:avLst/>
          </a:prstGeom>
          <a:noFill/>
          <a:ln cap="flat" cmpd="sng" w="19050">
            <a:solidFill>
              <a:srgbClr val="C00000"/>
            </a:solidFill>
            <a:prstDash val="solid"/>
            <a:round/>
            <a:headEnd len="sm" w="sm" type="none"/>
            <a:tailEnd len="med" w="med" type="stealth"/>
          </a:ln>
        </p:spPr>
      </p:cxnSp>
      <p:graphicFrame>
        <p:nvGraphicFramePr>
          <p:cNvPr id="283" name="Google Shape;283;p21"/>
          <p:cNvGraphicFramePr/>
          <p:nvPr/>
        </p:nvGraphicFramePr>
        <p:xfrm>
          <a:off x="820539" y="3814713"/>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167250">
                <a:tc>
                  <a:txBody>
                    <a:bodyPr/>
                    <a:lstStyle/>
                    <a:p>
                      <a:pPr indent="0" lvl="0" marL="0" marR="0" rtl="0" algn="ctr">
                        <a:lnSpc>
                          <a:spcPct val="100000"/>
                        </a:lnSpc>
                        <a:spcBef>
                          <a:spcPts val="0"/>
                        </a:spcBef>
                        <a:spcAft>
                          <a:spcPts val="0"/>
                        </a:spcAft>
                        <a:buNone/>
                      </a:pPr>
                      <a:r>
                        <a:rPr lang="en-IN" sz="14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84" name="Google Shape;284;p21"/>
          <p:cNvGraphicFramePr/>
          <p:nvPr/>
        </p:nvGraphicFramePr>
        <p:xfrm>
          <a:off x="826264" y="3359813"/>
          <a:ext cx="3000000" cy="3000000"/>
        </p:xfrm>
        <a:graphic>
          <a:graphicData uri="http://schemas.openxmlformats.org/drawingml/2006/table">
            <a:tbl>
              <a:tblPr>
                <a:noFill/>
                <a:tableStyleId>{903D735D-F856-4938-AA47-3ADB481DDA0C}</a:tableStyleId>
              </a:tblPr>
              <a:tblGrid>
                <a:gridCol w="349875"/>
                <a:gridCol w="349875"/>
                <a:gridCol w="349875"/>
                <a:gridCol w="349875"/>
                <a:gridCol w="349875"/>
                <a:gridCol w="349875"/>
              </a:tblGrid>
              <a:tr h="395275">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400" u="none" cap="none" strike="noStrike">
                          <a:solidFill>
                            <a:srgbClr val="FF0000"/>
                          </a:solidFil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85" name="Google Shape;285;p21"/>
          <p:cNvCxnSpPr/>
          <p:nvPr/>
        </p:nvCxnSpPr>
        <p:spPr>
          <a:xfrm flipH="1" rot="10800000">
            <a:off x="813598" y="3196962"/>
            <a:ext cx="2053355" cy="4990"/>
          </a:xfrm>
          <a:prstGeom prst="straightConnector1">
            <a:avLst/>
          </a:prstGeom>
          <a:noFill/>
          <a:ln cap="flat" cmpd="sng" w="19050">
            <a:solidFill>
              <a:srgbClr val="FF0000"/>
            </a:solidFill>
            <a:prstDash val="solid"/>
            <a:round/>
            <a:headEnd len="med" w="med" type="stealth"/>
            <a:tailEnd len="med" w="med" type="stealth"/>
          </a:ln>
        </p:spPr>
      </p:cxnSp>
      <p:cxnSp>
        <p:nvCxnSpPr>
          <p:cNvPr id="286" name="Google Shape;286;p21"/>
          <p:cNvCxnSpPr/>
          <p:nvPr/>
        </p:nvCxnSpPr>
        <p:spPr>
          <a:xfrm>
            <a:off x="3885027" y="4609466"/>
            <a:ext cx="1373945" cy="2347"/>
          </a:xfrm>
          <a:prstGeom prst="straightConnector1">
            <a:avLst/>
          </a:prstGeom>
          <a:noFill/>
          <a:ln cap="flat" cmpd="sng" w="19050">
            <a:solidFill>
              <a:srgbClr val="FF0000"/>
            </a:solidFill>
            <a:prstDash val="solid"/>
            <a:round/>
            <a:headEnd len="med" w="med" type="stealth"/>
            <a:tailEnd len="med" w="med" type="stealth"/>
          </a:ln>
        </p:spPr>
      </p:cxnSp>
      <p:sp>
        <p:nvSpPr>
          <p:cNvPr id="287" name="Google Shape;287;p21"/>
          <p:cNvSpPr/>
          <p:nvPr/>
        </p:nvSpPr>
        <p:spPr>
          <a:xfrm>
            <a:off x="2131256" y="4367850"/>
            <a:ext cx="1638887"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Sorted Array:</a:t>
            </a:r>
            <a:endParaRPr i="0" sz="1600" u="none" cap="none" strike="noStrike">
              <a:solidFill>
                <a:srgbClr val="000000"/>
              </a:solidFill>
              <a:latin typeface="Roboto"/>
              <a:ea typeface="Roboto"/>
              <a:cs typeface="Roboto"/>
              <a:sym typeface="Roboto"/>
            </a:endParaRPr>
          </a:p>
        </p:txBody>
      </p:sp>
      <p:sp>
        <p:nvSpPr>
          <p:cNvPr id="288" name="Google Shape;288;p21"/>
          <p:cNvSpPr/>
          <p:nvPr/>
        </p:nvSpPr>
        <p:spPr>
          <a:xfrm>
            <a:off x="5466955" y="4367850"/>
            <a:ext cx="1638887"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Sorted Array:</a:t>
            </a:r>
            <a:endParaRPr i="0" sz="1600" u="none" cap="none" strike="noStrike">
              <a:solidFill>
                <a:srgbClr val="000000"/>
              </a:solidFill>
              <a:latin typeface="Roboto"/>
              <a:ea typeface="Roboto"/>
              <a:cs typeface="Roboto"/>
              <a:sym typeface="Roboto"/>
            </a:endParaRPr>
          </a:p>
        </p:txBody>
      </p:sp>
      <p:cxnSp>
        <p:nvCxnSpPr>
          <p:cNvPr id="289" name="Google Shape;289;p21"/>
          <p:cNvCxnSpPr/>
          <p:nvPr/>
        </p:nvCxnSpPr>
        <p:spPr>
          <a:xfrm>
            <a:off x="7169374" y="4609466"/>
            <a:ext cx="1217825" cy="16744"/>
          </a:xfrm>
          <a:prstGeom prst="straightConnector1">
            <a:avLst/>
          </a:prstGeom>
          <a:noFill/>
          <a:ln cap="flat" cmpd="sng" w="19050">
            <a:solidFill>
              <a:srgbClr val="FDA739"/>
            </a:solidFill>
            <a:prstDash val="solid"/>
            <a:round/>
            <a:headEnd len="med" w="med" type="stealth"/>
            <a:tailEnd len="med" w="med" type="stealth"/>
          </a:ln>
        </p:spPr>
      </p:cxnSp>
      <p:sp>
        <p:nvSpPr>
          <p:cNvPr id="290" name="Google Shape;290;p21"/>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SELECTION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aphicFrame>
        <p:nvGraphicFramePr>
          <p:cNvPr id="295" name="Google Shape;295;p22"/>
          <p:cNvGraphicFramePr/>
          <p:nvPr/>
        </p:nvGraphicFramePr>
        <p:xfrm>
          <a:off x="213434" y="748455"/>
          <a:ext cx="3000000" cy="3000000"/>
        </p:xfrm>
        <a:graphic>
          <a:graphicData uri="http://schemas.openxmlformats.org/drawingml/2006/table">
            <a:tbl>
              <a:tblPr>
                <a:noFill/>
                <a:tableStyleId>{903D735D-F856-4938-AA47-3ADB481DDA0C}</a:tableStyleId>
              </a:tblPr>
              <a:tblGrid>
                <a:gridCol w="4004925"/>
                <a:gridCol w="4101550"/>
              </a:tblGrid>
              <a:tr h="430472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class EthCode</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void sort(int arr[])</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int n = arr.length;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One by one move boundary of unsorted subarray</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for (int i = 0; i &lt; n-1; 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Find the minimum element in unsorted array</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int min_idx = 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for (int j = i+1; j &lt; n; j++)</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if (arr[j] &lt; arr[min_idx])</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min_idx = j;</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Swap the found minimum element with the first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element</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int temp = arr[min_idx];</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arr[min_idx] = arr[i];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arr[i] = temp;</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void printArray(int arr[])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int n = arr.length;</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for (int i=0; i&lt;n; ++i)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System.out.print(arr[i]+"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System.out.println();</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public static void main(String args[])</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SelectionSort ob = new SelectionSort();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int arr[] = {64,25,12,22,11};</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ob.sort(arr);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System.out.println("Sorted array");</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ob.printArray(arr);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96" name="Google Shape;296;p22"/>
          <p:cNvSpPr txBox="1"/>
          <p:nvPr/>
        </p:nvSpPr>
        <p:spPr>
          <a:xfrm>
            <a:off x="213425" y="2558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SELECTION SORT</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p:nvPr/>
        </p:nvSpPr>
        <p:spPr>
          <a:xfrm>
            <a:off x="571911" y="1118998"/>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Time Complexity T(n)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a:off x="4326813" y="1106398"/>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O(n*2)</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a:off x="579936" y="1546398"/>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Auxiliary Space :</a:t>
            </a:r>
            <a:endParaRPr b="0" i="0" sz="1400" u="none" cap="none" strike="noStrike">
              <a:solidFill>
                <a:srgbClr val="000000"/>
              </a:solidFill>
              <a:latin typeface="Arial"/>
              <a:ea typeface="Arial"/>
              <a:cs typeface="Arial"/>
              <a:sym typeface="Arial"/>
            </a:endParaRPr>
          </a:p>
        </p:txBody>
      </p:sp>
      <p:sp>
        <p:nvSpPr>
          <p:cNvPr id="304" name="Google Shape;304;p23"/>
          <p:cNvSpPr/>
          <p:nvPr/>
        </p:nvSpPr>
        <p:spPr>
          <a:xfrm>
            <a:off x="4334838" y="1533798"/>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O(1)</a:t>
            </a:r>
            <a:endParaRPr b="0" i="0" sz="1400" u="none" cap="none" strike="noStrike">
              <a:solidFill>
                <a:srgbClr val="000000"/>
              </a:solidFill>
              <a:latin typeface="Arial"/>
              <a:ea typeface="Arial"/>
              <a:cs typeface="Arial"/>
              <a:sym typeface="Arial"/>
            </a:endParaRPr>
          </a:p>
        </p:txBody>
      </p:sp>
      <p:sp>
        <p:nvSpPr>
          <p:cNvPr id="305" name="Google Shape;305;p23"/>
          <p:cNvSpPr/>
          <p:nvPr/>
        </p:nvSpPr>
        <p:spPr>
          <a:xfrm>
            <a:off x="579936" y="2014988"/>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Algorithmic Paradigm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a:off x="4326813" y="2014988"/>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Divide and Conquer</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a:off x="571910" y="2414850"/>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Sorting In Place :</a:t>
            </a:r>
            <a:endParaRPr b="0" i="0" sz="1400" u="none" cap="none" strike="noStrike">
              <a:solidFill>
                <a:srgbClr val="000000"/>
              </a:solidFill>
              <a:latin typeface="Arial"/>
              <a:ea typeface="Arial"/>
              <a:cs typeface="Arial"/>
              <a:sym typeface="Arial"/>
            </a:endParaRPr>
          </a:p>
        </p:txBody>
      </p:sp>
      <p:sp>
        <p:nvSpPr>
          <p:cNvPr id="308" name="Google Shape;308;p23"/>
          <p:cNvSpPr/>
          <p:nvPr/>
        </p:nvSpPr>
        <p:spPr>
          <a:xfrm>
            <a:off x="4326813" y="2414850"/>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Yes</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a:off x="571909" y="2830348"/>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Stable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a:off x="4318786" y="2814712"/>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No</a:t>
            </a:r>
            <a:endParaRPr b="0" i="0" sz="1400" u="none" cap="none" strike="noStrike">
              <a:solidFill>
                <a:srgbClr val="000000"/>
              </a:solidFill>
              <a:latin typeface="Arial"/>
              <a:ea typeface="Arial"/>
              <a:cs typeface="Arial"/>
              <a:sym typeface="Arial"/>
            </a:endParaRPr>
          </a:p>
        </p:txBody>
      </p:sp>
      <p:sp>
        <p:nvSpPr>
          <p:cNvPr id="311" name="Google Shape;311;p23"/>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SELECTION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p:nvPr/>
        </p:nvSpPr>
        <p:spPr>
          <a:xfrm>
            <a:off x="587889" y="1595012"/>
            <a:ext cx="7968222"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1.What is Selection Sort?</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317" name="Google Shape;317;p25"/>
          <p:cNvSpPr/>
          <p:nvPr/>
        </p:nvSpPr>
        <p:spPr>
          <a:xfrm>
            <a:off x="1189463" y="2214911"/>
            <a:ext cx="7366648" cy="207749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Selection Sort is a simple sorting algorithm that repeatedly selects the minimum (or maximum) element from an unsorted portion of the array and swaps it with the first unsorted element.</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318" name="Google Shape;318;p25"/>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p:nvPr/>
        </p:nvSpPr>
        <p:spPr>
          <a:xfrm>
            <a:off x="587889" y="1504701"/>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2.What is the time complexity of Selection Sort?</a:t>
            </a:r>
            <a:endParaRPr sz="1600">
              <a:latin typeface="Roboto"/>
              <a:ea typeface="Roboto"/>
              <a:cs typeface="Roboto"/>
              <a:sym typeface="Roboto"/>
            </a:endParaRPr>
          </a:p>
        </p:txBody>
      </p:sp>
      <p:sp>
        <p:nvSpPr>
          <p:cNvPr id="324" name="Google Shape;324;p28"/>
          <p:cNvSpPr/>
          <p:nvPr/>
        </p:nvSpPr>
        <p:spPr>
          <a:xfrm>
            <a:off x="1189463" y="2191132"/>
            <a:ext cx="7366648" cy="166199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The time complexity of Selection Sort is O(n^2) in the worst, average, and best cases, where 'n' is the number of elements in the array.</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325" name="Google Shape;325;p28"/>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p:nvPr/>
        </p:nvSpPr>
        <p:spPr>
          <a:xfrm>
            <a:off x="587889" y="1595012"/>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3. How does Selection Sort work?</a:t>
            </a:r>
            <a:endParaRPr sz="1600">
              <a:latin typeface="Roboto"/>
              <a:ea typeface="Roboto"/>
              <a:cs typeface="Roboto"/>
              <a:sym typeface="Roboto"/>
            </a:endParaRPr>
          </a:p>
        </p:txBody>
      </p:sp>
      <p:sp>
        <p:nvSpPr>
          <p:cNvPr id="331" name="Google Shape;331;p31"/>
          <p:cNvSpPr/>
          <p:nvPr/>
        </p:nvSpPr>
        <p:spPr>
          <a:xfrm>
            <a:off x="1189463" y="2214911"/>
            <a:ext cx="7366648" cy="166199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Selection Sort divides the input array into two parts: the sorted and unsorted portions. It repeatedly finds the smallest element in the unsorted portion and swaps it with the first element of the unsorted portion.</a:t>
            </a:r>
            <a:endParaRPr sz="1600">
              <a:latin typeface="Roboto"/>
              <a:ea typeface="Roboto"/>
              <a:cs typeface="Roboto"/>
              <a:sym typeface="Roboto"/>
            </a:endParaRPr>
          </a:p>
        </p:txBody>
      </p:sp>
      <p:sp>
        <p:nvSpPr>
          <p:cNvPr id="332" name="Google Shape;332;p31"/>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p:nvPr/>
        </p:nvSpPr>
        <p:spPr>
          <a:xfrm>
            <a:off x="745933" y="1233768"/>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4.What is the advantage of Selection Sort?</a:t>
            </a:r>
            <a:endParaRPr sz="1600">
              <a:latin typeface="Roboto"/>
              <a:ea typeface="Roboto"/>
              <a:cs typeface="Roboto"/>
              <a:sym typeface="Roboto"/>
            </a:endParaRPr>
          </a:p>
        </p:txBody>
      </p:sp>
      <p:sp>
        <p:nvSpPr>
          <p:cNvPr id="338" name="Google Shape;338;p32"/>
          <p:cNvSpPr/>
          <p:nvPr/>
        </p:nvSpPr>
        <p:spPr>
          <a:xfrm>
            <a:off x="1257196" y="1948502"/>
            <a:ext cx="7366648" cy="124649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Selection Sort is simple to implement and has a small constant factor. It performs a minimal number of swaps, making it useful when swaps are costly.</a:t>
            </a:r>
            <a:endParaRPr sz="1600">
              <a:latin typeface="Roboto"/>
              <a:ea typeface="Roboto"/>
              <a:cs typeface="Roboto"/>
              <a:sym typeface="Roboto"/>
            </a:endParaRPr>
          </a:p>
        </p:txBody>
      </p:sp>
      <p:sp>
        <p:nvSpPr>
          <p:cNvPr id="339" name="Google Shape;339;p32"/>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63"/>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147" name="Google Shape;147;p63"/>
          <p:cNvSpPr/>
          <p:nvPr/>
        </p:nvSpPr>
        <p:spPr>
          <a:xfrm>
            <a:off x="-632865" y="2706500"/>
            <a:ext cx="6346277" cy="779347"/>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QUICK SORT</a:t>
            </a:r>
            <a:endParaRPr/>
          </a:p>
        </p:txBody>
      </p:sp>
      <p:sp>
        <p:nvSpPr>
          <p:cNvPr id="148" name="Google Shape;148;p63"/>
          <p:cNvSpPr txBox="1"/>
          <p:nvPr/>
        </p:nvSpPr>
        <p:spPr>
          <a:xfrm>
            <a:off x="99051" y="1017725"/>
            <a:ext cx="4882444"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SELECTION </a:t>
            </a:r>
            <a:endParaRPr/>
          </a:p>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SORT</a:t>
            </a:r>
            <a:endParaRPr/>
          </a:p>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&amp;</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45" name="Google Shape;345;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46" name="Google Shape;346;p33"/>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347" name="Google Shape;347;p33"/>
          <p:cNvSpPr/>
          <p:nvPr/>
        </p:nvSpPr>
        <p:spPr>
          <a:xfrm>
            <a:off x="-531261" y="2054547"/>
            <a:ext cx="6346277" cy="779347"/>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QUICK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p:nvPr/>
        </p:nvSpPr>
        <p:spPr>
          <a:xfrm>
            <a:off x="577637" y="1062651"/>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2000" u="none" cap="none" strike="noStrike">
                <a:solidFill>
                  <a:schemeClr val="dk1"/>
                </a:solidFill>
                <a:latin typeface="Roboto"/>
                <a:ea typeface="Roboto"/>
                <a:cs typeface="Roboto"/>
                <a:sym typeface="Roboto"/>
              </a:rPr>
              <a:t>Introduction</a:t>
            </a:r>
            <a:endParaRPr b="1" i="0" sz="2000" u="none" cap="none" strike="noStrike">
              <a:solidFill>
                <a:srgbClr val="000000"/>
              </a:solidFill>
              <a:latin typeface="Roboto"/>
              <a:ea typeface="Roboto"/>
              <a:cs typeface="Roboto"/>
              <a:sym typeface="Roboto"/>
            </a:endParaRPr>
          </a:p>
        </p:txBody>
      </p:sp>
      <p:sp>
        <p:nvSpPr>
          <p:cNvPr id="353" name="Google Shape;353;p34"/>
          <p:cNvSpPr/>
          <p:nvPr/>
        </p:nvSpPr>
        <p:spPr>
          <a:xfrm>
            <a:off x="577637" y="2064079"/>
            <a:ext cx="8181600" cy="831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Like Selection Sort, </a:t>
            </a:r>
            <a:r>
              <a:rPr b="1" i="0" lang="en-IN" sz="1800" u="none" cap="none" strike="noStrike">
                <a:solidFill>
                  <a:schemeClr val="dk1"/>
                </a:solidFill>
                <a:latin typeface="Roboto"/>
                <a:ea typeface="Roboto"/>
                <a:cs typeface="Roboto"/>
                <a:sym typeface="Roboto"/>
              </a:rPr>
              <a:t>Quick Sort</a:t>
            </a:r>
            <a:r>
              <a:rPr i="0" lang="en-IN" sz="1800" u="none" cap="none" strike="noStrike">
                <a:solidFill>
                  <a:schemeClr val="dk1"/>
                </a:solidFill>
                <a:latin typeface="Roboto"/>
                <a:ea typeface="Roboto"/>
                <a:cs typeface="Roboto"/>
                <a:sym typeface="Roboto"/>
              </a:rPr>
              <a:t> is a Divide and Conquer algorithm.</a:t>
            </a:r>
            <a:endParaRPr i="0" sz="1400" u="none" cap="none" strike="noStrike">
              <a:solidFill>
                <a:srgbClr val="000000"/>
              </a:solidFill>
              <a:latin typeface="Roboto"/>
              <a:ea typeface="Roboto"/>
              <a:cs typeface="Roboto"/>
              <a:sym typeface="Roboto"/>
            </a:endParaRPr>
          </a:p>
        </p:txBody>
      </p:sp>
      <p:sp>
        <p:nvSpPr>
          <p:cNvPr id="354" name="Google Shape;354;p34"/>
          <p:cNvSpPr/>
          <p:nvPr/>
        </p:nvSpPr>
        <p:spPr>
          <a:xfrm>
            <a:off x="577637" y="2956592"/>
            <a:ext cx="8181474"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Picks an element as pivot and partitions the given array around the picked pivot.</a:t>
            </a:r>
            <a:endParaRPr i="0" sz="1800" u="none" cap="none" strike="noStrike">
              <a:solidFill>
                <a:srgbClr val="000000"/>
              </a:solidFill>
              <a:latin typeface="Roboto"/>
              <a:ea typeface="Roboto"/>
              <a:cs typeface="Roboto"/>
              <a:sym typeface="Roboto"/>
            </a:endParaRPr>
          </a:p>
        </p:txBody>
      </p:sp>
      <p:sp>
        <p:nvSpPr>
          <p:cNvPr id="355" name="Google Shape;355;p34"/>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a:t>
            </a:r>
            <a:r>
              <a:rPr b="1" lang="en-IN" sz="2000">
                <a:solidFill>
                  <a:srgbClr val="8182EF"/>
                </a:solidFill>
                <a:latin typeface="Roboto"/>
                <a:ea typeface="Roboto"/>
                <a:cs typeface="Roboto"/>
                <a:sym typeface="Roboto"/>
              </a:rPr>
              <a:t>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p:nvPr/>
        </p:nvSpPr>
        <p:spPr>
          <a:xfrm>
            <a:off x="587889" y="925454"/>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rgbClr val="A5A5A5"/>
                </a:solidFill>
                <a:latin typeface="Consolas"/>
                <a:ea typeface="Consolas"/>
                <a:cs typeface="Consolas"/>
                <a:sym typeface="Consolas"/>
              </a:rPr>
              <a:t>/* low  --&gt; Starting index,  high  --&gt; Ending index */</a:t>
            </a:r>
            <a:endParaRPr b="0" i="0" sz="1400" u="none" cap="none" strike="noStrike">
              <a:solidFill>
                <a:srgbClr val="A5A5A5"/>
              </a:solidFill>
              <a:latin typeface="Arial"/>
              <a:ea typeface="Arial"/>
              <a:cs typeface="Arial"/>
              <a:sym typeface="Arial"/>
            </a:endParaRPr>
          </a:p>
        </p:txBody>
      </p:sp>
      <p:sp>
        <p:nvSpPr>
          <p:cNvPr id="361" name="Google Shape;361;p35"/>
          <p:cNvSpPr/>
          <p:nvPr/>
        </p:nvSpPr>
        <p:spPr>
          <a:xfrm>
            <a:off x="1836608" y="1446857"/>
            <a:ext cx="5669154" cy="3696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FF0000"/>
                </a:solidFill>
                <a:latin typeface="Consolas"/>
                <a:ea typeface="Consolas"/>
                <a:cs typeface="Consolas"/>
                <a:sym typeface="Consolas"/>
              </a:rPr>
              <a:t>quickSort</a:t>
            </a:r>
            <a:r>
              <a:rPr b="0" i="0" lang="en-IN" sz="1600" u="none" cap="none" strike="noStrike">
                <a:solidFill>
                  <a:srgbClr val="000000"/>
                </a:solidFill>
                <a:latin typeface="Consolas"/>
                <a:ea typeface="Consolas"/>
                <a:cs typeface="Consolas"/>
                <a:sym typeface="Consolas"/>
              </a:rPr>
              <a:t>(arr[], low, high)</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if (low &lt; high)</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A5A5A5"/>
                </a:solidFill>
                <a:latin typeface="Consolas"/>
                <a:ea typeface="Consolas"/>
                <a:cs typeface="Consolas"/>
                <a:sym typeface="Consolas"/>
              </a:rPr>
              <a:t>        /* pi is partitioning index, arr[pi] is now at right place */</a:t>
            </a:r>
            <a:endParaRPr b="0" i="0" sz="16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pi = </a:t>
            </a:r>
            <a:r>
              <a:rPr b="0" i="0" lang="en-IN" sz="1600" u="none" cap="none" strike="noStrike">
                <a:solidFill>
                  <a:srgbClr val="FF0000"/>
                </a:solidFill>
                <a:latin typeface="Consolas"/>
                <a:ea typeface="Consolas"/>
                <a:cs typeface="Consolas"/>
                <a:sym typeface="Consolas"/>
              </a:rPr>
              <a:t>partition</a:t>
            </a:r>
            <a:r>
              <a:rPr b="0" i="0" lang="en-IN" sz="1600" u="none" cap="none" strike="noStrike">
                <a:solidFill>
                  <a:srgbClr val="000000"/>
                </a:solidFill>
                <a:latin typeface="Consolas"/>
                <a:ea typeface="Consolas"/>
                <a:cs typeface="Consolas"/>
                <a:sym typeface="Consolas"/>
              </a:rPr>
              <a:t>(arr, low, high);</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a:t>
            </a:r>
            <a:r>
              <a:rPr b="0" i="0" lang="en-IN" sz="1600" u="none" cap="none" strike="noStrike">
                <a:solidFill>
                  <a:srgbClr val="FF0000"/>
                </a:solidFill>
                <a:latin typeface="Consolas"/>
                <a:ea typeface="Consolas"/>
                <a:cs typeface="Consolas"/>
                <a:sym typeface="Consolas"/>
              </a:rPr>
              <a:t>quickSort</a:t>
            </a:r>
            <a:r>
              <a:rPr b="0" i="0" lang="en-IN" sz="1600" u="none" cap="none" strike="noStrike">
                <a:solidFill>
                  <a:srgbClr val="000000"/>
                </a:solidFill>
                <a:latin typeface="Consolas"/>
                <a:ea typeface="Consolas"/>
                <a:cs typeface="Consolas"/>
                <a:sym typeface="Consolas"/>
              </a:rPr>
              <a:t>(arr, low, pi - 1); </a:t>
            </a:r>
            <a:r>
              <a:rPr b="0" i="0" lang="en-IN" sz="1600" u="none" cap="none" strike="noStrike">
                <a:solidFill>
                  <a:srgbClr val="A5A5A5"/>
                </a:solidFill>
                <a:latin typeface="Consolas"/>
                <a:ea typeface="Consolas"/>
                <a:cs typeface="Consolas"/>
                <a:sym typeface="Consolas"/>
              </a:rPr>
              <a:t> // Before</a:t>
            </a:r>
            <a:r>
              <a:rPr b="0" i="0" lang="en-IN" sz="1600" u="none" cap="none" strike="noStrike">
                <a:solidFill>
                  <a:srgbClr val="000000"/>
                </a:solidFill>
                <a:latin typeface="Consolas"/>
                <a:ea typeface="Consolas"/>
                <a:cs typeface="Consolas"/>
                <a:sym typeface="Consolas"/>
              </a:rPr>
              <a:t> pi</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a:t>
            </a:r>
            <a:r>
              <a:rPr b="0" i="0" lang="en-IN" sz="1600" u="none" cap="none" strike="noStrike">
                <a:solidFill>
                  <a:srgbClr val="FF0000"/>
                </a:solidFill>
                <a:latin typeface="Consolas"/>
                <a:ea typeface="Consolas"/>
                <a:cs typeface="Consolas"/>
                <a:sym typeface="Consolas"/>
              </a:rPr>
              <a:t>quickSort</a:t>
            </a:r>
            <a:r>
              <a:rPr b="0" i="0" lang="en-IN" sz="1600" u="none" cap="none" strike="noStrike">
                <a:solidFill>
                  <a:srgbClr val="000000"/>
                </a:solidFill>
                <a:latin typeface="Consolas"/>
                <a:ea typeface="Consolas"/>
                <a:cs typeface="Consolas"/>
                <a:sym typeface="Consolas"/>
              </a:rPr>
              <a:t>(arr, pi + 1, high); </a:t>
            </a:r>
            <a:r>
              <a:rPr b="0" i="0" lang="en-IN" sz="1600" u="none" cap="none" strike="noStrike">
                <a:solidFill>
                  <a:srgbClr val="A5A5A5"/>
                </a:solidFill>
                <a:latin typeface="Consolas"/>
                <a:ea typeface="Consolas"/>
                <a:cs typeface="Consolas"/>
                <a:sym typeface="Consolas"/>
              </a:rPr>
              <a:t>// After pi</a:t>
            </a:r>
            <a:endParaRPr b="0" i="0" sz="16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
        <p:nvSpPr>
          <p:cNvPr id="362" name="Google Shape;362;p35"/>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2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2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2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20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2000"/>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2000"/>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2000"/>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2000"/>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2000"/>
                                        <p:tgtEl>
                                          <p:spTgt spid="3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animEffect filter="fade" transition="in">
                                      <p:cBhvr>
                                        <p:cTn dur="2000"/>
                                        <p:tgtEl>
                                          <p:spTgt spid="36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animEffect filter="fade" transition="in">
                                      <p:cBhvr>
                                        <p:cTn dur="2000"/>
                                        <p:tgtEl>
                                          <p:spTgt spid="36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495300" y="1451610"/>
            <a:ext cx="8153400" cy="2533650"/>
          </a:xfrm>
          <a:prstGeom prst="rect">
            <a:avLst/>
          </a:prstGeom>
          <a:noFill/>
          <a:ln>
            <a:noFill/>
          </a:ln>
        </p:spPr>
      </p:pic>
      <p:sp>
        <p:nvSpPr>
          <p:cNvPr id="368" name="Google Shape;368;p36"/>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 SORT</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p:nvPr/>
        </p:nvSpPr>
        <p:spPr>
          <a:xfrm>
            <a:off x="481263" y="925454"/>
            <a:ext cx="818147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Time taken by </a:t>
            </a:r>
            <a:r>
              <a:rPr b="1" i="0" lang="en-IN" sz="1800" u="none" cap="none" strike="noStrike">
                <a:solidFill>
                  <a:schemeClr val="dk1"/>
                </a:solidFill>
                <a:latin typeface="Consolas"/>
                <a:ea typeface="Consolas"/>
                <a:cs typeface="Consolas"/>
                <a:sym typeface="Consolas"/>
              </a:rPr>
              <a:t>Quick Sort</a:t>
            </a:r>
            <a:r>
              <a:rPr b="0" i="0" lang="en-IN" sz="1800" u="none" cap="none" strike="noStrike">
                <a:solidFill>
                  <a:schemeClr val="dk1"/>
                </a:solidFill>
                <a:latin typeface="Consolas"/>
                <a:ea typeface="Consolas"/>
                <a:cs typeface="Consolas"/>
                <a:sym typeface="Consolas"/>
              </a:rPr>
              <a:t> in general can be written as following;</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481263" y="1340952"/>
            <a:ext cx="818147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T(n) = T(k) + T(n-k-1) + (n)</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a:off x="798786" y="1682748"/>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So, Time Complexity T(n)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a:off x="4553688" y="1670148"/>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O(n*2)</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806811" y="2130773"/>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Auxiliary Space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4561713" y="2118173"/>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O(1)</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801086" y="2626923"/>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Algorithmic Paradigm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4555988" y="2614323"/>
            <a:ext cx="3120004"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Incremental Approach and Divide &amp; Conquer</a:t>
            </a:r>
            <a:endParaRPr b="0" i="0" sz="1400" u="none" cap="none" strike="noStrike">
              <a:solidFill>
                <a:srgbClr val="000000"/>
              </a:solidFill>
              <a:latin typeface="Arial"/>
              <a:ea typeface="Arial"/>
              <a:cs typeface="Arial"/>
              <a:sym typeface="Arial"/>
            </a:endParaRPr>
          </a:p>
        </p:txBody>
      </p:sp>
      <p:sp>
        <p:nvSpPr>
          <p:cNvPr id="381" name="Google Shape;381;p37"/>
          <p:cNvSpPr/>
          <p:nvPr/>
        </p:nvSpPr>
        <p:spPr>
          <a:xfrm>
            <a:off x="802236" y="3549323"/>
            <a:ext cx="3663205"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Sorting In Place :</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4557138" y="3536723"/>
            <a:ext cx="312000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Yes</a:t>
            </a:r>
            <a:endParaRPr b="0" i="0" sz="1400" u="none" cap="none" strike="noStrike">
              <a:solidFill>
                <a:srgbClr val="000000"/>
              </a:solidFill>
              <a:latin typeface="Arial"/>
              <a:ea typeface="Arial"/>
              <a:cs typeface="Arial"/>
              <a:sym typeface="Arial"/>
            </a:endParaRPr>
          </a:p>
        </p:txBody>
      </p:sp>
      <p:sp>
        <p:nvSpPr>
          <p:cNvPr id="383" name="Google Shape;383;p37"/>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 SORT</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aphicFrame>
        <p:nvGraphicFramePr>
          <p:cNvPr id="388" name="Google Shape;388;p69"/>
          <p:cNvGraphicFramePr/>
          <p:nvPr/>
        </p:nvGraphicFramePr>
        <p:xfrm>
          <a:off x="180622" y="847515"/>
          <a:ext cx="3000000" cy="3000000"/>
        </p:xfrm>
        <a:graphic>
          <a:graphicData uri="http://schemas.openxmlformats.org/drawingml/2006/table">
            <a:tbl>
              <a:tblPr>
                <a:noFill/>
                <a:tableStyleId>{903D735D-F856-4938-AA47-3ADB481DDA0C}</a:tableStyleId>
              </a:tblPr>
              <a:tblGrid>
                <a:gridCol w="4797775"/>
                <a:gridCol w="3984975"/>
              </a:tblGrid>
              <a:tr h="379222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class </a:t>
                      </a:r>
                      <a:r>
                        <a:rPr lang="en-IN">
                          <a:solidFill>
                            <a:schemeClr val="dk1"/>
                          </a:solidFill>
                          <a:latin typeface="Consolas"/>
                          <a:ea typeface="Consolas"/>
                          <a:cs typeface="Consolas"/>
                          <a:sym typeface="Consolas"/>
                        </a:rPr>
                        <a:t>Main</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This function takes last element as pivot, places the pivot element at its correct position in sorted array, and places all smaller (smaller than pivot) to left of pivot and all greater elements to right of pivot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partition(int arr[], int low, int high)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pivot = arr[high];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i = (low-1); // index of smaller element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for (int j=low; j&lt;high; j++)</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If current element is smaller than or</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equal to pivot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(arr[j] &lt;= pivot)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 swap arr[i] and arr[j]</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temp = arr[i];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arr[i] = arr[j];</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arr[j] = temp;</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 swap arr[i+1] and arr[high] (or pivot)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temp = arr[i+1];</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arr[i+1] = arr[high];</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arr[high] = temp;</a:t>
                      </a:r>
                      <a:endParaRPr/>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return i+1;</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89" name="Google Shape;389;p69"/>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 SORT</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aphicFrame>
        <p:nvGraphicFramePr>
          <p:cNvPr id="394" name="Google Shape;394;p70"/>
          <p:cNvGraphicFramePr/>
          <p:nvPr/>
        </p:nvGraphicFramePr>
        <p:xfrm>
          <a:off x="111834" y="779783"/>
          <a:ext cx="3000000" cy="3000000"/>
        </p:xfrm>
        <a:graphic>
          <a:graphicData uri="http://schemas.openxmlformats.org/drawingml/2006/table">
            <a:tbl>
              <a:tblPr>
                <a:noFill/>
                <a:tableStyleId>{903D735D-F856-4938-AA47-3ADB481DDA0C}</a:tableStyleId>
              </a:tblPr>
              <a:tblGrid>
                <a:gridCol w="4517750"/>
                <a:gridCol w="4076050"/>
              </a:tblGrid>
              <a:tr h="430472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The main function that implements QuickSort()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arr[] --&gt; Array to be sorted,</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low --&gt; Starting index,</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high --&gt; Ending index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void sort(int arr[], int low, int high)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(low &lt; high)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pi is partitioning index, arr[pi] is</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now at right place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pi = partition(arr, low, high);</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Recursively sort elements before</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partition and after partition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sort(arr, low, pi-1);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sort(arr, pi+1, high);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 A utility function to print array of size n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static void printArray(int arr[])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n = arr.length;</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for (int i=0; i&lt;n; ++i)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System.out.print(arr[i]+"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System.out.println();</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public static void main(String args[])</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arr[] = {10, 7, 8, 9, 1, 5};</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n = arr.length;</a:t>
                      </a:r>
                      <a:endParaRPr/>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r>
                        <a:rPr lang="en-IN">
                          <a:solidFill>
                            <a:schemeClr val="dk1"/>
                          </a:solidFill>
                          <a:highlight>
                            <a:schemeClr val="lt1"/>
                          </a:highlight>
                          <a:latin typeface="Consolas"/>
                          <a:ea typeface="Consolas"/>
                          <a:cs typeface="Consolas"/>
                          <a:sym typeface="Consolas"/>
                        </a:rPr>
                        <a:t>Main </a:t>
                      </a:r>
                      <a:r>
                        <a:rPr b="0" lang="en-IN" sz="1400" u="none" cap="none" strike="noStrike">
                          <a:solidFill>
                            <a:schemeClr val="dk1"/>
                          </a:solidFill>
                          <a:highlight>
                            <a:schemeClr val="lt1"/>
                          </a:highlight>
                          <a:latin typeface="Consolas"/>
                          <a:ea typeface="Consolas"/>
                          <a:cs typeface="Consolas"/>
                          <a:sym typeface="Consolas"/>
                        </a:rPr>
                        <a:t>ob = new </a:t>
                      </a:r>
                      <a:r>
                        <a:rPr lang="en-IN">
                          <a:solidFill>
                            <a:schemeClr val="dk1"/>
                          </a:solidFill>
                          <a:highlight>
                            <a:schemeClr val="lt1"/>
                          </a:highlight>
                          <a:latin typeface="Consolas"/>
                          <a:ea typeface="Consolas"/>
                          <a:cs typeface="Consolas"/>
                          <a:sym typeface="Consolas"/>
                        </a:rPr>
                        <a:t>Main</a:t>
                      </a: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ob.sort(arr, 0, n-1);</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System.out.println("sorted array");</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printArray(arr);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95" name="Google Shape;395;p70"/>
          <p:cNvSpPr txBox="1"/>
          <p:nvPr/>
        </p:nvSpPr>
        <p:spPr>
          <a:xfrm>
            <a:off x="3729150" y="365125"/>
            <a:ext cx="168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QUICK SORT</a:t>
            </a:r>
            <a:endParaRPr b="1" sz="2000">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p:nvPr/>
        </p:nvSpPr>
        <p:spPr>
          <a:xfrm>
            <a:off x="464239" y="1024381"/>
            <a:ext cx="7968300" cy="415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1. What is QuickSort?</a:t>
            </a:r>
            <a:endParaRPr>
              <a:latin typeface="Roboto"/>
              <a:ea typeface="Roboto"/>
              <a:cs typeface="Roboto"/>
              <a:sym typeface="Roboto"/>
            </a:endParaRPr>
          </a:p>
        </p:txBody>
      </p:sp>
      <p:sp>
        <p:nvSpPr>
          <p:cNvPr id="401" name="Google Shape;401;p71"/>
          <p:cNvSpPr/>
          <p:nvPr/>
        </p:nvSpPr>
        <p:spPr>
          <a:xfrm>
            <a:off x="1246925" y="1587701"/>
            <a:ext cx="7366500" cy="1188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QuickSort is a highly efficient sorting algorithm that follows the divide-and-conquer strategy to sort an array or a list of elements.</a:t>
            </a:r>
            <a:endParaRPr>
              <a:latin typeface="Roboto"/>
              <a:ea typeface="Roboto"/>
              <a:cs typeface="Roboto"/>
              <a:sym typeface="Roboto"/>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Consolas"/>
              <a:ea typeface="Consolas"/>
              <a:cs typeface="Consolas"/>
              <a:sym typeface="Consolas"/>
            </a:endParaRPr>
          </a:p>
        </p:txBody>
      </p:sp>
      <p:sp>
        <p:nvSpPr>
          <p:cNvPr id="402" name="Google Shape;402;p71"/>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2"/>
          <p:cNvSpPr/>
          <p:nvPr/>
        </p:nvSpPr>
        <p:spPr>
          <a:xfrm>
            <a:off x="587889" y="1595012"/>
            <a:ext cx="7968300" cy="415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latin typeface="Roboto"/>
              <a:ea typeface="Roboto"/>
              <a:cs typeface="Roboto"/>
              <a:sym typeface="Roboto"/>
            </a:endParaRPr>
          </a:p>
        </p:txBody>
      </p:sp>
      <p:sp>
        <p:nvSpPr>
          <p:cNvPr id="408" name="Google Shape;408;p72"/>
          <p:cNvSpPr/>
          <p:nvPr/>
        </p:nvSpPr>
        <p:spPr>
          <a:xfrm>
            <a:off x="1246913" y="1594994"/>
            <a:ext cx="7366500" cy="1662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QuickSort works by selecting a pivot element from the array and partitioning the other elements into two sub-arrays based on whether they are less than or greater than the pivot. The sub-arrays are then recursively sorted.</a:t>
            </a:r>
            <a:endParaRPr>
              <a:latin typeface="Roboto"/>
              <a:ea typeface="Roboto"/>
              <a:cs typeface="Roboto"/>
              <a:sym typeface="Roboto"/>
            </a:endParaRPr>
          </a:p>
        </p:txBody>
      </p:sp>
      <p:sp>
        <p:nvSpPr>
          <p:cNvPr id="409" name="Google Shape;409;p72"/>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
        <p:nvSpPr>
          <p:cNvPr id="410" name="Google Shape;410;p72"/>
          <p:cNvSpPr/>
          <p:nvPr/>
        </p:nvSpPr>
        <p:spPr>
          <a:xfrm>
            <a:off x="464239" y="1024381"/>
            <a:ext cx="7968300" cy="415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IN" sz="1800">
                <a:solidFill>
                  <a:schemeClr val="dk1"/>
                </a:solidFill>
                <a:latin typeface="Roboto"/>
                <a:ea typeface="Roboto"/>
                <a:cs typeface="Roboto"/>
                <a:sym typeface="Roboto"/>
              </a:rPr>
              <a:t>2. How does QuickSort work?</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3"/>
          <p:cNvSpPr/>
          <p:nvPr/>
        </p:nvSpPr>
        <p:spPr>
          <a:xfrm>
            <a:off x="587889" y="1504701"/>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a:latin typeface="Roboto"/>
              <a:ea typeface="Roboto"/>
              <a:cs typeface="Roboto"/>
              <a:sym typeface="Roboto"/>
            </a:endParaRPr>
          </a:p>
        </p:txBody>
      </p:sp>
      <p:sp>
        <p:nvSpPr>
          <p:cNvPr id="416" name="Google Shape;416;p73"/>
          <p:cNvSpPr/>
          <p:nvPr/>
        </p:nvSpPr>
        <p:spPr>
          <a:xfrm>
            <a:off x="1269696" y="1643496"/>
            <a:ext cx="7099500" cy="1662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Partitioning involves selecting a pivot and rearranging the array such that all elements less than the pivot are on its left and all elements greater are on its right. The pivot assumes its final position in this process.</a:t>
            </a:r>
            <a:endParaRPr>
              <a:latin typeface="Roboto"/>
              <a:ea typeface="Roboto"/>
              <a:cs typeface="Roboto"/>
              <a:sym typeface="Roboto"/>
            </a:endParaRPr>
          </a:p>
        </p:txBody>
      </p:sp>
      <p:sp>
        <p:nvSpPr>
          <p:cNvPr id="417" name="Google Shape;417;p73"/>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
        <p:nvSpPr>
          <p:cNvPr id="418" name="Google Shape;418;p73"/>
          <p:cNvSpPr/>
          <p:nvPr/>
        </p:nvSpPr>
        <p:spPr>
          <a:xfrm>
            <a:off x="464239" y="1024381"/>
            <a:ext cx="7968300" cy="415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IN" sz="1800">
                <a:solidFill>
                  <a:schemeClr val="dk1"/>
                </a:solidFill>
                <a:latin typeface="Roboto"/>
                <a:ea typeface="Roboto"/>
                <a:cs typeface="Roboto"/>
                <a:sym typeface="Roboto"/>
              </a:rPr>
              <a:t>3. Explain the partitioning step in QuickSort.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
          <p:cNvPicPr preferRelativeResize="0"/>
          <p:nvPr/>
        </p:nvPicPr>
        <p:blipFill rotWithShape="1">
          <a:blip r:embed="rId3">
            <a:alphaModFix/>
          </a:blip>
          <a:srcRect b="0" l="0" r="0" t="0"/>
          <a:stretch/>
        </p:blipFill>
        <p:spPr>
          <a:xfrm>
            <a:off x="3200781" y="2279904"/>
            <a:ext cx="2742438" cy="2121408"/>
          </a:xfrm>
          <a:prstGeom prst="rect">
            <a:avLst/>
          </a:prstGeom>
          <a:noFill/>
          <a:ln>
            <a:noFill/>
          </a:ln>
        </p:spPr>
      </p:pic>
      <p:sp>
        <p:nvSpPr>
          <p:cNvPr id="154" name="Google Shape;154;p1"/>
          <p:cNvSpPr txBox="1"/>
          <p:nvPr/>
        </p:nvSpPr>
        <p:spPr>
          <a:xfrm>
            <a:off x="1566672" y="1541240"/>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URL</a:t>
            </a:r>
            <a:r>
              <a:rPr b="1" i="0" lang="en-IN" sz="1400" u="none" cap="none" strike="noStrike">
                <a:solidFill>
                  <a:srgbClr val="373737"/>
                </a:solidFill>
                <a:latin typeface="Roboto"/>
                <a:ea typeface="Roboto"/>
                <a:cs typeface="Roboto"/>
                <a:sym typeface="Roboto"/>
              </a:rPr>
              <a:t>: </a:t>
            </a:r>
            <a:r>
              <a:rPr b="1" i="0" lang="en-IN" sz="1400" u="sng" cap="none" strike="noStrike">
                <a:solidFill>
                  <a:srgbClr val="0097A7"/>
                </a:solidFill>
                <a:latin typeface="Roboto"/>
                <a:ea typeface="Roboto"/>
                <a:cs typeface="Roboto"/>
                <a:sym typeface="Roboto"/>
                <a:hlinkClick r:id="rId4">
                  <a:extLst>
                    <a:ext uri="{A12FA001-AC4F-418D-AE19-62706E023703}">
                      <ahyp:hlinkClr val="tx"/>
                    </a:ext>
                  </a:extLst>
                </a:hlinkClick>
              </a:rPr>
              <a:t>https://forms.gle/eaLan5f1DZq9XBVD9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1" i="0" lang="en-IN" sz="1400" u="none" cap="none" strike="noStrike">
                <a:solidFill>
                  <a:srgbClr val="000000"/>
                </a:solidFill>
                <a:latin typeface="Roboto"/>
                <a:ea typeface="Roboto"/>
                <a:cs typeface="Roboto"/>
                <a:sym typeface="Roboto"/>
              </a:rPr>
              <a:t>QR CODE</a:t>
            </a:r>
            <a:r>
              <a:rPr b="1" i="0" lang="en-IN" sz="1400" u="none" cap="none" strike="noStrike">
                <a:solidFill>
                  <a:srgbClr val="373737"/>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1932432" y="742188"/>
            <a:ext cx="457200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                    TEST TIME ON NATURAL SORT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nvSpPr>
        <p:spPr>
          <a:xfrm>
            <a:off x="720727" y="1570229"/>
            <a:ext cx="6564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latin typeface="Roboto"/>
              <a:ea typeface="Roboto"/>
              <a:cs typeface="Roboto"/>
              <a:sym typeface="Roboto"/>
            </a:endParaRPr>
          </a:p>
        </p:txBody>
      </p:sp>
      <p:sp>
        <p:nvSpPr>
          <p:cNvPr id="424" name="Google Shape;424;p74"/>
          <p:cNvSpPr/>
          <p:nvPr/>
        </p:nvSpPr>
        <p:spPr>
          <a:xfrm>
            <a:off x="1269681" y="1634956"/>
            <a:ext cx="7099500" cy="1662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The pivot selection greatly affects QuickSort's performance. Choosing a pivot that consistently divides the array into roughly equal halves leads to better average and best-case performance.</a:t>
            </a:r>
            <a:endParaRPr>
              <a:latin typeface="Roboto"/>
              <a:ea typeface="Roboto"/>
              <a:cs typeface="Roboto"/>
              <a:sym typeface="Roboto"/>
            </a:endParaRPr>
          </a:p>
        </p:txBody>
      </p:sp>
      <p:sp>
        <p:nvSpPr>
          <p:cNvPr id="425" name="Google Shape;425;p74"/>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
        <p:nvSpPr>
          <p:cNvPr id="426" name="Google Shape;426;p74"/>
          <p:cNvSpPr/>
          <p:nvPr/>
        </p:nvSpPr>
        <p:spPr>
          <a:xfrm>
            <a:off x="464239" y="1024381"/>
            <a:ext cx="7968300" cy="415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IN" sz="1800">
                <a:solidFill>
                  <a:schemeClr val="dk1"/>
                </a:solidFill>
                <a:latin typeface="Roboto"/>
                <a:ea typeface="Roboto"/>
                <a:cs typeface="Roboto"/>
                <a:sym typeface="Roboto"/>
              </a:rPr>
              <a:t>4. What is the significance of the pivot selection in QuickSort?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32" name="Google Shape;432;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433" name="Google Shape;433;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34" name="Google Shape;434;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435" name="Google Shape;435;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36" name="Google Shape;436;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37" name="Google Shape;437;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438" name="Google Shape;438;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39" name="Google Shape;439;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440" name="Google Shape;440;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41" name="Google Shape;441;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442" name="Google Shape;442;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p:nvPr/>
        </p:nvSpPr>
        <p:spPr>
          <a:xfrm>
            <a:off x="587889" y="956611"/>
            <a:ext cx="7968222" cy="415498"/>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Sorting algorithms put elements of a list into an order.</a:t>
            </a:r>
            <a:endParaRPr i="0" sz="1600" u="none" cap="none" strike="noStrike">
              <a:solidFill>
                <a:srgbClr val="000000"/>
              </a:solidFill>
              <a:latin typeface="Roboto"/>
              <a:ea typeface="Roboto"/>
              <a:cs typeface="Roboto"/>
              <a:sym typeface="Roboto"/>
            </a:endParaRPr>
          </a:p>
        </p:txBody>
      </p:sp>
      <p:sp>
        <p:nvSpPr>
          <p:cNvPr id="161" name="Google Shape;161;p3"/>
          <p:cNvSpPr/>
          <p:nvPr/>
        </p:nvSpPr>
        <p:spPr>
          <a:xfrm>
            <a:off x="1072529" y="1331926"/>
            <a:ext cx="80439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Eg. :</a:t>
            </a:r>
            <a:endParaRPr i="0" sz="1600" u="none" cap="none" strike="noStrike">
              <a:solidFill>
                <a:srgbClr val="000000"/>
              </a:solidFill>
              <a:latin typeface="Roboto"/>
              <a:ea typeface="Roboto"/>
              <a:cs typeface="Roboto"/>
              <a:sym typeface="Roboto"/>
            </a:endParaRPr>
          </a:p>
        </p:txBody>
      </p:sp>
      <p:sp>
        <p:nvSpPr>
          <p:cNvPr id="162" name="Google Shape;162;p3"/>
          <p:cNvSpPr/>
          <p:nvPr/>
        </p:nvSpPr>
        <p:spPr>
          <a:xfrm>
            <a:off x="1753046" y="1326201"/>
            <a:ext cx="219331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Numerical Sorting</a:t>
            </a:r>
            <a:endParaRPr i="0" sz="1600" u="none" cap="none" strike="noStrike">
              <a:solidFill>
                <a:srgbClr val="000000"/>
              </a:solidFill>
              <a:latin typeface="Roboto"/>
              <a:ea typeface="Roboto"/>
              <a:cs typeface="Roboto"/>
              <a:sym typeface="Roboto"/>
            </a:endParaRPr>
          </a:p>
        </p:txBody>
      </p:sp>
      <p:sp>
        <p:nvSpPr>
          <p:cNvPr id="163" name="Google Shape;163;p3"/>
          <p:cNvSpPr/>
          <p:nvPr/>
        </p:nvSpPr>
        <p:spPr>
          <a:xfrm>
            <a:off x="4469713" y="1321626"/>
            <a:ext cx="259108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Alphabetical Sorting</a:t>
            </a:r>
            <a:endParaRPr i="0" sz="1600" u="none" cap="none" strike="noStrike">
              <a:solidFill>
                <a:srgbClr val="000000"/>
              </a:solidFill>
              <a:latin typeface="Roboto"/>
              <a:ea typeface="Roboto"/>
              <a:cs typeface="Roboto"/>
              <a:sym typeface="Roboto"/>
            </a:endParaRPr>
          </a:p>
        </p:txBody>
      </p:sp>
      <p:sp>
        <p:nvSpPr>
          <p:cNvPr id="164" name="Google Shape;164;p3"/>
          <p:cNvSpPr/>
          <p:nvPr/>
        </p:nvSpPr>
        <p:spPr>
          <a:xfrm>
            <a:off x="3959813" y="1320476"/>
            <a:ext cx="51591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and</a:t>
            </a:r>
            <a:endParaRPr i="0" sz="1600" u="none" cap="none" strike="noStrike">
              <a:solidFill>
                <a:srgbClr val="000000"/>
              </a:solidFill>
              <a:latin typeface="Roboto"/>
              <a:ea typeface="Roboto"/>
              <a:cs typeface="Roboto"/>
              <a:sym typeface="Roboto"/>
            </a:endParaRPr>
          </a:p>
        </p:txBody>
      </p:sp>
      <p:sp>
        <p:nvSpPr>
          <p:cNvPr id="165" name="Google Shape;165;p3"/>
          <p:cNvSpPr/>
          <p:nvPr/>
        </p:nvSpPr>
        <p:spPr>
          <a:xfrm>
            <a:off x="571912" y="1936926"/>
            <a:ext cx="7968222" cy="415498"/>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Many sorting algorithms have been invented for sorting.</a:t>
            </a:r>
            <a:endParaRPr i="0" sz="1600" u="none" cap="none" strike="noStrike">
              <a:solidFill>
                <a:srgbClr val="000000"/>
              </a:solidFill>
              <a:latin typeface="Roboto"/>
              <a:ea typeface="Roboto"/>
              <a:cs typeface="Roboto"/>
              <a:sym typeface="Roboto"/>
            </a:endParaRPr>
          </a:p>
        </p:txBody>
      </p:sp>
      <p:sp>
        <p:nvSpPr>
          <p:cNvPr id="166" name="Google Shape;166;p3"/>
          <p:cNvSpPr/>
          <p:nvPr/>
        </p:nvSpPr>
        <p:spPr>
          <a:xfrm>
            <a:off x="560415" y="2584326"/>
            <a:ext cx="7968300" cy="415500"/>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They are either comparison based or non-comparison based.</a:t>
            </a:r>
            <a:endParaRPr i="0" sz="1600" u="none" cap="none" strike="noStrike">
              <a:solidFill>
                <a:srgbClr val="000000"/>
              </a:solidFill>
              <a:latin typeface="Roboto"/>
              <a:ea typeface="Roboto"/>
              <a:cs typeface="Roboto"/>
              <a:sym typeface="Roboto"/>
            </a:endParaRPr>
          </a:p>
        </p:txBody>
      </p:sp>
      <p:sp>
        <p:nvSpPr>
          <p:cNvPr id="167" name="Google Shape;167;p3"/>
          <p:cNvSpPr/>
          <p:nvPr/>
        </p:nvSpPr>
        <p:spPr>
          <a:xfrm>
            <a:off x="560462" y="3231726"/>
            <a:ext cx="7968222"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Their relative advantages and disadvantages have been studied extensively.</a:t>
            </a:r>
            <a:endParaRPr i="0" sz="1600" u="none" cap="none" strike="noStrike">
              <a:solidFill>
                <a:srgbClr val="000000"/>
              </a:solidFill>
              <a:latin typeface="Roboto"/>
              <a:ea typeface="Roboto"/>
              <a:cs typeface="Roboto"/>
              <a:sym typeface="Roboto"/>
            </a:endParaRPr>
          </a:p>
        </p:txBody>
      </p:sp>
      <p:sp>
        <p:nvSpPr>
          <p:cNvPr id="168" name="Google Shape;168;p3"/>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SORTING</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p:nvPr/>
        </p:nvSpPr>
        <p:spPr>
          <a:xfrm>
            <a:off x="587889" y="941085"/>
            <a:ext cx="7968300" cy="831000"/>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A comparison based sorting algorithm runs the elements through a single abstract comparison operation</a:t>
            </a:r>
            <a:endParaRPr i="0" sz="1600" u="none" cap="none" strike="noStrike">
              <a:solidFill>
                <a:srgbClr val="000000"/>
              </a:solidFill>
              <a:latin typeface="Roboto"/>
              <a:ea typeface="Roboto"/>
              <a:cs typeface="Roboto"/>
              <a:sym typeface="Roboto"/>
            </a:endParaRPr>
          </a:p>
        </p:txBody>
      </p:sp>
      <p:sp>
        <p:nvSpPr>
          <p:cNvPr id="174" name="Google Shape;174;p2"/>
          <p:cNvSpPr/>
          <p:nvPr/>
        </p:nvSpPr>
        <p:spPr>
          <a:xfrm>
            <a:off x="1124093" y="1655482"/>
            <a:ext cx="689581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i.e. usually a "less than or equal to" operator</a:t>
            </a:r>
            <a:endParaRPr i="0" sz="1600" u="none" cap="none" strike="noStrike">
              <a:solidFill>
                <a:srgbClr val="000000"/>
              </a:solidFill>
              <a:latin typeface="Roboto"/>
              <a:ea typeface="Roboto"/>
              <a:cs typeface="Roboto"/>
              <a:sym typeface="Roboto"/>
            </a:endParaRPr>
          </a:p>
        </p:txBody>
      </p:sp>
      <p:sp>
        <p:nvSpPr>
          <p:cNvPr id="175" name="Google Shape;175;p2"/>
          <p:cNvSpPr/>
          <p:nvPr/>
        </p:nvSpPr>
        <p:spPr>
          <a:xfrm>
            <a:off x="587889" y="1968185"/>
            <a:ext cx="7968222"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That determines which of two elements should occur first in the final sorted list.</a:t>
            </a:r>
            <a:endParaRPr i="0" sz="1600" u="none" cap="none" strike="noStrike">
              <a:solidFill>
                <a:srgbClr val="000000"/>
              </a:solidFill>
              <a:latin typeface="Roboto"/>
              <a:ea typeface="Roboto"/>
              <a:cs typeface="Roboto"/>
              <a:sym typeface="Roboto"/>
            </a:endParaRPr>
          </a:p>
        </p:txBody>
      </p:sp>
      <p:sp>
        <p:nvSpPr>
          <p:cNvPr id="176" name="Google Shape;176;p2"/>
          <p:cNvSpPr/>
          <p:nvPr/>
        </p:nvSpPr>
        <p:spPr>
          <a:xfrm>
            <a:off x="560462" y="2729851"/>
            <a:ext cx="7968222"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Such examples include; Bubble Sort, Insertion Sort, Merge Sort, Heap Sort, Selection Sort, Quick Sort...</a:t>
            </a:r>
            <a:endParaRPr i="0" sz="1600" u="none" cap="none" strike="noStrike">
              <a:solidFill>
                <a:srgbClr val="000000"/>
              </a:solidFill>
              <a:latin typeface="Roboto"/>
              <a:ea typeface="Roboto"/>
              <a:cs typeface="Roboto"/>
              <a:sym typeface="Roboto"/>
            </a:endParaRPr>
          </a:p>
        </p:txBody>
      </p:sp>
      <p:sp>
        <p:nvSpPr>
          <p:cNvPr id="177" name="Google Shape;177;p2"/>
          <p:cNvSpPr/>
          <p:nvPr/>
        </p:nvSpPr>
        <p:spPr>
          <a:xfrm>
            <a:off x="561612" y="3494126"/>
            <a:ext cx="7968222"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Non-comparison based sorting algorithms, on the other hand, are sorting algorithms which are not comparison based.</a:t>
            </a:r>
            <a:endParaRPr sz="1600">
              <a:latin typeface="Roboto"/>
              <a:ea typeface="Roboto"/>
              <a:cs typeface="Roboto"/>
              <a:sym typeface="Roboto"/>
            </a:endParaRPr>
          </a:p>
        </p:txBody>
      </p:sp>
      <p:sp>
        <p:nvSpPr>
          <p:cNvPr id="178" name="Google Shape;178;p2"/>
          <p:cNvSpPr/>
          <p:nvPr/>
        </p:nvSpPr>
        <p:spPr>
          <a:xfrm>
            <a:off x="1072529" y="4363801"/>
            <a:ext cx="80439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Eg. :</a:t>
            </a:r>
            <a:endParaRPr i="0" sz="1600" u="none" cap="none" strike="noStrike">
              <a:solidFill>
                <a:srgbClr val="000000"/>
              </a:solidFill>
              <a:latin typeface="Roboto"/>
              <a:ea typeface="Roboto"/>
              <a:cs typeface="Roboto"/>
              <a:sym typeface="Roboto"/>
            </a:endParaRPr>
          </a:p>
        </p:txBody>
      </p:sp>
      <p:sp>
        <p:nvSpPr>
          <p:cNvPr id="179" name="Google Shape;179;p2"/>
          <p:cNvSpPr/>
          <p:nvPr/>
        </p:nvSpPr>
        <p:spPr>
          <a:xfrm>
            <a:off x="1753046" y="4358076"/>
            <a:ext cx="1712049"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Counting Sort</a:t>
            </a:r>
            <a:endParaRPr i="0" sz="1600" u="none" cap="none" strike="noStrike">
              <a:solidFill>
                <a:srgbClr val="000000"/>
              </a:solidFill>
              <a:latin typeface="Roboto"/>
              <a:ea typeface="Roboto"/>
              <a:cs typeface="Roboto"/>
              <a:sym typeface="Roboto"/>
            </a:endParaRPr>
          </a:p>
        </p:txBody>
      </p:sp>
      <p:sp>
        <p:nvSpPr>
          <p:cNvPr id="180" name="Google Shape;180;p2"/>
          <p:cNvSpPr/>
          <p:nvPr/>
        </p:nvSpPr>
        <p:spPr>
          <a:xfrm>
            <a:off x="3437313" y="4352351"/>
            <a:ext cx="51591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and</a:t>
            </a:r>
            <a:endParaRPr i="0" sz="1600" u="none" cap="none" strike="noStrike">
              <a:solidFill>
                <a:srgbClr val="000000"/>
              </a:solidFill>
              <a:latin typeface="Roboto"/>
              <a:ea typeface="Roboto"/>
              <a:cs typeface="Roboto"/>
              <a:sym typeface="Roboto"/>
            </a:endParaRPr>
          </a:p>
        </p:txBody>
      </p:sp>
      <p:sp>
        <p:nvSpPr>
          <p:cNvPr id="181" name="Google Shape;181;p2"/>
          <p:cNvSpPr/>
          <p:nvPr/>
        </p:nvSpPr>
        <p:spPr>
          <a:xfrm>
            <a:off x="3905963" y="4353501"/>
            <a:ext cx="132605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Radix Sort</a:t>
            </a:r>
            <a:endParaRPr i="0" sz="1600" u="none" cap="none" strike="noStrike">
              <a:solidFill>
                <a:srgbClr val="000000"/>
              </a:solidFill>
              <a:latin typeface="Roboto"/>
              <a:ea typeface="Roboto"/>
              <a:cs typeface="Roboto"/>
              <a:sym typeface="Roboto"/>
            </a:endParaRPr>
          </a:p>
        </p:txBody>
      </p:sp>
      <p:sp>
        <p:nvSpPr>
          <p:cNvPr id="182" name="Google Shape;182;p2"/>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SORTING</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p:nvPr/>
        </p:nvSpPr>
        <p:spPr>
          <a:xfrm>
            <a:off x="587889" y="1595012"/>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rgbClr val="000000"/>
                </a:solidFill>
                <a:latin typeface="Roboto"/>
                <a:ea typeface="Roboto"/>
                <a:cs typeface="Roboto"/>
                <a:sym typeface="Roboto"/>
              </a:rPr>
              <a:t>1. What is sorting?</a:t>
            </a:r>
            <a:endParaRPr sz="1600">
              <a:latin typeface="Roboto"/>
              <a:ea typeface="Roboto"/>
              <a:cs typeface="Roboto"/>
              <a:sym typeface="Roboto"/>
            </a:endParaRPr>
          </a:p>
        </p:txBody>
      </p:sp>
      <p:sp>
        <p:nvSpPr>
          <p:cNvPr id="188" name="Google Shape;188;p5"/>
          <p:cNvSpPr/>
          <p:nvPr/>
        </p:nvSpPr>
        <p:spPr>
          <a:xfrm>
            <a:off x="1189463" y="2348160"/>
            <a:ext cx="7366648" cy="166199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rgbClr val="000000"/>
                </a:solidFill>
                <a:latin typeface="Roboto"/>
                <a:ea typeface="Roboto"/>
                <a:cs typeface="Roboto"/>
                <a:sym typeface="Roboto"/>
              </a:rPr>
              <a:t>Sorting is the process of arranging elements in a particular order, typically ascending or descending, according to a certain criterion.</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189" name="Google Shape;189;p5"/>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5" name="Google Shape;195;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6" name="Google Shape;196;p4"/>
          <p:cNvSpPr/>
          <p:nvPr/>
        </p:nvSpPr>
        <p:spPr>
          <a:xfrm>
            <a:off x="587889" y="1595012"/>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2. Why is sorting important?</a:t>
            </a:r>
            <a:endParaRPr sz="1600">
              <a:latin typeface="Roboto"/>
              <a:ea typeface="Roboto"/>
              <a:cs typeface="Roboto"/>
              <a:sym typeface="Roboto"/>
            </a:endParaRPr>
          </a:p>
        </p:txBody>
      </p:sp>
      <p:sp>
        <p:nvSpPr>
          <p:cNvPr id="197" name="Google Shape;197;p4"/>
          <p:cNvSpPr/>
          <p:nvPr/>
        </p:nvSpPr>
        <p:spPr>
          <a:xfrm>
            <a:off x="1189463" y="2348160"/>
            <a:ext cx="7366648" cy="207749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Sorting is crucial for efficient data retrieval and manipulation. It allows us to quickly locate items, analyze trends, and perform various operations more effectively.</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198" name="Google Shape;198;p4"/>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f1834e442a_2_15"/>
          <p:cNvSpPr/>
          <p:nvPr/>
        </p:nvSpPr>
        <p:spPr>
          <a:xfrm>
            <a:off x="587889" y="1595012"/>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3. Name a few sorting algorithms.</a:t>
            </a:r>
            <a:endParaRPr sz="1600">
              <a:latin typeface="Roboto"/>
              <a:ea typeface="Roboto"/>
              <a:cs typeface="Roboto"/>
              <a:sym typeface="Roboto"/>
            </a:endParaRPr>
          </a:p>
        </p:txBody>
      </p:sp>
      <p:sp>
        <p:nvSpPr>
          <p:cNvPr id="204" name="Google Shape;204;g2f1834e442a_2_15"/>
          <p:cNvSpPr/>
          <p:nvPr/>
        </p:nvSpPr>
        <p:spPr>
          <a:xfrm>
            <a:off x="1189463" y="2348160"/>
            <a:ext cx="7366648" cy="166199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Some common sorting algorithms include Bubble Sort, Insertion Sort, Selection Sort, Merge Sort, Quick Sort, and Heap Sort.</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205" name="Google Shape;205;g2f1834e442a_2_15"/>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1834e442a_2_7"/>
          <p:cNvSpPr/>
          <p:nvPr/>
        </p:nvSpPr>
        <p:spPr>
          <a:xfrm>
            <a:off x="587889" y="1595012"/>
            <a:ext cx="7968222" cy="124649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4. What is the difference between comparison-based and non-comparison-based sorting algorithms?</a:t>
            </a:r>
            <a:endParaRPr sz="1600">
              <a:latin typeface="Roboto"/>
              <a:ea typeface="Roboto"/>
              <a:cs typeface="Roboto"/>
              <a:sym typeface="Roboto"/>
            </a:endParaRPr>
          </a:p>
          <a:p>
            <a:pPr indent="0" lvl="0" marL="0" marR="0" rtl="0" algn="l">
              <a:lnSpc>
                <a:spcPct val="150000"/>
              </a:lnSpc>
              <a:spcBef>
                <a:spcPts val="0"/>
              </a:spcBef>
              <a:spcAft>
                <a:spcPts val="0"/>
              </a:spcAft>
              <a:buNone/>
            </a:pPr>
            <a:r>
              <a:t/>
            </a:r>
            <a:endParaRPr i="0" sz="1600" u="none" cap="none" strike="noStrike">
              <a:solidFill>
                <a:schemeClr val="dk1"/>
              </a:solidFill>
              <a:latin typeface="Roboto"/>
              <a:ea typeface="Roboto"/>
              <a:cs typeface="Roboto"/>
              <a:sym typeface="Roboto"/>
            </a:endParaRPr>
          </a:p>
        </p:txBody>
      </p:sp>
      <p:sp>
        <p:nvSpPr>
          <p:cNvPr id="211" name="Google Shape;211;g2f1834e442a_2_7"/>
          <p:cNvSpPr/>
          <p:nvPr/>
        </p:nvSpPr>
        <p:spPr>
          <a:xfrm>
            <a:off x="1382751" y="2571750"/>
            <a:ext cx="7366648" cy="166199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Answer: Comparison-based sorting algorithms compare elements to determine their relative order, while non-comparison-based algorithms use other methods like counting or distributing elements to achieve sorting.</a:t>
            </a:r>
            <a:endParaRPr sz="1600">
              <a:latin typeface="Roboto"/>
              <a:ea typeface="Roboto"/>
              <a:cs typeface="Roboto"/>
              <a:sym typeface="Roboto"/>
            </a:endParaRPr>
          </a:p>
        </p:txBody>
      </p:sp>
      <p:sp>
        <p:nvSpPr>
          <p:cNvPr id="212" name="Google Shape;212;g2f1834e442a_2_7"/>
          <p:cNvSpPr txBox="1"/>
          <p:nvPr/>
        </p:nvSpPr>
        <p:spPr>
          <a:xfrm>
            <a:off x="383850" y="383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