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</p:sldIdLst>
  <p:sldSz cy="5143500" cx="9144000"/>
  <p:notesSz cx="6858000" cy="9144000"/>
  <p:embeddedFontLst>
    <p:embeddedFont>
      <p:font typeface="Roboto"/>
      <p:regular r:id="rId27"/>
      <p:bold r:id="rId28"/>
      <p:italic r:id="rId29"/>
      <p:boldItalic r:id="rId30"/>
    </p:embeddedFont>
    <p:embeddedFont>
      <p:font typeface="Roboto Medium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5" roundtripDataSignature="AMtx7mgqbEZzsyNUujmj7JJCxOoeySCh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41855F-0948-40A5-9F66-42892B8E4166}">
  <a:tblStyle styleId="{1B41855F-0948-40A5-9F66-42892B8E4166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DFD"/>
          </a:solidFill>
        </a:fill>
      </a:tcStyle>
    </a:wholeTbl>
    <a:band1H>
      <a:tcTxStyle b="off" i="off"/>
      <a:tcStyle>
        <a:fill>
          <a:solidFill>
            <a:srgbClr val="CDD8FB"/>
          </a:solidFill>
        </a:fill>
      </a:tcStyle>
    </a:band1H>
    <a:band2H>
      <a:tcTxStyle b="off" i="off"/>
    </a:band2H>
    <a:band1V>
      <a:tcTxStyle b="off" i="off"/>
      <a:tcStyle>
        <a:fill>
          <a:solidFill>
            <a:srgbClr val="CDD8FB"/>
          </a:solidFill>
        </a:fill>
      </a:tcStyle>
    </a:band1V>
    <a:band2V>
      <a:tcTxStyle b="off" i="off"/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285F4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fill>
          <a:solidFill>
            <a:srgbClr val="4285F4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rgbClr val="4285F4"/>
          </a:solidFill>
        </a:fill>
      </a:tcStyle>
    </a:lastRow>
    <a:seCell>
      <a:tcTxStyle b="off" i="off"/>
    </a:seCell>
    <a:swCell>
      <a:tcTxStyle b="off" i="off"/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cap="flat" cmpd="sng" w="38100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rgbClr val="4285F4"/>
          </a:solidFill>
        </a:fill>
      </a:tcStyle>
    </a:firstRow>
    <a:neCell>
      <a:tcTxStyle b="off" i="off"/>
    </a:neCell>
    <a:nwCell>
      <a:tcTxStyle b="off" i="off"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font" Target="fonts/Roboto-bold.fntdata"/><Relationship Id="rId27" Type="http://schemas.openxmlformats.org/officeDocument/2006/relationships/font" Target="fonts/Roboto-regular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Roboto-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edium-regular.fntdata"/><Relationship Id="rId30" Type="http://schemas.openxmlformats.org/officeDocument/2006/relationships/font" Target="fonts/Roboto-boldItalic.fntdata"/><Relationship Id="rId11" Type="http://schemas.openxmlformats.org/officeDocument/2006/relationships/slide" Target="slides/slide5.xml"/><Relationship Id="rId33" Type="http://schemas.openxmlformats.org/officeDocument/2006/relationships/font" Target="fonts/RobotoMedium-italic.fntdata"/><Relationship Id="rId10" Type="http://schemas.openxmlformats.org/officeDocument/2006/relationships/slide" Target="slides/slide4.xml"/><Relationship Id="rId32" Type="http://schemas.openxmlformats.org/officeDocument/2006/relationships/font" Target="fonts/RobotoMedium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RobotoMedium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 txBox="1"/>
          <p:nvPr>
            <p:ph idx="1" type="body"/>
          </p:nvPr>
        </p:nvSpPr>
        <p:spPr>
          <a:xfrm>
            <a:off x="755719" y="5078556"/>
            <a:ext cx="6048000" cy="4811100"/>
          </a:xfrm>
          <a:prstGeom prst="rect">
            <a:avLst/>
          </a:prstGeom>
          <a:noFill/>
          <a:ln>
            <a:noFill/>
          </a:ln>
        </p:spPr>
        <p:txBody>
          <a:bodyPr anchorCtr="0" anchor="t" bIns="81350" lIns="81350" spcFirstLastPara="1" rIns="81350" wrap="square" tIns="8135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52" name="Google Shape;52;p1:notes"/>
          <p:cNvSpPr/>
          <p:nvPr>
            <p:ph idx="2" type="sldImg"/>
          </p:nvPr>
        </p:nvSpPr>
        <p:spPr>
          <a:xfrm>
            <a:off x="217488" y="812800"/>
            <a:ext cx="7124700" cy="40083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094b623ef2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094b623ef2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094b623ef2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094b623ef2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094b623ef2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094b623ef2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094b623ef2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094b623ef2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094b623ef2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6" name="Google Shape;176;g3094b623e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094b623ef2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" name="Google Shape;183;g3094b623ef2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094b623ef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094b623ef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094b623ef2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094b623ef2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094b623ef2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094b623ef2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42:notes"/>
          <p:cNvSpPr/>
          <p:nvPr>
            <p:ph idx="2" type="sldImg"/>
          </p:nvPr>
        </p:nvSpPr>
        <p:spPr>
          <a:xfrm>
            <a:off x="-2305050" y="2032000"/>
            <a:ext cx="9752100" cy="54864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0" name="Google Shape;210;p42:notes"/>
          <p:cNvSpPr txBox="1"/>
          <p:nvPr>
            <p:ph idx="1" type="body"/>
          </p:nvPr>
        </p:nvSpPr>
        <p:spPr>
          <a:xfrm>
            <a:off x="514350" y="7823360"/>
            <a:ext cx="4114500" cy="640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b="0" sz="1200" strike="noStrike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094aed2ade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g3094aed2a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094b623ef2_0_22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1" name="Google Shape;221;g3094b623ef2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94aed2ade_0_5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" name="Google Shape;67;g3094aed2ade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815fc252b8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75" name="Google Shape;75;g2815fc252b8_1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94b623ef2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94b623ef2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094b623ef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094b623ef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94b623ef2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94b623ef2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94b623ef2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94b623ef2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094b623ef2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094b623e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3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5" name="Google Shape;45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34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8" name="Google Shape;48;p34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6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3" name="Google Shape;13;p26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4" name="Google Shape;1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" name="Google Shape;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18" name="Google Shape;18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9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21" name="Google Shape;2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28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28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" name="Google Shape;2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0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2" name="Google Shape;32;p30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3" name="Google Shape;33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1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6" name="Google Shape;36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2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" name="Google Shape;39;p32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0" name="Google Shape;40;p32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1" name="Google Shape;41;p32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2" name="Google Shape;42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Relationship Id="rId4" Type="http://schemas.openxmlformats.org/officeDocument/2006/relationships/image" Target="../media/image13.png"/><Relationship Id="rId5" Type="http://schemas.openxmlformats.org/officeDocument/2006/relationships/image" Target="../media/image9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jpg"/><Relationship Id="rId4" Type="http://schemas.openxmlformats.org/officeDocument/2006/relationships/image" Target="../media/image5.png"/><Relationship Id="rId5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5.jpg"/><Relationship Id="rId4" Type="http://schemas.openxmlformats.org/officeDocument/2006/relationships/image" Target="../media/image11.png"/><Relationship Id="rId5" Type="http://schemas.openxmlformats.org/officeDocument/2006/relationships/image" Target="../media/image16.png"/><Relationship Id="rId6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forms.gle/L9yNisQKr1XjdLHH9" TargetMode="External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6999" y="962974"/>
            <a:ext cx="2649990" cy="3217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51297" y="2070612"/>
            <a:ext cx="3595704" cy="3502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4" name="Google Shape;144;g3094b623ef2_0_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g3094b623ef2_0_34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WEIGHTED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SUBSTRING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6" name="Google Shape;146;g3094b623ef2_0_34"/>
          <p:cNvGraphicFramePr/>
          <p:nvPr/>
        </p:nvGraphicFramePr>
        <p:xfrm>
          <a:off x="168279" y="62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{1B41855F-0948-40A5-9F66-42892B8E4166}</a:tableStyleId>
              </a:tblPr>
              <a:tblGrid>
                <a:gridCol w="4517750"/>
                <a:gridCol w="4076050"/>
              </a:tblGrid>
              <a:tr h="430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 static void main(String[] args)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//Sample Input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P = "abcde";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Q = "12345678912345678912345678";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K = 5;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N = P.length();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System.out.print(distinctSubString(P, Q, K, N));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3094b623ef2_0_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g3094b623ef2_0_38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WEIGHTED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SUBSTRING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3" name="Google Shape;153;g3094b623ef2_0_38"/>
          <p:cNvSpPr/>
          <p:nvPr/>
        </p:nvSpPr>
        <p:spPr>
          <a:xfrm>
            <a:off x="587862" y="9047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Time Complexity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4" name="Google Shape;154;g3094b623ef2_0_38"/>
          <p:cNvSpPr/>
          <p:nvPr/>
        </p:nvSpPr>
        <p:spPr>
          <a:xfrm>
            <a:off x="545561" y="1566775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QuadraticTime Complexity: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g3094b623ef2_0_38"/>
          <p:cNvSpPr/>
          <p:nvPr/>
        </p:nvSpPr>
        <p:spPr>
          <a:xfrm>
            <a:off x="4382961" y="1574800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O(n^n)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g3094b623ef2_0_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094b623ef2_0_42"/>
          <p:cNvSpPr/>
          <p:nvPr/>
        </p:nvSpPr>
        <p:spPr>
          <a:xfrm>
            <a:off x="579937" y="734951"/>
            <a:ext cx="60201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This is the variation of the previous program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094b623ef2_0_42"/>
          <p:cNvSpPr/>
          <p:nvPr/>
        </p:nvSpPr>
        <p:spPr>
          <a:xfrm>
            <a:off x="574200" y="1162346"/>
            <a:ext cx="6020100" cy="39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Given string ‘S’ which contains only lowercase characters and an integer ‘K’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-3429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Font typeface="Consolas"/>
              <a:buChar char="⮚"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Have to find number of substrings having weight equal to ‘K’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Sample IO #1 : S = “abcdef”, K=5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 = 3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Sample IO #2 : S = “abcdef”, K=4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Output = 2</a:t>
            </a:r>
            <a:endParaRPr sz="18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63" name="Google Shape;163;g3094b623ef2_0_42"/>
          <p:cNvPicPr preferRelativeResize="0"/>
          <p:nvPr/>
        </p:nvPicPr>
        <p:blipFill rotWithShape="1">
          <a:blip r:embed="rId4">
            <a:alphaModFix/>
          </a:blip>
          <a:srcRect b="0" l="0" r="39117" t="0"/>
          <a:stretch/>
        </p:blipFill>
        <p:spPr>
          <a:xfrm>
            <a:off x="6895800" y="547450"/>
            <a:ext cx="1368750" cy="4462624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g3094b623ef2_0_42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WEIGHTED SUBSTRING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g3094b623ef2_0_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g3094b623ef2_0_46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WEIGHTED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SUBSTRING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1" name="Google Shape;171;g3094b623ef2_0_46"/>
          <p:cNvSpPr/>
          <p:nvPr/>
        </p:nvSpPr>
        <p:spPr>
          <a:xfrm>
            <a:off x="545561" y="1566775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QuadraticTime Complexity: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2" name="Google Shape;172;g3094b623ef2_0_46"/>
          <p:cNvSpPr/>
          <p:nvPr/>
        </p:nvSpPr>
        <p:spPr>
          <a:xfrm>
            <a:off x="4382961" y="1574800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O(n^n)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g3094b623ef2_0_46"/>
          <p:cNvSpPr/>
          <p:nvPr/>
        </p:nvSpPr>
        <p:spPr>
          <a:xfrm>
            <a:off x="577637" y="7888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Time Complexity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8" name="Google Shape;178;g3094b623ef2_0_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094b623ef2_0_50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WEIGHTED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SUBSTRING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0" name="Google Shape;180;g3094b623ef2_0_50"/>
          <p:cNvGraphicFramePr/>
          <p:nvPr/>
        </p:nvGraphicFramePr>
        <p:xfrm>
          <a:off x="168279" y="62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{1B41855F-0948-40A5-9F66-42892B8E4166}</a:tableStyleId>
              </a:tblPr>
              <a:tblGrid>
                <a:gridCol w="4517750"/>
                <a:gridCol w="4076050"/>
              </a:tblGrid>
              <a:tr h="430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java.util.*;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EthCode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static int distinctSubString(String str, int K, int N)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Hashmap to store all subStrings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HashSet &lt; String &gt; S = new HashSet &lt; String &gt; 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Iterate over all subStrings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(int i = 0; i &lt; N; ++i)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Maintain the sum of all characters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encountered so far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sum = 0;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Maintain the subString till the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current position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s = "";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(int j = i; j &lt; N; ++j)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char ch = str[j];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//Get the current weight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currWeight = ch - 'a'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pos = P.charAt(j) - 'a';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Add weight to current sum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 += currweight;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Add current character to subString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 += P.charAt(j);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If sum of characters is ==K then insert in into the set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(sum == K)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S.add(s);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 else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break;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required value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return S.size();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g3094b623ef2_0_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g3094b623ef2_0_54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WEIGHTED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SUBSTRING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7" name="Google Shape;187;g3094b623ef2_0_54"/>
          <p:cNvGraphicFramePr/>
          <p:nvPr/>
        </p:nvGraphicFramePr>
        <p:xfrm>
          <a:off x="275104" y="6695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{1B41855F-0948-40A5-9F66-42892B8E4166}</a:tableStyleId>
              </a:tblPr>
              <a:tblGrid>
                <a:gridCol w="4517750"/>
                <a:gridCol w="4076050"/>
              </a:tblGrid>
              <a:tr h="430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public static void main(String[] args)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//Sample Input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str = "abcde";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K = 5;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//Length of the string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N = P.length();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//Sample Output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System.out.print(distinctSubString(str, K, N));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3094b623ef2_0_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094b623ef2_0_58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HASHSET (FOR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WEIGHTED 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SUBSTRING</a:t>
            </a:r>
            <a:r>
              <a:rPr b="1" lang="en-US" sz="1800"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094b623ef2_0_58"/>
          <p:cNvSpPr txBox="1"/>
          <p:nvPr/>
        </p:nvSpPr>
        <p:spPr>
          <a:xfrm>
            <a:off x="582919" y="895350"/>
            <a:ext cx="6831300" cy="3478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HashSet class is used to create a collection that uses a hash table for storage.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Set contains unique elements only.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underlying data structure for HashSet is Hashtable.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As it implements the Set Interface, duplicate values are not allowed.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Objects that you insert in HashSet are not guaranteed to be inserted in the same order as they are inserted based on their hash code.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3094b623ef2_0_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094b623ef2_0_6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6250" y="354425"/>
            <a:ext cx="5676900" cy="460620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094b623ef2_0_62"/>
          <p:cNvSpPr txBox="1"/>
          <p:nvPr/>
        </p:nvSpPr>
        <p:spPr>
          <a:xfrm>
            <a:off x="6502400" y="1935575"/>
            <a:ext cx="1540500" cy="166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u="sng">
                <a:solidFill>
                  <a:schemeClr val="dk1"/>
                </a:solidFill>
              </a:rPr>
              <a:t>Output</a:t>
            </a:r>
            <a:endParaRPr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[A, B, C]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true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[A,C]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A</a:t>
            </a:r>
            <a:endParaRPr i="1" sz="16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1600">
                <a:solidFill>
                  <a:schemeClr val="dk1"/>
                </a:solidFill>
              </a:rPr>
              <a:t>C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Google Shape;206;g3094b623ef2_0_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g3094b623ef2_0_6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66050" y="541025"/>
            <a:ext cx="2838450" cy="4324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42"/>
          <p:cNvSpPr/>
          <p:nvPr/>
        </p:nvSpPr>
        <p:spPr>
          <a:xfrm>
            <a:off x="2745000" y="83880"/>
            <a:ext cx="4026300" cy="440400"/>
          </a:xfrm>
          <a:prstGeom prst="roundRect">
            <a:avLst>
              <a:gd fmla="val 16667" name="adj"/>
            </a:avLst>
          </a:prstGeom>
          <a:solidFill>
            <a:srgbClr val="04C3E2">
              <a:alpha val="24310"/>
            </a:srgb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HashSet (For Weighted Substring)</a:t>
            </a:r>
            <a:endParaRPr b="1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Picture1-removebg-preview" id="213" name="Google Shape;213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71600" y="4587840"/>
            <a:ext cx="2440080" cy="63792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42"/>
          <p:cNvSpPr/>
          <p:nvPr/>
        </p:nvSpPr>
        <p:spPr>
          <a:xfrm>
            <a:off x="478800" y="2884320"/>
            <a:ext cx="75900" cy="75900"/>
          </a:xfrm>
          <a:prstGeom prst="ellipse">
            <a:avLst/>
          </a:prstGeom>
          <a:solidFill>
            <a:srgbClr val="E5F0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42"/>
          <p:cNvSpPr txBox="1"/>
          <p:nvPr/>
        </p:nvSpPr>
        <p:spPr>
          <a:xfrm>
            <a:off x="582930" y="895350"/>
            <a:ext cx="2983200" cy="366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HashSet class is used to create a collection that uses a hash table for storage.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Set contains unique elements only.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 underlying data structure for HashSet is Hashtable.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it implements the Set Interface, duplicate values are not allowed.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Objects that you insert in HashSet are not guaranteed to be inserted in the same order as they are inserted based on their hash code.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786370" y="1254760"/>
            <a:ext cx="1184910" cy="304482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42"/>
          <p:cNvSpPr txBox="1"/>
          <p:nvPr/>
        </p:nvSpPr>
        <p:spPr>
          <a:xfrm>
            <a:off x="3903980" y="977265"/>
            <a:ext cx="29832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Example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t/>
            </a:r>
            <a:endParaRPr b="0" i="0" sz="12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-US" sz="12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Output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[A, B, C]</a:t>
            </a:r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[A,C]</a:t>
            </a:r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1" lang="en-US" sz="1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</a:t>
            </a:r>
            <a:endParaRPr b="0" i="1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8" name="Google Shape;218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87800" y="1268828"/>
            <a:ext cx="2367915" cy="2339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094aed2ade_0_0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61" name="Google Shape;61;g3094aed2ade_0_0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62" name="Google Shape;62;g3094aed2ade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g3094aed2ade_0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504603" y="600290"/>
            <a:ext cx="4134799" cy="2923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g3094aed2ade_0_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200053" y="3386140"/>
            <a:ext cx="4743901" cy="1157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094b623ef2_0_223"/>
          <p:cNvSpPr txBox="1"/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t/>
            </a:r>
            <a:endParaRPr/>
          </a:p>
        </p:txBody>
      </p:sp>
      <p:sp>
        <p:nvSpPr>
          <p:cNvPr id="224" name="Google Shape;224;g3094b623ef2_0_223"/>
          <p:cNvSpPr txBox="1"/>
          <p:nvPr>
            <p:ph idx="1" type="subTitle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25" name="Google Shape;225;g3094b623ef2_0_2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g3094b623ef2_0_223"/>
          <p:cNvSpPr txBox="1"/>
          <p:nvPr/>
        </p:nvSpPr>
        <p:spPr>
          <a:xfrm>
            <a:off x="3141000" y="2194650"/>
            <a:ext cx="2862000" cy="7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0" i="0" lang="en-US" sz="37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THANK YOU</a:t>
            </a:r>
            <a:endParaRPr b="0" i="0" sz="37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27" name="Google Shape;227;g3094b623ef2_0_2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752016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8" name="Google Shape;228;g3094b623ef2_0_2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272650" y="4591075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g3094b623ef2_0_223"/>
          <p:cNvSpPr txBox="1"/>
          <p:nvPr/>
        </p:nvSpPr>
        <p:spPr>
          <a:xfrm>
            <a:off x="1980750" y="4590800"/>
            <a:ext cx="118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+91 78150 95095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30" name="Google Shape;230;g3094b623ef2_0_223"/>
          <p:cNvCxnSpPr/>
          <p:nvPr/>
        </p:nvCxnSpPr>
        <p:spPr>
          <a:xfrm rot="10800000">
            <a:off x="3220250" y="4619675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31" name="Google Shape;231;g3094b623ef2_0_223"/>
          <p:cNvSpPr txBox="1"/>
          <p:nvPr/>
        </p:nvSpPr>
        <p:spPr>
          <a:xfrm>
            <a:off x="3519050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codemithra@ethnus.com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pic>
        <p:nvPicPr>
          <p:cNvPr id="232" name="Google Shape;232;g3094b623ef2_0_22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223770" y="4591063"/>
            <a:ext cx="338156" cy="33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3" name="Google Shape;233;g3094b623ef2_0_223"/>
          <p:cNvSpPr txBox="1"/>
          <p:nvPr/>
        </p:nvSpPr>
        <p:spPr>
          <a:xfrm>
            <a:off x="5457275" y="4590800"/>
            <a:ext cx="19347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-US" sz="1000" u="none" cap="none" strike="noStrike">
                <a:solidFill>
                  <a:schemeClr val="lt1"/>
                </a:solidFill>
                <a:latin typeface="Roboto Medium"/>
                <a:ea typeface="Roboto Medium"/>
                <a:cs typeface="Roboto Medium"/>
                <a:sym typeface="Roboto Medium"/>
              </a:rPr>
              <a:t>www.codemithra.com</a:t>
            </a:r>
            <a:endParaRPr b="0" i="0" sz="1000" u="none" cap="none" strike="noStrike">
              <a:solidFill>
                <a:schemeClr val="lt1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cxnSp>
        <p:nvCxnSpPr>
          <p:cNvPr id="234" name="Google Shape;234;g3094b623ef2_0_223"/>
          <p:cNvCxnSpPr/>
          <p:nvPr/>
        </p:nvCxnSpPr>
        <p:spPr>
          <a:xfrm rot="10800000">
            <a:off x="5166625" y="4610150"/>
            <a:ext cx="0" cy="300000"/>
          </a:xfrm>
          <a:prstGeom prst="straightConnector1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94aed2ade_0_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70" name="Google Shape;70;g3094aed2ade_0_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1" name="Google Shape;71;g3094aed2ade_0_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" y="3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g3094aed2ade_0_54"/>
          <p:cNvSpPr txBox="1"/>
          <p:nvPr/>
        </p:nvSpPr>
        <p:spPr>
          <a:xfrm>
            <a:off x="178420" y="1568044"/>
            <a:ext cx="46908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b="1" i="0" lang="en-US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WEIGHTED SUBSTRING</a:t>
            </a:r>
            <a:endParaRPr b="1" i="0" sz="2400" u="none" cap="none" strike="noStrike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815fc252b8_1_0"/>
          <p:cNvSpPr txBox="1"/>
          <p:nvPr>
            <p:ph idx="1" type="body"/>
          </p:nvPr>
        </p:nvSpPr>
        <p:spPr>
          <a:xfrm>
            <a:off x="729200" y="1384300"/>
            <a:ext cx="8086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URL</a:t>
            </a:r>
            <a:r>
              <a:rPr b="1" lang="en-US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 </a:t>
            </a:r>
            <a:r>
              <a:rPr b="1" lang="en-US" sz="16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https://forms.gle/L9yNisQKr1XjdLHH9</a:t>
            </a:r>
            <a:endParaRPr b="1" sz="16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chemeClr val="dk1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QR CODE</a:t>
            </a:r>
            <a:r>
              <a:rPr b="1" lang="en-US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: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="1" lang="en-US" sz="1600">
                <a:solidFill>
                  <a:srgbClr val="373737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				</a:t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1" sz="1600">
              <a:solidFill>
                <a:srgbClr val="373737"/>
              </a:solidFill>
              <a:highlight>
                <a:srgbClr val="FFFFFF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8" name="Google Shape;78;g2815fc252b8_1_0"/>
          <p:cNvSpPr txBox="1"/>
          <p:nvPr/>
        </p:nvSpPr>
        <p:spPr>
          <a:xfrm>
            <a:off x="590650" y="529225"/>
            <a:ext cx="77862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1" i="0" lang="en-US" sz="15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        TEST TIME ON QUICK, SELECTION SORT</a:t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1" i="0" sz="1500" u="none" cap="none" strike="noStrike">
              <a:solidFill>
                <a:srgbClr val="202124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9" name="Google Shape;79;g2815fc252b8_1_0"/>
          <p:cNvSpPr txBox="1"/>
          <p:nvPr/>
        </p:nvSpPr>
        <p:spPr>
          <a:xfrm>
            <a:off x="5143500" y="944725"/>
            <a:ext cx="40281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0" name="Google Shape;80;g2815fc252b8_1_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42400" y="2275025"/>
            <a:ext cx="2727126" cy="22986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5" name="Google Shape;85;g3094b623ef2_0_9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g3094b623ef2_0_95"/>
          <p:cNvSpPr/>
          <p:nvPr/>
        </p:nvSpPr>
        <p:spPr>
          <a:xfrm>
            <a:off x="577637" y="78765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INTRODUCTION</a:t>
            </a:r>
            <a:endParaRPr b="1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g3094b623ef2_0_95"/>
          <p:cNvSpPr/>
          <p:nvPr/>
        </p:nvSpPr>
        <p:spPr>
          <a:xfrm>
            <a:off x="578787" y="1359426"/>
            <a:ext cx="79683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Given a string 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 consisting of small English letters and a string '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Q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' consisting of </a:t>
            </a: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weight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of all characters of English alphabet.</a:t>
            </a:r>
            <a:endParaRPr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8" name="Google Shape;88;g3094b623ef2_0_95"/>
          <p:cNvSpPr/>
          <p:nvPr/>
        </p:nvSpPr>
        <p:spPr>
          <a:xfrm>
            <a:off x="579937" y="2818076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Each alphabet will have a weight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where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0 &lt;= w &lt;= 9</a:t>
            </a:r>
            <a:endParaRPr b="1" i="1" sz="18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g3094b623ef2_0_95"/>
          <p:cNvSpPr/>
          <p:nvPr/>
        </p:nvSpPr>
        <p:spPr>
          <a:xfrm>
            <a:off x="581087" y="3444851"/>
            <a:ext cx="7968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The task is to find the </a:t>
            </a:r>
            <a:r>
              <a:rPr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total numbers of unique substring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with sum of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weights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atmost </a:t>
            </a:r>
            <a:r>
              <a:rPr b="1" i="1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K</a:t>
            </a:r>
            <a:endParaRPr b="1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g3094b623ef2_0_18"/>
          <p:cNvPicPr preferRelativeResize="0"/>
          <p:nvPr/>
        </p:nvPicPr>
        <p:blipFill rotWithShape="1">
          <a:blip r:embed="rId3">
            <a:alphaModFix/>
          </a:blip>
          <a:srcRect b="0" l="0" r="0" t="88852"/>
          <a:stretch/>
        </p:blipFill>
        <p:spPr>
          <a:xfrm>
            <a:off x="0" y="4570151"/>
            <a:ext cx="9144000" cy="5733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094b623ef2_0_18"/>
          <p:cNvSpPr/>
          <p:nvPr/>
        </p:nvSpPr>
        <p:spPr>
          <a:xfrm>
            <a:off x="579937" y="17112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11430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⮚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Weight of a string ‘</a:t>
            </a:r>
            <a:r>
              <a:rPr b="1" i="1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’ can be defined as ;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094b623ef2_0_18"/>
          <p:cNvSpPr/>
          <p:nvPr/>
        </p:nvSpPr>
        <p:spPr>
          <a:xfrm>
            <a:off x="581087" y="2867351"/>
            <a:ext cx="157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Weight</a:t>
            </a:r>
            <a:r>
              <a:rPr b="0" i="0" lang="en-US" sz="18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S[0]</a:t>
            </a:r>
            <a:r>
              <a:rPr b="0" i="0" lang="en-US" sz="18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i="1" sz="18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094b623ef2_0_18"/>
          <p:cNvSpPr/>
          <p:nvPr/>
        </p:nvSpPr>
        <p:spPr>
          <a:xfrm>
            <a:off x="2149737" y="2868501"/>
            <a:ext cx="18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Weight</a:t>
            </a:r>
            <a:r>
              <a:rPr b="0" i="0" lang="en-US" sz="18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S[1]</a:t>
            </a:r>
            <a:r>
              <a:rPr b="0" i="0" lang="en-US" sz="18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i="1" sz="14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8" name="Google Shape;98;g3094b623ef2_0_18"/>
          <p:cNvSpPr/>
          <p:nvPr/>
        </p:nvSpPr>
        <p:spPr>
          <a:xfrm>
            <a:off x="3959012" y="2869651"/>
            <a:ext cx="18516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Weight</a:t>
            </a:r>
            <a:r>
              <a:rPr b="0" i="0" lang="en-US" sz="18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S[2]</a:t>
            </a:r>
            <a:r>
              <a:rPr b="0" i="0" lang="en-US" sz="18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i="1" sz="14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g3094b623ef2_0_18"/>
          <p:cNvSpPr/>
          <p:nvPr/>
        </p:nvSpPr>
        <p:spPr>
          <a:xfrm>
            <a:off x="6152136" y="2869651"/>
            <a:ext cx="2634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Weight</a:t>
            </a:r>
            <a:r>
              <a:rPr b="0" i="0" lang="en-US" sz="18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S[</a:t>
            </a:r>
            <a:r>
              <a:rPr b="0" i="0" lang="en-US" sz="18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Len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- 1]</a:t>
            </a:r>
            <a:r>
              <a:rPr b="0" i="0" lang="en-US" sz="1800" u="none" cap="none" strike="noStrike">
                <a:solidFill>
                  <a:srgbClr val="92D050"/>
                </a:solidFill>
                <a:latin typeface="Consolas"/>
                <a:ea typeface="Consolas"/>
                <a:cs typeface="Consolas"/>
                <a:sym typeface="Consolas"/>
              </a:rPr>
              <a:t>]</a:t>
            </a:r>
            <a:endParaRPr b="1" i="1" sz="1400" u="none" cap="none" strike="noStrike">
              <a:solidFill>
                <a:srgbClr val="92D05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g3094b623ef2_0_18"/>
          <p:cNvSpPr/>
          <p:nvPr/>
        </p:nvSpPr>
        <p:spPr>
          <a:xfrm>
            <a:off x="5710987" y="2868501"/>
            <a:ext cx="4422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...</a:t>
            </a:r>
            <a:endParaRPr b="1" i="1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094b623ef2_0_18"/>
          <p:cNvSpPr/>
          <p:nvPr/>
        </p:nvSpPr>
        <p:spPr>
          <a:xfrm>
            <a:off x="574212" y="35411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Where; </a:t>
            </a:r>
            <a:r>
              <a:rPr i="0" lang="en-US" sz="1800" u="none" cap="none" strike="noStrike">
                <a:solidFill>
                  <a:srgbClr val="0070C0"/>
                </a:solidFill>
                <a:latin typeface="Roboto"/>
                <a:ea typeface="Roboto"/>
                <a:cs typeface="Roboto"/>
                <a:sym typeface="Roboto"/>
              </a:rPr>
              <a:t>Len</a:t>
            </a:r>
            <a:r>
              <a:rPr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is length of string</a:t>
            </a:r>
            <a:endParaRPr b="1" i="1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2" name="Google Shape;102;g3094b623ef2_0_18"/>
          <p:cNvPicPr preferRelativeResize="0"/>
          <p:nvPr/>
        </p:nvPicPr>
        <p:blipFill rotWithShape="1">
          <a:blip r:embed="rId3">
            <a:alphaModFix/>
          </a:blip>
          <a:srcRect b="81971" l="0" r="0" t="0"/>
          <a:stretch/>
        </p:blipFill>
        <p:spPr>
          <a:xfrm>
            <a:off x="0" y="0"/>
            <a:ext cx="9144000" cy="927275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3094b623ef2_0_18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WEIGHTED SUBSTRING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g3094b623ef2_0_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094b623ef2_0_22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WEIGHTED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SUBSTRING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g3094b623ef2_0_22"/>
          <p:cNvSpPr/>
          <p:nvPr/>
        </p:nvSpPr>
        <p:spPr>
          <a:xfrm>
            <a:off x="545561" y="948025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Sample IO #1 :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3094b623ef2_0_22"/>
          <p:cNvSpPr/>
          <p:nvPr/>
        </p:nvSpPr>
        <p:spPr>
          <a:xfrm>
            <a:off x="539836" y="1327300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 = “abcde”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3094b623ef2_0_22"/>
          <p:cNvSpPr/>
          <p:nvPr/>
        </p:nvSpPr>
        <p:spPr>
          <a:xfrm>
            <a:off x="534111" y="1706575"/>
            <a:ext cx="373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 = “12345678912345678912345678”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094b623ef2_0_22"/>
          <p:cNvSpPr/>
          <p:nvPr/>
        </p:nvSpPr>
        <p:spPr>
          <a:xfrm>
            <a:off x="529536" y="2884500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 =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4" name="Google Shape;114;g3094b623ef2_0_22"/>
          <p:cNvSpPr/>
          <p:nvPr/>
        </p:nvSpPr>
        <p:spPr>
          <a:xfrm>
            <a:off x="528386" y="2498350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 = 5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g3094b623ef2_0_22"/>
          <p:cNvSpPr/>
          <p:nvPr/>
        </p:nvSpPr>
        <p:spPr>
          <a:xfrm>
            <a:off x="4816086" y="956050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Sample IO #2 :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g3094b623ef2_0_22"/>
          <p:cNvSpPr/>
          <p:nvPr/>
        </p:nvSpPr>
        <p:spPr>
          <a:xfrm>
            <a:off x="4810361" y="1335325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P = “acbacbacaa”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g3094b623ef2_0_22"/>
          <p:cNvSpPr/>
          <p:nvPr/>
        </p:nvSpPr>
        <p:spPr>
          <a:xfrm>
            <a:off x="4804636" y="1714600"/>
            <a:ext cx="37377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Q = “12300045600078900012345000”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8" name="Google Shape;118;g3094b623ef2_0_22"/>
          <p:cNvSpPr/>
          <p:nvPr/>
        </p:nvSpPr>
        <p:spPr>
          <a:xfrm>
            <a:off x="4798911" y="2506375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k = 2</a:t>
            </a:r>
            <a:endParaRPr b="1" i="1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094b623ef2_0_22"/>
          <p:cNvSpPr/>
          <p:nvPr/>
        </p:nvSpPr>
        <p:spPr>
          <a:xfrm>
            <a:off x="4800061" y="2892525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Output = 3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0" name="Google Shape;120;g3094b623ef2_0_22"/>
          <p:cNvSpPr/>
          <p:nvPr/>
        </p:nvSpPr>
        <p:spPr>
          <a:xfrm>
            <a:off x="4801211" y="3258050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Explanation :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1" name="Google Shape;121;g3094b623ef2_0_22"/>
          <p:cNvSpPr/>
          <p:nvPr/>
        </p:nvSpPr>
        <p:spPr>
          <a:xfrm>
            <a:off x="4801211" y="3691175"/>
            <a:ext cx="37377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“a”, “</a:t>
            </a:r>
            <a:r>
              <a:rPr lang="en-US" sz="1800">
                <a:latin typeface="Consolas"/>
                <a:ea typeface="Consolas"/>
                <a:cs typeface="Consolas"/>
                <a:sym typeface="Consolas"/>
              </a:rPr>
              <a:t>c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”, “aa” 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22" name="Google Shape;122;g3094b623ef2_0_22"/>
          <p:cNvSpPr/>
          <p:nvPr/>
        </p:nvSpPr>
        <p:spPr>
          <a:xfrm>
            <a:off x="585662" y="4329527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The idea is to use HashSet to solve it!</a:t>
            </a:r>
            <a:endParaRPr b="1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7" name="Google Shape;127;g3094b623ef2_0_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8" name="Google Shape;128;g3094b623ef2_0_26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WEIGHTED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SUBSTRING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9" name="Google Shape;129;g3094b623ef2_0_26"/>
          <p:cNvSpPr/>
          <p:nvPr/>
        </p:nvSpPr>
        <p:spPr>
          <a:xfrm>
            <a:off x="577637" y="6364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Algorithm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0" name="Google Shape;130;g3094b623ef2_0_26"/>
          <p:cNvSpPr/>
          <p:nvPr/>
        </p:nvSpPr>
        <p:spPr>
          <a:xfrm>
            <a:off x="579937" y="1305576"/>
            <a:ext cx="7968300" cy="12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Iterate over all the substrings using the nested loops and maintain the sum of the weight of all the characters encountered so far.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1" name="Google Shape;131;g3094b623ef2_0_26"/>
          <p:cNvSpPr/>
          <p:nvPr/>
        </p:nvSpPr>
        <p:spPr>
          <a:xfrm>
            <a:off x="574212" y="2681726"/>
            <a:ext cx="7968300" cy="8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2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If the sum of characters is not greater than K, then insert it in a hashmap.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32" name="Google Shape;132;g3094b623ef2_0_26"/>
          <p:cNvSpPr/>
          <p:nvPr/>
        </p:nvSpPr>
        <p:spPr>
          <a:xfrm>
            <a:off x="568487" y="3672876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AutoNum type="arabicPeriod" startAt="3"/>
            </a:pP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Finally, output the size of the hashmap.</a:t>
            </a:r>
            <a:endParaRPr b="0" i="0" sz="1800" u="none" cap="none" strike="noStrik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g3094b623ef2_0_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44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g3094b623ef2_0_30"/>
          <p:cNvSpPr/>
          <p:nvPr/>
        </p:nvSpPr>
        <p:spPr>
          <a:xfrm>
            <a:off x="587862" y="359901"/>
            <a:ext cx="7968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WEIGHTED </a:t>
            </a:r>
            <a:r>
              <a:rPr b="1" lang="en-US" sz="1800">
                <a:latin typeface="Roboto"/>
                <a:ea typeface="Roboto"/>
                <a:cs typeface="Roboto"/>
                <a:sym typeface="Roboto"/>
              </a:rPr>
              <a:t>SUBSTRING</a:t>
            </a:r>
            <a:endParaRPr b="1" i="0" sz="1400" u="none" cap="none" strike="noStrike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39" name="Google Shape;139;g3094b623ef2_0_30"/>
          <p:cNvGraphicFramePr/>
          <p:nvPr/>
        </p:nvGraphicFramePr>
        <p:xfrm>
          <a:off x="168279" y="62599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{1B41855F-0948-40A5-9F66-42892B8E4166}</a:tableStyleId>
              </a:tblPr>
              <a:tblGrid>
                <a:gridCol w="4517750"/>
                <a:gridCol w="4076050"/>
              </a:tblGrid>
              <a:tr h="430472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import java.util.*;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class EthCode {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static int distinctSubString(String P, String Q, int K, int N) {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Hashmap to store all subStrings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HashSet &lt; String &gt; S = new HashSet &lt; String &gt; ();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Iterate over all subStrings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(int i = 0; i &lt; N; ++i) {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Maintain the sum of all characters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encountered so far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sum = 0;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Maintain the subString till the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current position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String s = "";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for (int j = i; j &lt; N; ++j) {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Get the position of the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character in String Q</a:t>
                      </a:r>
                      <a:endParaRPr sz="1400" u="none" cap="none" strike="noStrike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int pos = P.charAt(j) - 'a';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Add weight to current sum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sum += Q.charAt(pos) - '0';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Add current character to subString</a:t>
                      </a:r>
                      <a:endParaRPr b="0" sz="1400" u="none" cap="none" strike="noStrike">
                        <a:solidFill>
                          <a:srgbClr val="000000"/>
                        </a:solidFill>
                        <a:highlight>
                          <a:srgbClr val="FFFFFF"/>
                        </a:highlight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 += P.charAt(j);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If sum of characters is &lt;=K then insert in into the set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if (sum &lt;= K)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S.add(s);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 else {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break;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// required value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return S.size();</a:t>
                      </a:r>
                      <a:endParaRPr sz="1400" u="none" cap="none" strike="noStrike"/>
                    </a:p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b="0" lang="en-US" sz="1400" u="none" cap="none" strike="noStrike">
                          <a:solidFill>
                            <a:srgbClr val="000000"/>
                          </a:solidFill>
                          <a:highlight>
                            <a:srgbClr val="FFFFFF"/>
                          </a:highlight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}</a:t>
                      </a:r>
                      <a:endParaRPr sz="1400" u="none" cap="none" strike="noStrike"/>
                    </a:p>
                  </a:txBody>
                  <a:tcPr marT="45725" marB="45725" marR="91450" marL="91450">
                    <a:lnL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000000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RAMASAMY</dc:creator>
</cp:coreProperties>
</file>