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 id="214748366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Lst>
  <p:sldSz cy="5143500" cx="9144000"/>
  <p:notesSz cx="6858000" cy="9144000"/>
  <p:embeddedFontLst>
    <p:embeddedFont>
      <p:font typeface="Roboto Black"/>
      <p:bold r:id="rId28"/>
      <p:boldItalic r:id="rId29"/>
    </p:embeddedFon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FF00FF"/>
          </p15:clr>
        </p15:guide>
        <p15:guide id="2" orient="horz" pos="2755">
          <p15:clr>
            <a:srgbClr val="FF0000"/>
          </p15:clr>
        </p15:guide>
        <p15:guide id="3" orient="horz" pos="907">
          <p15:clr>
            <a:srgbClr val="FF0000"/>
          </p15:clr>
        </p15:guide>
        <p15:guide id="4" pos="5272">
          <p15:clr>
            <a:srgbClr val="FF00FF"/>
          </p15:clr>
        </p15:guide>
        <p15:guide id="5" orient="horz" pos="737">
          <p15:clr>
            <a:srgbClr val="00FF00"/>
          </p15:clr>
        </p15:guide>
        <p15:guide id="6" orient="horz" pos="397">
          <p15:clr>
            <a:srgbClr val="00FF00"/>
          </p15:clr>
        </p15:guide>
      </p15:sldGuideLst>
    </p:ext>
    <p:ext uri="GoogleSlidesCustomDataVersion2">
      <go:slidesCustomData xmlns:go="http://customooxmlschemas.google.com/" r:id="rId34" roundtripDataSignature="AMtx7mjT8M6yiqkytgz4voce7P/RFPjh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58FF66-6748-47A7-A674-2360CA39D75B}">
  <a:tblStyle styleId="{B358FF66-6748-47A7-A674-2360CA39D75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2755" orient="horz"/>
        <p:guide pos="907" orient="horz"/>
        <p:guide pos="5272"/>
        <p:guide pos="737" orient="horz"/>
        <p:guide pos="39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font" Target="fonts/RobotoBlack-bold.fntdata"/><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Black-boldItalic.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3.xml"/><Relationship Id="rId33" Type="http://schemas.openxmlformats.org/officeDocument/2006/relationships/font" Target="fonts/Roboto-boldItalic.fntdata"/><Relationship Id="rId10" Type="http://schemas.openxmlformats.org/officeDocument/2006/relationships/slide" Target="slides/slide2.xml"/><Relationship Id="rId32" Type="http://schemas.openxmlformats.org/officeDocument/2006/relationships/font" Target="fonts/Roboto-italic.fntdata"/><Relationship Id="rId13" Type="http://schemas.openxmlformats.org/officeDocument/2006/relationships/slide" Target="slides/slide5.xml"/><Relationship Id="rId12" Type="http://schemas.openxmlformats.org/officeDocument/2006/relationships/slide" Target="slides/slide4.xml"/><Relationship Id="rId34" Type="http://customschemas.google.com/relationships/presentationmetadata" Target="metadata"/><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28" name="Google Shape;22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39" name="Google Shape;23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47" name="Google Shape;24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57" name="Google Shape;25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68" name="Google Shape;268;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78" name="Google Shape;278;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91" name="Google Shape;291;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99" name="Google Shape;29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307" name="Google Shape;30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57" name="Google Shape;1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66" name="Google Shape;16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78" name="Google Shape;17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90" name="Google Shape;19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05" name="Google Shape;20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15" name="Google Shape;21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 Id="rId3"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6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6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14" name="Google Shape;14;p66"/>
          <p:cNvPicPr preferRelativeResize="0"/>
          <p:nvPr/>
        </p:nvPicPr>
        <p:blipFill rotWithShape="1">
          <a:blip r:embed="rId2">
            <a:alphaModFix/>
          </a:blip>
          <a:srcRect b="0" l="0" r="0" t="0"/>
          <a:stretch/>
        </p:blipFill>
        <p:spPr>
          <a:xfrm>
            <a:off x="-1" y="7219"/>
            <a:ext cx="9144001" cy="513628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6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6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 name="Shape 57"/>
        <p:cNvGrpSpPr/>
        <p:nvPr/>
      </p:nvGrpSpPr>
      <p:grpSpPr>
        <a:xfrm>
          <a:off x="0" y="0"/>
          <a:ext cx="0" cy="0"/>
          <a:chOff x="0" y="0"/>
          <a:chExt cx="0" cy="0"/>
        </a:xfrm>
      </p:grpSpPr>
      <p:sp>
        <p:nvSpPr>
          <p:cNvPr id="58" name="Google Shape;58;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9" name="Google Shape;59;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0" name="Google Shape;6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4" name="Google Shape;6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sp>
        <p:nvSpPr>
          <p:cNvPr id="66" name="Google Shape;66;p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7" name="Google Shape;6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 name="Shape 68"/>
        <p:cNvGrpSpPr/>
        <p:nvPr/>
      </p:nvGrpSpPr>
      <p:grpSpPr>
        <a:xfrm>
          <a:off x="0" y="0"/>
          <a:ext cx="0" cy="0"/>
          <a:chOff x="0" y="0"/>
          <a:chExt cx="0" cy="0"/>
        </a:xfrm>
      </p:grpSpPr>
      <p:sp>
        <p:nvSpPr>
          <p:cNvPr id="69" name="Google Shape;69;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1" name="Google Shape;71;p4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2" name="Google Shape;72;p4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3" name="Google Shape;73;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6" name="Google Shape;76;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7" name="Shape 77"/>
        <p:cNvGrpSpPr/>
        <p:nvPr/>
      </p:nvGrpSpPr>
      <p:grpSpPr>
        <a:xfrm>
          <a:off x="0" y="0"/>
          <a:ext cx="0" cy="0"/>
          <a:chOff x="0" y="0"/>
          <a:chExt cx="0" cy="0"/>
        </a:xfrm>
      </p:grpSpPr>
      <p:sp>
        <p:nvSpPr>
          <p:cNvPr id="78" name="Google Shape;78;p4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9" name="Google Shape;79;p4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80" name="Google Shape;8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81" name="Shape 81"/>
        <p:cNvGrpSpPr/>
        <p:nvPr/>
      </p:nvGrpSpPr>
      <p:grpSpPr>
        <a:xfrm>
          <a:off x="0" y="0"/>
          <a:ext cx="0" cy="0"/>
          <a:chOff x="0" y="0"/>
          <a:chExt cx="0" cy="0"/>
        </a:xfrm>
      </p:grpSpPr>
      <p:pic>
        <p:nvPicPr>
          <p:cNvPr descr="A close up of a logo&#10;&#10;Description generated with high confidence" id="82" name="Google Shape;82;p44"/>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pic>
        <p:nvPicPr>
          <p:cNvPr descr="A picture containing colorful, colored&#10;&#10;Description generated with very high confidence" id="83" name="Google Shape;83;p44"/>
          <p:cNvPicPr preferRelativeResize="0"/>
          <p:nvPr/>
        </p:nvPicPr>
        <p:blipFill rotWithShape="1">
          <a:blip r:embed="rId3">
            <a:alphaModFix/>
          </a:blip>
          <a:srcRect b="37530" l="0" r="0" t="55602"/>
          <a:stretch/>
        </p:blipFill>
        <p:spPr>
          <a:xfrm>
            <a:off x="0" y="4849200"/>
            <a:ext cx="9144000" cy="294300"/>
          </a:xfrm>
          <a:prstGeom prst="rect">
            <a:avLst/>
          </a:prstGeom>
          <a:noFill/>
          <a:ln>
            <a:noFill/>
          </a:ln>
        </p:spPr>
      </p:pic>
      <p:sp>
        <p:nvSpPr>
          <p:cNvPr id="84" name="Google Shape;84;p44"/>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85" name="Google Shape;85;p44"/>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86" name="Google Shape;86;p44"/>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87" name="Google Shape;87;p44"/>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3" name="Shape 93"/>
        <p:cNvGrpSpPr/>
        <p:nvPr/>
      </p:nvGrpSpPr>
      <p:grpSpPr>
        <a:xfrm>
          <a:off x="0" y="0"/>
          <a:ext cx="0" cy="0"/>
          <a:chOff x="0" y="0"/>
          <a:chExt cx="0" cy="0"/>
        </a:xfrm>
      </p:grpSpPr>
      <p:sp>
        <p:nvSpPr>
          <p:cNvPr id="94" name="Google Shape;94;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5" name="Google Shape;95;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6" name="Google Shape;96;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7" name="Shape 97"/>
        <p:cNvGrpSpPr/>
        <p:nvPr/>
      </p:nvGrpSpPr>
      <p:grpSpPr>
        <a:xfrm>
          <a:off x="0" y="0"/>
          <a:ext cx="0" cy="0"/>
          <a:chOff x="0" y="0"/>
          <a:chExt cx="0" cy="0"/>
        </a:xfrm>
      </p:grpSpPr>
      <p:sp>
        <p:nvSpPr>
          <p:cNvPr id="98" name="Google Shape;98;p6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9" name="Google Shape;99;p6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0" name="Google Shape;100;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101" name="Shape 101"/>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5" name="Shape 105"/>
        <p:cNvGrpSpPr/>
        <p:nvPr/>
      </p:nvGrpSpPr>
      <p:grpSpPr>
        <a:xfrm>
          <a:off x="0" y="0"/>
          <a:ext cx="0" cy="0"/>
          <a:chOff x="0" y="0"/>
          <a:chExt cx="0" cy="0"/>
        </a:xfrm>
      </p:grpSpPr>
      <p:sp>
        <p:nvSpPr>
          <p:cNvPr id="106" name="Google Shape;106;p4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7" name="Google Shape;107;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4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1" name="Google Shape;111;p4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2" name="Google Shape;112;p4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13" name="Google Shape;113;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4" name="Shape 114"/>
        <p:cNvGrpSpPr/>
        <p:nvPr/>
      </p:nvGrpSpPr>
      <p:grpSpPr>
        <a:xfrm>
          <a:off x="0" y="0"/>
          <a:ext cx="0" cy="0"/>
          <a:chOff x="0" y="0"/>
          <a:chExt cx="0" cy="0"/>
        </a:xfrm>
      </p:grpSpPr>
      <p:sp>
        <p:nvSpPr>
          <p:cNvPr id="115" name="Google Shape;115;p4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16" name="Google Shape;116;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7" name="Shape 117"/>
        <p:cNvGrpSpPr/>
        <p:nvPr/>
      </p:nvGrpSpPr>
      <p:grpSpPr>
        <a:xfrm>
          <a:off x="0" y="0"/>
          <a:ext cx="0" cy="0"/>
          <a:chOff x="0" y="0"/>
          <a:chExt cx="0" cy="0"/>
        </a:xfrm>
      </p:grpSpPr>
      <p:sp>
        <p:nvSpPr>
          <p:cNvPr id="118" name="Google Shape;118;p5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9" name="Google Shape;119;p5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0" name="Google Shape;120;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121" name="Shape 121"/>
        <p:cNvGrpSpPr/>
        <p:nvPr/>
      </p:nvGrpSpPr>
      <p:grpSpPr>
        <a:xfrm>
          <a:off x="0" y="0"/>
          <a:ext cx="0" cy="0"/>
          <a:chOff x="0" y="0"/>
          <a:chExt cx="0" cy="0"/>
        </a:xfrm>
      </p:grpSpPr>
      <p:pic>
        <p:nvPicPr>
          <p:cNvPr descr="A close up of a logo&#10;&#10;Description generated with high confidence" id="122" name="Google Shape;122;p51"/>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pic>
        <p:nvPicPr>
          <p:cNvPr descr="A picture containing colorful, colored&#10;&#10;Description generated with very high confidence" id="123" name="Google Shape;123;p51"/>
          <p:cNvPicPr preferRelativeResize="0"/>
          <p:nvPr/>
        </p:nvPicPr>
        <p:blipFill rotWithShape="1">
          <a:blip r:embed="rId3">
            <a:alphaModFix/>
          </a:blip>
          <a:srcRect b="37530" l="0" r="0" t="55603"/>
          <a:stretch/>
        </p:blipFill>
        <p:spPr>
          <a:xfrm>
            <a:off x="0" y="4849200"/>
            <a:ext cx="9144000" cy="294300"/>
          </a:xfrm>
          <a:prstGeom prst="rect">
            <a:avLst/>
          </a:prstGeom>
          <a:noFill/>
          <a:ln>
            <a:noFill/>
          </a:ln>
        </p:spPr>
      </p:pic>
      <p:sp>
        <p:nvSpPr>
          <p:cNvPr id="124" name="Google Shape;124;p51"/>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25" name="Google Shape;125;p51"/>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26" name="Google Shape;126;p51"/>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27" name="Google Shape;127;p51"/>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8" name="Shape 128"/>
        <p:cNvGrpSpPr/>
        <p:nvPr/>
      </p:nvGrpSpPr>
      <p:grpSpPr>
        <a:xfrm>
          <a:off x="0" y="0"/>
          <a:ext cx="0" cy="0"/>
          <a:chOff x="0" y="0"/>
          <a:chExt cx="0" cy="0"/>
        </a:xfrm>
      </p:grpSpPr>
      <p:sp>
        <p:nvSpPr>
          <p:cNvPr id="129" name="Google Shape;129;g2f1834e442a_2_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0" name="Google Shape;130;g2f1834e442a_2_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5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5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5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5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5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5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5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5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0" Type="http://schemas.openxmlformats.org/officeDocument/2006/relationships/theme" Target="../theme/theme2.xml"/><Relationship Id="rId1" Type="http://schemas.openxmlformats.org/officeDocument/2006/relationships/image" Target="../media/image4.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9.xml"/><Relationship Id="rId10" Type="http://schemas.openxmlformats.org/officeDocument/2006/relationships/slideLayout" Target="../slideLayouts/slideLayout28.xml"/><Relationship Id="rId12" Type="http://schemas.openxmlformats.org/officeDocument/2006/relationships/theme" Target="../theme/theme3.xml"/><Relationship Id="rId1" Type="http://schemas.openxmlformats.org/officeDocument/2006/relationships/image" Target="../media/image4.jpg"/><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24"/>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sp>
        <p:nvSpPr>
          <p:cNvPr id="53" name="Google Shape;53;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4" name="Google Shape;54;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5" name="Google Shape;5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56" name="Google Shape;56;p2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0" name="Google Shape;90;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1" name="Google Shape;9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2" name="Google Shape;92;p29"/>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8.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17.jp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hyperlink" Target="https://forms.gle/eujGZJtiSaQ9aKbz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13.jpg"/><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36" name="Google Shape;136;p6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137" name="Google Shape;137;p62"/>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138" name="Google Shape;138;p62"/>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139" name="Google Shape;139;p62"/>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2"/>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31" name="Google Shape;231;p22"/>
          <p:cNvSpPr txBox="1"/>
          <p:nvPr/>
        </p:nvSpPr>
        <p:spPr>
          <a:xfrm>
            <a:off x="327600" y="430028"/>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32" name="Google Shape;232;p22"/>
          <p:cNvSpPr/>
          <p:nvPr/>
        </p:nvSpPr>
        <p:spPr>
          <a:xfrm>
            <a:off x="2491750" y="807025"/>
            <a:ext cx="3170400" cy="415500"/>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i="0" lang="en-IN" sz="1800" u="none" cap="none" strike="noStrike">
                <a:solidFill>
                  <a:schemeClr val="dk1"/>
                </a:solidFill>
                <a:latin typeface="Consolas"/>
                <a:ea typeface="Consolas"/>
                <a:cs typeface="Consolas"/>
                <a:sym typeface="Consolas"/>
              </a:rPr>
              <a:t>Optimization Explained</a:t>
            </a:r>
            <a:endParaRPr b="0" i="0" sz="1400" u="none" cap="none" strike="noStrike">
              <a:solidFill>
                <a:srgbClr val="000000"/>
              </a:solidFill>
              <a:latin typeface="Arial"/>
              <a:ea typeface="Arial"/>
              <a:cs typeface="Arial"/>
              <a:sym typeface="Arial"/>
            </a:endParaRPr>
          </a:p>
        </p:txBody>
      </p:sp>
      <p:sp>
        <p:nvSpPr>
          <p:cNvPr id="233" name="Google Shape;233;p22"/>
          <p:cNvSpPr/>
          <p:nvPr/>
        </p:nvSpPr>
        <p:spPr>
          <a:xfrm>
            <a:off x="395671" y="1438412"/>
            <a:ext cx="8259252" cy="1246495"/>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800" u="none" cap="none" strike="noStrike">
                <a:solidFill>
                  <a:schemeClr val="dk1"/>
                </a:solidFill>
                <a:latin typeface="Roboto"/>
                <a:ea typeface="Roboto"/>
                <a:cs typeface="Roboto"/>
                <a:sym typeface="Roboto"/>
              </a:rPr>
              <a:t>Remember that c indicates the center of the current longest odd length palindrome. And l, r denote the palindrome’s left and right boundaries.</a:t>
            </a:r>
            <a:endParaRPr i="0" sz="1400" u="none" cap="none" strike="noStrike">
              <a:solidFill>
                <a:srgbClr val="000000"/>
              </a:solidFill>
              <a:latin typeface="Roboto"/>
              <a:ea typeface="Roboto"/>
              <a:cs typeface="Roboto"/>
              <a:sym typeface="Roboto"/>
            </a:endParaRPr>
          </a:p>
        </p:txBody>
      </p:sp>
      <p:sp>
        <p:nvSpPr>
          <p:cNvPr id="234" name="Google Shape;234;p22"/>
          <p:cNvSpPr/>
          <p:nvPr/>
        </p:nvSpPr>
        <p:spPr>
          <a:xfrm>
            <a:off x="395671" y="2900780"/>
            <a:ext cx="4538625" cy="830997"/>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800" u="none" cap="none" strike="noStrike">
                <a:solidFill>
                  <a:schemeClr val="dk1"/>
                </a:solidFill>
                <a:latin typeface="Roboto"/>
                <a:ea typeface="Roboto"/>
                <a:cs typeface="Roboto"/>
                <a:sym typeface="Roboto"/>
              </a:rPr>
              <a:t>Let’s see the P[] array for the string “abacaba”.</a:t>
            </a:r>
            <a:endParaRPr i="0" sz="1400" u="none" cap="none" strike="noStrike">
              <a:solidFill>
                <a:srgbClr val="000000"/>
              </a:solidFill>
              <a:latin typeface="Roboto"/>
              <a:ea typeface="Roboto"/>
              <a:cs typeface="Roboto"/>
              <a:sym typeface="Roboto"/>
            </a:endParaRPr>
          </a:p>
        </p:txBody>
      </p:sp>
      <p:pic>
        <p:nvPicPr>
          <p:cNvPr id="235" name="Google Shape;235;p22"/>
          <p:cNvPicPr preferRelativeResize="0"/>
          <p:nvPr/>
        </p:nvPicPr>
        <p:blipFill rotWithShape="1">
          <a:blip r:embed="rId3">
            <a:alphaModFix/>
          </a:blip>
          <a:srcRect b="0" l="0" r="0" t="0"/>
          <a:stretch/>
        </p:blipFill>
        <p:spPr>
          <a:xfrm>
            <a:off x="4777128" y="2844541"/>
            <a:ext cx="3669031" cy="1067435"/>
          </a:xfrm>
          <a:prstGeom prst="rect">
            <a:avLst/>
          </a:prstGeom>
          <a:noFill/>
          <a:ln>
            <a:noFill/>
          </a:ln>
        </p:spPr>
      </p:pic>
      <p:sp>
        <p:nvSpPr>
          <p:cNvPr id="236" name="Google Shape;236;p22"/>
          <p:cNvSpPr txBox="1"/>
          <p:nvPr/>
        </p:nvSpPr>
        <p:spPr>
          <a:xfrm>
            <a:off x="2491738" y="328625"/>
            <a:ext cx="4198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lang="en-IN" sz="2000">
                <a:solidFill>
                  <a:srgbClr val="8181EF"/>
                </a:solidFill>
                <a:latin typeface="Roboto Black"/>
                <a:ea typeface="Roboto Black"/>
                <a:cs typeface="Roboto Black"/>
                <a:sym typeface="Roboto Black"/>
              </a:rPr>
              <a:t>MANACHER’S ALGORITHM</a:t>
            </a:r>
            <a:endParaRPr b="0" i="0" sz="2000" u="none" cap="none" strike="noStrike">
              <a:solidFill>
                <a:srgbClr val="8181EF"/>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5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3"/>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42" name="Google Shape;242;p23"/>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43" name="Google Shape;243;p23"/>
          <p:cNvSpPr/>
          <p:nvPr/>
        </p:nvSpPr>
        <p:spPr>
          <a:xfrm>
            <a:off x="442349" y="1623545"/>
            <a:ext cx="8259300" cy="20775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800" u="none" cap="none" strike="noStrike">
                <a:solidFill>
                  <a:schemeClr val="dk1"/>
                </a:solidFill>
                <a:latin typeface="Roboto"/>
                <a:ea typeface="Roboto"/>
                <a:cs typeface="Roboto"/>
                <a:sym typeface="Roboto"/>
              </a:rPr>
              <a:t>When i = 4, the index is inside the scope of the current longest palindrome, i.e., i &lt; r. So, instead of naively expanding at i, we want to know the minimum expansion length that is certainly possible at i, so that we can expand on that minimum P[i] and see, instead of doing from start. So, we check for mirror i’.</a:t>
            </a:r>
            <a:endParaRPr i="0" sz="1400" u="none" cap="none" strike="noStrike">
              <a:solidFill>
                <a:srgbClr val="000000"/>
              </a:solidFill>
              <a:latin typeface="Roboto"/>
              <a:ea typeface="Roboto"/>
              <a:cs typeface="Roboto"/>
              <a:sym typeface="Roboto"/>
            </a:endParaRPr>
          </a:p>
        </p:txBody>
      </p:sp>
      <p:sp>
        <p:nvSpPr>
          <p:cNvPr id="244" name="Google Shape;244;p23"/>
          <p:cNvSpPr txBox="1"/>
          <p:nvPr/>
        </p:nvSpPr>
        <p:spPr>
          <a:xfrm>
            <a:off x="2491738" y="328625"/>
            <a:ext cx="4198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lang="en-IN" sz="2000">
                <a:solidFill>
                  <a:srgbClr val="8181EF"/>
                </a:solidFill>
                <a:latin typeface="Roboto Black"/>
                <a:ea typeface="Roboto Black"/>
                <a:cs typeface="Roboto Black"/>
                <a:sym typeface="Roboto Black"/>
              </a:rPr>
              <a:t>MANACHER’S ALGORITHM</a:t>
            </a:r>
            <a:endParaRPr b="0" i="0" sz="2000" u="none" cap="none" strike="noStrike">
              <a:solidFill>
                <a:srgbClr val="8181EF"/>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5"/>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50" name="Google Shape;250;p25"/>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51" name="Google Shape;251;p25"/>
          <p:cNvSpPr/>
          <p:nvPr/>
        </p:nvSpPr>
        <p:spPr>
          <a:xfrm>
            <a:off x="433747" y="1628130"/>
            <a:ext cx="8259300" cy="1107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i="0" lang="en-IN" sz="1800" u="none" cap="none" strike="noStrike">
                <a:solidFill>
                  <a:schemeClr val="dk1"/>
                </a:solidFill>
                <a:latin typeface="Roboto"/>
                <a:ea typeface="Roboto"/>
                <a:cs typeface="Roboto"/>
                <a:sym typeface="Roboto"/>
              </a:rPr>
              <a:t>As long as the palindrome at index i’ does NOT expand beyond the left boundary (l) of the current longest palindrome, we can say that the minimum certainly possible expansion length at i is P[i’].</a:t>
            </a:r>
            <a:endParaRPr i="0" sz="1400" u="none" cap="none" strike="noStrike">
              <a:solidFill>
                <a:srgbClr val="000000"/>
              </a:solidFill>
              <a:latin typeface="Roboto"/>
              <a:ea typeface="Roboto"/>
              <a:cs typeface="Roboto"/>
              <a:sym typeface="Roboto"/>
            </a:endParaRPr>
          </a:p>
        </p:txBody>
      </p:sp>
      <p:sp>
        <p:nvSpPr>
          <p:cNvPr id="252" name="Google Shape;252;p25"/>
          <p:cNvSpPr/>
          <p:nvPr/>
        </p:nvSpPr>
        <p:spPr>
          <a:xfrm>
            <a:off x="433772" y="3030059"/>
            <a:ext cx="8259252" cy="11079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i="0" lang="en-IN" sz="1800" u="none" cap="none" strike="noStrike">
                <a:solidFill>
                  <a:schemeClr val="dk1"/>
                </a:solidFill>
                <a:latin typeface="Roboto"/>
                <a:ea typeface="Roboto"/>
                <a:cs typeface="Roboto"/>
                <a:sym typeface="Roboto"/>
              </a:rPr>
              <a:t>Remember that we are only talking about the minimum possible expansion length, the actual expansion length could be more and, we’ll find that out by expanding later on. In this case, P[4] = P[2] = 0. We try to expand but still, P[4] remains 0.</a:t>
            </a:r>
            <a:endParaRPr i="0" sz="1400" u="none" cap="none" strike="noStrike">
              <a:solidFill>
                <a:srgbClr val="000000"/>
              </a:solidFill>
              <a:latin typeface="Roboto"/>
              <a:ea typeface="Roboto"/>
              <a:cs typeface="Roboto"/>
              <a:sym typeface="Roboto"/>
            </a:endParaRPr>
          </a:p>
        </p:txBody>
      </p:sp>
      <p:sp>
        <p:nvSpPr>
          <p:cNvPr id="253" name="Google Shape;253;p25"/>
          <p:cNvSpPr txBox="1"/>
          <p:nvPr/>
        </p:nvSpPr>
        <p:spPr>
          <a:xfrm>
            <a:off x="2491738" y="328625"/>
            <a:ext cx="4198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lang="en-IN" sz="2000">
                <a:solidFill>
                  <a:srgbClr val="8181EF"/>
                </a:solidFill>
                <a:latin typeface="Roboto Black"/>
                <a:ea typeface="Roboto Black"/>
                <a:cs typeface="Roboto Black"/>
                <a:sym typeface="Roboto Black"/>
              </a:rPr>
              <a:t>MANACHER’S ALGORITHM</a:t>
            </a:r>
            <a:endParaRPr b="0" i="0" sz="2000" u="none" cap="none" strike="noStrike">
              <a:solidFill>
                <a:srgbClr val="8181EF"/>
              </a:solidFill>
              <a:latin typeface="Roboto Black"/>
              <a:ea typeface="Roboto Black"/>
              <a:cs typeface="Roboto Black"/>
              <a:sym typeface="Roboto Black"/>
            </a:endParaRPr>
          </a:p>
        </p:txBody>
      </p:sp>
      <p:sp>
        <p:nvSpPr>
          <p:cNvPr id="254" name="Google Shape;254;p25"/>
          <p:cNvSpPr/>
          <p:nvPr/>
        </p:nvSpPr>
        <p:spPr>
          <a:xfrm>
            <a:off x="3259800" y="841950"/>
            <a:ext cx="1839000" cy="415500"/>
          </a:xfrm>
          <a:prstGeom prst="rect">
            <a:avLst/>
          </a:prstGeom>
          <a:noFill/>
          <a:ln>
            <a:noFill/>
          </a:ln>
        </p:spPr>
        <p:txBody>
          <a:bodyPr anchorCtr="0" anchor="t" bIns="0" lIns="0" spcFirstLastPara="1" rIns="0" wrap="square" tIns="0">
            <a:noAutofit/>
          </a:bodyPr>
          <a:lstStyle/>
          <a:p>
            <a:pPr indent="0" lvl="0" marL="0" marR="0" rtl="0" algn="ctr">
              <a:lnSpc>
                <a:spcPct val="150000"/>
              </a:lnSpc>
              <a:spcBef>
                <a:spcPts val="0"/>
              </a:spcBef>
              <a:spcAft>
                <a:spcPts val="0"/>
              </a:spcAft>
              <a:buNone/>
            </a:pPr>
            <a:r>
              <a:rPr b="1" i="0" lang="en-IN" sz="1800" u="none" cap="none" strike="noStrike">
                <a:solidFill>
                  <a:schemeClr val="dk1"/>
                </a:solidFill>
                <a:latin typeface="Roboto"/>
                <a:ea typeface="Roboto"/>
                <a:cs typeface="Roboto"/>
                <a:sym typeface="Roboto"/>
              </a:rPr>
              <a:t>Optimization </a:t>
            </a:r>
            <a:endParaRPr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8"/>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60" name="Google Shape;260;p28"/>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61" name="Google Shape;261;p28"/>
          <p:cNvSpPr/>
          <p:nvPr/>
        </p:nvSpPr>
        <p:spPr>
          <a:xfrm>
            <a:off x="442374" y="1003334"/>
            <a:ext cx="8259252" cy="8309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i="0" lang="en-IN" sz="1800" u="none" cap="none" strike="noStrike">
                <a:solidFill>
                  <a:schemeClr val="dk1"/>
                </a:solidFill>
                <a:latin typeface="Roboto"/>
                <a:ea typeface="Roboto"/>
                <a:cs typeface="Roboto"/>
                <a:sym typeface="Roboto"/>
              </a:rPr>
              <a:t>Now, if the palindrome at index i’ expands beyond the left boundary (l) of the current longest palindrome, we can say that the minimum certainly possible expansion length at i is r-i.</a:t>
            </a:r>
            <a:endParaRPr i="0" sz="1400" u="none" cap="none" strike="noStrike">
              <a:solidFill>
                <a:srgbClr val="000000"/>
              </a:solidFill>
              <a:latin typeface="Roboto"/>
              <a:ea typeface="Roboto"/>
              <a:cs typeface="Roboto"/>
              <a:sym typeface="Roboto"/>
            </a:endParaRPr>
          </a:p>
        </p:txBody>
      </p:sp>
      <p:sp>
        <p:nvSpPr>
          <p:cNvPr id="262" name="Google Shape;262;p28"/>
          <p:cNvSpPr/>
          <p:nvPr/>
        </p:nvSpPr>
        <p:spPr>
          <a:xfrm>
            <a:off x="442374" y="2097699"/>
            <a:ext cx="4538625"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800" u="none" cap="none" strike="noStrike">
                <a:solidFill>
                  <a:schemeClr val="dk1"/>
                </a:solidFill>
                <a:latin typeface="Roboto"/>
                <a:ea typeface="Roboto"/>
                <a:cs typeface="Roboto"/>
                <a:sym typeface="Roboto"/>
              </a:rPr>
              <a:t>So, P[4] = 5–4 = 1</a:t>
            </a:r>
            <a:endParaRPr i="0" sz="1400" u="none" cap="none" strike="noStrike">
              <a:solidFill>
                <a:srgbClr val="000000"/>
              </a:solidFill>
              <a:latin typeface="Roboto"/>
              <a:ea typeface="Roboto"/>
              <a:cs typeface="Roboto"/>
              <a:sym typeface="Roboto"/>
            </a:endParaRPr>
          </a:p>
        </p:txBody>
      </p:sp>
      <p:sp>
        <p:nvSpPr>
          <p:cNvPr id="263" name="Google Shape;263;p28"/>
          <p:cNvSpPr/>
          <p:nvPr/>
        </p:nvSpPr>
        <p:spPr>
          <a:xfrm>
            <a:off x="442374" y="2838052"/>
            <a:ext cx="5749809" cy="1384995"/>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rPr i="0" lang="en-IN" sz="1800" u="none" cap="none" strike="noStrike">
                <a:solidFill>
                  <a:schemeClr val="dk1"/>
                </a:solidFill>
                <a:latin typeface="Roboto"/>
                <a:ea typeface="Roboto"/>
                <a:cs typeface="Roboto"/>
                <a:sym typeface="Roboto"/>
              </a:rPr>
              <a:t>You could ask but why can’t the palindrome centered at i expand after r in this case? If it did, then it would have already been covered with the current center c only. But, it didn’t. So, P[i] = r-i</a:t>
            </a:r>
            <a:endParaRPr i="0" sz="1400" u="none" cap="none" strike="noStrike">
              <a:solidFill>
                <a:srgbClr val="000000"/>
              </a:solidFill>
              <a:latin typeface="Roboto"/>
              <a:ea typeface="Roboto"/>
              <a:cs typeface="Roboto"/>
              <a:sym typeface="Roboto"/>
            </a:endParaRPr>
          </a:p>
        </p:txBody>
      </p:sp>
      <p:pic>
        <p:nvPicPr>
          <p:cNvPr id="264" name="Google Shape;264;p28"/>
          <p:cNvPicPr preferRelativeResize="0"/>
          <p:nvPr/>
        </p:nvPicPr>
        <p:blipFill rotWithShape="1">
          <a:blip r:embed="rId3">
            <a:alphaModFix/>
          </a:blip>
          <a:srcRect b="0" l="0" r="0" t="0"/>
          <a:stretch/>
        </p:blipFill>
        <p:spPr>
          <a:xfrm>
            <a:off x="6295849" y="2838052"/>
            <a:ext cx="2572148" cy="1029292"/>
          </a:xfrm>
          <a:prstGeom prst="rect">
            <a:avLst/>
          </a:prstGeom>
          <a:noFill/>
          <a:ln>
            <a:noFill/>
          </a:ln>
        </p:spPr>
      </p:pic>
      <p:sp>
        <p:nvSpPr>
          <p:cNvPr id="265" name="Google Shape;265;p28"/>
          <p:cNvSpPr txBox="1"/>
          <p:nvPr/>
        </p:nvSpPr>
        <p:spPr>
          <a:xfrm>
            <a:off x="2491738" y="328625"/>
            <a:ext cx="4198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lang="en-IN" sz="2000">
                <a:solidFill>
                  <a:srgbClr val="8181EF"/>
                </a:solidFill>
                <a:latin typeface="Roboto Black"/>
                <a:ea typeface="Roboto Black"/>
                <a:cs typeface="Roboto Black"/>
                <a:sym typeface="Roboto Black"/>
              </a:rPr>
              <a:t>MANACHER’S ALGORITHM</a:t>
            </a:r>
            <a:endParaRPr b="0" i="0" sz="2000" u="none" cap="none" strike="noStrike">
              <a:solidFill>
                <a:srgbClr val="8181EF"/>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71" name="Google Shape;271;p31"/>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72" name="Google Shape;272;p31"/>
          <p:cNvSpPr/>
          <p:nvPr/>
        </p:nvSpPr>
        <p:spPr>
          <a:xfrm>
            <a:off x="442374" y="1270545"/>
            <a:ext cx="8259300" cy="1107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i="0" lang="en-IN" sz="1800" u="none" cap="none" strike="noStrike">
                <a:solidFill>
                  <a:schemeClr val="dk1"/>
                </a:solidFill>
                <a:latin typeface="Roboto"/>
                <a:ea typeface="Roboto"/>
                <a:cs typeface="Roboto"/>
                <a:sym typeface="Roboto"/>
              </a:rPr>
              <a:t>If palindrome at i were to expand beyond r, then the character at index 6 should have been ‘a’. But if that were to happen, the current palindrome centered at c would NOT have been “cacac” but “acacaca”</a:t>
            </a:r>
            <a:endParaRPr i="0" sz="1400" u="none" cap="none" strike="noStrike">
              <a:solidFill>
                <a:srgbClr val="000000"/>
              </a:solidFill>
              <a:latin typeface="Roboto"/>
              <a:ea typeface="Roboto"/>
              <a:cs typeface="Roboto"/>
              <a:sym typeface="Roboto"/>
            </a:endParaRPr>
          </a:p>
        </p:txBody>
      </p:sp>
      <p:sp>
        <p:nvSpPr>
          <p:cNvPr id="273" name="Google Shape;273;p31"/>
          <p:cNvSpPr/>
          <p:nvPr/>
        </p:nvSpPr>
        <p:spPr>
          <a:xfrm>
            <a:off x="453397" y="3227729"/>
            <a:ext cx="3272441" cy="55399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i="0" lang="en-IN" sz="1800" u="none" cap="none" strike="noStrike">
                <a:solidFill>
                  <a:schemeClr val="dk1"/>
                </a:solidFill>
                <a:latin typeface="Roboto"/>
                <a:ea typeface="Roboto"/>
                <a:cs typeface="Roboto"/>
                <a:sym typeface="Roboto"/>
              </a:rPr>
              <a:t>So, we can sum the two quoted points above as the</a:t>
            </a:r>
            <a:endParaRPr i="0" sz="1400" u="none" cap="none" strike="noStrike">
              <a:solidFill>
                <a:srgbClr val="000000"/>
              </a:solidFill>
              <a:latin typeface="Roboto"/>
              <a:ea typeface="Roboto"/>
              <a:cs typeface="Roboto"/>
              <a:sym typeface="Roboto"/>
            </a:endParaRPr>
          </a:p>
        </p:txBody>
      </p:sp>
      <p:pic>
        <p:nvPicPr>
          <p:cNvPr id="274" name="Google Shape;274;p31"/>
          <p:cNvPicPr preferRelativeResize="0"/>
          <p:nvPr/>
        </p:nvPicPr>
        <p:blipFill rotWithShape="1">
          <a:blip r:embed="rId3">
            <a:alphaModFix/>
          </a:blip>
          <a:srcRect b="0" l="0" r="0" t="0"/>
          <a:stretch/>
        </p:blipFill>
        <p:spPr>
          <a:xfrm>
            <a:off x="4572000" y="3227729"/>
            <a:ext cx="3493406" cy="808280"/>
          </a:xfrm>
          <a:prstGeom prst="rect">
            <a:avLst/>
          </a:prstGeom>
          <a:noFill/>
          <a:ln>
            <a:noFill/>
          </a:ln>
        </p:spPr>
      </p:pic>
      <p:sp>
        <p:nvSpPr>
          <p:cNvPr id="275" name="Google Shape;275;p31"/>
          <p:cNvSpPr txBox="1"/>
          <p:nvPr/>
        </p:nvSpPr>
        <p:spPr>
          <a:xfrm>
            <a:off x="2491738" y="328625"/>
            <a:ext cx="4198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lang="en-IN" sz="2000">
                <a:solidFill>
                  <a:srgbClr val="8181EF"/>
                </a:solidFill>
                <a:latin typeface="Roboto Black"/>
                <a:ea typeface="Roboto Black"/>
                <a:cs typeface="Roboto Black"/>
                <a:sym typeface="Roboto Black"/>
              </a:rPr>
              <a:t>MANACHER’S ALGORITHM</a:t>
            </a:r>
            <a:endParaRPr b="0" i="0" sz="2000" u="none" cap="none" strike="noStrike">
              <a:solidFill>
                <a:srgbClr val="8181EF"/>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2"/>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81" name="Google Shape;281;p32"/>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82" name="Google Shape;282;p32"/>
          <p:cNvSpPr/>
          <p:nvPr/>
        </p:nvSpPr>
        <p:spPr>
          <a:xfrm>
            <a:off x="3166150" y="867850"/>
            <a:ext cx="2794500" cy="415500"/>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i="0" lang="en-IN" sz="1800" u="none" cap="none" strike="noStrike">
                <a:solidFill>
                  <a:schemeClr val="dk1"/>
                </a:solidFill>
                <a:latin typeface="Roboto"/>
                <a:ea typeface="Roboto"/>
                <a:cs typeface="Roboto"/>
                <a:sym typeface="Roboto"/>
              </a:rPr>
              <a:t>Algorithm Continued</a:t>
            </a:r>
            <a:endParaRPr i="0" sz="1400" u="none" cap="none" strike="noStrike">
              <a:solidFill>
                <a:srgbClr val="000000"/>
              </a:solidFill>
              <a:latin typeface="Roboto"/>
              <a:ea typeface="Roboto"/>
              <a:cs typeface="Roboto"/>
              <a:sym typeface="Roboto"/>
            </a:endParaRPr>
          </a:p>
        </p:txBody>
      </p:sp>
      <p:sp>
        <p:nvSpPr>
          <p:cNvPr id="283" name="Google Shape;283;p32"/>
          <p:cNvSpPr/>
          <p:nvPr/>
        </p:nvSpPr>
        <p:spPr>
          <a:xfrm>
            <a:off x="433772" y="1277215"/>
            <a:ext cx="8259300" cy="554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i="0" lang="en-IN" sz="1800" u="none" cap="none" strike="noStrike">
                <a:solidFill>
                  <a:schemeClr val="dk1"/>
                </a:solidFill>
                <a:latin typeface="Roboto"/>
                <a:ea typeface="Roboto"/>
                <a:cs typeface="Roboto"/>
                <a:sym typeface="Roboto"/>
              </a:rPr>
              <a:t>Now the only thing left is to expand at i after P[i], so we check characters from index (P[i] + 1) and keep expanding at i.</a:t>
            </a:r>
            <a:endParaRPr i="0" sz="1400" u="none" cap="none" strike="noStrike">
              <a:solidFill>
                <a:srgbClr val="000000"/>
              </a:solidFill>
              <a:latin typeface="Roboto"/>
              <a:ea typeface="Roboto"/>
              <a:cs typeface="Roboto"/>
              <a:sym typeface="Roboto"/>
            </a:endParaRPr>
          </a:p>
        </p:txBody>
      </p:sp>
      <p:sp>
        <p:nvSpPr>
          <p:cNvPr id="284" name="Google Shape;284;p32"/>
          <p:cNvSpPr/>
          <p:nvPr/>
        </p:nvSpPr>
        <p:spPr>
          <a:xfrm>
            <a:off x="433772" y="2023387"/>
            <a:ext cx="8259300" cy="554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i="0" lang="en-IN" sz="1800" u="none" cap="none" strike="noStrike">
                <a:solidFill>
                  <a:schemeClr val="dk1"/>
                </a:solidFill>
                <a:latin typeface="Roboto"/>
                <a:ea typeface="Roboto"/>
                <a:cs typeface="Roboto"/>
                <a:sym typeface="Roboto"/>
              </a:rPr>
              <a:t>If this palindrome expands beyond r, update c to i and r to (i + P[i]).</a:t>
            </a:r>
            <a:endParaRPr i="0" sz="1400" u="none" cap="none" strike="noStrike">
              <a:solidFill>
                <a:srgbClr val="000000"/>
              </a:solidFill>
              <a:latin typeface="Roboto"/>
              <a:ea typeface="Roboto"/>
              <a:cs typeface="Roboto"/>
              <a:sym typeface="Roboto"/>
            </a:endParaRPr>
          </a:p>
        </p:txBody>
      </p:sp>
      <p:sp>
        <p:nvSpPr>
          <p:cNvPr id="285" name="Google Shape;285;p32"/>
          <p:cNvSpPr/>
          <p:nvPr/>
        </p:nvSpPr>
        <p:spPr>
          <a:xfrm>
            <a:off x="433772" y="2443884"/>
            <a:ext cx="8259300" cy="554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i="0" lang="en-IN" sz="1800" u="none" cap="none" strike="noStrike">
                <a:solidFill>
                  <a:schemeClr val="dk1"/>
                </a:solidFill>
                <a:latin typeface="Roboto"/>
                <a:ea typeface="Roboto"/>
                <a:cs typeface="Roboto"/>
                <a:sym typeface="Roboto"/>
              </a:rPr>
              <a:t>The P[] array is now filled and the maximum value in this array gives us the longest palindromic substring in the given string</a:t>
            </a:r>
            <a:endParaRPr>
              <a:latin typeface="Roboto"/>
              <a:ea typeface="Roboto"/>
              <a:cs typeface="Roboto"/>
              <a:sym typeface="Roboto"/>
            </a:endParaRPr>
          </a:p>
        </p:txBody>
      </p:sp>
      <p:sp>
        <p:nvSpPr>
          <p:cNvPr id="286" name="Google Shape;286;p32"/>
          <p:cNvSpPr/>
          <p:nvPr/>
        </p:nvSpPr>
        <p:spPr>
          <a:xfrm>
            <a:off x="433772" y="3142156"/>
            <a:ext cx="8259252" cy="110799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i="0" lang="en-IN" sz="1800" u="none" cap="none" strike="noStrike">
                <a:solidFill>
                  <a:schemeClr val="dk1"/>
                </a:solidFill>
                <a:latin typeface="Roboto"/>
                <a:ea typeface="Roboto"/>
                <a:cs typeface="Roboto"/>
                <a:sym typeface="Roboto"/>
              </a:rPr>
              <a:t>This works for odd lengthed strings only. we simply append N + 1 special characters (say ‘#’) in between every two characters, just to make sure that our modified string is always of odd length.</a:t>
            </a:r>
            <a:endParaRPr>
              <a:latin typeface="Roboto"/>
              <a:ea typeface="Roboto"/>
              <a:cs typeface="Roboto"/>
              <a:sym typeface="Roboto"/>
            </a:endParaRPr>
          </a:p>
        </p:txBody>
      </p:sp>
      <p:sp>
        <p:nvSpPr>
          <p:cNvPr id="287" name="Google Shape;287;p32"/>
          <p:cNvSpPr/>
          <p:nvPr/>
        </p:nvSpPr>
        <p:spPr>
          <a:xfrm>
            <a:off x="2523096" y="4001128"/>
            <a:ext cx="8259252" cy="83099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IN" sz="1800" u="none" cap="none" strike="noStrike">
                <a:solidFill>
                  <a:schemeClr val="dk1"/>
                </a:solidFill>
                <a:latin typeface="Consolas"/>
                <a:ea typeface="Consolas"/>
                <a:cs typeface="Consolas"/>
                <a:sym typeface="Consolas"/>
              </a:rPr>
              <a:t>Examples:</a:t>
            </a:r>
            <a:endParaRPr/>
          </a:p>
          <a:p>
            <a:pPr indent="0" lvl="0" marL="0" marR="0" rtl="0" algn="l">
              <a:lnSpc>
                <a:spcPct val="100000"/>
              </a:lnSpc>
              <a:spcBef>
                <a:spcPts val="0"/>
              </a:spcBef>
              <a:spcAft>
                <a:spcPts val="0"/>
              </a:spcAft>
              <a:buNone/>
            </a:pPr>
            <a:r>
              <a:rPr b="0" i="0" lang="en-IN" sz="1800" u="none" cap="none" strike="noStrike">
                <a:solidFill>
                  <a:schemeClr val="dk1"/>
                </a:solidFill>
                <a:latin typeface="Consolas"/>
                <a:ea typeface="Consolas"/>
                <a:cs typeface="Consolas"/>
                <a:sym typeface="Consolas"/>
              </a:rPr>
              <a:t>aba -&gt; #a#b#a#</a:t>
            </a:r>
            <a:endParaRPr/>
          </a:p>
          <a:p>
            <a:pPr indent="0" lvl="0" marL="0" marR="0" rtl="0" algn="l">
              <a:lnSpc>
                <a:spcPct val="100000"/>
              </a:lnSpc>
              <a:spcBef>
                <a:spcPts val="0"/>
              </a:spcBef>
              <a:spcAft>
                <a:spcPts val="0"/>
              </a:spcAft>
              <a:buNone/>
            </a:pPr>
            <a:r>
              <a:rPr b="0" i="0" lang="en-IN" sz="1800" u="none" cap="none" strike="noStrike">
                <a:solidFill>
                  <a:schemeClr val="dk1"/>
                </a:solidFill>
                <a:latin typeface="Consolas"/>
                <a:ea typeface="Consolas"/>
                <a:cs typeface="Consolas"/>
                <a:sym typeface="Consolas"/>
              </a:rPr>
              <a:t>abba-&gt; #a#b#b#a#</a:t>
            </a:r>
            <a:endParaRPr/>
          </a:p>
        </p:txBody>
      </p:sp>
      <p:sp>
        <p:nvSpPr>
          <p:cNvPr id="288" name="Google Shape;288;p32"/>
          <p:cNvSpPr txBox="1"/>
          <p:nvPr/>
        </p:nvSpPr>
        <p:spPr>
          <a:xfrm>
            <a:off x="2491738" y="328625"/>
            <a:ext cx="4198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lang="en-IN" sz="2000">
                <a:solidFill>
                  <a:srgbClr val="8181EF"/>
                </a:solidFill>
                <a:latin typeface="Roboto Black"/>
                <a:ea typeface="Roboto Black"/>
                <a:cs typeface="Roboto Black"/>
                <a:sym typeface="Roboto Black"/>
              </a:rPr>
              <a:t>MANACHER’S ALGORITHM</a:t>
            </a:r>
            <a:endParaRPr b="0" i="0" sz="2000" u="none" cap="none" strike="noStrike">
              <a:solidFill>
                <a:srgbClr val="8181EF"/>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3"/>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94" name="Google Shape;294;p33"/>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graphicFrame>
        <p:nvGraphicFramePr>
          <p:cNvPr id="295" name="Google Shape;295;p33"/>
          <p:cNvGraphicFramePr/>
          <p:nvPr/>
        </p:nvGraphicFramePr>
        <p:xfrm>
          <a:off x="196937" y="867850"/>
          <a:ext cx="3000000" cy="3000000"/>
        </p:xfrm>
        <a:graphic>
          <a:graphicData uri="http://schemas.openxmlformats.org/drawingml/2006/table">
            <a:tbl>
              <a:tblPr>
                <a:noFill/>
                <a:tableStyleId>{B358FF66-6748-47A7-A674-2360CA39D75B}</a:tableStyleId>
              </a:tblPr>
              <a:tblGrid>
                <a:gridCol w="4599925"/>
                <a:gridCol w="4150200"/>
              </a:tblGrid>
              <a:tr h="3895975">
                <a:tc>
                  <a:txBody>
                    <a:bodyPr/>
                    <a:lstStyle/>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public class EthCode {</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int manachersAlgorithm(String s, int N) {</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String str = getModifiedString(s, N);</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int len = (2 * N) + 1;</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int[] P = new int[len];</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int c = 0; //stores the center of the longest palindromic substring until now</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int r = 0; //stores the right boundary of the longest palindromic substring until now</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int maxLen = 0;</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for (int i = 0; i &lt; len; i++) {</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//get mirror index of i</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int mirror = (2 * c) - i;</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//see if the mirror of i is expanding beyond the left boundary of current longest palindrome at center c</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//if it is, then take r - i as P[i]</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//else take P[mirror] as P[i]</a:t>
                      </a:r>
                      <a:endParaRPr/>
                    </a:p>
                    <a:p>
                      <a:pPr indent="0" lvl="0" marL="0" marR="0" rtl="0" algn="l">
                        <a:lnSpc>
                          <a:spcPct val="100000"/>
                        </a:lnSpc>
                        <a:spcBef>
                          <a:spcPts val="0"/>
                        </a:spcBef>
                        <a:spcAft>
                          <a:spcPts val="0"/>
                        </a:spcAft>
                        <a:buClr>
                          <a:srgbClr val="000000"/>
                        </a:buClr>
                        <a:buSzPts val="1100"/>
                        <a:buFont typeface="Arial"/>
                        <a:buNone/>
                      </a:pPr>
                      <a:r>
                        <a:t/>
                      </a:r>
                      <a:endParaRPr b="0" sz="1400" u="none" cap="none" strike="noStrike">
                        <a:solidFill>
                          <a:schemeClr val="dk1"/>
                        </a:solidFill>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if (i &lt; r) {</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P[i] = Math.min(r - i, P[mirror]);</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//expand at i</a:t>
                      </a:r>
                      <a:endParaRPr b="0" sz="1400" u="none" cap="none" strike="noStrike">
                        <a:solidFill>
                          <a:schemeClr val="dk1"/>
                        </a:solidFill>
                        <a:highlight>
                          <a:schemeClr val="lt1"/>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int a = i + (1 + P[i]);</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int b = i - (1 + P[i]);</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while (a &lt; len &amp;&amp; b &gt;= 0 &amp;&amp; str.charAt(a) == str.charAt(b)) {</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P[i]++;</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a++;</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b--;</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//check if the expanded palindrome at i is expanding beyond the right boundary of current longest palindrome at center c</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//if it is, the new center is i</a:t>
                      </a:r>
                      <a:endParaRPr b="0" sz="1400" u="none" cap="none" strike="noStrike">
                        <a:solidFill>
                          <a:schemeClr val="dk1"/>
                        </a:solidFill>
                        <a:highlight>
                          <a:schemeClr val="lt1"/>
                        </a:highlight>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sz="1400" u="none" cap="none" strike="noStrike">
                        <a:solidFill>
                          <a:schemeClr val="dk1"/>
                        </a:solidFill>
                        <a:highlight>
                          <a:schemeClr val="lt1"/>
                        </a:highlight>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296" name="Google Shape;296;p33"/>
          <p:cNvSpPr txBox="1"/>
          <p:nvPr/>
        </p:nvSpPr>
        <p:spPr>
          <a:xfrm>
            <a:off x="2491738" y="328625"/>
            <a:ext cx="4198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lang="en-IN" sz="2000">
                <a:solidFill>
                  <a:srgbClr val="8181EF"/>
                </a:solidFill>
                <a:latin typeface="Roboto Black"/>
                <a:ea typeface="Roboto Black"/>
                <a:cs typeface="Roboto Black"/>
                <a:sym typeface="Roboto Black"/>
              </a:rPr>
              <a:t>MANACHER’S ALGORITHM</a:t>
            </a:r>
            <a:endParaRPr b="0" i="0" sz="2000" u="none" cap="none" strike="noStrike">
              <a:solidFill>
                <a:srgbClr val="8181EF"/>
              </a:solidFill>
              <a:latin typeface="Roboto Black"/>
              <a:ea typeface="Roboto Black"/>
              <a:cs typeface="Roboto Black"/>
              <a:sym typeface="Roboto Black"/>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4"/>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302" name="Google Shape;302;p34"/>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graphicFrame>
        <p:nvGraphicFramePr>
          <p:cNvPr id="303" name="Google Shape;303;p34"/>
          <p:cNvGraphicFramePr/>
          <p:nvPr/>
        </p:nvGraphicFramePr>
        <p:xfrm>
          <a:off x="168279" y="1001632"/>
          <a:ext cx="3000000" cy="3000000"/>
        </p:xfrm>
        <a:graphic>
          <a:graphicData uri="http://schemas.openxmlformats.org/drawingml/2006/table">
            <a:tbl>
              <a:tblPr>
                <a:noFill/>
                <a:tableStyleId>{B358FF66-6748-47A7-A674-2360CA39D75B}</a:tableStyleId>
              </a:tblPr>
              <a:tblGrid>
                <a:gridCol w="4517750"/>
                <a:gridCol w="4076050"/>
              </a:tblGrid>
              <a:tr h="3723425">
                <a:tc>
                  <a:txBody>
                    <a:bodyPr/>
                    <a:lstStyle/>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if (i + P[i] &gt; r) {</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c = i;</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r = i + P[i];</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if (P[i] &gt; maxLen) { //update maxlen</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maxLen = P[i];</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 } }</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return maxLen;</a:t>
                      </a:r>
                      <a:endParaRPr/>
                    </a:p>
                    <a:p>
                      <a:pPr indent="0" lvl="0" marL="0" marR="0" rtl="0" algn="l">
                        <a:lnSpc>
                          <a:spcPct val="100000"/>
                        </a:lnSpc>
                        <a:spcBef>
                          <a:spcPts val="0"/>
                        </a:spcBef>
                        <a:spcAft>
                          <a:spcPts val="0"/>
                        </a:spcAft>
                        <a:buClr>
                          <a:srgbClr val="000000"/>
                        </a:buClr>
                        <a:buSzPts val="1100"/>
                        <a:buFont typeface="Arial"/>
                        <a:buNone/>
                      </a:pPr>
                      <a:r>
                        <a:rPr b="0" lang="en-IN" sz="1400" u="none" cap="none" strike="noStrike">
                          <a:solidFill>
                            <a:schemeClr val="dk1"/>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String getModifiedString(String s, int N) {</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StringBuilder sb = new StringBuilder();</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for (int i = 0; i &lt; N; i++) {</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sb.append("#");</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sb.append(s.charAt(i));</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sb.append("#");</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return sb.toString();</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public static void main(String args[]) {</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String str = "inputstring";</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System.out.println(manachersAlgorithm(str));</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chemeClr val="dk1"/>
                          </a:solidFill>
                          <a:highlight>
                            <a:schemeClr val="lt1"/>
                          </a:highlight>
                          <a:latin typeface="Consolas"/>
                          <a:ea typeface="Consolas"/>
                          <a:cs typeface="Consolas"/>
                          <a:sym typeface="Consolas"/>
                        </a:rPr>
                        <a:t>}</a:t>
                      </a:r>
                      <a:endParaRPr b="0" sz="1400" u="none" cap="none" strike="noStrike">
                        <a:solidFill>
                          <a:schemeClr val="dk1"/>
                        </a:solidFill>
                        <a:highlight>
                          <a:schemeClr val="lt1"/>
                        </a:highlight>
                        <a:latin typeface="Consolas"/>
                        <a:ea typeface="Consolas"/>
                        <a:cs typeface="Consolas"/>
                        <a:sym typeface="Consolas"/>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
        <p:nvSpPr>
          <p:cNvPr id="304" name="Google Shape;304;p34"/>
          <p:cNvSpPr txBox="1"/>
          <p:nvPr/>
        </p:nvSpPr>
        <p:spPr>
          <a:xfrm>
            <a:off x="2491738" y="328625"/>
            <a:ext cx="4198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lang="en-IN" sz="2000">
                <a:solidFill>
                  <a:srgbClr val="8181EF"/>
                </a:solidFill>
                <a:latin typeface="Roboto Black"/>
                <a:ea typeface="Roboto Black"/>
                <a:cs typeface="Roboto Black"/>
                <a:sym typeface="Roboto Black"/>
              </a:rPr>
              <a:t>MANACHER’S ALGORITHM</a:t>
            </a:r>
            <a:endParaRPr b="0" i="0" sz="2000" u="none" cap="none" strike="noStrike">
              <a:solidFill>
                <a:srgbClr val="8181EF"/>
              </a:solidFill>
              <a:latin typeface="Roboto Black"/>
              <a:ea typeface="Roboto Black"/>
              <a:cs typeface="Roboto Black"/>
              <a:sym typeface="Roboto Blac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5"/>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310" name="Google Shape;310;p35"/>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311" name="Google Shape;311;p35"/>
          <p:cNvSpPr/>
          <p:nvPr/>
        </p:nvSpPr>
        <p:spPr>
          <a:xfrm>
            <a:off x="587890" y="1016058"/>
            <a:ext cx="7968300" cy="415500"/>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i="0" lang="en-IN" sz="1800" u="none" cap="none" strike="noStrike">
                <a:solidFill>
                  <a:schemeClr val="dk1"/>
                </a:solidFill>
                <a:latin typeface="Roboto"/>
                <a:ea typeface="Roboto"/>
                <a:cs typeface="Roboto"/>
                <a:sym typeface="Roboto"/>
              </a:rPr>
              <a:t>Complexity</a:t>
            </a:r>
            <a:endParaRPr b="1" i="0" sz="1400" u="none" cap="none" strike="noStrike">
              <a:solidFill>
                <a:srgbClr val="000000"/>
              </a:solidFill>
              <a:latin typeface="Roboto"/>
              <a:ea typeface="Roboto"/>
              <a:cs typeface="Roboto"/>
              <a:sym typeface="Roboto"/>
            </a:endParaRPr>
          </a:p>
        </p:txBody>
      </p:sp>
      <p:sp>
        <p:nvSpPr>
          <p:cNvPr id="312" name="Google Shape;312;p35"/>
          <p:cNvSpPr/>
          <p:nvPr/>
        </p:nvSpPr>
        <p:spPr>
          <a:xfrm>
            <a:off x="577636" y="1626401"/>
            <a:ext cx="4830105" cy="738664"/>
          </a:xfrm>
          <a:prstGeom prst="rect">
            <a:avLst/>
          </a:prstGeom>
          <a:noFill/>
          <a:ln>
            <a:noFill/>
          </a:ln>
        </p:spPr>
        <p:txBody>
          <a:bodyPr anchorCtr="0" anchor="t" bIns="0" lIns="0" spcFirstLastPara="1" rIns="0" wrap="square" tIns="0">
            <a:spAutoFit/>
          </a:bodyPr>
          <a:lstStyle/>
          <a:p>
            <a:pPr indent="0" lvl="0" marL="0" marR="0" rtl="0" algn="r">
              <a:lnSpc>
                <a:spcPct val="150000"/>
              </a:lnSpc>
              <a:spcBef>
                <a:spcPts val="0"/>
              </a:spcBef>
              <a:spcAft>
                <a:spcPts val="0"/>
              </a:spcAft>
              <a:buNone/>
            </a:pPr>
            <a:r>
              <a:rPr i="0" lang="en-IN" sz="1800" u="none" cap="none" strike="noStrike">
                <a:solidFill>
                  <a:schemeClr val="dk1"/>
                </a:solidFill>
                <a:latin typeface="Roboto"/>
                <a:ea typeface="Roboto"/>
                <a:cs typeface="Roboto"/>
                <a:sym typeface="Roboto"/>
              </a:rPr>
              <a:t>Lenier Time Complexity :O(n)</a:t>
            </a:r>
            <a:endParaRPr i="0" sz="1800" u="none" cap="none" strike="noStrike">
              <a:solidFill>
                <a:srgbClr val="000000"/>
              </a:solidFill>
              <a:latin typeface="Roboto"/>
              <a:ea typeface="Roboto"/>
              <a:cs typeface="Roboto"/>
              <a:sym typeface="Roboto"/>
            </a:endParaRPr>
          </a:p>
          <a:p>
            <a:pPr indent="0" lvl="0" marL="0" marR="0" rtl="0" algn="r">
              <a:lnSpc>
                <a:spcPct val="15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3" name="Google Shape;313;p35"/>
          <p:cNvSpPr/>
          <p:nvPr/>
        </p:nvSpPr>
        <p:spPr>
          <a:xfrm>
            <a:off x="1564632" y="2173500"/>
            <a:ext cx="3843109" cy="415498"/>
          </a:xfrm>
          <a:prstGeom prst="rect">
            <a:avLst/>
          </a:prstGeom>
          <a:noFill/>
          <a:ln>
            <a:noFill/>
          </a:ln>
        </p:spPr>
        <p:txBody>
          <a:bodyPr anchorCtr="0" anchor="t" bIns="0" lIns="0" spcFirstLastPara="1" rIns="0" wrap="square" tIns="0">
            <a:spAutoFit/>
          </a:bodyPr>
          <a:lstStyle/>
          <a:p>
            <a:pPr indent="0" lvl="0" marL="0" marR="0" rtl="0" algn="r">
              <a:lnSpc>
                <a:spcPct val="150000"/>
              </a:lnSpc>
              <a:spcBef>
                <a:spcPts val="0"/>
              </a:spcBef>
              <a:spcAft>
                <a:spcPts val="0"/>
              </a:spcAft>
              <a:buNone/>
            </a:pPr>
            <a:r>
              <a:rPr i="0" lang="en-IN" sz="1800" u="none" cap="none" strike="noStrike">
                <a:solidFill>
                  <a:schemeClr val="dk1"/>
                </a:solidFill>
                <a:latin typeface="Roboto"/>
                <a:ea typeface="Roboto"/>
                <a:cs typeface="Roboto"/>
                <a:sym typeface="Roboto"/>
              </a:rPr>
              <a:t>Auxiliary Space : O(n)</a:t>
            </a:r>
            <a:endParaRPr i="0" sz="1400" u="none" cap="none" strike="noStrike">
              <a:solidFill>
                <a:srgbClr val="000000"/>
              </a:solidFill>
              <a:latin typeface="Roboto"/>
              <a:ea typeface="Roboto"/>
              <a:cs typeface="Roboto"/>
              <a:sym typeface="Roboto"/>
            </a:endParaRPr>
          </a:p>
        </p:txBody>
      </p:sp>
      <p:sp>
        <p:nvSpPr>
          <p:cNvPr id="314" name="Google Shape;314;p35"/>
          <p:cNvSpPr txBox="1"/>
          <p:nvPr/>
        </p:nvSpPr>
        <p:spPr>
          <a:xfrm>
            <a:off x="2491738" y="328625"/>
            <a:ext cx="4198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lang="en-IN" sz="2000">
                <a:solidFill>
                  <a:srgbClr val="8181EF"/>
                </a:solidFill>
                <a:latin typeface="Roboto Black"/>
                <a:ea typeface="Roboto Black"/>
                <a:cs typeface="Roboto Black"/>
                <a:sym typeface="Roboto Black"/>
              </a:rPr>
              <a:t>MANACHER’S ALGORITHM</a:t>
            </a:r>
            <a:endParaRPr b="0" i="0" sz="2000" u="none" cap="none" strike="noStrike">
              <a:solidFill>
                <a:srgbClr val="8181EF"/>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6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20" name="Google Shape;320;p6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321" name="Google Shape;321;p65"/>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322" name="Google Shape;322;p65"/>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IN"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323" name="Google Shape;323;p65"/>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324" name="Google Shape;324;p65"/>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325" name="Google Shape;325;p65"/>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326" name="Google Shape;326;p65"/>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327" name="Google Shape;327;p65"/>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328" name="Google Shape;328;p65"/>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329" name="Google Shape;329;p65"/>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330" name="Google Shape;330;p65"/>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45" name="Google Shape;145;p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46" name="Google Shape;146;p63"/>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147" name="Google Shape;147;p63"/>
          <p:cNvSpPr txBox="1"/>
          <p:nvPr/>
        </p:nvSpPr>
        <p:spPr>
          <a:xfrm>
            <a:off x="163133" y="1771546"/>
            <a:ext cx="4690800" cy="1883562"/>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b="1" i="0" lang="en-IN" sz="3200" u="none" cap="none" strike="noStrike">
                <a:solidFill>
                  <a:schemeClr val="lt1"/>
                </a:solidFill>
                <a:latin typeface="Arial"/>
                <a:ea typeface="Arial"/>
                <a:cs typeface="Arial"/>
                <a:sym typeface="Arial"/>
              </a:rPr>
              <a:t>MANACHER’S ALGORITHM</a:t>
            </a:r>
            <a:endParaRPr b="1" i="0" sz="3200" u="none" cap="none" strike="noStrike">
              <a:solidFill>
                <a:schemeClr val="lt1"/>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3200"/>
              <a:buFont typeface="Arial"/>
              <a:buNone/>
            </a:pPr>
            <a:r>
              <a:t/>
            </a:r>
            <a:endParaRPr b="1" i="0" sz="3200" u="none" cap="none" strike="noStrike">
              <a:solidFill>
                <a:schemeClr val="lt1"/>
              </a:solidFill>
              <a:latin typeface="Roboto"/>
              <a:ea typeface="Roboto"/>
              <a:cs typeface="Roboto"/>
              <a:sym typeface="Roboto"/>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
          <p:cNvPicPr preferRelativeResize="0"/>
          <p:nvPr/>
        </p:nvPicPr>
        <p:blipFill rotWithShape="1">
          <a:blip r:embed="rId3">
            <a:alphaModFix/>
          </a:blip>
          <a:srcRect b="0" l="0" r="0" t="0"/>
          <a:stretch/>
        </p:blipFill>
        <p:spPr>
          <a:xfrm>
            <a:off x="3194685" y="2132838"/>
            <a:ext cx="2754630" cy="2182368"/>
          </a:xfrm>
          <a:prstGeom prst="rect">
            <a:avLst/>
          </a:prstGeom>
          <a:noFill/>
          <a:ln>
            <a:noFill/>
          </a:ln>
        </p:spPr>
      </p:pic>
      <p:sp>
        <p:nvSpPr>
          <p:cNvPr id="153" name="Google Shape;153;p1"/>
          <p:cNvSpPr txBox="1"/>
          <p:nvPr/>
        </p:nvSpPr>
        <p:spPr>
          <a:xfrm>
            <a:off x="908685" y="1372844"/>
            <a:ext cx="457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0000"/>
                </a:solidFill>
                <a:latin typeface="Roboto"/>
                <a:ea typeface="Roboto"/>
                <a:cs typeface="Roboto"/>
                <a:sym typeface="Roboto"/>
              </a:rPr>
              <a:t>URL</a:t>
            </a:r>
            <a:r>
              <a:rPr b="1" i="0" lang="en-IN" sz="1400" u="none" cap="none" strike="noStrike">
                <a:solidFill>
                  <a:srgbClr val="373737"/>
                </a:solidFill>
                <a:latin typeface="Roboto"/>
                <a:ea typeface="Roboto"/>
                <a:cs typeface="Roboto"/>
                <a:sym typeface="Roboto"/>
              </a:rPr>
              <a:t>: </a:t>
            </a:r>
            <a:r>
              <a:rPr b="1" i="0" lang="en-IN" sz="1400" u="sng" cap="none" strike="noStrike">
                <a:solidFill>
                  <a:srgbClr val="0097A7"/>
                </a:solidFill>
                <a:latin typeface="Roboto"/>
                <a:ea typeface="Roboto"/>
                <a:cs typeface="Roboto"/>
                <a:sym typeface="Roboto"/>
                <a:hlinkClick r:id="rId4">
                  <a:extLst>
                    <a:ext uri="{A12FA001-AC4F-418D-AE19-62706E023703}">
                      <ahyp:hlinkClr val="tx"/>
                    </a:ext>
                  </a:extLst>
                </a:hlinkClick>
              </a:rPr>
              <a:t>https://forms.gle/eujGZJtiSaQ9aKbz5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r>
              <a:rPr b="1" i="0" lang="en-IN" sz="1400" u="none" cap="none" strike="noStrike">
                <a:solidFill>
                  <a:srgbClr val="000000"/>
                </a:solidFill>
                <a:latin typeface="Roboto"/>
                <a:ea typeface="Roboto"/>
                <a:cs typeface="Roboto"/>
                <a:sym typeface="Roboto"/>
              </a:rPr>
              <a:t>QR CODE</a:t>
            </a:r>
            <a:r>
              <a:rPr b="1" i="0" lang="en-IN" sz="1400" u="none" cap="none" strike="noStrike">
                <a:solidFill>
                  <a:srgbClr val="373737"/>
                </a:solidFill>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154" name="Google Shape;154;p1"/>
          <p:cNvSpPr txBox="1"/>
          <p:nvPr/>
        </p:nvSpPr>
        <p:spPr>
          <a:xfrm>
            <a:off x="1384173" y="572262"/>
            <a:ext cx="5534787" cy="95410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IN" sz="1400" u="none" cap="none" strike="noStrike">
                <a:solidFill>
                  <a:srgbClr val="000000"/>
                </a:solidFill>
                <a:latin typeface="Roboto"/>
                <a:ea typeface="Roboto"/>
                <a:cs typeface="Roboto"/>
                <a:sym typeface="Roboto"/>
              </a:rPr>
              <a:t>                    TEST TIME ON MOVE HYPHEN TO BEGINNING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IN" sz="1400" u="none" cap="none" strike="noStrike">
                <a:solidFill>
                  <a:srgbClr val="000000"/>
                </a:solidFill>
                <a:latin typeface="Arial"/>
                <a:ea typeface="Arial"/>
                <a:cs typeface="Arial"/>
                <a:sym typeface="Arial"/>
              </a:rPr>
            </a:br>
            <a:br>
              <a:rPr b="0" i="0" lang="en-I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
          <p:cNvSpPr/>
          <p:nvPr/>
        </p:nvSpPr>
        <p:spPr>
          <a:xfrm>
            <a:off x="451611" y="1440980"/>
            <a:ext cx="8276400" cy="415500"/>
          </a:xfrm>
          <a:prstGeom prst="rect">
            <a:avLst/>
          </a:prstGeom>
          <a:noFill/>
          <a:ln>
            <a:noFill/>
          </a:ln>
        </p:spPr>
        <p:txBody>
          <a:bodyPr anchorCtr="0" anchor="t" bIns="0" lIns="0" spcFirstLastPara="1" rIns="0" wrap="square" tIns="0">
            <a:spAutoFit/>
          </a:bodyPr>
          <a:lstStyle/>
          <a:p>
            <a:pPr indent="-114300" lvl="0" marL="0" marR="0" rtl="0" algn="l">
              <a:lnSpc>
                <a:spcPct val="150000"/>
              </a:lnSpc>
              <a:spcBef>
                <a:spcPts val="0"/>
              </a:spcBef>
              <a:spcAft>
                <a:spcPts val="0"/>
              </a:spcAft>
              <a:buClr>
                <a:srgbClr val="000000"/>
              </a:buClr>
              <a:buSzPts val="1800"/>
              <a:buFont typeface="Roboto"/>
              <a:buChar char="⮚"/>
            </a:pPr>
            <a:r>
              <a:rPr i="0" lang="en-IN" sz="1800" u="none" cap="none" strike="noStrike">
                <a:solidFill>
                  <a:schemeClr val="dk1"/>
                </a:solidFill>
                <a:latin typeface="Roboto"/>
                <a:ea typeface="Roboto"/>
                <a:cs typeface="Roboto"/>
                <a:sym typeface="Roboto"/>
              </a:rPr>
              <a:t> Manacher’s Algorithm to the rescue!</a:t>
            </a:r>
            <a:endParaRPr i="0" sz="1800" u="none" cap="none" strike="noStrike">
              <a:solidFill>
                <a:srgbClr val="000000"/>
              </a:solidFill>
              <a:latin typeface="Roboto"/>
              <a:ea typeface="Roboto"/>
              <a:cs typeface="Roboto"/>
              <a:sym typeface="Roboto"/>
            </a:endParaRPr>
          </a:p>
        </p:txBody>
      </p:sp>
      <p:sp>
        <p:nvSpPr>
          <p:cNvPr id="160" name="Google Shape;160;p3"/>
          <p:cNvSpPr/>
          <p:nvPr/>
        </p:nvSpPr>
        <p:spPr>
          <a:xfrm>
            <a:off x="451611" y="2091626"/>
            <a:ext cx="8276455" cy="830997"/>
          </a:xfrm>
          <a:prstGeom prst="rect">
            <a:avLst/>
          </a:prstGeom>
          <a:noFill/>
          <a:ln>
            <a:noFill/>
          </a:ln>
        </p:spPr>
        <p:txBody>
          <a:bodyPr anchorCtr="0" anchor="t" bIns="0" lIns="0" spcFirstLastPara="1" rIns="0" wrap="square" tIns="0">
            <a:spAutoFit/>
          </a:bodyPr>
          <a:lstStyle/>
          <a:p>
            <a:pPr indent="-114300" lvl="0" marL="0" marR="0" rtl="0" algn="l">
              <a:lnSpc>
                <a:spcPct val="150000"/>
              </a:lnSpc>
              <a:spcBef>
                <a:spcPts val="0"/>
              </a:spcBef>
              <a:spcAft>
                <a:spcPts val="0"/>
              </a:spcAft>
              <a:buClr>
                <a:srgbClr val="000000"/>
              </a:buClr>
              <a:buSzPts val="1800"/>
              <a:buFont typeface="Roboto"/>
              <a:buChar char="⮚"/>
            </a:pPr>
            <a:r>
              <a:rPr i="0" lang="en-IN" sz="1800" u="none" cap="none" strike="noStrike">
                <a:solidFill>
                  <a:schemeClr val="dk1"/>
                </a:solidFill>
                <a:latin typeface="Roboto"/>
                <a:ea typeface="Roboto"/>
                <a:cs typeface="Roboto"/>
                <a:sym typeface="Roboto"/>
              </a:rPr>
              <a:t> Manacher’s Algorithm helps us find the longest palindromic substring in the given string.</a:t>
            </a:r>
            <a:endParaRPr i="0" sz="1800" u="none" cap="none" strike="noStrike">
              <a:solidFill>
                <a:srgbClr val="000000"/>
              </a:solidFill>
              <a:latin typeface="Roboto"/>
              <a:ea typeface="Roboto"/>
              <a:cs typeface="Roboto"/>
              <a:sym typeface="Roboto"/>
            </a:endParaRPr>
          </a:p>
        </p:txBody>
      </p:sp>
      <p:sp>
        <p:nvSpPr>
          <p:cNvPr id="161" name="Google Shape;161;p3"/>
          <p:cNvSpPr/>
          <p:nvPr/>
        </p:nvSpPr>
        <p:spPr>
          <a:xfrm>
            <a:off x="452761" y="3069026"/>
            <a:ext cx="8276455" cy="415498"/>
          </a:xfrm>
          <a:prstGeom prst="rect">
            <a:avLst/>
          </a:prstGeom>
          <a:noFill/>
          <a:ln>
            <a:noFill/>
          </a:ln>
        </p:spPr>
        <p:txBody>
          <a:bodyPr anchorCtr="0" anchor="t" bIns="0" lIns="0" spcFirstLastPara="1" rIns="0" wrap="square" tIns="0">
            <a:spAutoFit/>
          </a:bodyPr>
          <a:lstStyle/>
          <a:p>
            <a:pPr indent="-114300" lvl="0" marL="0" marR="0" rtl="0" algn="l">
              <a:lnSpc>
                <a:spcPct val="150000"/>
              </a:lnSpc>
              <a:spcBef>
                <a:spcPts val="0"/>
              </a:spcBef>
              <a:spcAft>
                <a:spcPts val="0"/>
              </a:spcAft>
              <a:buClr>
                <a:srgbClr val="000000"/>
              </a:buClr>
              <a:buSzPts val="1800"/>
              <a:buFont typeface="Roboto"/>
              <a:buChar char="⮚"/>
            </a:pPr>
            <a:r>
              <a:rPr i="0" lang="en-IN" sz="1800" u="none" cap="none" strike="noStrike">
                <a:solidFill>
                  <a:schemeClr val="dk1"/>
                </a:solidFill>
                <a:latin typeface="Roboto"/>
                <a:ea typeface="Roboto"/>
                <a:cs typeface="Roboto"/>
                <a:sym typeface="Roboto"/>
              </a:rPr>
              <a:t> Manacher’s algorithm solves this task in Linear Time.</a:t>
            </a:r>
            <a:endParaRPr i="0" sz="1800" u="none" cap="none" strike="noStrike">
              <a:solidFill>
                <a:srgbClr val="000000"/>
              </a:solidFill>
              <a:latin typeface="Roboto"/>
              <a:ea typeface="Roboto"/>
              <a:cs typeface="Roboto"/>
              <a:sym typeface="Roboto"/>
            </a:endParaRPr>
          </a:p>
        </p:txBody>
      </p:sp>
      <p:sp>
        <p:nvSpPr>
          <p:cNvPr id="162" name="Google Shape;162;p3"/>
          <p:cNvSpPr/>
          <p:nvPr/>
        </p:nvSpPr>
        <p:spPr>
          <a:xfrm>
            <a:off x="451611" y="3630927"/>
            <a:ext cx="8276455" cy="830997"/>
          </a:xfrm>
          <a:prstGeom prst="rect">
            <a:avLst/>
          </a:prstGeom>
          <a:noFill/>
          <a:ln>
            <a:noFill/>
          </a:ln>
        </p:spPr>
        <p:txBody>
          <a:bodyPr anchorCtr="0" anchor="t" bIns="0" lIns="0" spcFirstLastPara="1" rIns="0" wrap="square" tIns="0">
            <a:spAutoFit/>
          </a:bodyPr>
          <a:lstStyle/>
          <a:p>
            <a:pPr indent="-114300" lvl="0" marL="0" marR="0" rtl="0" algn="l">
              <a:lnSpc>
                <a:spcPct val="150000"/>
              </a:lnSpc>
              <a:spcBef>
                <a:spcPts val="0"/>
              </a:spcBef>
              <a:spcAft>
                <a:spcPts val="0"/>
              </a:spcAft>
              <a:buClr>
                <a:srgbClr val="000000"/>
              </a:buClr>
              <a:buSzPts val="1800"/>
              <a:buFont typeface="Noto Sans Symbols"/>
              <a:buChar char="⮚"/>
            </a:pPr>
            <a:r>
              <a:rPr b="0" i="0" lang="en-IN" sz="1800" u="none" cap="none" strike="noStrike">
                <a:solidFill>
                  <a:schemeClr val="dk1"/>
                </a:solidFill>
                <a:latin typeface="Consolas"/>
                <a:ea typeface="Consolas"/>
                <a:cs typeface="Consolas"/>
                <a:sym typeface="Consolas"/>
              </a:rPr>
              <a:t> </a:t>
            </a:r>
            <a:r>
              <a:rPr i="0" lang="en-IN" sz="1800" u="none" cap="none" strike="noStrike">
                <a:solidFill>
                  <a:schemeClr val="dk1"/>
                </a:solidFill>
                <a:latin typeface="Roboto"/>
                <a:ea typeface="Roboto"/>
                <a:cs typeface="Roboto"/>
                <a:sym typeface="Roboto"/>
              </a:rPr>
              <a:t>It optimizes over the brute force solution by using some insights into how palindromes work.</a:t>
            </a:r>
            <a:endParaRPr i="0" sz="1400" u="none" cap="none" strike="noStrike">
              <a:solidFill>
                <a:srgbClr val="000000"/>
              </a:solidFill>
              <a:latin typeface="Roboto"/>
              <a:ea typeface="Roboto"/>
              <a:cs typeface="Roboto"/>
              <a:sym typeface="Roboto"/>
            </a:endParaRPr>
          </a:p>
        </p:txBody>
      </p:sp>
      <p:sp>
        <p:nvSpPr>
          <p:cNvPr id="163" name="Google Shape;163;p3"/>
          <p:cNvSpPr txBox="1"/>
          <p:nvPr/>
        </p:nvSpPr>
        <p:spPr>
          <a:xfrm>
            <a:off x="2491738" y="328625"/>
            <a:ext cx="4198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lang="en-IN" sz="2000">
                <a:solidFill>
                  <a:srgbClr val="8181EF"/>
                </a:solidFill>
                <a:latin typeface="Roboto Black"/>
                <a:ea typeface="Roboto Black"/>
                <a:cs typeface="Roboto Black"/>
                <a:sym typeface="Roboto Black"/>
              </a:rPr>
              <a:t>MANACHER’S ALGORITHM</a:t>
            </a:r>
            <a:endParaRPr b="0" i="0" sz="2000" u="none" cap="none" strike="noStrike">
              <a:solidFill>
                <a:srgbClr val="8181EF"/>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169" name="Google Shape;169;p4"/>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170" name="Google Shape;170;p4"/>
          <p:cNvSpPr/>
          <p:nvPr/>
        </p:nvSpPr>
        <p:spPr>
          <a:xfrm>
            <a:off x="490353" y="867850"/>
            <a:ext cx="7968222" cy="415498"/>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i="0" lang="en-IN" sz="1800" u="none" cap="none" strike="noStrike">
                <a:solidFill>
                  <a:schemeClr val="dk1"/>
                </a:solidFill>
                <a:latin typeface="Consolas"/>
                <a:ea typeface="Consolas"/>
                <a:cs typeface="Consolas"/>
                <a:sym typeface="Consolas"/>
              </a:rPr>
              <a:t>Notations</a:t>
            </a:r>
            <a:endParaRPr b="1" i="0" sz="1400" u="none" cap="none" strike="noStrike">
              <a:solidFill>
                <a:srgbClr val="000000"/>
              </a:solidFill>
              <a:latin typeface="Arial"/>
              <a:ea typeface="Arial"/>
              <a:cs typeface="Arial"/>
              <a:sym typeface="Arial"/>
            </a:endParaRPr>
          </a:p>
        </p:txBody>
      </p:sp>
      <p:sp>
        <p:nvSpPr>
          <p:cNvPr id="171" name="Google Shape;171;p4"/>
          <p:cNvSpPr/>
          <p:nvPr/>
        </p:nvSpPr>
        <p:spPr>
          <a:xfrm>
            <a:off x="450461" y="1390951"/>
            <a:ext cx="8276400" cy="415500"/>
          </a:xfrm>
          <a:prstGeom prst="rect">
            <a:avLst/>
          </a:prstGeom>
          <a:noFill/>
          <a:ln>
            <a:noFill/>
          </a:ln>
        </p:spPr>
        <p:txBody>
          <a:bodyPr anchorCtr="0" anchor="t" bIns="0" lIns="0" spcFirstLastPara="1" rIns="0" wrap="square" tIns="0">
            <a:spAutoFit/>
          </a:bodyPr>
          <a:lstStyle/>
          <a:p>
            <a:pPr indent="-114300" lvl="0" marL="0" marR="0" rtl="0" algn="l">
              <a:lnSpc>
                <a:spcPct val="150000"/>
              </a:lnSpc>
              <a:spcBef>
                <a:spcPts val="0"/>
              </a:spcBef>
              <a:spcAft>
                <a:spcPts val="0"/>
              </a:spcAft>
              <a:buClr>
                <a:srgbClr val="000000"/>
              </a:buClr>
              <a:buSzPts val="1800"/>
              <a:buFont typeface="Roboto"/>
              <a:buChar char="⮚"/>
            </a:pPr>
            <a:r>
              <a:rPr i="0" lang="en-IN" sz="1800" u="none" cap="none" strike="noStrike">
                <a:solidFill>
                  <a:schemeClr val="dk1"/>
                </a:solidFill>
                <a:latin typeface="Roboto"/>
                <a:ea typeface="Roboto"/>
                <a:cs typeface="Roboto"/>
                <a:sym typeface="Roboto"/>
              </a:rPr>
              <a:t> Let’s focus on odd length palindromes for simplicity.</a:t>
            </a:r>
            <a:endParaRPr i="0" sz="1400" u="none" cap="none" strike="noStrike">
              <a:solidFill>
                <a:srgbClr val="000000"/>
              </a:solidFill>
              <a:latin typeface="Roboto"/>
              <a:ea typeface="Roboto"/>
              <a:cs typeface="Roboto"/>
              <a:sym typeface="Roboto"/>
            </a:endParaRPr>
          </a:p>
        </p:txBody>
      </p:sp>
      <p:sp>
        <p:nvSpPr>
          <p:cNvPr id="172" name="Google Shape;172;p4"/>
          <p:cNvSpPr/>
          <p:nvPr/>
        </p:nvSpPr>
        <p:spPr>
          <a:xfrm>
            <a:off x="451611" y="1969026"/>
            <a:ext cx="8276400" cy="831000"/>
          </a:xfrm>
          <a:prstGeom prst="rect">
            <a:avLst/>
          </a:prstGeom>
          <a:noFill/>
          <a:ln>
            <a:noFill/>
          </a:ln>
        </p:spPr>
        <p:txBody>
          <a:bodyPr anchorCtr="0" anchor="t" bIns="0" lIns="0" spcFirstLastPara="1" rIns="0" wrap="square" tIns="0">
            <a:spAutoFit/>
          </a:bodyPr>
          <a:lstStyle/>
          <a:p>
            <a:pPr indent="-114300" lvl="0" marL="0" marR="0" rtl="0" algn="l">
              <a:lnSpc>
                <a:spcPct val="150000"/>
              </a:lnSpc>
              <a:spcBef>
                <a:spcPts val="0"/>
              </a:spcBef>
              <a:spcAft>
                <a:spcPts val="0"/>
              </a:spcAft>
              <a:buClr>
                <a:srgbClr val="000000"/>
              </a:buClr>
              <a:buSzPts val="1800"/>
              <a:buFont typeface="Roboto"/>
              <a:buChar char="⮚"/>
            </a:pPr>
            <a:r>
              <a:rPr i="0" lang="en-IN" sz="1800" u="none" cap="none" strike="noStrike">
                <a:solidFill>
                  <a:schemeClr val="dk1"/>
                </a:solidFill>
                <a:latin typeface="Roboto"/>
                <a:ea typeface="Roboto"/>
                <a:cs typeface="Roboto"/>
                <a:sym typeface="Roboto"/>
              </a:rPr>
              <a:t> Let c be the center of the longest length palindrome we have encountered till now.</a:t>
            </a:r>
            <a:endParaRPr i="0" sz="1400" u="none" cap="none" strike="noStrike">
              <a:solidFill>
                <a:srgbClr val="000000"/>
              </a:solidFill>
              <a:latin typeface="Roboto"/>
              <a:ea typeface="Roboto"/>
              <a:cs typeface="Roboto"/>
              <a:sym typeface="Roboto"/>
            </a:endParaRPr>
          </a:p>
        </p:txBody>
      </p:sp>
      <p:sp>
        <p:nvSpPr>
          <p:cNvPr id="173" name="Google Shape;173;p4"/>
          <p:cNvSpPr/>
          <p:nvPr/>
        </p:nvSpPr>
        <p:spPr>
          <a:xfrm>
            <a:off x="452761" y="2954451"/>
            <a:ext cx="8276400" cy="1246500"/>
          </a:xfrm>
          <a:prstGeom prst="rect">
            <a:avLst/>
          </a:prstGeom>
          <a:noFill/>
          <a:ln>
            <a:noFill/>
          </a:ln>
        </p:spPr>
        <p:txBody>
          <a:bodyPr anchorCtr="0" anchor="t" bIns="0" lIns="0" spcFirstLastPara="1" rIns="0" wrap="square" tIns="0">
            <a:spAutoFit/>
          </a:bodyPr>
          <a:lstStyle/>
          <a:p>
            <a:pPr indent="-114300" lvl="0" marL="0" marR="0" rtl="0" algn="l">
              <a:lnSpc>
                <a:spcPct val="150000"/>
              </a:lnSpc>
              <a:spcBef>
                <a:spcPts val="0"/>
              </a:spcBef>
              <a:spcAft>
                <a:spcPts val="0"/>
              </a:spcAft>
              <a:buClr>
                <a:srgbClr val="000000"/>
              </a:buClr>
              <a:buSzPts val="1800"/>
              <a:buFont typeface="Roboto"/>
              <a:buChar char="⮚"/>
            </a:pPr>
            <a:r>
              <a:rPr i="0" lang="en-IN" sz="1800" u="none" cap="none" strike="noStrike">
                <a:solidFill>
                  <a:schemeClr val="dk1"/>
                </a:solidFill>
                <a:latin typeface="Roboto"/>
                <a:ea typeface="Roboto"/>
                <a:cs typeface="Roboto"/>
                <a:sym typeface="Roboto"/>
              </a:rPr>
              <a:t> Let l and r be the left and right boundaries of this palindrome, i.e., the left-most character index and the right-most character index respectively.</a:t>
            </a:r>
            <a:endParaRPr i="0" sz="1400" u="none" cap="none" strike="noStrike">
              <a:solidFill>
                <a:srgbClr val="000000"/>
              </a:solidFill>
              <a:latin typeface="Roboto"/>
              <a:ea typeface="Roboto"/>
              <a:cs typeface="Roboto"/>
              <a:sym typeface="Roboto"/>
            </a:endParaRPr>
          </a:p>
        </p:txBody>
      </p:sp>
      <p:sp>
        <p:nvSpPr>
          <p:cNvPr id="174" name="Google Shape;174;p4"/>
          <p:cNvSpPr/>
          <p:nvPr/>
        </p:nvSpPr>
        <p:spPr>
          <a:xfrm>
            <a:off x="452799" y="3817801"/>
            <a:ext cx="8276400" cy="415500"/>
          </a:xfrm>
          <a:prstGeom prst="rect">
            <a:avLst/>
          </a:prstGeom>
          <a:noFill/>
          <a:ln>
            <a:noFill/>
          </a:ln>
        </p:spPr>
        <p:txBody>
          <a:bodyPr anchorCtr="0" anchor="t" bIns="0" lIns="0" spcFirstLastPara="1" rIns="0" wrap="square" tIns="0">
            <a:spAutoFit/>
          </a:bodyPr>
          <a:lstStyle/>
          <a:p>
            <a:pPr indent="-114300" lvl="0" marL="0" marR="0" rtl="0" algn="l">
              <a:lnSpc>
                <a:spcPct val="150000"/>
              </a:lnSpc>
              <a:spcBef>
                <a:spcPts val="0"/>
              </a:spcBef>
              <a:spcAft>
                <a:spcPts val="0"/>
              </a:spcAft>
              <a:buClr>
                <a:srgbClr val="000000"/>
              </a:buClr>
              <a:buSzPts val="1800"/>
              <a:buFont typeface="Noto Sans Symbols"/>
              <a:buChar char="⮚"/>
            </a:pPr>
            <a:r>
              <a:rPr i="0" lang="en-IN" sz="1800" u="none" cap="none" strike="noStrike">
                <a:solidFill>
                  <a:schemeClr val="dk1"/>
                </a:solidFill>
                <a:latin typeface="Roboto"/>
                <a:ea typeface="Roboto"/>
                <a:cs typeface="Roboto"/>
                <a:sym typeface="Roboto"/>
              </a:rPr>
              <a:t>Now, let’s take an example to understand l + c + r.</a:t>
            </a:r>
            <a:endParaRPr i="0" sz="1400" u="none" cap="none" strike="noStrike">
              <a:solidFill>
                <a:srgbClr val="000000"/>
              </a:solidFill>
              <a:latin typeface="Roboto"/>
              <a:ea typeface="Roboto"/>
              <a:cs typeface="Roboto"/>
              <a:sym typeface="Roboto"/>
            </a:endParaRPr>
          </a:p>
        </p:txBody>
      </p:sp>
      <p:sp>
        <p:nvSpPr>
          <p:cNvPr id="175" name="Google Shape;175;p4"/>
          <p:cNvSpPr txBox="1"/>
          <p:nvPr/>
        </p:nvSpPr>
        <p:spPr>
          <a:xfrm>
            <a:off x="2491738" y="328625"/>
            <a:ext cx="4198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lang="en-IN" sz="2000">
                <a:solidFill>
                  <a:srgbClr val="8181EF"/>
                </a:solidFill>
                <a:latin typeface="Roboto Black"/>
                <a:ea typeface="Roboto Black"/>
                <a:cs typeface="Roboto Black"/>
                <a:sym typeface="Roboto Black"/>
              </a:rPr>
              <a:t>MANACHER’S ALGORITHM</a:t>
            </a:r>
            <a:endParaRPr b="0" i="0" sz="2000" u="none" cap="none" strike="noStrike">
              <a:solidFill>
                <a:srgbClr val="8181EF"/>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181" name="Google Shape;181;p2"/>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182" name="Google Shape;182;p2"/>
          <p:cNvSpPr/>
          <p:nvPr/>
        </p:nvSpPr>
        <p:spPr>
          <a:xfrm>
            <a:off x="336236" y="872541"/>
            <a:ext cx="8276455" cy="415498"/>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i="0" lang="en-IN" sz="1800" u="none" cap="none" strike="noStrike">
                <a:solidFill>
                  <a:schemeClr val="dk1"/>
                </a:solidFill>
                <a:latin typeface="Roboto"/>
                <a:ea typeface="Roboto"/>
                <a:cs typeface="Roboto"/>
                <a:sym typeface="Roboto"/>
              </a:rPr>
              <a:t>Algorithm: Take an example “</a:t>
            </a:r>
            <a:r>
              <a:rPr b="1" i="0" lang="en-IN" sz="1800" u="none" cap="none" strike="noStrike">
                <a:solidFill>
                  <a:schemeClr val="dk1"/>
                </a:solidFill>
                <a:latin typeface="Roboto"/>
                <a:ea typeface="Roboto"/>
                <a:cs typeface="Roboto"/>
                <a:sym typeface="Roboto"/>
              </a:rPr>
              <a:t>abacabacabb</a:t>
            </a:r>
            <a:r>
              <a:rPr i="0" lang="en-IN" sz="1800" u="none" cap="none" strike="noStrike">
                <a:solidFill>
                  <a:schemeClr val="dk1"/>
                </a:solidFill>
                <a:latin typeface="Roboto"/>
                <a:ea typeface="Roboto"/>
                <a:cs typeface="Roboto"/>
                <a:sym typeface="Roboto"/>
              </a:rPr>
              <a:t>”</a:t>
            </a:r>
            <a:endParaRPr i="0" sz="1800" u="none" cap="none" strike="noStrike">
              <a:solidFill>
                <a:srgbClr val="000000"/>
              </a:solidFill>
              <a:latin typeface="Roboto"/>
              <a:ea typeface="Roboto"/>
              <a:cs typeface="Roboto"/>
              <a:sym typeface="Roboto"/>
            </a:endParaRPr>
          </a:p>
        </p:txBody>
      </p:sp>
      <p:sp>
        <p:nvSpPr>
          <p:cNvPr id="183" name="Google Shape;183;p2"/>
          <p:cNvSpPr/>
          <p:nvPr/>
        </p:nvSpPr>
        <p:spPr>
          <a:xfrm>
            <a:off x="451611" y="1534507"/>
            <a:ext cx="4106700" cy="1662000"/>
          </a:xfrm>
          <a:prstGeom prst="rect">
            <a:avLst/>
          </a:prstGeom>
          <a:noFill/>
          <a:ln>
            <a:noFill/>
          </a:ln>
        </p:spPr>
        <p:txBody>
          <a:bodyPr anchorCtr="0" anchor="t" bIns="0" lIns="0" spcFirstLastPara="1" rIns="0" wrap="square" tIns="0">
            <a:spAutoFit/>
          </a:bodyPr>
          <a:lstStyle/>
          <a:p>
            <a:pPr indent="-114300" lvl="0" marL="0" marR="0" rtl="0" algn="l">
              <a:lnSpc>
                <a:spcPct val="150000"/>
              </a:lnSpc>
              <a:spcBef>
                <a:spcPts val="0"/>
              </a:spcBef>
              <a:spcAft>
                <a:spcPts val="0"/>
              </a:spcAft>
              <a:buClr>
                <a:srgbClr val="000000"/>
              </a:buClr>
              <a:buSzPts val="1800"/>
              <a:buFont typeface="Roboto"/>
              <a:buChar char="❑"/>
            </a:pPr>
            <a:r>
              <a:rPr i="0" lang="en-IN" sz="1800" u="none" cap="none" strike="noStrike">
                <a:solidFill>
                  <a:schemeClr val="dk1"/>
                </a:solidFill>
                <a:latin typeface="Roboto"/>
                <a:ea typeface="Roboto"/>
                <a:cs typeface="Roboto"/>
                <a:sym typeface="Roboto"/>
              </a:rPr>
              <a:t> When going from left to right, when i is at index 1, the longest palindromic substring is “aba” (length = 3)</a:t>
            </a:r>
            <a:endParaRPr i="0" sz="1400" u="none" cap="none" strike="noStrike">
              <a:solidFill>
                <a:srgbClr val="000000"/>
              </a:solidFill>
              <a:latin typeface="Roboto"/>
              <a:ea typeface="Roboto"/>
              <a:cs typeface="Roboto"/>
              <a:sym typeface="Roboto"/>
            </a:endParaRPr>
          </a:p>
        </p:txBody>
      </p:sp>
      <p:pic>
        <p:nvPicPr>
          <p:cNvPr id="184" name="Google Shape;184;p2"/>
          <p:cNvPicPr preferRelativeResize="0"/>
          <p:nvPr/>
        </p:nvPicPr>
        <p:blipFill rotWithShape="1">
          <a:blip r:embed="rId3">
            <a:alphaModFix/>
          </a:blip>
          <a:srcRect b="0" l="0" r="0" t="0"/>
          <a:stretch/>
        </p:blipFill>
        <p:spPr>
          <a:xfrm>
            <a:off x="4861462" y="1508415"/>
            <a:ext cx="4268470" cy="1049020"/>
          </a:xfrm>
          <a:prstGeom prst="rect">
            <a:avLst/>
          </a:prstGeom>
          <a:noFill/>
          <a:ln>
            <a:noFill/>
          </a:ln>
        </p:spPr>
      </p:pic>
      <p:sp>
        <p:nvSpPr>
          <p:cNvPr id="185" name="Google Shape;185;p2"/>
          <p:cNvSpPr/>
          <p:nvPr/>
        </p:nvSpPr>
        <p:spPr>
          <a:xfrm>
            <a:off x="452761" y="2961411"/>
            <a:ext cx="4106639" cy="1661993"/>
          </a:xfrm>
          <a:prstGeom prst="rect">
            <a:avLst/>
          </a:prstGeom>
          <a:noFill/>
          <a:ln>
            <a:noFill/>
          </a:ln>
        </p:spPr>
        <p:txBody>
          <a:bodyPr anchorCtr="0" anchor="t" bIns="0" lIns="0" spcFirstLastPara="1" rIns="0" wrap="square" tIns="0">
            <a:spAutoFit/>
          </a:bodyPr>
          <a:lstStyle/>
          <a:p>
            <a:pPr indent="-114300" lvl="0" marL="0" marR="0" rtl="0" algn="l">
              <a:lnSpc>
                <a:spcPct val="150000"/>
              </a:lnSpc>
              <a:spcBef>
                <a:spcPts val="0"/>
              </a:spcBef>
              <a:spcAft>
                <a:spcPts val="0"/>
              </a:spcAft>
              <a:buClr>
                <a:srgbClr val="000000"/>
              </a:buClr>
              <a:buSzPts val="1800"/>
              <a:buFont typeface="Roboto"/>
              <a:buChar char="❑"/>
            </a:pPr>
            <a:r>
              <a:rPr i="0" lang="en-IN" sz="1800" u="none" cap="none" strike="noStrike">
                <a:solidFill>
                  <a:schemeClr val="dk1"/>
                </a:solidFill>
                <a:latin typeface="Roboto"/>
                <a:ea typeface="Roboto"/>
                <a:cs typeface="Roboto"/>
                <a:sym typeface="Roboto"/>
              </a:rPr>
              <a:t> The answer for the given string is 9 when the palindrome is centered at index 5; c, l, and r are as follows:</a:t>
            </a:r>
            <a:endParaRPr i="0" sz="1400" u="none" cap="none" strike="noStrike">
              <a:solidFill>
                <a:srgbClr val="000000"/>
              </a:solidFill>
              <a:latin typeface="Roboto"/>
              <a:ea typeface="Roboto"/>
              <a:cs typeface="Roboto"/>
              <a:sym typeface="Roboto"/>
            </a:endParaRPr>
          </a:p>
        </p:txBody>
      </p:sp>
      <p:pic>
        <p:nvPicPr>
          <p:cNvPr id="186" name="Google Shape;186;p2"/>
          <p:cNvPicPr preferRelativeResize="0"/>
          <p:nvPr/>
        </p:nvPicPr>
        <p:blipFill rotWithShape="1">
          <a:blip r:embed="rId4">
            <a:alphaModFix/>
          </a:blip>
          <a:srcRect b="0" l="0" r="0" t="0"/>
          <a:stretch/>
        </p:blipFill>
        <p:spPr>
          <a:xfrm>
            <a:off x="4880169" y="2944305"/>
            <a:ext cx="4235450" cy="1210945"/>
          </a:xfrm>
          <a:prstGeom prst="rect">
            <a:avLst/>
          </a:prstGeom>
          <a:noFill/>
          <a:ln>
            <a:noFill/>
          </a:ln>
        </p:spPr>
      </p:pic>
      <p:sp>
        <p:nvSpPr>
          <p:cNvPr id="187" name="Google Shape;187;p2"/>
          <p:cNvSpPr txBox="1"/>
          <p:nvPr/>
        </p:nvSpPr>
        <p:spPr>
          <a:xfrm>
            <a:off x="2491738" y="328625"/>
            <a:ext cx="4198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lang="en-IN" sz="2000">
                <a:solidFill>
                  <a:srgbClr val="8181EF"/>
                </a:solidFill>
                <a:latin typeface="Roboto Black"/>
                <a:ea typeface="Roboto Black"/>
                <a:cs typeface="Roboto Black"/>
                <a:sym typeface="Roboto Black"/>
              </a:rPr>
              <a:t>MANACHER’S ALGORITHM</a:t>
            </a:r>
            <a:endParaRPr b="0" i="0" sz="2000" u="none" cap="none" strike="noStrike">
              <a:solidFill>
                <a:srgbClr val="8181EF"/>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5"/>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193" name="Google Shape;193;p5"/>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194" name="Google Shape;194;p5"/>
          <p:cNvSpPr/>
          <p:nvPr/>
        </p:nvSpPr>
        <p:spPr>
          <a:xfrm>
            <a:off x="433772" y="961170"/>
            <a:ext cx="8276455" cy="415498"/>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i="0" lang="en-IN" sz="1800" u="none" cap="none" strike="noStrike">
                <a:solidFill>
                  <a:schemeClr val="dk1"/>
                </a:solidFill>
                <a:latin typeface="Consolas"/>
                <a:ea typeface="Consolas"/>
                <a:cs typeface="Consolas"/>
                <a:sym typeface="Consolas"/>
              </a:rPr>
              <a:t>Concept: Mirror Index</a:t>
            </a:r>
            <a:endParaRPr b="0" i="0" sz="1400" u="none" cap="none" strike="noStrike">
              <a:solidFill>
                <a:srgbClr val="000000"/>
              </a:solidFill>
              <a:latin typeface="Arial"/>
              <a:ea typeface="Arial"/>
              <a:cs typeface="Arial"/>
              <a:sym typeface="Arial"/>
            </a:endParaRPr>
          </a:p>
        </p:txBody>
      </p:sp>
      <p:sp>
        <p:nvSpPr>
          <p:cNvPr id="195" name="Google Shape;195;p5"/>
          <p:cNvSpPr/>
          <p:nvPr/>
        </p:nvSpPr>
        <p:spPr>
          <a:xfrm>
            <a:off x="450975" y="1268484"/>
            <a:ext cx="8259252" cy="830997"/>
          </a:xfrm>
          <a:prstGeom prst="rect">
            <a:avLst/>
          </a:prstGeom>
          <a:noFill/>
          <a:ln>
            <a:noFill/>
          </a:ln>
        </p:spPr>
        <p:txBody>
          <a:bodyPr anchorCtr="0" anchor="t" bIns="0" lIns="0" spcFirstLastPara="1" rIns="0" wrap="square" tIns="0">
            <a:spAutoFit/>
          </a:bodyPr>
          <a:lstStyle/>
          <a:p>
            <a:pPr indent="-114300" lvl="0" marL="0" marR="0" rtl="0" algn="l">
              <a:lnSpc>
                <a:spcPct val="150000"/>
              </a:lnSpc>
              <a:spcBef>
                <a:spcPts val="0"/>
              </a:spcBef>
              <a:spcAft>
                <a:spcPts val="0"/>
              </a:spcAft>
              <a:buClr>
                <a:srgbClr val="000000"/>
              </a:buClr>
              <a:buSzPts val="1800"/>
              <a:buFont typeface="Roboto"/>
              <a:buChar char="❑"/>
            </a:pPr>
            <a:r>
              <a:rPr i="0" lang="en-IN" sz="1800" u="none" cap="none" strike="noStrike">
                <a:solidFill>
                  <a:schemeClr val="dk1"/>
                </a:solidFill>
                <a:latin typeface="Roboto"/>
                <a:ea typeface="Roboto"/>
                <a:cs typeface="Roboto"/>
                <a:sym typeface="Roboto"/>
              </a:rPr>
              <a:t> For any palindrome centered at a center c, the mirror of index j is j-</a:t>
            </a:r>
            <a:r>
              <a:rPr baseline="30000" i="0" lang="en-IN" sz="1800" u="none" cap="none" strike="noStrike">
                <a:solidFill>
                  <a:schemeClr val="dk1"/>
                </a:solidFill>
                <a:latin typeface="Roboto"/>
                <a:ea typeface="Roboto"/>
                <a:cs typeface="Roboto"/>
                <a:sym typeface="Roboto"/>
              </a:rPr>
              <a:t>1</a:t>
            </a:r>
            <a:r>
              <a:rPr i="0" lang="en-IN" sz="1800" u="none" cap="none" strike="noStrike">
                <a:solidFill>
                  <a:schemeClr val="dk1"/>
                </a:solidFill>
                <a:latin typeface="Roboto"/>
                <a:ea typeface="Roboto"/>
                <a:cs typeface="Roboto"/>
                <a:sym typeface="Roboto"/>
              </a:rPr>
              <a:t> such that</a:t>
            </a:r>
            <a:endParaRPr i="0" sz="1400" u="none" cap="none" strike="noStrike">
              <a:solidFill>
                <a:srgbClr val="000000"/>
              </a:solidFill>
              <a:latin typeface="Roboto"/>
              <a:ea typeface="Roboto"/>
              <a:cs typeface="Roboto"/>
              <a:sym typeface="Roboto"/>
            </a:endParaRPr>
          </a:p>
        </p:txBody>
      </p:sp>
      <p:sp>
        <p:nvSpPr>
          <p:cNvPr id="196" name="Google Shape;196;p5"/>
          <p:cNvSpPr/>
          <p:nvPr/>
        </p:nvSpPr>
        <p:spPr>
          <a:xfrm>
            <a:off x="1050886" y="2015757"/>
            <a:ext cx="1740424"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1" lang="en-IN" sz="1800" u="none" cap="none" strike="noStrike">
                <a:solidFill>
                  <a:schemeClr val="dk1"/>
                </a:solidFill>
                <a:latin typeface="Roboto"/>
                <a:ea typeface="Roboto"/>
                <a:cs typeface="Roboto"/>
                <a:sym typeface="Roboto"/>
              </a:rPr>
              <a:t>c-j = j-</a:t>
            </a:r>
            <a:r>
              <a:rPr baseline="30000" i="0" lang="en-IN" sz="1800" u="none" cap="none" strike="noStrike">
                <a:solidFill>
                  <a:schemeClr val="dk1"/>
                </a:solidFill>
                <a:latin typeface="Roboto"/>
                <a:ea typeface="Roboto"/>
                <a:cs typeface="Roboto"/>
                <a:sym typeface="Roboto"/>
              </a:rPr>
              <a:t>1</a:t>
            </a:r>
            <a:r>
              <a:rPr i="1" lang="en-IN" sz="1800" u="none" cap="none" strike="noStrike">
                <a:solidFill>
                  <a:schemeClr val="dk1"/>
                </a:solidFill>
                <a:latin typeface="Roboto"/>
                <a:ea typeface="Roboto"/>
                <a:cs typeface="Roboto"/>
                <a:sym typeface="Roboto"/>
              </a:rPr>
              <a:t> - c.</a:t>
            </a:r>
            <a:endParaRPr i="1" sz="1400" u="none" cap="none" strike="noStrike">
              <a:solidFill>
                <a:srgbClr val="000000"/>
              </a:solidFill>
              <a:latin typeface="Roboto"/>
              <a:ea typeface="Roboto"/>
              <a:cs typeface="Roboto"/>
              <a:sym typeface="Roboto"/>
            </a:endParaRPr>
          </a:p>
        </p:txBody>
      </p:sp>
      <p:sp>
        <p:nvSpPr>
          <p:cNvPr id="197" name="Google Shape;197;p5"/>
          <p:cNvSpPr/>
          <p:nvPr/>
        </p:nvSpPr>
        <p:spPr>
          <a:xfrm>
            <a:off x="2774751" y="2015757"/>
            <a:ext cx="3444368"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1" lang="en-IN" sz="1800" u="none" cap="none" strike="noStrike">
                <a:solidFill>
                  <a:schemeClr val="dk1"/>
                </a:solidFill>
                <a:latin typeface="Roboto"/>
                <a:ea typeface="Roboto"/>
                <a:cs typeface="Roboto"/>
                <a:sym typeface="Roboto"/>
              </a:rPr>
              <a:t>So, mirror index of j is...</a:t>
            </a:r>
            <a:endParaRPr i="1" sz="1400" u="none" cap="none" strike="noStrike">
              <a:solidFill>
                <a:srgbClr val="000000"/>
              </a:solidFill>
              <a:latin typeface="Roboto"/>
              <a:ea typeface="Roboto"/>
              <a:cs typeface="Roboto"/>
              <a:sym typeface="Roboto"/>
            </a:endParaRPr>
          </a:p>
        </p:txBody>
      </p:sp>
      <p:sp>
        <p:nvSpPr>
          <p:cNvPr id="198" name="Google Shape;198;p5"/>
          <p:cNvSpPr/>
          <p:nvPr/>
        </p:nvSpPr>
        <p:spPr>
          <a:xfrm>
            <a:off x="6285060" y="2015757"/>
            <a:ext cx="2281423"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1" lang="en-IN" sz="1800" u="none" cap="none" strike="noStrike">
                <a:solidFill>
                  <a:schemeClr val="dk1"/>
                </a:solidFill>
                <a:latin typeface="Roboto"/>
                <a:ea typeface="Roboto"/>
                <a:cs typeface="Roboto"/>
                <a:sym typeface="Roboto"/>
              </a:rPr>
              <a:t>j-</a:t>
            </a:r>
            <a:r>
              <a:rPr baseline="30000" i="0" lang="en-IN" sz="1800" u="none" cap="none" strike="noStrike">
                <a:solidFill>
                  <a:schemeClr val="dk1"/>
                </a:solidFill>
                <a:latin typeface="Roboto"/>
                <a:ea typeface="Roboto"/>
                <a:cs typeface="Roboto"/>
                <a:sym typeface="Roboto"/>
              </a:rPr>
              <a:t>1</a:t>
            </a:r>
            <a:r>
              <a:rPr i="1" lang="en-IN" sz="1800" u="none" cap="none" strike="noStrike">
                <a:solidFill>
                  <a:schemeClr val="dk1"/>
                </a:solidFill>
                <a:latin typeface="Roboto"/>
                <a:ea typeface="Roboto"/>
                <a:cs typeface="Roboto"/>
                <a:sym typeface="Roboto"/>
              </a:rPr>
              <a:t> = (2 X c) - j</a:t>
            </a:r>
            <a:endParaRPr i="1" sz="1400" u="none" cap="none" strike="noStrike">
              <a:solidFill>
                <a:srgbClr val="000000"/>
              </a:solidFill>
              <a:latin typeface="Roboto"/>
              <a:ea typeface="Roboto"/>
              <a:cs typeface="Roboto"/>
              <a:sym typeface="Roboto"/>
            </a:endParaRPr>
          </a:p>
        </p:txBody>
      </p:sp>
      <p:sp>
        <p:nvSpPr>
          <p:cNvPr id="199" name="Google Shape;199;p5"/>
          <p:cNvSpPr/>
          <p:nvPr/>
        </p:nvSpPr>
        <p:spPr>
          <a:xfrm>
            <a:off x="452761" y="2872036"/>
            <a:ext cx="4106639" cy="1246495"/>
          </a:xfrm>
          <a:prstGeom prst="rect">
            <a:avLst/>
          </a:prstGeom>
          <a:noFill/>
          <a:ln>
            <a:noFill/>
          </a:ln>
        </p:spPr>
        <p:txBody>
          <a:bodyPr anchorCtr="0" anchor="t" bIns="0" lIns="0" spcFirstLastPara="1" rIns="0" wrap="square" tIns="0">
            <a:spAutoFit/>
          </a:bodyPr>
          <a:lstStyle/>
          <a:p>
            <a:pPr indent="-114300" lvl="0" marL="0" marR="0" rtl="0" algn="l">
              <a:lnSpc>
                <a:spcPct val="150000"/>
              </a:lnSpc>
              <a:spcBef>
                <a:spcPts val="0"/>
              </a:spcBef>
              <a:spcAft>
                <a:spcPts val="0"/>
              </a:spcAft>
              <a:buClr>
                <a:srgbClr val="000000"/>
              </a:buClr>
              <a:buSzPts val="1800"/>
              <a:buFont typeface="Roboto"/>
              <a:buChar char="❑"/>
            </a:pPr>
            <a:r>
              <a:rPr i="0" lang="en-IN" sz="1800" u="none" cap="none" strike="noStrike">
                <a:solidFill>
                  <a:schemeClr val="dk1"/>
                </a:solidFill>
                <a:latin typeface="Roboto"/>
                <a:ea typeface="Roboto"/>
                <a:cs typeface="Roboto"/>
                <a:sym typeface="Roboto"/>
              </a:rPr>
              <a:t> For palindrome “abacaba”, the mirror of j is j-</a:t>
            </a:r>
            <a:r>
              <a:rPr baseline="30000" i="0" lang="en-IN" sz="1800" u="none" cap="none" strike="noStrike">
                <a:solidFill>
                  <a:schemeClr val="dk1"/>
                </a:solidFill>
                <a:latin typeface="Roboto"/>
                <a:ea typeface="Roboto"/>
                <a:cs typeface="Roboto"/>
                <a:sym typeface="Roboto"/>
              </a:rPr>
              <a:t>1</a:t>
            </a:r>
            <a:r>
              <a:rPr i="0" lang="en-IN" sz="1800" u="none" cap="none" strike="noStrike">
                <a:solidFill>
                  <a:schemeClr val="dk1"/>
                </a:solidFill>
                <a:latin typeface="Roboto"/>
                <a:ea typeface="Roboto"/>
                <a:cs typeface="Roboto"/>
                <a:sym typeface="Roboto"/>
              </a:rPr>
              <a:t> and the mirror of j-</a:t>
            </a:r>
            <a:r>
              <a:rPr baseline="30000" i="0" lang="en-IN" sz="1800" u="none" cap="none" strike="noStrike">
                <a:solidFill>
                  <a:schemeClr val="dk1"/>
                </a:solidFill>
                <a:latin typeface="Roboto"/>
                <a:ea typeface="Roboto"/>
                <a:cs typeface="Roboto"/>
                <a:sym typeface="Roboto"/>
              </a:rPr>
              <a:t>1</a:t>
            </a:r>
            <a:r>
              <a:rPr i="0" lang="en-IN" sz="1800" u="none" cap="none" strike="noStrike">
                <a:solidFill>
                  <a:schemeClr val="dk1"/>
                </a:solidFill>
                <a:latin typeface="Roboto"/>
                <a:ea typeface="Roboto"/>
                <a:cs typeface="Roboto"/>
                <a:sym typeface="Roboto"/>
              </a:rPr>
              <a:t> is j.</a:t>
            </a:r>
            <a:endParaRPr i="0" sz="1400" u="none" cap="none" strike="noStrike">
              <a:solidFill>
                <a:srgbClr val="000000"/>
              </a:solidFill>
              <a:latin typeface="Roboto"/>
              <a:ea typeface="Roboto"/>
              <a:cs typeface="Roboto"/>
              <a:sym typeface="Roboto"/>
            </a:endParaRPr>
          </a:p>
        </p:txBody>
      </p:sp>
      <p:pic>
        <p:nvPicPr>
          <p:cNvPr id="200" name="Google Shape;200;p5"/>
          <p:cNvPicPr preferRelativeResize="0"/>
          <p:nvPr/>
        </p:nvPicPr>
        <p:blipFill rotWithShape="1">
          <a:blip r:embed="rId3">
            <a:alphaModFix/>
          </a:blip>
          <a:srcRect b="0" l="0" r="0" t="0"/>
          <a:stretch/>
        </p:blipFill>
        <p:spPr>
          <a:xfrm>
            <a:off x="4636770" y="2743330"/>
            <a:ext cx="4401820" cy="1211580"/>
          </a:xfrm>
          <a:prstGeom prst="rect">
            <a:avLst/>
          </a:prstGeom>
          <a:noFill/>
          <a:ln>
            <a:noFill/>
          </a:ln>
        </p:spPr>
      </p:pic>
      <p:sp>
        <p:nvSpPr>
          <p:cNvPr id="201" name="Google Shape;201;p5"/>
          <p:cNvSpPr/>
          <p:nvPr/>
        </p:nvSpPr>
        <p:spPr>
          <a:xfrm>
            <a:off x="2524906" y="4347532"/>
            <a:ext cx="4094188" cy="415498"/>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1" lang="en-IN" sz="1800" u="none" cap="none" strike="noStrike">
                <a:solidFill>
                  <a:schemeClr val="dk1"/>
                </a:solidFill>
                <a:latin typeface="Roboto"/>
                <a:ea typeface="Roboto"/>
                <a:cs typeface="Roboto"/>
                <a:sym typeface="Roboto"/>
              </a:rPr>
              <a:t>Now, come back to the algorithm</a:t>
            </a:r>
            <a:endParaRPr i="1" sz="1400" u="none" cap="none" strike="noStrike">
              <a:solidFill>
                <a:srgbClr val="000000"/>
              </a:solidFill>
              <a:latin typeface="Roboto"/>
              <a:ea typeface="Roboto"/>
              <a:cs typeface="Roboto"/>
              <a:sym typeface="Roboto"/>
            </a:endParaRPr>
          </a:p>
        </p:txBody>
      </p:sp>
      <p:sp>
        <p:nvSpPr>
          <p:cNvPr id="202" name="Google Shape;202;p5"/>
          <p:cNvSpPr txBox="1"/>
          <p:nvPr/>
        </p:nvSpPr>
        <p:spPr>
          <a:xfrm>
            <a:off x="2356225" y="338200"/>
            <a:ext cx="4198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lang="en-IN" sz="2000">
                <a:solidFill>
                  <a:srgbClr val="8181EF"/>
                </a:solidFill>
                <a:latin typeface="Roboto Black"/>
                <a:ea typeface="Roboto Black"/>
                <a:cs typeface="Roboto Black"/>
                <a:sym typeface="Roboto Black"/>
              </a:rPr>
              <a:t>MANACHER’S ALGORITHM</a:t>
            </a:r>
            <a:endParaRPr b="0" i="0" sz="2000" u="none" cap="none" strike="noStrike">
              <a:solidFill>
                <a:srgbClr val="8181EF"/>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8"/>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08" name="Google Shape;208;p8"/>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09" name="Google Shape;209;p8"/>
          <p:cNvSpPr/>
          <p:nvPr/>
        </p:nvSpPr>
        <p:spPr>
          <a:xfrm>
            <a:off x="451611" y="1057832"/>
            <a:ext cx="8259252" cy="830997"/>
          </a:xfrm>
          <a:prstGeom prst="rect">
            <a:avLst/>
          </a:prstGeom>
          <a:noFill/>
          <a:ln>
            <a:noFill/>
          </a:ln>
        </p:spPr>
        <p:txBody>
          <a:bodyPr anchorCtr="0" anchor="t" bIns="0" lIns="0" spcFirstLastPara="1" rIns="0" wrap="square" tIns="0">
            <a:spAutoFit/>
          </a:bodyPr>
          <a:lstStyle/>
          <a:p>
            <a:pPr indent="-114300" lvl="0" marL="0" marR="0" rtl="0" algn="just">
              <a:lnSpc>
                <a:spcPct val="150000"/>
              </a:lnSpc>
              <a:spcBef>
                <a:spcPts val="0"/>
              </a:spcBef>
              <a:spcAft>
                <a:spcPts val="0"/>
              </a:spcAft>
              <a:buClr>
                <a:srgbClr val="000000"/>
              </a:buClr>
              <a:buSzPts val="1800"/>
              <a:buFont typeface="Roboto"/>
              <a:buChar char="❑"/>
            </a:pPr>
            <a:r>
              <a:rPr i="0" lang="en-IN" sz="1800" u="none" cap="none" strike="noStrike">
                <a:solidFill>
                  <a:schemeClr val="dk1"/>
                </a:solidFill>
                <a:latin typeface="Roboto"/>
                <a:ea typeface="Roboto"/>
                <a:cs typeface="Roboto"/>
                <a:sym typeface="Roboto"/>
              </a:rPr>
              <a:t> When we move i from left to right, we try to “expand” the palindrome at each i.</a:t>
            </a:r>
            <a:endParaRPr i="0" sz="1400" u="none" cap="none" strike="noStrike">
              <a:solidFill>
                <a:srgbClr val="000000"/>
              </a:solidFill>
              <a:latin typeface="Roboto"/>
              <a:ea typeface="Roboto"/>
              <a:cs typeface="Roboto"/>
              <a:sym typeface="Roboto"/>
            </a:endParaRPr>
          </a:p>
        </p:txBody>
      </p:sp>
      <p:sp>
        <p:nvSpPr>
          <p:cNvPr id="210" name="Google Shape;210;p8"/>
          <p:cNvSpPr/>
          <p:nvPr/>
        </p:nvSpPr>
        <p:spPr>
          <a:xfrm>
            <a:off x="452761" y="1959607"/>
            <a:ext cx="8259252" cy="1661993"/>
          </a:xfrm>
          <a:prstGeom prst="rect">
            <a:avLst/>
          </a:prstGeom>
          <a:noFill/>
          <a:ln>
            <a:noFill/>
          </a:ln>
        </p:spPr>
        <p:txBody>
          <a:bodyPr anchorCtr="0" anchor="t" bIns="0" lIns="0" spcFirstLastPara="1" rIns="0" wrap="square" tIns="0">
            <a:spAutoFit/>
          </a:bodyPr>
          <a:lstStyle/>
          <a:p>
            <a:pPr indent="-114300" lvl="0" marL="0" marR="0" rtl="0" algn="just">
              <a:lnSpc>
                <a:spcPct val="150000"/>
              </a:lnSpc>
              <a:spcBef>
                <a:spcPts val="0"/>
              </a:spcBef>
              <a:spcAft>
                <a:spcPts val="0"/>
              </a:spcAft>
              <a:buClr>
                <a:srgbClr val="000000"/>
              </a:buClr>
              <a:buSzPts val="1800"/>
              <a:buFont typeface="Roboto"/>
              <a:buChar char="❑"/>
            </a:pPr>
            <a:r>
              <a:rPr i="0" lang="en-IN" sz="1800" u="none" cap="none" strike="noStrike">
                <a:solidFill>
                  <a:schemeClr val="dk1"/>
                </a:solidFill>
                <a:latin typeface="Roboto"/>
                <a:ea typeface="Roboto"/>
                <a:cs typeface="Roboto"/>
                <a:sym typeface="Roboto"/>
              </a:rPr>
              <a:t> Expand means, that we’ll check whether there exists a palindrome centered at i and if there exists one, we’ll store the “expansion length” to the left or to the right in a new array called P[] array or (some prefer) LPS[].</a:t>
            </a:r>
            <a:endParaRPr i="0" sz="1400" u="none" cap="none" strike="noStrike">
              <a:solidFill>
                <a:srgbClr val="000000"/>
              </a:solidFill>
              <a:latin typeface="Roboto"/>
              <a:ea typeface="Roboto"/>
              <a:cs typeface="Roboto"/>
              <a:sym typeface="Roboto"/>
            </a:endParaRPr>
          </a:p>
        </p:txBody>
      </p:sp>
      <p:sp>
        <p:nvSpPr>
          <p:cNvPr id="211" name="Google Shape;211;p8"/>
          <p:cNvSpPr/>
          <p:nvPr/>
        </p:nvSpPr>
        <p:spPr>
          <a:xfrm>
            <a:off x="453911" y="3665757"/>
            <a:ext cx="8259252" cy="1246495"/>
          </a:xfrm>
          <a:prstGeom prst="rect">
            <a:avLst/>
          </a:prstGeom>
          <a:noFill/>
          <a:ln>
            <a:noFill/>
          </a:ln>
        </p:spPr>
        <p:txBody>
          <a:bodyPr anchorCtr="0" anchor="t" bIns="0" lIns="0" spcFirstLastPara="1" rIns="0" wrap="square" tIns="0">
            <a:spAutoFit/>
          </a:bodyPr>
          <a:lstStyle/>
          <a:p>
            <a:pPr indent="-114300" lvl="0" marL="0" marR="0" rtl="0" algn="just">
              <a:lnSpc>
                <a:spcPct val="150000"/>
              </a:lnSpc>
              <a:spcBef>
                <a:spcPts val="0"/>
              </a:spcBef>
              <a:spcAft>
                <a:spcPts val="0"/>
              </a:spcAft>
              <a:buClr>
                <a:srgbClr val="000000"/>
              </a:buClr>
              <a:buSzPts val="1800"/>
              <a:buFont typeface="Roboto"/>
              <a:buChar char="❑"/>
            </a:pPr>
            <a:r>
              <a:rPr i="0" lang="en-IN" sz="1800" u="none" cap="none" strike="noStrike">
                <a:solidFill>
                  <a:schemeClr val="dk1"/>
                </a:solidFill>
                <a:latin typeface="Roboto"/>
                <a:ea typeface="Roboto"/>
                <a:cs typeface="Roboto"/>
                <a:sym typeface="Roboto"/>
              </a:rPr>
              <a:t> If the palindrome at i expands beyond the current right boundary r, then c is updated to i and new l, r are found and updated.</a:t>
            </a:r>
            <a:endParaRPr i="0" sz="1400" u="none" cap="none" strike="noStrike">
              <a:solidFill>
                <a:srgbClr val="000000"/>
              </a:solidFill>
              <a:latin typeface="Roboto"/>
              <a:ea typeface="Roboto"/>
              <a:cs typeface="Roboto"/>
              <a:sym typeface="Roboto"/>
            </a:endParaRPr>
          </a:p>
        </p:txBody>
      </p:sp>
      <p:sp>
        <p:nvSpPr>
          <p:cNvPr id="212" name="Google Shape;212;p8"/>
          <p:cNvSpPr txBox="1"/>
          <p:nvPr/>
        </p:nvSpPr>
        <p:spPr>
          <a:xfrm>
            <a:off x="2491738" y="328625"/>
            <a:ext cx="4198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lang="en-IN" sz="2000">
                <a:solidFill>
                  <a:srgbClr val="8181EF"/>
                </a:solidFill>
                <a:latin typeface="Roboto Black"/>
                <a:ea typeface="Roboto Black"/>
                <a:cs typeface="Roboto Black"/>
                <a:sym typeface="Roboto Black"/>
              </a:rPr>
              <a:t>MANACHER’S ALGORITHM</a:t>
            </a:r>
            <a:endParaRPr b="0" i="0" sz="2000" u="none" cap="none" strike="noStrike">
              <a:solidFill>
                <a:srgbClr val="8181EF"/>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18" name="Google Shape;218;p21"/>
          <p:cNvSpPr txBox="1"/>
          <p:nvPr/>
        </p:nvSpPr>
        <p:spPr>
          <a:xfrm>
            <a:off x="327600" y="3926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IN" sz="2000" u="none" cap="none" strike="noStrike">
                <a:solidFill>
                  <a:srgbClr val="FFFFFF"/>
                </a:solidFill>
                <a:latin typeface="Roboto"/>
                <a:ea typeface="Roboto"/>
                <a:cs typeface="Roboto"/>
                <a:sym typeface="Roboto"/>
              </a:rPr>
              <a:t>Question: 01</a:t>
            </a:r>
            <a:endParaRPr b="0" i="0" sz="2000" u="none" cap="none" strike="noStrike">
              <a:solidFill>
                <a:srgbClr val="FFFFFF"/>
              </a:solidFill>
              <a:latin typeface="Roboto"/>
              <a:ea typeface="Roboto"/>
              <a:cs typeface="Roboto"/>
              <a:sym typeface="Roboto"/>
            </a:endParaRPr>
          </a:p>
        </p:txBody>
      </p:sp>
      <p:sp>
        <p:nvSpPr>
          <p:cNvPr id="219" name="Google Shape;219;p21"/>
          <p:cNvSpPr/>
          <p:nvPr/>
        </p:nvSpPr>
        <p:spPr>
          <a:xfrm>
            <a:off x="3739200" y="754500"/>
            <a:ext cx="1245300" cy="415500"/>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i="0" lang="en-IN" sz="1800" u="none" cap="none" strike="noStrike">
                <a:solidFill>
                  <a:schemeClr val="dk1"/>
                </a:solidFill>
                <a:latin typeface="Consolas"/>
                <a:ea typeface="Consolas"/>
                <a:cs typeface="Consolas"/>
                <a:sym typeface="Consolas"/>
              </a:rPr>
              <a:t>Example</a:t>
            </a:r>
            <a:endParaRPr b="0" i="0" sz="1400" u="none" cap="none" strike="noStrike">
              <a:solidFill>
                <a:srgbClr val="000000"/>
              </a:solidFill>
              <a:latin typeface="Arial"/>
              <a:ea typeface="Arial"/>
              <a:cs typeface="Arial"/>
              <a:sym typeface="Arial"/>
            </a:endParaRPr>
          </a:p>
        </p:txBody>
      </p:sp>
      <p:sp>
        <p:nvSpPr>
          <p:cNvPr id="220" name="Google Shape;220;p21"/>
          <p:cNvSpPr/>
          <p:nvPr/>
        </p:nvSpPr>
        <p:spPr>
          <a:xfrm>
            <a:off x="450975" y="1053433"/>
            <a:ext cx="8259252" cy="830997"/>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800" u="none" cap="none" strike="noStrike">
                <a:solidFill>
                  <a:schemeClr val="dk1"/>
                </a:solidFill>
                <a:latin typeface="Roboto"/>
                <a:ea typeface="Roboto"/>
                <a:cs typeface="Roboto"/>
                <a:sym typeface="Roboto"/>
              </a:rPr>
              <a:t>Let’s take the previously discussed palindrome “abacaba” which is centered at i = 3.</a:t>
            </a:r>
            <a:endParaRPr i="0" sz="1400" u="none" cap="none" strike="noStrike">
              <a:solidFill>
                <a:srgbClr val="000000"/>
              </a:solidFill>
              <a:latin typeface="Roboto"/>
              <a:ea typeface="Roboto"/>
              <a:cs typeface="Roboto"/>
              <a:sym typeface="Roboto"/>
            </a:endParaRPr>
          </a:p>
        </p:txBody>
      </p:sp>
      <p:sp>
        <p:nvSpPr>
          <p:cNvPr id="221" name="Google Shape;221;p21"/>
          <p:cNvSpPr/>
          <p:nvPr/>
        </p:nvSpPr>
        <p:spPr>
          <a:xfrm>
            <a:off x="445886" y="1842732"/>
            <a:ext cx="4538625" cy="1246495"/>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800" u="none" cap="none" strike="noStrike">
                <a:solidFill>
                  <a:schemeClr val="dk1"/>
                </a:solidFill>
                <a:latin typeface="Roboto"/>
                <a:ea typeface="Roboto"/>
                <a:cs typeface="Roboto"/>
                <a:sym typeface="Roboto"/>
              </a:rPr>
              <a:t>Therefore, the P[] array stores the expansion. length of the palindrome centered at each index.</a:t>
            </a:r>
            <a:endParaRPr i="0" sz="1400" u="none" cap="none" strike="noStrike">
              <a:solidFill>
                <a:srgbClr val="000000"/>
              </a:solidFill>
              <a:latin typeface="Roboto"/>
              <a:ea typeface="Roboto"/>
              <a:cs typeface="Roboto"/>
              <a:sym typeface="Roboto"/>
            </a:endParaRPr>
          </a:p>
        </p:txBody>
      </p:sp>
      <p:sp>
        <p:nvSpPr>
          <p:cNvPr id="222" name="Google Shape;222;p21"/>
          <p:cNvSpPr/>
          <p:nvPr/>
        </p:nvSpPr>
        <p:spPr>
          <a:xfrm>
            <a:off x="452761" y="3045857"/>
            <a:ext cx="8259252" cy="830997"/>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800" u="none" cap="none" strike="noStrike">
                <a:solidFill>
                  <a:schemeClr val="dk1"/>
                </a:solidFill>
                <a:latin typeface="Roboto"/>
                <a:ea typeface="Roboto"/>
                <a:cs typeface="Roboto"/>
                <a:sym typeface="Roboto"/>
              </a:rPr>
              <a:t>But we don’t need to manually go to each index and expand to check the expansion length every time.</a:t>
            </a:r>
            <a:endParaRPr i="0" sz="1400" u="none" cap="none" strike="noStrike">
              <a:solidFill>
                <a:srgbClr val="000000"/>
              </a:solidFill>
              <a:latin typeface="Roboto"/>
              <a:ea typeface="Roboto"/>
              <a:cs typeface="Roboto"/>
              <a:sym typeface="Roboto"/>
            </a:endParaRPr>
          </a:p>
        </p:txBody>
      </p:sp>
      <p:sp>
        <p:nvSpPr>
          <p:cNvPr id="223" name="Google Shape;223;p21"/>
          <p:cNvSpPr/>
          <p:nvPr/>
        </p:nvSpPr>
        <p:spPr>
          <a:xfrm>
            <a:off x="442374" y="3931369"/>
            <a:ext cx="8259252" cy="830997"/>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0" lang="en-IN" sz="1800" u="none" cap="none" strike="noStrike">
                <a:solidFill>
                  <a:schemeClr val="dk1"/>
                </a:solidFill>
                <a:latin typeface="Roboto"/>
                <a:ea typeface="Roboto"/>
                <a:cs typeface="Roboto"/>
                <a:sym typeface="Roboto"/>
              </a:rPr>
              <a:t>This is exactly where Manacher’s algorithm optimizes better than brute force, by using some insights on how palindromes work.</a:t>
            </a:r>
            <a:endParaRPr i="0" sz="1400" u="none" cap="none" strike="noStrike">
              <a:solidFill>
                <a:srgbClr val="000000"/>
              </a:solidFill>
              <a:latin typeface="Roboto"/>
              <a:ea typeface="Roboto"/>
              <a:cs typeface="Roboto"/>
              <a:sym typeface="Roboto"/>
            </a:endParaRPr>
          </a:p>
        </p:txBody>
      </p:sp>
      <p:pic>
        <p:nvPicPr>
          <p:cNvPr id="224" name="Google Shape;224;p21"/>
          <p:cNvPicPr preferRelativeResize="0"/>
          <p:nvPr/>
        </p:nvPicPr>
        <p:blipFill rotWithShape="1">
          <a:blip r:embed="rId3">
            <a:alphaModFix/>
          </a:blip>
          <a:srcRect b="0" l="0" r="0" t="0"/>
          <a:stretch/>
        </p:blipFill>
        <p:spPr>
          <a:xfrm>
            <a:off x="5387907" y="1840352"/>
            <a:ext cx="3322320" cy="1017270"/>
          </a:xfrm>
          <a:prstGeom prst="rect">
            <a:avLst/>
          </a:prstGeom>
          <a:noFill/>
          <a:ln>
            <a:noFill/>
          </a:ln>
        </p:spPr>
      </p:pic>
      <p:sp>
        <p:nvSpPr>
          <p:cNvPr id="225" name="Google Shape;225;p21"/>
          <p:cNvSpPr txBox="1"/>
          <p:nvPr/>
        </p:nvSpPr>
        <p:spPr>
          <a:xfrm>
            <a:off x="2491738" y="328625"/>
            <a:ext cx="4198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lang="en-IN" sz="2000">
                <a:solidFill>
                  <a:srgbClr val="8181EF"/>
                </a:solidFill>
                <a:latin typeface="Roboto Black"/>
                <a:ea typeface="Roboto Black"/>
                <a:cs typeface="Roboto Black"/>
                <a:sym typeface="Roboto Black"/>
              </a:rPr>
              <a:t>MANACHER’S ALGORITHM</a:t>
            </a:r>
            <a:endParaRPr b="0" i="0" sz="2000" u="none" cap="none" strike="noStrike">
              <a:solidFill>
                <a:srgbClr val="8181EF"/>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2022-10-05T06:20:26Z</dcterms:created>
  <dc:creator>pooja ram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5AF2CBCEB9C44D759E6C7127A2DBAAD4</vt:lpwstr>
  </property>
  <property fmtid="{D5CDD505-2E9C-101B-9397-08002B2CF9AE}" pid="3" name="KSOProductBuildVer">
    <vt:lpwstr>1033-11.2.0.11341</vt:lpwstr>
  </property>
</Properties>
</file>