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 id="2147483660" r:id="rId6"/>
    <p:sldMasterId id="2147483669"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Lst>
  <p:sldSz cy="5143500" cx="9144000"/>
  <p:notesSz cx="6858000" cy="9144000"/>
  <p:embeddedFontLst>
    <p:embeddedFont>
      <p:font typeface="Roboto Black"/>
      <p:bold r:id="rId29"/>
      <p:boldItalic r:id="rId30"/>
    </p:embeddedFont>
    <p:embeddedFont>
      <p:font typeface="Roboto"/>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454">
          <p15:clr>
            <a:srgbClr val="FF00FF"/>
          </p15:clr>
        </p15:guide>
        <p15:guide id="2" orient="horz" pos="2755">
          <p15:clr>
            <a:srgbClr val="FF0000"/>
          </p15:clr>
        </p15:guide>
        <p15:guide id="3" orient="horz" pos="907">
          <p15:clr>
            <a:srgbClr val="FF0000"/>
          </p15:clr>
        </p15:guide>
        <p15:guide id="4" pos="5272">
          <p15:clr>
            <a:srgbClr val="FF00FF"/>
          </p15:clr>
        </p15:guide>
        <p15:guide id="5" orient="horz" pos="737">
          <p15:clr>
            <a:srgbClr val="00FF00"/>
          </p15:clr>
        </p15:guide>
        <p15:guide id="6" orient="horz" pos="397">
          <p15:clr>
            <a:srgbClr val="00FF00"/>
          </p15:clr>
        </p15:guide>
      </p15:sldGuideLst>
    </p:ext>
    <p:ext uri="GoogleSlidesCustomDataVersion2">
      <go:slidesCustomData xmlns:go="http://customooxmlschemas.google.com/" r:id="rId35" roundtripDataSignature="AMtx7mjRHIbsJJB9Ms/b46FHRoPV86X71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316286E-9CA3-4B31-9A45-EA8DCB26D811}">
  <a:tblStyle styleId="{6316286E-9CA3-4B31-9A45-EA8DCB26D811}"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454"/>
        <p:guide pos="2755" orient="horz"/>
        <p:guide pos="907" orient="horz"/>
        <p:guide pos="5272"/>
        <p:guide pos="737" orient="horz"/>
        <p:guide pos="397" orient="horz"/>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2.xml"/><Relationship Id="rId22" Type="http://schemas.openxmlformats.org/officeDocument/2006/relationships/slide" Target="slides/slide14.xml"/><Relationship Id="rId21" Type="http://schemas.openxmlformats.org/officeDocument/2006/relationships/slide" Target="slides/slide13.xml"/><Relationship Id="rId24" Type="http://schemas.openxmlformats.org/officeDocument/2006/relationships/slide" Target="slides/slide16.xml"/><Relationship Id="rId23" Type="http://schemas.openxmlformats.org/officeDocument/2006/relationships/slide" Target="slides/slide15.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1.xml"/><Relationship Id="rId26" Type="http://schemas.openxmlformats.org/officeDocument/2006/relationships/slide" Target="slides/slide18.xml"/><Relationship Id="rId25" Type="http://schemas.openxmlformats.org/officeDocument/2006/relationships/slide" Target="slides/slide17.xml"/><Relationship Id="rId28" Type="http://schemas.openxmlformats.org/officeDocument/2006/relationships/slide" Target="slides/slide20.xml"/><Relationship Id="rId27" Type="http://schemas.openxmlformats.org/officeDocument/2006/relationships/slide" Target="slides/slide19.xml"/><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font" Target="fonts/RobotoBlack-bold.fntdata"/><Relationship Id="rId7" Type="http://schemas.openxmlformats.org/officeDocument/2006/relationships/slideMaster" Target="slideMasters/slideMaster3.xml"/><Relationship Id="rId8" Type="http://schemas.openxmlformats.org/officeDocument/2006/relationships/notesMaster" Target="notesMasters/notesMaster1.xml"/><Relationship Id="rId31" Type="http://schemas.openxmlformats.org/officeDocument/2006/relationships/font" Target="fonts/Roboto-regular.fntdata"/><Relationship Id="rId30" Type="http://schemas.openxmlformats.org/officeDocument/2006/relationships/font" Target="fonts/RobotoBlack-boldItalic.fntdata"/><Relationship Id="rId11" Type="http://schemas.openxmlformats.org/officeDocument/2006/relationships/slide" Target="slides/slide3.xml"/><Relationship Id="rId33" Type="http://schemas.openxmlformats.org/officeDocument/2006/relationships/font" Target="fonts/Roboto-italic.fntdata"/><Relationship Id="rId10" Type="http://schemas.openxmlformats.org/officeDocument/2006/relationships/slide" Target="slides/slide2.xml"/><Relationship Id="rId32" Type="http://schemas.openxmlformats.org/officeDocument/2006/relationships/font" Target="fonts/Roboto-bold.fntdata"/><Relationship Id="rId13" Type="http://schemas.openxmlformats.org/officeDocument/2006/relationships/slide" Target="slides/slide5.xml"/><Relationship Id="rId35" Type="http://customschemas.google.com/relationships/presentationmetadata" Target="metadata"/><Relationship Id="rId12" Type="http://schemas.openxmlformats.org/officeDocument/2006/relationships/slide" Target="slides/slide4.xml"/><Relationship Id="rId34" Type="http://schemas.openxmlformats.org/officeDocument/2006/relationships/font" Target="fonts/Roboto-boldItalic.fntdata"/><Relationship Id="rId15" Type="http://schemas.openxmlformats.org/officeDocument/2006/relationships/slide" Target="slides/slide7.xml"/><Relationship Id="rId14" Type="http://schemas.openxmlformats.org/officeDocument/2006/relationships/slide" Target="slides/slide6.xml"/><Relationship Id="rId17" Type="http://schemas.openxmlformats.org/officeDocument/2006/relationships/slide" Target="slides/slide9.xml"/><Relationship Id="rId16" Type="http://schemas.openxmlformats.org/officeDocument/2006/relationships/slide" Target="slides/slide8.xml"/><Relationship Id="rId19" Type="http://schemas.openxmlformats.org/officeDocument/2006/relationships/slide" Target="slides/slide11.xml"/><Relationship Id="rId18"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6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3" name="Google Shape;133;p6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latin typeface="Roboto"/>
              <a:ea typeface="Roboto"/>
              <a:cs typeface="Roboto"/>
              <a:sym typeface="Roboto"/>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800"/>
              </a:spcBef>
              <a:spcAft>
                <a:spcPts val="0"/>
              </a:spcAft>
              <a:buSzPts val="1100"/>
              <a:buNone/>
            </a:pPr>
            <a:r>
              <a:t/>
            </a:r>
            <a:endParaRPr b="0" i="0" sz="1100" u="none" cap="none" strike="noStrike">
              <a:solidFill>
                <a:srgbClr val="000000"/>
              </a:solidFill>
              <a:latin typeface="Arial"/>
              <a:ea typeface="Arial"/>
              <a:cs typeface="Arial"/>
              <a:sym typeface="Arial"/>
            </a:endParaRPr>
          </a:p>
        </p:txBody>
      </p:sp>
      <p:sp>
        <p:nvSpPr>
          <p:cNvPr id="222" name="Google Shape;222;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800"/>
              </a:spcBef>
              <a:spcAft>
                <a:spcPts val="0"/>
              </a:spcAft>
              <a:buSzPts val="1100"/>
              <a:buNone/>
            </a:pPr>
            <a:r>
              <a:t/>
            </a:r>
            <a:endParaRPr b="0" i="0" sz="1100" u="none" cap="none" strike="noStrike">
              <a:solidFill>
                <a:srgbClr val="000000"/>
              </a:solidFill>
              <a:latin typeface="Arial"/>
              <a:ea typeface="Arial"/>
              <a:cs typeface="Arial"/>
              <a:sym typeface="Arial"/>
            </a:endParaRPr>
          </a:p>
        </p:txBody>
      </p:sp>
      <p:sp>
        <p:nvSpPr>
          <p:cNvPr id="230" name="Google Shape;230;p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800"/>
              </a:spcBef>
              <a:spcAft>
                <a:spcPts val="0"/>
              </a:spcAft>
              <a:buSzPts val="1100"/>
              <a:buNone/>
            </a:pPr>
            <a:r>
              <a:t/>
            </a:r>
            <a:endParaRPr b="0" i="0" sz="1100" u="none" cap="none" strike="noStrike">
              <a:solidFill>
                <a:srgbClr val="000000"/>
              </a:solidFill>
              <a:latin typeface="Arial"/>
              <a:ea typeface="Arial"/>
              <a:cs typeface="Arial"/>
              <a:sym typeface="Arial"/>
            </a:endParaRPr>
          </a:p>
        </p:txBody>
      </p:sp>
      <p:sp>
        <p:nvSpPr>
          <p:cNvPr id="241" name="Google Shape;241;p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800"/>
              </a:spcBef>
              <a:spcAft>
                <a:spcPts val="0"/>
              </a:spcAft>
              <a:buSzPts val="1100"/>
              <a:buNone/>
            </a:pPr>
            <a:r>
              <a:t/>
            </a:r>
            <a:endParaRPr b="0" i="0" sz="1100" u="none" cap="none" strike="noStrike">
              <a:solidFill>
                <a:srgbClr val="000000"/>
              </a:solidFill>
              <a:latin typeface="Arial"/>
              <a:ea typeface="Arial"/>
              <a:cs typeface="Arial"/>
              <a:sym typeface="Arial"/>
            </a:endParaRPr>
          </a:p>
        </p:txBody>
      </p:sp>
      <p:sp>
        <p:nvSpPr>
          <p:cNvPr id="252" name="Google Shape;252;p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800"/>
              </a:spcBef>
              <a:spcAft>
                <a:spcPts val="0"/>
              </a:spcAft>
              <a:buSzPts val="1100"/>
              <a:buNone/>
            </a:pPr>
            <a:r>
              <a:t/>
            </a:r>
            <a:endParaRPr b="0" i="0" sz="1100" u="none" cap="none" strike="noStrike">
              <a:solidFill>
                <a:srgbClr val="000000"/>
              </a:solidFill>
              <a:latin typeface="Arial"/>
              <a:ea typeface="Arial"/>
              <a:cs typeface="Arial"/>
              <a:sym typeface="Arial"/>
            </a:endParaRPr>
          </a:p>
        </p:txBody>
      </p:sp>
      <p:sp>
        <p:nvSpPr>
          <p:cNvPr id="261" name="Google Shape;261;p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800"/>
              </a:spcBef>
              <a:spcAft>
                <a:spcPts val="0"/>
              </a:spcAft>
              <a:buSzPts val="1100"/>
              <a:buNone/>
            </a:pPr>
            <a:r>
              <a:t/>
            </a:r>
            <a:endParaRPr b="0" i="0" sz="1100" u="none" cap="none" strike="noStrike">
              <a:solidFill>
                <a:srgbClr val="000000"/>
              </a:solidFill>
              <a:latin typeface="Arial"/>
              <a:ea typeface="Arial"/>
              <a:cs typeface="Arial"/>
              <a:sym typeface="Arial"/>
            </a:endParaRPr>
          </a:p>
        </p:txBody>
      </p:sp>
      <p:sp>
        <p:nvSpPr>
          <p:cNvPr id="273" name="Google Shape;273;p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800"/>
              </a:spcBef>
              <a:spcAft>
                <a:spcPts val="0"/>
              </a:spcAft>
              <a:buSzPts val="1100"/>
              <a:buNone/>
            </a:pPr>
            <a:r>
              <a:t/>
            </a:r>
            <a:endParaRPr b="0" i="0" sz="1100" u="none" cap="none" strike="noStrike">
              <a:solidFill>
                <a:srgbClr val="000000"/>
              </a:solidFill>
              <a:latin typeface="Arial"/>
              <a:ea typeface="Arial"/>
              <a:cs typeface="Arial"/>
              <a:sym typeface="Arial"/>
            </a:endParaRPr>
          </a:p>
        </p:txBody>
      </p:sp>
      <p:sp>
        <p:nvSpPr>
          <p:cNvPr id="281" name="Google Shape;281;p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p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800"/>
              </a:spcBef>
              <a:spcAft>
                <a:spcPts val="0"/>
              </a:spcAft>
              <a:buSzPts val="1100"/>
              <a:buNone/>
            </a:pPr>
            <a:r>
              <a:t/>
            </a:r>
            <a:endParaRPr b="0" i="0" sz="1100" u="none" cap="none" strike="noStrike">
              <a:solidFill>
                <a:srgbClr val="000000"/>
              </a:solidFill>
              <a:latin typeface="Arial"/>
              <a:ea typeface="Arial"/>
              <a:cs typeface="Arial"/>
              <a:sym typeface="Arial"/>
            </a:endParaRPr>
          </a:p>
        </p:txBody>
      </p:sp>
      <p:sp>
        <p:nvSpPr>
          <p:cNvPr id="289" name="Google Shape;289;p3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p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800"/>
              </a:spcBef>
              <a:spcAft>
                <a:spcPts val="0"/>
              </a:spcAft>
              <a:buSzPts val="1100"/>
              <a:buNone/>
            </a:pPr>
            <a:r>
              <a:t/>
            </a:r>
            <a:endParaRPr b="0" i="0" sz="1100" u="none" cap="none" strike="noStrike">
              <a:solidFill>
                <a:srgbClr val="000000"/>
              </a:solidFill>
              <a:latin typeface="Arial"/>
              <a:ea typeface="Arial"/>
              <a:cs typeface="Arial"/>
              <a:sym typeface="Arial"/>
            </a:endParaRPr>
          </a:p>
        </p:txBody>
      </p:sp>
      <p:sp>
        <p:nvSpPr>
          <p:cNvPr id="299" name="Google Shape;299;p3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p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800"/>
              </a:spcBef>
              <a:spcAft>
                <a:spcPts val="0"/>
              </a:spcAft>
              <a:buSzPts val="1100"/>
              <a:buNone/>
            </a:pPr>
            <a:r>
              <a:t/>
            </a:r>
            <a:endParaRPr b="0" i="0" sz="1100" u="none" cap="none" strike="noStrike">
              <a:solidFill>
                <a:srgbClr val="000000"/>
              </a:solidFill>
              <a:latin typeface="Arial"/>
              <a:ea typeface="Arial"/>
              <a:cs typeface="Arial"/>
              <a:sym typeface="Arial"/>
            </a:endParaRPr>
          </a:p>
        </p:txBody>
      </p:sp>
      <p:sp>
        <p:nvSpPr>
          <p:cNvPr id="307" name="Google Shape;307;p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6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2" name="Google Shape;142;p6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latin typeface="Roboto"/>
              <a:ea typeface="Roboto"/>
              <a:cs typeface="Roboto"/>
              <a:sym typeface="Roboto"/>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p6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8" name="Google Shape;318;p6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latin typeface="Roboto"/>
              <a:ea typeface="Roboto"/>
              <a:cs typeface="Roboto"/>
              <a:sym typeface="Roboto"/>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800"/>
              </a:spcBef>
              <a:spcAft>
                <a:spcPts val="0"/>
              </a:spcAft>
              <a:buSzPts val="1100"/>
              <a:buNone/>
            </a:pPr>
            <a:r>
              <a:t/>
            </a:r>
            <a:endParaRPr b="0" i="0" sz="1100" u="none" cap="none" strike="noStrike">
              <a:solidFill>
                <a:srgbClr val="000000"/>
              </a:solidFill>
              <a:latin typeface="Arial"/>
              <a:ea typeface="Arial"/>
              <a:cs typeface="Arial"/>
              <a:sym typeface="Arial"/>
            </a:endParaRPr>
          </a:p>
        </p:txBody>
      </p:sp>
      <p:sp>
        <p:nvSpPr>
          <p:cNvPr id="157" name="Google Shape;157;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800"/>
              </a:spcBef>
              <a:spcAft>
                <a:spcPts val="0"/>
              </a:spcAft>
              <a:buSzPts val="1100"/>
              <a:buNone/>
            </a:pPr>
            <a:r>
              <a:t/>
            </a:r>
            <a:endParaRPr b="0" i="0" sz="1100" u="none" cap="none" strike="noStrike">
              <a:solidFill>
                <a:srgbClr val="000000"/>
              </a:solidFill>
              <a:latin typeface="Arial"/>
              <a:ea typeface="Arial"/>
              <a:cs typeface="Arial"/>
              <a:sym typeface="Arial"/>
            </a:endParaRPr>
          </a:p>
        </p:txBody>
      </p:sp>
      <p:sp>
        <p:nvSpPr>
          <p:cNvPr id="169" name="Google Shape;169;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800"/>
              </a:spcBef>
              <a:spcAft>
                <a:spcPts val="0"/>
              </a:spcAft>
              <a:buSzPts val="1100"/>
              <a:buNone/>
            </a:pPr>
            <a:r>
              <a:t/>
            </a:r>
            <a:endParaRPr b="0" i="0" sz="1100" u="none" cap="none" strike="noStrike">
              <a:solidFill>
                <a:srgbClr val="000000"/>
              </a:solidFill>
              <a:latin typeface="Arial"/>
              <a:ea typeface="Arial"/>
              <a:cs typeface="Arial"/>
              <a:sym typeface="Arial"/>
            </a:endParaRPr>
          </a:p>
        </p:txBody>
      </p:sp>
      <p:sp>
        <p:nvSpPr>
          <p:cNvPr id="183" name="Google Shape;183;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800"/>
              </a:spcBef>
              <a:spcAft>
                <a:spcPts val="0"/>
              </a:spcAft>
              <a:buSzPts val="1100"/>
              <a:buNone/>
            </a:pPr>
            <a:r>
              <a:t/>
            </a:r>
            <a:endParaRPr b="0" i="0" sz="1100" u="none" cap="none" strike="noStrike">
              <a:solidFill>
                <a:srgbClr val="000000"/>
              </a:solidFill>
              <a:latin typeface="Arial"/>
              <a:ea typeface="Arial"/>
              <a:cs typeface="Arial"/>
              <a:sym typeface="Arial"/>
            </a:endParaRPr>
          </a:p>
        </p:txBody>
      </p:sp>
      <p:sp>
        <p:nvSpPr>
          <p:cNvPr id="189" name="Google Shape;189;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800"/>
              </a:spcBef>
              <a:spcAft>
                <a:spcPts val="0"/>
              </a:spcAft>
              <a:buSzPts val="1100"/>
              <a:buNone/>
            </a:pPr>
            <a:r>
              <a:t/>
            </a:r>
            <a:endParaRPr b="0" i="0" sz="1100" u="none" cap="none" strike="noStrike">
              <a:solidFill>
                <a:srgbClr val="000000"/>
              </a:solidFill>
              <a:latin typeface="Arial"/>
              <a:ea typeface="Arial"/>
              <a:cs typeface="Arial"/>
              <a:sym typeface="Arial"/>
            </a:endParaRPr>
          </a:p>
        </p:txBody>
      </p:sp>
      <p:sp>
        <p:nvSpPr>
          <p:cNvPr id="199" name="Google Shape;199;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800"/>
              </a:spcBef>
              <a:spcAft>
                <a:spcPts val="0"/>
              </a:spcAft>
              <a:buSzPts val="1100"/>
              <a:buNone/>
            </a:pPr>
            <a:r>
              <a:t/>
            </a:r>
            <a:endParaRPr b="0" i="0" sz="1100" u="none" cap="none" strike="noStrike">
              <a:solidFill>
                <a:srgbClr val="000000"/>
              </a:solidFill>
              <a:latin typeface="Arial"/>
              <a:ea typeface="Arial"/>
              <a:cs typeface="Arial"/>
              <a:sym typeface="Arial"/>
            </a:endParaRPr>
          </a:p>
        </p:txBody>
      </p:sp>
      <p:sp>
        <p:nvSpPr>
          <p:cNvPr id="211" name="Google Shape;211;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9.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3.png"/><Relationship Id="rId3" Type="http://schemas.openxmlformats.org/officeDocument/2006/relationships/image" Target="../media/image9.jp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 name="Shape 10"/>
        <p:cNvGrpSpPr/>
        <p:nvPr/>
      </p:nvGrpSpPr>
      <p:grpSpPr>
        <a:xfrm>
          <a:off x="0" y="0"/>
          <a:ext cx="0" cy="0"/>
          <a:chOff x="0" y="0"/>
          <a:chExt cx="0" cy="0"/>
        </a:xfrm>
      </p:grpSpPr>
      <p:sp>
        <p:nvSpPr>
          <p:cNvPr id="11" name="Google Shape;11;p66"/>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atin typeface="Roboto"/>
                <a:ea typeface="Roboto"/>
                <a:cs typeface="Roboto"/>
                <a:sym typeface="Roboto"/>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2" name="Google Shape;12;p66"/>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atin typeface="Roboto"/>
                <a:ea typeface="Roboto"/>
                <a:cs typeface="Roboto"/>
                <a:sym typeface="Roboto"/>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3" name="Google Shape;13;p6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pic>
        <p:nvPicPr>
          <p:cNvPr id="14" name="Google Shape;14;p66"/>
          <p:cNvPicPr preferRelativeResize="0"/>
          <p:nvPr/>
        </p:nvPicPr>
        <p:blipFill rotWithShape="1">
          <a:blip r:embed="rId2">
            <a:alphaModFix/>
          </a:blip>
          <a:srcRect b="0" l="0" r="0" t="0"/>
          <a:stretch/>
        </p:blipFill>
        <p:spPr>
          <a:xfrm>
            <a:off x="-1" y="7219"/>
            <a:ext cx="9144001" cy="5136281"/>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60"/>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8" name="Google Shape;48;p60"/>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49" name="Google Shape;49;p6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transition spd="slow">
    <p:push/>
  </p:transition>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6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transition spd="slow">
    <p:push/>
  </p:transition>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57" name="Shape 57"/>
        <p:cNvGrpSpPr/>
        <p:nvPr/>
      </p:nvGrpSpPr>
      <p:grpSpPr>
        <a:xfrm>
          <a:off x="0" y="0"/>
          <a:ext cx="0" cy="0"/>
          <a:chOff x="0" y="0"/>
          <a:chExt cx="0" cy="0"/>
        </a:xfrm>
      </p:grpSpPr>
      <p:sp>
        <p:nvSpPr>
          <p:cNvPr id="58" name="Google Shape;58;p2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59" name="Google Shape;59;p2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60" name="Google Shape;60;p2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61" name="Shape 61"/>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2" name="Shape 62"/>
        <p:cNvGrpSpPr/>
        <p:nvPr/>
      </p:nvGrpSpPr>
      <p:grpSpPr>
        <a:xfrm>
          <a:off x="0" y="0"/>
          <a:ext cx="0" cy="0"/>
          <a:chOff x="0" y="0"/>
          <a:chExt cx="0" cy="0"/>
        </a:xfrm>
      </p:grpSpPr>
      <p:sp>
        <p:nvSpPr>
          <p:cNvPr id="63" name="Google Shape;63;p3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64" name="Google Shape;64;p3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5" name="Shape 65"/>
        <p:cNvGrpSpPr/>
        <p:nvPr/>
      </p:nvGrpSpPr>
      <p:grpSpPr>
        <a:xfrm>
          <a:off x="0" y="0"/>
          <a:ext cx="0" cy="0"/>
          <a:chOff x="0" y="0"/>
          <a:chExt cx="0" cy="0"/>
        </a:xfrm>
      </p:grpSpPr>
      <p:sp>
        <p:nvSpPr>
          <p:cNvPr id="66" name="Google Shape;66;p40"/>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67" name="Google Shape;67;p4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8" name="Shape 68"/>
        <p:cNvGrpSpPr/>
        <p:nvPr/>
      </p:nvGrpSpPr>
      <p:grpSpPr>
        <a:xfrm>
          <a:off x="0" y="0"/>
          <a:ext cx="0" cy="0"/>
          <a:chOff x="0" y="0"/>
          <a:chExt cx="0" cy="0"/>
        </a:xfrm>
      </p:grpSpPr>
      <p:sp>
        <p:nvSpPr>
          <p:cNvPr id="69" name="Google Shape;69;p4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 name="Google Shape;70;p41"/>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71" name="Google Shape;71;p41"/>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72" name="Google Shape;72;p41"/>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73" name="Google Shape;73;p4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4" name="Shape 74"/>
        <p:cNvGrpSpPr/>
        <p:nvPr/>
      </p:nvGrpSpPr>
      <p:grpSpPr>
        <a:xfrm>
          <a:off x="0" y="0"/>
          <a:ext cx="0" cy="0"/>
          <a:chOff x="0" y="0"/>
          <a:chExt cx="0" cy="0"/>
        </a:xfrm>
      </p:grpSpPr>
      <p:sp>
        <p:nvSpPr>
          <p:cNvPr id="75" name="Google Shape;75;p42"/>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76" name="Google Shape;76;p4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77" name="Shape 77"/>
        <p:cNvGrpSpPr/>
        <p:nvPr/>
      </p:nvGrpSpPr>
      <p:grpSpPr>
        <a:xfrm>
          <a:off x="0" y="0"/>
          <a:ext cx="0" cy="0"/>
          <a:chOff x="0" y="0"/>
          <a:chExt cx="0" cy="0"/>
        </a:xfrm>
      </p:grpSpPr>
      <p:sp>
        <p:nvSpPr>
          <p:cNvPr id="78" name="Google Shape;78;p43"/>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79" name="Google Shape;79;p43"/>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80" name="Google Shape;80;p4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
  <p:cSld name="4">
    <p:spTree>
      <p:nvGrpSpPr>
        <p:cNvPr id="81" name="Shape 81"/>
        <p:cNvGrpSpPr/>
        <p:nvPr/>
      </p:nvGrpSpPr>
      <p:grpSpPr>
        <a:xfrm>
          <a:off x="0" y="0"/>
          <a:ext cx="0" cy="0"/>
          <a:chOff x="0" y="0"/>
          <a:chExt cx="0" cy="0"/>
        </a:xfrm>
      </p:grpSpPr>
      <p:pic>
        <p:nvPicPr>
          <p:cNvPr descr="A close up of a logo&#10;&#10;Description generated with high confidence" id="82" name="Google Shape;82;p44"/>
          <p:cNvPicPr preferRelativeResize="0"/>
          <p:nvPr/>
        </p:nvPicPr>
        <p:blipFill rotWithShape="1">
          <a:blip r:embed="rId2">
            <a:alphaModFix/>
          </a:blip>
          <a:srcRect b="0" l="0" r="0" t="0"/>
          <a:stretch/>
        </p:blipFill>
        <p:spPr>
          <a:xfrm>
            <a:off x="7876800" y="183600"/>
            <a:ext cx="1022401" cy="766801"/>
          </a:xfrm>
          <a:prstGeom prst="rect">
            <a:avLst/>
          </a:prstGeom>
          <a:noFill/>
          <a:ln>
            <a:noFill/>
          </a:ln>
        </p:spPr>
      </p:pic>
      <p:pic>
        <p:nvPicPr>
          <p:cNvPr descr="A picture containing colorful, colored&#10;&#10;Description generated with very high confidence" id="83" name="Google Shape;83;p44"/>
          <p:cNvPicPr preferRelativeResize="0"/>
          <p:nvPr/>
        </p:nvPicPr>
        <p:blipFill rotWithShape="1">
          <a:blip r:embed="rId3">
            <a:alphaModFix/>
          </a:blip>
          <a:srcRect b="37530" l="0" r="0" t="55602"/>
          <a:stretch/>
        </p:blipFill>
        <p:spPr>
          <a:xfrm>
            <a:off x="0" y="4849200"/>
            <a:ext cx="9144000" cy="294300"/>
          </a:xfrm>
          <a:prstGeom prst="rect">
            <a:avLst/>
          </a:prstGeom>
          <a:noFill/>
          <a:ln>
            <a:noFill/>
          </a:ln>
        </p:spPr>
      </p:pic>
      <p:sp>
        <p:nvSpPr>
          <p:cNvPr id="84" name="Google Shape;84;p44"/>
          <p:cNvSpPr/>
          <p:nvPr/>
        </p:nvSpPr>
        <p:spPr>
          <a:xfrm>
            <a:off x="8946830" y="4943496"/>
            <a:ext cx="57600" cy="43200"/>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50"/>
              <a:buFont typeface="Arial"/>
              <a:buNone/>
            </a:pPr>
            <a:r>
              <a:t/>
            </a:r>
            <a:endParaRPr b="0" i="0" sz="1050" u="none" cap="none" strike="noStrike">
              <a:solidFill>
                <a:schemeClr val="lt1"/>
              </a:solidFill>
              <a:latin typeface="Arial"/>
              <a:ea typeface="Arial"/>
              <a:cs typeface="Arial"/>
              <a:sym typeface="Arial"/>
            </a:endParaRPr>
          </a:p>
        </p:txBody>
      </p:sp>
      <p:sp>
        <p:nvSpPr>
          <p:cNvPr id="85" name="Google Shape;85;p44"/>
          <p:cNvSpPr/>
          <p:nvPr/>
        </p:nvSpPr>
        <p:spPr>
          <a:xfrm>
            <a:off x="8870400" y="4943496"/>
            <a:ext cx="57600" cy="43200"/>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50"/>
              <a:buFont typeface="Arial"/>
              <a:buNone/>
            </a:pPr>
            <a:r>
              <a:t/>
            </a:r>
            <a:endParaRPr b="0" i="0" sz="1050" u="none" cap="none" strike="noStrike">
              <a:solidFill>
                <a:schemeClr val="lt1"/>
              </a:solidFill>
              <a:latin typeface="Arial"/>
              <a:ea typeface="Arial"/>
              <a:cs typeface="Arial"/>
              <a:sym typeface="Arial"/>
            </a:endParaRPr>
          </a:p>
        </p:txBody>
      </p:sp>
      <p:sp>
        <p:nvSpPr>
          <p:cNvPr id="86" name="Google Shape;86;p44"/>
          <p:cNvSpPr/>
          <p:nvPr/>
        </p:nvSpPr>
        <p:spPr>
          <a:xfrm>
            <a:off x="8793970" y="4943496"/>
            <a:ext cx="57600" cy="43200"/>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50"/>
              <a:buFont typeface="Arial"/>
              <a:buNone/>
            </a:pPr>
            <a:r>
              <a:t/>
            </a:r>
            <a:endParaRPr b="0" i="0" sz="1050" u="none" cap="none" strike="noStrike">
              <a:solidFill>
                <a:schemeClr val="lt1"/>
              </a:solidFill>
              <a:latin typeface="Arial"/>
              <a:ea typeface="Arial"/>
              <a:cs typeface="Arial"/>
              <a:sym typeface="Arial"/>
            </a:endParaRPr>
          </a:p>
        </p:txBody>
      </p:sp>
      <p:sp>
        <p:nvSpPr>
          <p:cNvPr id="87" name="Google Shape;87;p44"/>
          <p:cNvSpPr/>
          <p:nvPr/>
        </p:nvSpPr>
        <p:spPr>
          <a:xfrm>
            <a:off x="8717540" y="4943496"/>
            <a:ext cx="57600" cy="43200"/>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50"/>
              <a:buFont typeface="Arial"/>
              <a:buNone/>
            </a:pPr>
            <a:r>
              <a:t/>
            </a:r>
            <a:endParaRPr b="0" i="0" sz="1050" u="none" cap="none" strike="noStrike">
              <a:solidFill>
                <a:schemeClr val="lt1"/>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5" name="Shape 15"/>
        <p:cNvGrpSpPr/>
        <p:nvPr/>
      </p:nvGrpSpPr>
      <p:grpSpPr>
        <a:xfrm>
          <a:off x="0" y="0"/>
          <a:ext cx="0" cy="0"/>
          <a:chOff x="0" y="0"/>
          <a:chExt cx="0" cy="0"/>
        </a:xfrm>
      </p:grpSpPr>
      <p:sp>
        <p:nvSpPr>
          <p:cNvPr id="16" name="Google Shape;16;p5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7" name="Google Shape;17;p5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8" name="Google Shape;18;p5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transition spd="slow">
    <p:push/>
  </p:transition>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93" name="Shape 93"/>
        <p:cNvGrpSpPr/>
        <p:nvPr/>
      </p:nvGrpSpPr>
      <p:grpSpPr>
        <a:xfrm>
          <a:off x="0" y="0"/>
          <a:ext cx="0" cy="0"/>
          <a:chOff x="0" y="0"/>
          <a:chExt cx="0" cy="0"/>
        </a:xfrm>
      </p:grpSpPr>
      <p:sp>
        <p:nvSpPr>
          <p:cNvPr id="94" name="Google Shape;94;p3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95" name="Google Shape;95;p3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96" name="Google Shape;96;p3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7" name="Shape 97"/>
        <p:cNvGrpSpPr/>
        <p:nvPr/>
      </p:nvGrpSpPr>
      <p:grpSpPr>
        <a:xfrm>
          <a:off x="0" y="0"/>
          <a:ext cx="0" cy="0"/>
          <a:chOff x="0" y="0"/>
          <a:chExt cx="0" cy="0"/>
        </a:xfrm>
      </p:grpSpPr>
      <p:sp>
        <p:nvSpPr>
          <p:cNvPr id="98" name="Google Shape;98;p68"/>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atin typeface="Roboto"/>
                <a:ea typeface="Roboto"/>
                <a:cs typeface="Roboto"/>
                <a:sym typeface="Roboto"/>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99" name="Google Shape;99;p68"/>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atin typeface="Roboto"/>
                <a:ea typeface="Roboto"/>
                <a:cs typeface="Roboto"/>
                <a:sym typeface="Roboto"/>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00" name="Google Shape;100;p6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2">
    <p:spTree>
      <p:nvGrpSpPr>
        <p:cNvPr id="101" name="Shape 101"/>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02" name="Shape 102"/>
        <p:cNvGrpSpPr/>
        <p:nvPr/>
      </p:nvGrpSpPr>
      <p:grpSpPr>
        <a:xfrm>
          <a:off x="0" y="0"/>
          <a:ext cx="0" cy="0"/>
          <a:chOff x="0" y="0"/>
          <a:chExt cx="0" cy="0"/>
        </a:xfrm>
      </p:grpSpPr>
      <p:sp>
        <p:nvSpPr>
          <p:cNvPr id="103" name="Google Shape;103;p4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04" name="Google Shape;104;p4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05" name="Shape 105"/>
        <p:cNvGrpSpPr/>
        <p:nvPr/>
      </p:nvGrpSpPr>
      <p:grpSpPr>
        <a:xfrm>
          <a:off x="0" y="0"/>
          <a:ext cx="0" cy="0"/>
          <a:chOff x="0" y="0"/>
          <a:chExt cx="0" cy="0"/>
        </a:xfrm>
      </p:grpSpPr>
      <p:sp>
        <p:nvSpPr>
          <p:cNvPr id="106" name="Google Shape;106;p47"/>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107" name="Google Shape;107;p4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08" name="Shape 108"/>
        <p:cNvGrpSpPr/>
        <p:nvPr/>
      </p:nvGrpSpPr>
      <p:grpSpPr>
        <a:xfrm>
          <a:off x="0" y="0"/>
          <a:ext cx="0" cy="0"/>
          <a:chOff x="0" y="0"/>
          <a:chExt cx="0" cy="0"/>
        </a:xfrm>
      </p:grpSpPr>
      <p:sp>
        <p:nvSpPr>
          <p:cNvPr id="109" name="Google Shape;109;p48"/>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48"/>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111" name="Google Shape;111;p48"/>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12" name="Google Shape;112;p48"/>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13" name="Google Shape;113;p4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14" name="Shape 114"/>
        <p:cNvGrpSpPr/>
        <p:nvPr/>
      </p:nvGrpSpPr>
      <p:grpSpPr>
        <a:xfrm>
          <a:off x="0" y="0"/>
          <a:ext cx="0" cy="0"/>
          <a:chOff x="0" y="0"/>
          <a:chExt cx="0" cy="0"/>
        </a:xfrm>
      </p:grpSpPr>
      <p:sp>
        <p:nvSpPr>
          <p:cNvPr id="115" name="Google Shape;115;p49"/>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116" name="Google Shape;116;p4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17" name="Shape 117"/>
        <p:cNvGrpSpPr/>
        <p:nvPr/>
      </p:nvGrpSpPr>
      <p:grpSpPr>
        <a:xfrm>
          <a:off x="0" y="0"/>
          <a:ext cx="0" cy="0"/>
          <a:chOff x="0" y="0"/>
          <a:chExt cx="0" cy="0"/>
        </a:xfrm>
      </p:grpSpPr>
      <p:sp>
        <p:nvSpPr>
          <p:cNvPr id="118" name="Google Shape;118;p50"/>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119" name="Google Shape;119;p50"/>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120" name="Google Shape;120;p5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
  <p:cSld name="4">
    <p:spTree>
      <p:nvGrpSpPr>
        <p:cNvPr id="121" name="Shape 121"/>
        <p:cNvGrpSpPr/>
        <p:nvPr/>
      </p:nvGrpSpPr>
      <p:grpSpPr>
        <a:xfrm>
          <a:off x="0" y="0"/>
          <a:ext cx="0" cy="0"/>
          <a:chOff x="0" y="0"/>
          <a:chExt cx="0" cy="0"/>
        </a:xfrm>
      </p:grpSpPr>
      <p:pic>
        <p:nvPicPr>
          <p:cNvPr descr="A close up of a logo&#10;&#10;Description generated with high confidence" id="122" name="Google Shape;122;p51"/>
          <p:cNvPicPr preferRelativeResize="0"/>
          <p:nvPr/>
        </p:nvPicPr>
        <p:blipFill rotWithShape="1">
          <a:blip r:embed="rId2">
            <a:alphaModFix/>
          </a:blip>
          <a:srcRect b="0" l="0" r="0" t="0"/>
          <a:stretch/>
        </p:blipFill>
        <p:spPr>
          <a:xfrm>
            <a:off x="7876800" y="183600"/>
            <a:ext cx="1022401" cy="766801"/>
          </a:xfrm>
          <a:prstGeom prst="rect">
            <a:avLst/>
          </a:prstGeom>
          <a:noFill/>
          <a:ln>
            <a:noFill/>
          </a:ln>
        </p:spPr>
      </p:pic>
      <p:pic>
        <p:nvPicPr>
          <p:cNvPr descr="A picture containing colorful, colored&#10;&#10;Description generated with very high confidence" id="123" name="Google Shape;123;p51"/>
          <p:cNvPicPr preferRelativeResize="0"/>
          <p:nvPr/>
        </p:nvPicPr>
        <p:blipFill rotWithShape="1">
          <a:blip r:embed="rId3">
            <a:alphaModFix/>
          </a:blip>
          <a:srcRect b="37530" l="0" r="0" t="55603"/>
          <a:stretch/>
        </p:blipFill>
        <p:spPr>
          <a:xfrm>
            <a:off x="0" y="4849200"/>
            <a:ext cx="9144000" cy="294300"/>
          </a:xfrm>
          <a:prstGeom prst="rect">
            <a:avLst/>
          </a:prstGeom>
          <a:noFill/>
          <a:ln>
            <a:noFill/>
          </a:ln>
        </p:spPr>
      </p:pic>
      <p:sp>
        <p:nvSpPr>
          <p:cNvPr id="124" name="Google Shape;124;p51"/>
          <p:cNvSpPr/>
          <p:nvPr/>
        </p:nvSpPr>
        <p:spPr>
          <a:xfrm>
            <a:off x="8946830" y="4943496"/>
            <a:ext cx="57600" cy="43200"/>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50"/>
              <a:buFont typeface="Arial"/>
              <a:buNone/>
            </a:pPr>
            <a:r>
              <a:t/>
            </a:r>
            <a:endParaRPr b="0" i="0" sz="1050" u="none" cap="none" strike="noStrike">
              <a:solidFill>
                <a:schemeClr val="lt1"/>
              </a:solidFill>
              <a:latin typeface="Arial"/>
              <a:ea typeface="Arial"/>
              <a:cs typeface="Arial"/>
              <a:sym typeface="Arial"/>
            </a:endParaRPr>
          </a:p>
        </p:txBody>
      </p:sp>
      <p:sp>
        <p:nvSpPr>
          <p:cNvPr id="125" name="Google Shape;125;p51"/>
          <p:cNvSpPr/>
          <p:nvPr/>
        </p:nvSpPr>
        <p:spPr>
          <a:xfrm>
            <a:off x="8870400" y="4943496"/>
            <a:ext cx="57600" cy="43200"/>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50"/>
              <a:buFont typeface="Arial"/>
              <a:buNone/>
            </a:pPr>
            <a:r>
              <a:t/>
            </a:r>
            <a:endParaRPr b="0" i="0" sz="1050" u="none" cap="none" strike="noStrike">
              <a:solidFill>
                <a:schemeClr val="lt1"/>
              </a:solidFill>
              <a:latin typeface="Arial"/>
              <a:ea typeface="Arial"/>
              <a:cs typeface="Arial"/>
              <a:sym typeface="Arial"/>
            </a:endParaRPr>
          </a:p>
        </p:txBody>
      </p:sp>
      <p:sp>
        <p:nvSpPr>
          <p:cNvPr id="126" name="Google Shape;126;p51"/>
          <p:cNvSpPr/>
          <p:nvPr/>
        </p:nvSpPr>
        <p:spPr>
          <a:xfrm>
            <a:off x="8793970" y="4943496"/>
            <a:ext cx="57600" cy="43200"/>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50"/>
              <a:buFont typeface="Arial"/>
              <a:buNone/>
            </a:pPr>
            <a:r>
              <a:t/>
            </a:r>
            <a:endParaRPr b="0" i="0" sz="1050" u="none" cap="none" strike="noStrike">
              <a:solidFill>
                <a:schemeClr val="lt1"/>
              </a:solidFill>
              <a:latin typeface="Arial"/>
              <a:ea typeface="Arial"/>
              <a:cs typeface="Arial"/>
              <a:sym typeface="Arial"/>
            </a:endParaRPr>
          </a:p>
        </p:txBody>
      </p:sp>
      <p:sp>
        <p:nvSpPr>
          <p:cNvPr id="127" name="Google Shape;127;p51"/>
          <p:cNvSpPr/>
          <p:nvPr/>
        </p:nvSpPr>
        <p:spPr>
          <a:xfrm>
            <a:off x="8717540" y="4943496"/>
            <a:ext cx="57600" cy="43200"/>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50"/>
              <a:buFont typeface="Arial"/>
              <a:buNone/>
            </a:pPr>
            <a:r>
              <a:t/>
            </a:r>
            <a:endParaRPr b="0" i="0" sz="1050" u="none" cap="none" strike="noStrike">
              <a:solidFill>
                <a:schemeClr val="lt1"/>
              </a:solidFill>
              <a:latin typeface="Arial"/>
              <a:ea typeface="Arial"/>
              <a:cs typeface="Arial"/>
              <a:sym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28" name="Shape 128"/>
        <p:cNvGrpSpPr/>
        <p:nvPr/>
      </p:nvGrpSpPr>
      <p:grpSpPr>
        <a:xfrm>
          <a:off x="0" y="0"/>
          <a:ext cx="0" cy="0"/>
          <a:chOff x="0" y="0"/>
          <a:chExt cx="0" cy="0"/>
        </a:xfrm>
      </p:grpSpPr>
      <p:sp>
        <p:nvSpPr>
          <p:cNvPr id="129" name="Google Shape;129;g2f1834e442a_2_12"/>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30" name="Google Shape;130;g2f1834e442a_2_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sp>
        <p:nvSpPr>
          <p:cNvPr id="20" name="Google Shape;20;p53"/>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1" name="Google Shape;21;p5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transition spd="slow">
    <p:push/>
  </p:transition>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2" name="Shape 22"/>
        <p:cNvGrpSpPr/>
        <p:nvPr/>
      </p:nvGrpSpPr>
      <p:grpSpPr>
        <a:xfrm>
          <a:off x="0" y="0"/>
          <a:ext cx="0" cy="0"/>
          <a:chOff x="0" y="0"/>
          <a:chExt cx="0" cy="0"/>
        </a:xfrm>
      </p:grpSpPr>
      <p:sp>
        <p:nvSpPr>
          <p:cNvPr id="23" name="Google Shape;23;p5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4" name="Google Shape;24;p54"/>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5" name="Google Shape;25;p54"/>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6" name="Google Shape;26;p5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transition spd="slow">
    <p:push/>
  </p:transition>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p5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9" name="Google Shape;29;p5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transition spd="slow">
    <p:push/>
  </p:transition>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0" name="Shape 30"/>
        <p:cNvGrpSpPr/>
        <p:nvPr/>
      </p:nvGrpSpPr>
      <p:grpSpPr>
        <a:xfrm>
          <a:off x="0" y="0"/>
          <a:ext cx="0" cy="0"/>
          <a:chOff x="0" y="0"/>
          <a:chExt cx="0" cy="0"/>
        </a:xfrm>
      </p:grpSpPr>
      <p:sp>
        <p:nvSpPr>
          <p:cNvPr id="31" name="Google Shape;31;p56"/>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2" name="Google Shape;32;p56"/>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3" name="Google Shape;33;p5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transition spd="slow">
    <p:push/>
  </p:transition>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4" name="Shape 34"/>
        <p:cNvGrpSpPr/>
        <p:nvPr/>
      </p:nvGrpSpPr>
      <p:grpSpPr>
        <a:xfrm>
          <a:off x="0" y="0"/>
          <a:ext cx="0" cy="0"/>
          <a:chOff x="0" y="0"/>
          <a:chExt cx="0" cy="0"/>
        </a:xfrm>
      </p:grpSpPr>
      <p:sp>
        <p:nvSpPr>
          <p:cNvPr id="35" name="Google Shape;35;p57"/>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6" name="Google Shape;36;p5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transition spd="slow">
    <p:push/>
  </p:transition>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7" name="Shape 37"/>
        <p:cNvGrpSpPr/>
        <p:nvPr/>
      </p:nvGrpSpPr>
      <p:grpSpPr>
        <a:xfrm>
          <a:off x="0" y="0"/>
          <a:ext cx="0" cy="0"/>
          <a:chOff x="0" y="0"/>
          <a:chExt cx="0" cy="0"/>
        </a:xfrm>
      </p:grpSpPr>
      <p:sp>
        <p:nvSpPr>
          <p:cNvPr id="38" name="Google Shape;38;p58"/>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58"/>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40" name="Google Shape;40;p58"/>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1" name="Google Shape;41;p58"/>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42" name="Google Shape;42;p5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transition spd="slow">
    <p:push/>
  </p:transition>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59"/>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45" name="Google Shape;45;p5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transition spd="slow">
    <p:push/>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2.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2.xml.rels><?xml version="1.0" encoding="UTF-8" standalone="yes"?><Relationships xmlns="http://schemas.openxmlformats.org/package/2006/relationships"><Relationship Id="rId10" Type="http://schemas.openxmlformats.org/officeDocument/2006/relationships/theme" Target="../theme/theme3.xml"/><Relationship Id="rId1" Type="http://schemas.openxmlformats.org/officeDocument/2006/relationships/image" Target="../media/image2.jpg"/><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9" Type="http://schemas.openxmlformats.org/officeDocument/2006/relationships/slideLayout" Target="../slideLayouts/slideLayout19.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29.xml"/><Relationship Id="rId10" Type="http://schemas.openxmlformats.org/officeDocument/2006/relationships/slideLayout" Target="../slideLayouts/slideLayout28.xml"/><Relationship Id="rId12" Type="http://schemas.openxmlformats.org/officeDocument/2006/relationships/theme" Target="../theme/theme4.xml"/><Relationship Id="rId1" Type="http://schemas.openxmlformats.org/officeDocument/2006/relationships/image" Target="../media/image2.jpg"/><Relationship Id="rId2" Type="http://schemas.openxmlformats.org/officeDocument/2006/relationships/slideLayout" Target="../slideLayouts/slideLayout20.xml"/><Relationship Id="rId3" Type="http://schemas.openxmlformats.org/officeDocument/2006/relationships/slideLayout" Target="../slideLayouts/slideLayout21.xml"/><Relationship Id="rId4" Type="http://schemas.openxmlformats.org/officeDocument/2006/relationships/slideLayout" Target="../slideLayouts/slideLayout22.xml"/><Relationship Id="rId9" Type="http://schemas.openxmlformats.org/officeDocument/2006/relationships/slideLayout" Target="../slideLayouts/slideLayout27.xml"/><Relationship Id="rId5" Type="http://schemas.openxmlformats.org/officeDocument/2006/relationships/slideLayout" Target="../slideLayouts/slideLayout23.xml"/><Relationship Id="rId6" Type="http://schemas.openxmlformats.org/officeDocument/2006/relationships/slideLayout" Target="../slideLayouts/slideLayout24.xml"/><Relationship Id="rId7" Type="http://schemas.openxmlformats.org/officeDocument/2006/relationships/slideLayout" Target="../slideLayouts/slideLayout25.xml"/><Relationship Id="rId8"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2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2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pic>
        <p:nvPicPr>
          <p:cNvPr id="9" name="Google Shape;9;p24"/>
          <p:cNvPicPr preferRelativeResize="0"/>
          <p:nvPr/>
        </p:nvPicPr>
        <p:blipFill rotWithShape="1">
          <a:blip r:embed="rId1">
            <a:alphaModFix/>
          </a:blip>
          <a:srcRect b="0" l="0" r="0" t="0"/>
          <a:stretch/>
        </p:blipFill>
        <p:spPr>
          <a:xfrm>
            <a:off x="-1" y="7219"/>
            <a:ext cx="9144001" cy="5136281"/>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ransition spd="slow">
    <p:push/>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2" name="Shape 52"/>
        <p:cNvGrpSpPr/>
        <p:nvPr/>
      </p:nvGrpSpPr>
      <p:grpSpPr>
        <a:xfrm>
          <a:off x="0" y="0"/>
          <a:ext cx="0" cy="0"/>
          <a:chOff x="0" y="0"/>
          <a:chExt cx="0" cy="0"/>
        </a:xfrm>
      </p:grpSpPr>
      <p:sp>
        <p:nvSpPr>
          <p:cNvPr id="53" name="Google Shape;53;p2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54" name="Google Shape;54;p2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55" name="Google Shape;55;p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pic>
        <p:nvPicPr>
          <p:cNvPr id="56" name="Google Shape;56;p26"/>
          <p:cNvPicPr preferRelativeResize="0"/>
          <p:nvPr/>
        </p:nvPicPr>
        <p:blipFill rotWithShape="1">
          <a:blip r:embed="rId1">
            <a:alphaModFix/>
          </a:blip>
          <a:srcRect b="0" l="0" r="0" t="0"/>
          <a:stretch/>
        </p:blipFill>
        <p:spPr>
          <a:xfrm>
            <a:off x="-1" y="7219"/>
            <a:ext cx="9144001" cy="5136281"/>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8" name="Shape 88"/>
        <p:cNvGrpSpPr/>
        <p:nvPr/>
      </p:nvGrpSpPr>
      <p:grpSpPr>
        <a:xfrm>
          <a:off x="0" y="0"/>
          <a:ext cx="0" cy="0"/>
          <a:chOff x="0" y="0"/>
          <a:chExt cx="0" cy="0"/>
        </a:xfrm>
      </p:grpSpPr>
      <p:sp>
        <p:nvSpPr>
          <p:cNvPr id="89" name="Google Shape;89;p2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90" name="Google Shape;90;p2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91" name="Google Shape;91;p2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pic>
        <p:nvPicPr>
          <p:cNvPr id="92" name="Google Shape;92;p29"/>
          <p:cNvPicPr preferRelativeResize="0"/>
          <p:nvPr/>
        </p:nvPicPr>
        <p:blipFill rotWithShape="1">
          <a:blip r:embed="rId1">
            <a:alphaModFix/>
          </a:blip>
          <a:srcRect b="0" l="0" r="0" t="0"/>
          <a:stretch/>
        </p:blipFill>
        <p:spPr>
          <a:xfrm>
            <a:off x="-1" y="7219"/>
            <a:ext cx="9144001" cy="5136281"/>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jpg"/><Relationship Id="rId4" Type="http://schemas.openxmlformats.org/officeDocument/2006/relationships/image" Target="../media/image5.png"/><Relationship Id="rId5"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3.xml"/><Relationship Id="rId3"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6.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0.xml"/><Relationship Id="rId3" Type="http://schemas.openxmlformats.org/officeDocument/2006/relationships/image" Target="../media/image13.jpg"/><Relationship Id="rId4" Type="http://schemas.openxmlformats.org/officeDocument/2006/relationships/image" Target="../media/image12.png"/><Relationship Id="rId5" Type="http://schemas.openxmlformats.org/officeDocument/2006/relationships/image" Target="../media/image14.png"/><Relationship Id="rId6" Type="http://schemas.openxmlformats.org/officeDocument/2006/relationships/image" Target="../media/image1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8.png"/><Relationship Id="rId4" Type="http://schemas.openxmlformats.org/officeDocument/2006/relationships/hyperlink" Target="https://forms.gle/54ANJLeEKjZBG59B7"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9.xml"/><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62"/>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5200"/>
              <a:buNone/>
            </a:pPr>
            <a:r>
              <a:t/>
            </a:r>
            <a:endParaRPr/>
          </a:p>
        </p:txBody>
      </p:sp>
      <p:sp>
        <p:nvSpPr>
          <p:cNvPr id="136" name="Google Shape;136;p62"/>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p>
            <a:pPr indent="-342900" lvl="0" marL="457200" rtl="0" algn="ctr">
              <a:lnSpc>
                <a:spcPct val="100000"/>
              </a:lnSpc>
              <a:spcBef>
                <a:spcPts val="0"/>
              </a:spcBef>
              <a:spcAft>
                <a:spcPts val="0"/>
              </a:spcAft>
              <a:buSzPts val="2800"/>
              <a:buNone/>
            </a:pPr>
            <a:r>
              <a:t/>
            </a:r>
            <a:endParaRPr/>
          </a:p>
        </p:txBody>
      </p:sp>
      <p:pic>
        <p:nvPicPr>
          <p:cNvPr id="137" name="Google Shape;137;p62"/>
          <p:cNvPicPr preferRelativeResize="0"/>
          <p:nvPr/>
        </p:nvPicPr>
        <p:blipFill rotWithShape="1">
          <a:blip r:embed="rId3">
            <a:alphaModFix/>
          </a:blip>
          <a:srcRect b="0" l="0" r="0" t="0"/>
          <a:stretch/>
        </p:blipFill>
        <p:spPr>
          <a:xfrm>
            <a:off x="2" y="4"/>
            <a:ext cx="9144003" cy="5143501"/>
          </a:xfrm>
          <a:prstGeom prst="rect">
            <a:avLst/>
          </a:prstGeom>
          <a:noFill/>
          <a:ln>
            <a:noFill/>
          </a:ln>
        </p:spPr>
      </p:pic>
      <p:pic>
        <p:nvPicPr>
          <p:cNvPr id="138" name="Google Shape;138;p62"/>
          <p:cNvPicPr preferRelativeResize="0"/>
          <p:nvPr/>
        </p:nvPicPr>
        <p:blipFill rotWithShape="1">
          <a:blip r:embed="rId4">
            <a:alphaModFix/>
          </a:blip>
          <a:srcRect b="0" l="0" r="0" t="0"/>
          <a:stretch/>
        </p:blipFill>
        <p:spPr>
          <a:xfrm>
            <a:off x="2504604" y="600291"/>
            <a:ext cx="4134799" cy="2923400"/>
          </a:xfrm>
          <a:prstGeom prst="rect">
            <a:avLst/>
          </a:prstGeom>
          <a:noFill/>
          <a:ln>
            <a:noFill/>
          </a:ln>
        </p:spPr>
      </p:pic>
      <p:pic>
        <p:nvPicPr>
          <p:cNvPr id="139" name="Google Shape;139;p62"/>
          <p:cNvPicPr preferRelativeResize="0"/>
          <p:nvPr/>
        </p:nvPicPr>
        <p:blipFill rotWithShape="1">
          <a:blip r:embed="rId5">
            <a:alphaModFix/>
          </a:blip>
          <a:srcRect b="0" l="0" r="0" t="0"/>
          <a:stretch/>
        </p:blipFill>
        <p:spPr>
          <a:xfrm>
            <a:off x="2200054" y="3386141"/>
            <a:ext cx="4743901" cy="1157050"/>
          </a:xfrm>
          <a:prstGeom prst="rect">
            <a:avLst/>
          </a:prstGeom>
          <a:noFill/>
          <a:ln>
            <a:noFill/>
          </a:ln>
        </p:spPr>
      </p:pic>
    </p:spTree>
  </p:cSld>
  <p:clrMapOvr>
    <a:masterClrMapping/>
  </p:clrMapOvr>
  <p:transition spd="slow">
    <p:push/>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22"/>
          <p:cNvSpPr txBox="1"/>
          <p:nvPr/>
        </p:nvSpPr>
        <p:spPr>
          <a:xfrm>
            <a:off x="327600" y="392650"/>
            <a:ext cx="2827800" cy="4752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2000"/>
              <a:buFont typeface="Arial"/>
              <a:buNone/>
            </a:pPr>
            <a:r>
              <a:rPr b="0" i="0" lang="en-IN" sz="2000" u="none" cap="none" strike="noStrike">
                <a:solidFill>
                  <a:srgbClr val="FFFFFF"/>
                </a:solidFill>
                <a:latin typeface="Roboto"/>
                <a:ea typeface="Roboto"/>
                <a:cs typeface="Roboto"/>
                <a:sym typeface="Roboto"/>
              </a:rPr>
              <a:t>Question: 01</a:t>
            </a:r>
            <a:endParaRPr b="0" i="0" sz="2000" u="none" cap="none" strike="noStrike">
              <a:solidFill>
                <a:srgbClr val="FFFFFF"/>
              </a:solidFill>
              <a:latin typeface="Roboto"/>
              <a:ea typeface="Roboto"/>
              <a:cs typeface="Roboto"/>
              <a:sym typeface="Roboto"/>
            </a:endParaRPr>
          </a:p>
        </p:txBody>
      </p:sp>
      <p:sp>
        <p:nvSpPr>
          <p:cNvPr id="225" name="Google Shape;225;p22"/>
          <p:cNvSpPr txBox="1"/>
          <p:nvPr/>
        </p:nvSpPr>
        <p:spPr>
          <a:xfrm>
            <a:off x="327600" y="392650"/>
            <a:ext cx="2827800" cy="4752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2000"/>
              <a:buFont typeface="Arial"/>
              <a:buNone/>
            </a:pPr>
            <a:r>
              <a:rPr b="0" i="0" lang="en-IN" sz="2000" u="none" cap="none" strike="noStrike">
                <a:solidFill>
                  <a:srgbClr val="FFFFFF"/>
                </a:solidFill>
                <a:latin typeface="Roboto"/>
                <a:ea typeface="Roboto"/>
                <a:cs typeface="Roboto"/>
                <a:sym typeface="Roboto"/>
              </a:rPr>
              <a:t>Question: 01</a:t>
            </a:r>
            <a:endParaRPr b="0" i="0" sz="2000" u="none" cap="none" strike="noStrike">
              <a:solidFill>
                <a:srgbClr val="FFFFFF"/>
              </a:solidFill>
              <a:latin typeface="Roboto"/>
              <a:ea typeface="Roboto"/>
              <a:cs typeface="Roboto"/>
              <a:sym typeface="Roboto"/>
            </a:endParaRPr>
          </a:p>
        </p:txBody>
      </p:sp>
      <p:sp>
        <p:nvSpPr>
          <p:cNvPr id="226" name="Google Shape;226;p22"/>
          <p:cNvSpPr/>
          <p:nvPr/>
        </p:nvSpPr>
        <p:spPr>
          <a:xfrm>
            <a:off x="433772" y="1077922"/>
            <a:ext cx="8276455" cy="3323987"/>
          </a:xfrm>
          <a:prstGeom prst="rect">
            <a:avLst/>
          </a:prstGeom>
          <a:noFill/>
          <a:ln>
            <a:noFill/>
          </a:ln>
        </p:spPr>
        <p:txBody>
          <a:bodyPr anchorCtr="0" anchor="t" bIns="0" lIns="0" spcFirstLastPara="1" rIns="0" wrap="square" tIns="0">
            <a:spAutoFit/>
          </a:bodyPr>
          <a:lstStyle/>
          <a:p>
            <a:pPr indent="-301625" lvl="0" marL="342900" marR="0" rtl="0" algn="just">
              <a:lnSpc>
                <a:spcPct val="150000"/>
              </a:lnSpc>
              <a:spcBef>
                <a:spcPts val="0"/>
              </a:spcBef>
              <a:spcAft>
                <a:spcPts val="0"/>
              </a:spcAft>
              <a:buClr>
                <a:srgbClr val="000000"/>
              </a:buClr>
              <a:buSzPts val="1600"/>
              <a:buFont typeface="Roboto"/>
              <a:buChar char="→"/>
            </a:pPr>
            <a:r>
              <a:rPr i="0" lang="en-IN" sz="1600" u="none" cap="none" strike="noStrike">
                <a:solidFill>
                  <a:schemeClr val="dk1"/>
                </a:solidFill>
                <a:latin typeface="Roboto"/>
                <a:ea typeface="Roboto"/>
                <a:cs typeface="Roboto"/>
                <a:sym typeface="Roboto"/>
              </a:rPr>
              <a:t>The memoized program for a problem is similar to the recursive version with a small modification that looks into a lookup table before computing solutions. We initialize a lookup array with all initial values as NIL. Whenever we need the solution to a subproblem, we first look into the lookup table. If the precomputed value is there then we return that value, otherwise, we calculate the value and put the result in the lookup table so that it can be reused later.</a:t>
            </a:r>
            <a:endParaRPr i="0" sz="1600" u="none" cap="none" strike="noStrike">
              <a:solidFill>
                <a:srgbClr val="000000"/>
              </a:solidFill>
              <a:latin typeface="Roboto"/>
              <a:ea typeface="Roboto"/>
              <a:cs typeface="Roboto"/>
              <a:sym typeface="Roboto"/>
            </a:endParaRPr>
          </a:p>
        </p:txBody>
      </p:sp>
      <p:sp>
        <p:nvSpPr>
          <p:cNvPr id="227" name="Google Shape;227;p22"/>
          <p:cNvSpPr txBox="1"/>
          <p:nvPr/>
        </p:nvSpPr>
        <p:spPr>
          <a:xfrm>
            <a:off x="303900" y="383950"/>
            <a:ext cx="36219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IN" sz="2000">
                <a:solidFill>
                  <a:srgbClr val="8182EF"/>
                </a:solidFill>
                <a:latin typeface="Roboto"/>
                <a:ea typeface="Roboto"/>
                <a:cs typeface="Roboto"/>
                <a:sym typeface="Roboto"/>
              </a:rPr>
              <a:t>MANEUVERING PROBLEM</a:t>
            </a:r>
            <a:endParaRPr b="1" sz="2000">
              <a:solidFill>
                <a:srgbClr val="8182EF"/>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6"/>
                                        </p:tgtEl>
                                        <p:attrNameLst>
                                          <p:attrName>style.visibility</p:attrName>
                                        </p:attrNameLst>
                                      </p:cBhvr>
                                      <p:to>
                                        <p:strVal val="visible"/>
                                      </p:to>
                                    </p:set>
                                    <p:animEffect filter="fade" transition="in">
                                      <p:cBhvr>
                                        <p:cTn dur="500"/>
                                        <p:tgtEl>
                                          <p:spTgt spid="22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23"/>
          <p:cNvSpPr txBox="1"/>
          <p:nvPr/>
        </p:nvSpPr>
        <p:spPr>
          <a:xfrm>
            <a:off x="327600" y="392650"/>
            <a:ext cx="2827800" cy="4752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2000"/>
              <a:buFont typeface="Arial"/>
              <a:buNone/>
            </a:pPr>
            <a:r>
              <a:rPr b="0" i="0" lang="en-IN" sz="2000" u="none" cap="none" strike="noStrike">
                <a:solidFill>
                  <a:srgbClr val="FFFFFF"/>
                </a:solidFill>
                <a:latin typeface="Roboto"/>
                <a:ea typeface="Roboto"/>
                <a:cs typeface="Roboto"/>
                <a:sym typeface="Roboto"/>
              </a:rPr>
              <a:t>Question: 01</a:t>
            </a:r>
            <a:endParaRPr b="0" i="0" sz="2000" u="none" cap="none" strike="noStrike">
              <a:solidFill>
                <a:srgbClr val="FFFFFF"/>
              </a:solidFill>
              <a:latin typeface="Roboto"/>
              <a:ea typeface="Roboto"/>
              <a:cs typeface="Roboto"/>
              <a:sym typeface="Roboto"/>
            </a:endParaRPr>
          </a:p>
        </p:txBody>
      </p:sp>
      <p:sp>
        <p:nvSpPr>
          <p:cNvPr id="233" name="Google Shape;233;p23"/>
          <p:cNvSpPr txBox="1"/>
          <p:nvPr/>
        </p:nvSpPr>
        <p:spPr>
          <a:xfrm>
            <a:off x="327600" y="392650"/>
            <a:ext cx="2827800" cy="4752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2000"/>
              <a:buFont typeface="Arial"/>
              <a:buNone/>
            </a:pPr>
            <a:r>
              <a:rPr b="0" i="0" lang="en-IN" sz="2000" u="none" cap="none" strike="noStrike">
                <a:solidFill>
                  <a:srgbClr val="FFFFFF"/>
                </a:solidFill>
                <a:latin typeface="Roboto"/>
                <a:ea typeface="Roboto"/>
                <a:cs typeface="Roboto"/>
                <a:sym typeface="Roboto"/>
              </a:rPr>
              <a:t>Question: 01</a:t>
            </a:r>
            <a:endParaRPr b="0" i="0" sz="2000" u="none" cap="none" strike="noStrike">
              <a:solidFill>
                <a:srgbClr val="FFFFFF"/>
              </a:solidFill>
              <a:latin typeface="Roboto"/>
              <a:ea typeface="Roboto"/>
              <a:cs typeface="Roboto"/>
              <a:sym typeface="Roboto"/>
            </a:endParaRPr>
          </a:p>
        </p:txBody>
      </p:sp>
      <p:sp>
        <p:nvSpPr>
          <p:cNvPr id="234" name="Google Shape;234;p23"/>
          <p:cNvSpPr/>
          <p:nvPr/>
        </p:nvSpPr>
        <p:spPr>
          <a:xfrm>
            <a:off x="433772" y="992034"/>
            <a:ext cx="8276455" cy="1769715"/>
          </a:xfrm>
          <a:prstGeom prst="rect">
            <a:avLst/>
          </a:prstGeom>
          <a:noFill/>
          <a:ln>
            <a:noFill/>
          </a:ln>
        </p:spPr>
        <p:txBody>
          <a:bodyPr anchorCtr="0" anchor="t" bIns="0" lIns="0" spcFirstLastPara="1" rIns="0" wrap="square" tIns="0">
            <a:spAutoFit/>
          </a:bodyPr>
          <a:lstStyle/>
          <a:p>
            <a:pPr indent="-301625" lvl="0" marL="342900" marR="0" rtl="0" algn="just">
              <a:lnSpc>
                <a:spcPct val="127777"/>
              </a:lnSpc>
              <a:spcBef>
                <a:spcPts val="0"/>
              </a:spcBef>
              <a:spcAft>
                <a:spcPts val="0"/>
              </a:spcAft>
              <a:buClr>
                <a:srgbClr val="000000"/>
              </a:buClr>
              <a:buSzPts val="1600"/>
              <a:buFont typeface="Roboto"/>
              <a:buChar char="→"/>
            </a:pPr>
            <a:r>
              <a:rPr i="0" lang="en-IN" sz="1600" u="none" cap="none" strike="noStrike">
                <a:solidFill>
                  <a:schemeClr val="dk1"/>
                </a:solidFill>
                <a:latin typeface="Roboto"/>
                <a:ea typeface="Roboto"/>
                <a:cs typeface="Roboto"/>
                <a:sym typeface="Roboto"/>
              </a:rPr>
              <a:t>Tabulation (Bottom Up): The tabulated program for a given problem builds a table in bottom-up fashion and returns the last entry from the table. For example, for the same Fibonacci number, we first calculate fib(0) then fib(1) then fib(2) then fib(3), and so on. So literally, we are building the solutions of subproblems bottom-up.</a:t>
            </a:r>
            <a:endParaRPr i="0" sz="1600" u="none" cap="none" strike="noStrike">
              <a:solidFill>
                <a:srgbClr val="000000"/>
              </a:solidFill>
              <a:latin typeface="Roboto"/>
              <a:ea typeface="Roboto"/>
              <a:cs typeface="Roboto"/>
              <a:sym typeface="Roboto"/>
            </a:endParaRPr>
          </a:p>
        </p:txBody>
      </p:sp>
      <p:sp>
        <p:nvSpPr>
          <p:cNvPr id="235" name="Google Shape;235;p23"/>
          <p:cNvSpPr/>
          <p:nvPr/>
        </p:nvSpPr>
        <p:spPr>
          <a:xfrm>
            <a:off x="433797" y="2469146"/>
            <a:ext cx="8276400" cy="205200"/>
          </a:xfrm>
          <a:prstGeom prst="rect">
            <a:avLst/>
          </a:prstGeom>
          <a:noFill/>
          <a:ln>
            <a:noFill/>
          </a:ln>
        </p:spPr>
        <p:txBody>
          <a:bodyPr anchorCtr="0" anchor="t" bIns="0" lIns="0" spcFirstLastPara="1" rIns="0" wrap="square" tIns="0">
            <a:spAutoFit/>
          </a:bodyPr>
          <a:lstStyle/>
          <a:p>
            <a:pPr indent="-342900" lvl="0" marL="342900" marR="0" rtl="0" algn="just">
              <a:lnSpc>
                <a:spcPct val="86666"/>
              </a:lnSpc>
              <a:spcBef>
                <a:spcPts val="0"/>
              </a:spcBef>
              <a:spcAft>
                <a:spcPts val="0"/>
              </a:spcAft>
              <a:buClr>
                <a:srgbClr val="000000"/>
              </a:buClr>
              <a:buSzPts val="2250"/>
              <a:buFont typeface="Consolas"/>
              <a:buChar char="→"/>
            </a:pPr>
            <a:r>
              <a:rPr b="0" i="0" lang="en-IN" sz="1800" u="none" cap="none" strike="noStrike">
                <a:solidFill>
                  <a:schemeClr val="dk1"/>
                </a:solidFill>
                <a:latin typeface="Consolas"/>
                <a:ea typeface="Consolas"/>
                <a:cs typeface="Consolas"/>
                <a:sym typeface="Consolas"/>
              </a:rPr>
              <a:t>Both Tabulated and Memoized store the solutions of subproblems.</a:t>
            </a:r>
            <a:endParaRPr/>
          </a:p>
        </p:txBody>
      </p:sp>
      <p:sp>
        <p:nvSpPr>
          <p:cNvPr id="236" name="Google Shape;236;p23"/>
          <p:cNvSpPr/>
          <p:nvPr/>
        </p:nvSpPr>
        <p:spPr>
          <a:xfrm>
            <a:off x="433772" y="3057327"/>
            <a:ext cx="8276455" cy="884858"/>
          </a:xfrm>
          <a:prstGeom prst="rect">
            <a:avLst/>
          </a:prstGeom>
          <a:noFill/>
          <a:ln>
            <a:noFill/>
          </a:ln>
        </p:spPr>
        <p:txBody>
          <a:bodyPr anchorCtr="0" anchor="t" bIns="0" lIns="0" spcFirstLastPara="1" rIns="0" wrap="square" tIns="0">
            <a:spAutoFit/>
          </a:bodyPr>
          <a:lstStyle/>
          <a:p>
            <a:pPr indent="-301625" lvl="0" marL="342900" marR="0" rtl="0" algn="just">
              <a:lnSpc>
                <a:spcPct val="127777"/>
              </a:lnSpc>
              <a:spcBef>
                <a:spcPts val="0"/>
              </a:spcBef>
              <a:spcAft>
                <a:spcPts val="0"/>
              </a:spcAft>
              <a:buClr>
                <a:srgbClr val="000000"/>
              </a:buClr>
              <a:buSzPts val="1600"/>
              <a:buFont typeface="Roboto"/>
              <a:buChar char="→"/>
            </a:pPr>
            <a:r>
              <a:rPr i="0" lang="en-IN" sz="1600" u="none" cap="none" strike="noStrike">
                <a:solidFill>
                  <a:schemeClr val="dk1"/>
                </a:solidFill>
                <a:latin typeface="Roboto"/>
                <a:ea typeface="Roboto"/>
                <a:cs typeface="Roboto"/>
                <a:sym typeface="Roboto"/>
              </a:rPr>
              <a:t>In Memoized version, table is filled on demand while in the Tabulated version, starting from the first entry, all entries are filled one by one.</a:t>
            </a:r>
            <a:endParaRPr sz="1600">
              <a:latin typeface="Roboto"/>
              <a:ea typeface="Roboto"/>
              <a:cs typeface="Roboto"/>
              <a:sym typeface="Roboto"/>
            </a:endParaRPr>
          </a:p>
        </p:txBody>
      </p:sp>
      <p:sp>
        <p:nvSpPr>
          <p:cNvPr id="237" name="Google Shape;237;p23"/>
          <p:cNvSpPr/>
          <p:nvPr/>
        </p:nvSpPr>
        <p:spPr>
          <a:xfrm>
            <a:off x="433771" y="3942182"/>
            <a:ext cx="8276400" cy="589800"/>
          </a:xfrm>
          <a:prstGeom prst="rect">
            <a:avLst/>
          </a:prstGeom>
          <a:noFill/>
          <a:ln>
            <a:noFill/>
          </a:ln>
        </p:spPr>
        <p:txBody>
          <a:bodyPr anchorCtr="0" anchor="t" bIns="0" lIns="0" spcFirstLastPara="1" rIns="0" wrap="square" tIns="0">
            <a:spAutoFit/>
          </a:bodyPr>
          <a:lstStyle/>
          <a:p>
            <a:pPr indent="-301625" lvl="0" marL="342900" marR="0" rtl="0" algn="just">
              <a:lnSpc>
                <a:spcPct val="127777"/>
              </a:lnSpc>
              <a:spcBef>
                <a:spcPts val="0"/>
              </a:spcBef>
              <a:spcAft>
                <a:spcPts val="0"/>
              </a:spcAft>
              <a:buClr>
                <a:srgbClr val="000000"/>
              </a:buClr>
              <a:buSzPts val="1600"/>
              <a:buFont typeface="Roboto"/>
              <a:buChar char="→"/>
            </a:pPr>
            <a:r>
              <a:rPr i="0" lang="en-IN" sz="1600" u="none" cap="none" strike="noStrike">
                <a:solidFill>
                  <a:schemeClr val="dk1"/>
                </a:solidFill>
                <a:latin typeface="Roboto"/>
                <a:ea typeface="Roboto"/>
                <a:cs typeface="Roboto"/>
                <a:sym typeface="Roboto"/>
              </a:rPr>
              <a:t>Unlike the Tabulated version, all entries of the lookup table are not necessarily filled in Memoized version.</a:t>
            </a:r>
            <a:endParaRPr sz="1600">
              <a:latin typeface="Roboto"/>
              <a:ea typeface="Roboto"/>
              <a:cs typeface="Roboto"/>
              <a:sym typeface="Roboto"/>
            </a:endParaRPr>
          </a:p>
        </p:txBody>
      </p:sp>
      <p:sp>
        <p:nvSpPr>
          <p:cNvPr id="238" name="Google Shape;238;p23"/>
          <p:cNvSpPr txBox="1"/>
          <p:nvPr/>
        </p:nvSpPr>
        <p:spPr>
          <a:xfrm>
            <a:off x="303900" y="383950"/>
            <a:ext cx="36219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IN" sz="2000">
                <a:solidFill>
                  <a:srgbClr val="8182EF"/>
                </a:solidFill>
                <a:latin typeface="Roboto"/>
                <a:ea typeface="Roboto"/>
                <a:cs typeface="Roboto"/>
                <a:sym typeface="Roboto"/>
              </a:rPr>
              <a:t>MANEUVERING PROBLEM</a:t>
            </a:r>
            <a:endParaRPr b="1" sz="2000">
              <a:solidFill>
                <a:srgbClr val="8182EF"/>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4"/>
                                        </p:tgtEl>
                                        <p:attrNameLst>
                                          <p:attrName>style.visibility</p:attrName>
                                        </p:attrNameLst>
                                      </p:cBhvr>
                                      <p:to>
                                        <p:strVal val="visible"/>
                                      </p:to>
                                    </p:set>
                                    <p:animEffect filter="fade" transition="in">
                                      <p:cBhvr>
                                        <p:cTn dur="500"/>
                                        <p:tgtEl>
                                          <p:spTgt spid="23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5"/>
                                        </p:tgtEl>
                                        <p:attrNameLst>
                                          <p:attrName>style.visibility</p:attrName>
                                        </p:attrNameLst>
                                      </p:cBhvr>
                                      <p:to>
                                        <p:strVal val="visible"/>
                                      </p:to>
                                    </p:set>
                                    <p:animEffect filter="fade" transition="in">
                                      <p:cBhvr>
                                        <p:cTn dur="500"/>
                                        <p:tgtEl>
                                          <p:spTgt spid="23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6"/>
                                        </p:tgtEl>
                                        <p:attrNameLst>
                                          <p:attrName>style.visibility</p:attrName>
                                        </p:attrNameLst>
                                      </p:cBhvr>
                                      <p:to>
                                        <p:strVal val="visible"/>
                                      </p:to>
                                    </p:set>
                                    <p:animEffect filter="fade" transition="in">
                                      <p:cBhvr>
                                        <p:cTn dur="500"/>
                                        <p:tgtEl>
                                          <p:spTgt spid="23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7"/>
                                        </p:tgtEl>
                                        <p:attrNameLst>
                                          <p:attrName>style.visibility</p:attrName>
                                        </p:attrNameLst>
                                      </p:cBhvr>
                                      <p:to>
                                        <p:strVal val="visible"/>
                                      </p:to>
                                    </p:set>
                                    <p:animEffect filter="fade" transition="in">
                                      <p:cBhvr>
                                        <p:cTn dur="500"/>
                                        <p:tgtEl>
                                          <p:spTgt spid="23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25"/>
          <p:cNvSpPr txBox="1"/>
          <p:nvPr/>
        </p:nvSpPr>
        <p:spPr>
          <a:xfrm>
            <a:off x="327600" y="392650"/>
            <a:ext cx="2827800" cy="4752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2000"/>
              <a:buFont typeface="Arial"/>
              <a:buNone/>
            </a:pPr>
            <a:r>
              <a:rPr b="0" i="0" lang="en-IN" sz="2000" u="none" cap="none" strike="noStrike">
                <a:solidFill>
                  <a:srgbClr val="FFFFFF"/>
                </a:solidFill>
                <a:latin typeface="Roboto"/>
                <a:ea typeface="Roboto"/>
                <a:cs typeface="Roboto"/>
                <a:sym typeface="Roboto"/>
              </a:rPr>
              <a:t>Question: 01</a:t>
            </a:r>
            <a:endParaRPr b="0" i="0" sz="2000" u="none" cap="none" strike="noStrike">
              <a:solidFill>
                <a:srgbClr val="FFFFFF"/>
              </a:solidFill>
              <a:latin typeface="Roboto"/>
              <a:ea typeface="Roboto"/>
              <a:cs typeface="Roboto"/>
              <a:sym typeface="Roboto"/>
            </a:endParaRPr>
          </a:p>
        </p:txBody>
      </p:sp>
      <p:sp>
        <p:nvSpPr>
          <p:cNvPr id="244" name="Google Shape;244;p25"/>
          <p:cNvSpPr txBox="1"/>
          <p:nvPr/>
        </p:nvSpPr>
        <p:spPr>
          <a:xfrm>
            <a:off x="327600" y="392650"/>
            <a:ext cx="2827800" cy="4752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2000"/>
              <a:buFont typeface="Arial"/>
              <a:buNone/>
            </a:pPr>
            <a:r>
              <a:rPr b="0" i="0" lang="en-IN" sz="2000" u="none" cap="none" strike="noStrike">
                <a:solidFill>
                  <a:srgbClr val="FFFFFF"/>
                </a:solidFill>
                <a:latin typeface="Roboto"/>
                <a:ea typeface="Roboto"/>
                <a:cs typeface="Roboto"/>
                <a:sym typeface="Roboto"/>
              </a:rPr>
              <a:t>Question: 01</a:t>
            </a:r>
            <a:endParaRPr b="0" i="0" sz="2000" u="none" cap="none" strike="noStrike">
              <a:solidFill>
                <a:srgbClr val="FFFFFF"/>
              </a:solidFill>
              <a:latin typeface="Roboto"/>
              <a:ea typeface="Roboto"/>
              <a:cs typeface="Roboto"/>
              <a:sym typeface="Roboto"/>
            </a:endParaRPr>
          </a:p>
        </p:txBody>
      </p:sp>
      <p:sp>
        <p:nvSpPr>
          <p:cNvPr id="245" name="Google Shape;245;p25"/>
          <p:cNvSpPr/>
          <p:nvPr/>
        </p:nvSpPr>
        <p:spPr>
          <a:xfrm>
            <a:off x="485381" y="842050"/>
            <a:ext cx="7968222" cy="415498"/>
          </a:xfrm>
          <a:prstGeom prst="rect">
            <a:avLst/>
          </a:prstGeom>
          <a:noFill/>
          <a:ln>
            <a:noFill/>
          </a:ln>
        </p:spPr>
        <p:txBody>
          <a:bodyPr anchorCtr="0" anchor="t" bIns="0" lIns="0" spcFirstLastPara="1" rIns="0" wrap="square" tIns="0">
            <a:spAutoFit/>
          </a:bodyPr>
          <a:lstStyle/>
          <a:p>
            <a:pPr indent="0" lvl="0" marL="0" marR="0" rtl="0" algn="l">
              <a:lnSpc>
                <a:spcPct val="150000"/>
              </a:lnSpc>
              <a:spcBef>
                <a:spcPts val="0"/>
              </a:spcBef>
              <a:spcAft>
                <a:spcPts val="0"/>
              </a:spcAft>
              <a:buNone/>
            </a:pPr>
            <a:r>
              <a:rPr b="1" i="0" lang="en-IN" sz="1600" u="none" cap="none" strike="noStrike">
                <a:solidFill>
                  <a:schemeClr val="dk1"/>
                </a:solidFill>
                <a:latin typeface="Roboto"/>
                <a:ea typeface="Roboto"/>
                <a:cs typeface="Roboto"/>
                <a:sym typeface="Roboto"/>
              </a:rPr>
              <a:t>Optimal Substructure :</a:t>
            </a:r>
            <a:endParaRPr b="1" i="0" sz="1600" u="none" cap="none" strike="noStrike">
              <a:solidFill>
                <a:srgbClr val="000000"/>
              </a:solidFill>
              <a:latin typeface="Roboto"/>
              <a:ea typeface="Roboto"/>
              <a:cs typeface="Roboto"/>
              <a:sym typeface="Roboto"/>
            </a:endParaRPr>
          </a:p>
        </p:txBody>
      </p:sp>
      <p:sp>
        <p:nvSpPr>
          <p:cNvPr id="246" name="Google Shape;246;p25"/>
          <p:cNvSpPr/>
          <p:nvPr/>
        </p:nvSpPr>
        <p:spPr>
          <a:xfrm>
            <a:off x="485381" y="1291450"/>
            <a:ext cx="8276455" cy="884858"/>
          </a:xfrm>
          <a:prstGeom prst="rect">
            <a:avLst/>
          </a:prstGeom>
          <a:noFill/>
          <a:ln>
            <a:noFill/>
          </a:ln>
        </p:spPr>
        <p:txBody>
          <a:bodyPr anchorCtr="0" anchor="t" bIns="0" lIns="0" spcFirstLastPara="1" rIns="0" wrap="square" tIns="0">
            <a:spAutoFit/>
          </a:bodyPr>
          <a:lstStyle/>
          <a:p>
            <a:pPr indent="-301625" lvl="0" marL="342900" marR="0" rtl="0" algn="l">
              <a:lnSpc>
                <a:spcPct val="127777"/>
              </a:lnSpc>
              <a:spcBef>
                <a:spcPts val="0"/>
              </a:spcBef>
              <a:spcAft>
                <a:spcPts val="0"/>
              </a:spcAft>
              <a:buClr>
                <a:srgbClr val="000000"/>
              </a:buClr>
              <a:buSzPts val="1600"/>
              <a:buFont typeface="Roboto"/>
              <a:buChar char="→"/>
            </a:pPr>
            <a:r>
              <a:rPr i="0" lang="en-IN" sz="1600" u="none" cap="none" strike="noStrike">
                <a:solidFill>
                  <a:schemeClr val="dk1"/>
                </a:solidFill>
                <a:latin typeface="Roboto"/>
                <a:ea typeface="Roboto"/>
                <a:cs typeface="Roboto"/>
                <a:sym typeface="Roboto"/>
              </a:rPr>
              <a:t>A given problems has Optimal Substructure Property if optimal solution of the given problem can be obtained by using optimal solutions of its subproblems. </a:t>
            </a:r>
            <a:endParaRPr i="0" sz="1600" u="none" cap="none" strike="noStrike">
              <a:solidFill>
                <a:srgbClr val="000000"/>
              </a:solidFill>
              <a:latin typeface="Roboto"/>
              <a:ea typeface="Roboto"/>
              <a:cs typeface="Roboto"/>
              <a:sym typeface="Roboto"/>
            </a:endParaRPr>
          </a:p>
        </p:txBody>
      </p:sp>
      <p:sp>
        <p:nvSpPr>
          <p:cNvPr id="247" name="Google Shape;247;p25"/>
          <p:cNvSpPr/>
          <p:nvPr/>
        </p:nvSpPr>
        <p:spPr>
          <a:xfrm>
            <a:off x="485381" y="2175546"/>
            <a:ext cx="8276455" cy="589905"/>
          </a:xfrm>
          <a:prstGeom prst="rect">
            <a:avLst/>
          </a:prstGeom>
          <a:noFill/>
          <a:ln>
            <a:noFill/>
          </a:ln>
        </p:spPr>
        <p:txBody>
          <a:bodyPr anchorCtr="0" anchor="t" bIns="0" lIns="0" spcFirstLastPara="1" rIns="0" wrap="square" tIns="0">
            <a:spAutoFit/>
          </a:bodyPr>
          <a:lstStyle/>
          <a:p>
            <a:pPr indent="-342900" lvl="0" marL="342900" marR="0" rtl="0" algn="l">
              <a:lnSpc>
                <a:spcPct val="127777"/>
              </a:lnSpc>
              <a:spcBef>
                <a:spcPts val="0"/>
              </a:spcBef>
              <a:spcAft>
                <a:spcPts val="0"/>
              </a:spcAft>
              <a:buNone/>
            </a:pPr>
            <a:r>
              <a:rPr i="1" lang="en-IN" sz="1600" u="none" cap="none" strike="noStrike">
                <a:solidFill>
                  <a:schemeClr val="dk1"/>
                </a:solidFill>
                <a:latin typeface="Roboto"/>
                <a:ea typeface="Roboto"/>
                <a:cs typeface="Roboto"/>
                <a:sym typeface="Roboto"/>
              </a:rPr>
              <a:t>For example, the Shortest Path problem has following optimal substructure property :</a:t>
            </a:r>
            <a:endParaRPr i="1" sz="1600" u="none" cap="none" strike="noStrike">
              <a:solidFill>
                <a:srgbClr val="000000"/>
              </a:solidFill>
              <a:latin typeface="Roboto"/>
              <a:ea typeface="Roboto"/>
              <a:cs typeface="Roboto"/>
              <a:sym typeface="Roboto"/>
            </a:endParaRPr>
          </a:p>
        </p:txBody>
      </p:sp>
      <p:sp>
        <p:nvSpPr>
          <p:cNvPr id="248" name="Google Shape;248;p25"/>
          <p:cNvSpPr/>
          <p:nvPr/>
        </p:nvSpPr>
        <p:spPr>
          <a:xfrm>
            <a:off x="433772" y="2730920"/>
            <a:ext cx="8276455" cy="2064668"/>
          </a:xfrm>
          <a:prstGeom prst="rect">
            <a:avLst/>
          </a:prstGeom>
          <a:noFill/>
          <a:ln>
            <a:noFill/>
          </a:ln>
        </p:spPr>
        <p:txBody>
          <a:bodyPr anchorCtr="0" anchor="t" bIns="0" lIns="0" spcFirstLastPara="1" rIns="0" wrap="square" tIns="0">
            <a:spAutoFit/>
          </a:bodyPr>
          <a:lstStyle/>
          <a:p>
            <a:pPr indent="-301625" lvl="0" marL="342900" marR="0" rtl="0" algn="l">
              <a:lnSpc>
                <a:spcPct val="127777"/>
              </a:lnSpc>
              <a:spcBef>
                <a:spcPts val="0"/>
              </a:spcBef>
              <a:spcAft>
                <a:spcPts val="0"/>
              </a:spcAft>
              <a:buClr>
                <a:srgbClr val="000000"/>
              </a:buClr>
              <a:buSzPts val="1600"/>
              <a:buFont typeface="Roboto"/>
              <a:buChar char="→"/>
            </a:pPr>
            <a:r>
              <a:rPr i="0" lang="en-IN" sz="1600" u="none" cap="none" strike="noStrike">
                <a:solidFill>
                  <a:schemeClr val="dk1"/>
                </a:solidFill>
                <a:latin typeface="Roboto"/>
                <a:ea typeface="Roboto"/>
                <a:cs typeface="Roboto"/>
                <a:sym typeface="Roboto"/>
              </a:rPr>
              <a:t>If a node x lies in the shortest path from a source node u to destination node v then the shortest path from u to v is combination of shortest path from u to x and shortest path from x to v. The standard All Pair Shortest Path algorithm like Floyd–Warshall and Single Source Shortest path algorithm for negative weight edges like Bellman–Ford are typical examples of Dynamic Programming.</a:t>
            </a:r>
            <a:endParaRPr i="0" sz="1600" u="none" cap="none" strike="noStrike">
              <a:solidFill>
                <a:srgbClr val="000000"/>
              </a:solidFill>
              <a:latin typeface="Roboto"/>
              <a:ea typeface="Roboto"/>
              <a:cs typeface="Roboto"/>
              <a:sym typeface="Roboto"/>
            </a:endParaRPr>
          </a:p>
        </p:txBody>
      </p:sp>
      <p:sp>
        <p:nvSpPr>
          <p:cNvPr id="249" name="Google Shape;249;p25"/>
          <p:cNvSpPr txBox="1"/>
          <p:nvPr/>
        </p:nvSpPr>
        <p:spPr>
          <a:xfrm>
            <a:off x="303900" y="383950"/>
            <a:ext cx="36219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IN" sz="2000">
                <a:solidFill>
                  <a:srgbClr val="8182EF"/>
                </a:solidFill>
                <a:latin typeface="Roboto"/>
                <a:ea typeface="Roboto"/>
                <a:cs typeface="Roboto"/>
                <a:sym typeface="Roboto"/>
              </a:rPr>
              <a:t>MANEUVERING PROBLEM</a:t>
            </a:r>
            <a:endParaRPr b="1" sz="2000">
              <a:solidFill>
                <a:srgbClr val="8182EF"/>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5"/>
                                        </p:tgtEl>
                                        <p:attrNameLst>
                                          <p:attrName>style.visibility</p:attrName>
                                        </p:attrNameLst>
                                      </p:cBhvr>
                                      <p:to>
                                        <p:strVal val="visible"/>
                                      </p:to>
                                    </p:set>
                                    <p:animEffect filter="fade" transition="in">
                                      <p:cBhvr>
                                        <p:cTn dur="500"/>
                                        <p:tgtEl>
                                          <p:spTgt spid="24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6"/>
                                        </p:tgtEl>
                                        <p:attrNameLst>
                                          <p:attrName>style.visibility</p:attrName>
                                        </p:attrNameLst>
                                      </p:cBhvr>
                                      <p:to>
                                        <p:strVal val="visible"/>
                                      </p:to>
                                    </p:set>
                                    <p:animEffect filter="fade" transition="in">
                                      <p:cBhvr>
                                        <p:cTn dur="500"/>
                                        <p:tgtEl>
                                          <p:spTgt spid="24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7"/>
                                        </p:tgtEl>
                                        <p:attrNameLst>
                                          <p:attrName>style.visibility</p:attrName>
                                        </p:attrNameLst>
                                      </p:cBhvr>
                                      <p:to>
                                        <p:strVal val="visible"/>
                                      </p:to>
                                    </p:set>
                                    <p:animEffect filter="fade" transition="in">
                                      <p:cBhvr>
                                        <p:cTn dur="500"/>
                                        <p:tgtEl>
                                          <p:spTgt spid="24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8"/>
                                        </p:tgtEl>
                                        <p:attrNameLst>
                                          <p:attrName>style.visibility</p:attrName>
                                        </p:attrNameLst>
                                      </p:cBhvr>
                                      <p:to>
                                        <p:strVal val="visible"/>
                                      </p:to>
                                    </p:set>
                                    <p:animEffect filter="fade" transition="in">
                                      <p:cBhvr>
                                        <p:cTn dur="500"/>
                                        <p:tgtEl>
                                          <p:spTgt spid="24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28"/>
          <p:cNvSpPr txBox="1"/>
          <p:nvPr/>
        </p:nvSpPr>
        <p:spPr>
          <a:xfrm>
            <a:off x="327600" y="392650"/>
            <a:ext cx="2827800" cy="4752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2000"/>
              <a:buFont typeface="Arial"/>
              <a:buNone/>
            </a:pPr>
            <a:r>
              <a:rPr b="0" i="0" lang="en-IN" sz="2000" u="none" cap="none" strike="noStrike">
                <a:solidFill>
                  <a:srgbClr val="FFFFFF"/>
                </a:solidFill>
                <a:latin typeface="Roboto"/>
                <a:ea typeface="Roboto"/>
                <a:cs typeface="Roboto"/>
                <a:sym typeface="Roboto"/>
              </a:rPr>
              <a:t>Question: 01</a:t>
            </a:r>
            <a:endParaRPr b="0" i="0" sz="2000" u="none" cap="none" strike="noStrike">
              <a:solidFill>
                <a:srgbClr val="FFFFFF"/>
              </a:solidFill>
              <a:latin typeface="Roboto"/>
              <a:ea typeface="Roboto"/>
              <a:cs typeface="Roboto"/>
              <a:sym typeface="Roboto"/>
            </a:endParaRPr>
          </a:p>
        </p:txBody>
      </p:sp>
      <p:sp>
        <p:nvSpPr>
          <p:cNvPr id="255" name="Google Shape;255;p28"/>
          <p:cNvSpPr txBox="1"/>
          <p:nvPr/>
        </p:nvSpPr>
        <p:spPr>
          <a:xfrm>
            <a:off x="327600" y="392650"/>
            <a:ext cx="2827800" cy="4752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2000"/>
              <a:buFont typeface="Arial"/>
              <a:buNone/>
            </a:pPr>
            <a:r>
              <a:rPr b="0" i="0" lang="en-IN" sz="2000" u="none" cap="none" strike="noStrike">
                <a:solidFill>
                  <a:srgbClr val="FFFFFF"/>
                </a:solidFill>
                <a:latin typeface="Roboto"/>
                <a:ea typeface="Roboto"/>
                <a:cs typeface="Roboto"/>
                <a:sym typeface="Roboto"/>
              </a:rPr>
              <a:t>Question: 01</a:t>
            </a:r>
            <a:endParaRPr b="0" i="0" sz="2000" u="none" cap="none" strike="noStrike">
              <a:solidFill>
                <a:srgbClr val="FFFFFF"/>
              </a:solidFill>
              <a:latin typeface="Roboto"/>
              <a:ea typeface="Roboto"/>
              <a:cs typeface="Roboto"/>
              <a:sym typeface="Roboto"/>
            </a:endParaRPr>
          </a:p>
        </p:txBody>
      </p:sp>
      <p:sp>
        <p:nvSpPr>
          <p:cNvPr id="256" name="Google Shape;256;p28"/>
          <p:cNvSpPr/>
          <p:nvPr/>
        </p:nvSpPr>
        <p:spPr>
          <a:xfrm>
            <a:off x="433772" y="1036275"/>
            <a:ext cx="8276400" cy="2949600"/>
          </a:xfrm>
          <a:prstGeom prst="rect">
            <a:avLst/>
          </a:prstGeom>
          <a:noFill/>
          <a:ln>
            <a:noFill/>
          </a:ln>
        </p:spPr>
        <p:txBody>
          <a:bodyPr anchorCtr="0" anchor="t" bIns="0" lIns="0" spcFirstLastPara="1" rIns="0" wrap="square" tIns="0">
            <a:spAutoFit/>
          </a:bodyPr>
          <a:lstStyle/>
          <a:p>
            <a:pPr indent="-301625" lvl="0" marL="342900" marR="0" rtl="0" algn="l">
              <a:lnSpc>
                <a:spcPct val="127777"/>
              </a:lnSpc>
              <a:spcBef>
                <a:spcPts val="0"/>
              </a:spcBef>
              <a:spcAft>
                <a:spcPts val="0"/>
              </a:spcAft>
              <a:buClr>
                <a:srgbClr val="000000"/>
              </a:buClr>
              <a:buSzPts val="1600"/>
              <a:buFont typeface="Roboto"/>
              <a:buChar char="→"/>
            </a:pPr>
            <a:r>
              <a:rPr i="0" lang="en-IN" sz="1600" u="none" cap="none" strike="noStrike">
                <a:solidFill>
                  <a:schemeClr val="dk1"/>
                </a:solidFill>
                <a:latin typeface="Roboto"/>
                <a:ea typeface="Roboto"/>
                <a:cs typeface="Roboto"/>
                <a:sym typeface="Roboto"/>
              </a:rPr>
              <a:t>On the other hand, the Longest Path problem doesn’t have the Optimal Substructure property. Here by Longest Path we mean longest simple path (path without cycle) between two nodes. CONSIDER THE FIGURE of the graph There are two longest paths from q to t: q→r→t and q→s→t. Unlike shortest paths, these longest paths do not have the optimal substructure property. For example, the longest path q→r→t is not a combination of longest path from q to r and longest path from r to t, because the longest path from q to r is q→s→t→r and the longest path from r to t is r→q→s→t.</a:t>
            </a:r>
            <a:endParaRPr i="0" sz="1600" u="none" cap="none" strike="noStrike">
              <a:solidFill>
                <a:srgbClr val="000000"/>
              </a:solidFill>
              <a:latin typeface="Roboto"/>
              <a:ea typeface="Roboto"/>
              <a:cs typeface="Roboto"/>
              <a:sym typeface="Roboto"/>
            </a:endParaRPr>
          </a:p>
        </p:txBody>
      </p:sp>
      <p:pic>
        <p:nvPicPr>
          <p:cNvPr id="257" name="Google Shape;257;p28"/>
          <p:cNvPicPr preferRelativeResize="0"/>
          <p:nvPr/>
        </p:nvPicPr>
        <p:blipFill rotWithShape="1">
          <a:blip r:embed="rId3">
            <a:alphaModFix/>
          </a:blip>
          <a:srcRect b="0" l="0" r="0" t="0"/>
          <a:stretch/>
        </p:blipFill>
        <p:spPr>
          <a:xfrm>
            <a:off x="4809095" y="3610775"/>
            <a:ext cx="1481978" cy="1363599"/>
          </a:xfrm>
          <a:prstGeom prst="rect">
            <a:avLst/>
          </a:prstGeom>
          <a:noFill/>
          <a:ln>
            <a:noFill/>
          </a:ln>
        </p:spPr>
      </p:pic>
      <p:sp>
        <p:nvSpPr>
          <p:cNvPr id="258" name="Google Shape;258;p28"/>
          <p:cNvSpPr txBox="1"/>
          <p:nvPr/>
        </p:nvSpPr>
        <p:spPr>
          <a:xfrm>
            <a:off x="303900" y="383950"/>
            <a:ext cx="36219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IN" sz="2000">
                <a:solidFill>
                  <a:srgbClr val="8182EF"/>
                </a:solidFill>
                <a:latin typeface="Roboto"/>
                <a:ea typeface="Roboto"/>
                <a:cs typeface="Roboto"/>
                <a:sym typeface="Roboto"/>
              </a:rPr>
              <a:t>MANEUVERING PROBLEM</a:t>
            </a:r>
            <a:endParaRPr b="1" sz="2000">
              <a:solidFill>
                <a:srgbClr val="8182EF"/>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6"/>
                                        </p:tgtEl>
                                        <p:attrNameLst>
                                          <p:attrName>style.visibility</p:attrName>
                                        </p:attrNameLst>
                                      </p:cBhvr>
                                      <p:to>
                                        <p:strVal val="visible"/>
                                      </p:to>
                                    </p:set>
                                    <p:animEffect filter="fade" transition="in">
                                      <p:cBhvr>
                                        <p:cTn dur="500"/>
                                        <p:tgtEl>
                                          <p:spTgt spid="256"/>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257"/>
                                        </p:tgtEl>
                                        <p:attrNameLst>
                                          <p:attrName>style.visibility</p:attrName>
                                        </p:attrNameLst>
                                      </p:cBhvr>
                                      <p:to>
                                        <p:strVal val="visible"/>
                                      </p:to>
                                    </p:set>
                                    <p:animEffect filter="fade" transition="in">
                                      <p:cBhvr>
                                        <p:cTn dur="1000"/>
                                        <p:tgtEl>
                                          <p:spTgt spid="25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31"/>
          <p:cNvSpPr txBox="1"/>
          <p:nvPr/>
        </p:nvSpPr>
        <p:spPr>
          <a:xfrm>
            <a:off x="327600" y="392650"/>
            <a:ext cx="2827800" cy="4752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2000"/>
              <a:buFont typeface="Arial"/>
              <a:buNone/>
            </a:pPr>
            <a:r>
              <a:rPr b="0" i="0" lang="en-IN" sz="2000" u="none" cap="none" strike="noStrike">
                <a:solidFill>
                  <a:srgbClr val="FFFFFF"/>
                </a:solidFill>
                <a:latin typeface="Roboto"/>
                <a:ea typeface="Roboto"/>
                <a:cs typeface="Roboto"/>
                <a:sym typeface="Roboto"/>
              </a:rPr>
              <a:t>Question: 01</a:t>
            </a:r>
            <a:endParaRPr b="0" i="0" sz="2000" u="none" cap="none" strike="noStrike">
              <a:solidFill>
                <a:srgbClr val="FFFFFF"/>
              </a:solidFill>
              <a:latin typeface="Roboto"/>
              <a:ea typeface="Roboto"/>
              <a:cs typeface="Roboto"/>
              <a:sym typeface="Roboto"/>
            </a:endParaRPr>
          </a:p>
        </p:txBody>
      </p:sp>
      <p:sp>
        <p:nvSpPr>
          <p:cNvPr id="264" name="Google Shape;264;p31"/>
          <p:cNvSpPr txBox="1"/>
          <p:nvPr/>
        </p:nvSpPr>
        <p:spPr>
          <a:xfrm>
            <a:off x="327600" y="392650"/>
            <a:ext cx="2827800" cy="4752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2000"/>
              <a:buFont typeface="Arial"/>
              <a:buNone/>
            </a:pPr>
            <a:r>
              <a:rPr b="0" i="0" lang="en-IN" sz="2000" u="none" cap="none" strike="noStrike">
                <a:solidFill>
                  <a:srgbClr val="FFFFFF"/>
                </a:solidFill>
                <a:latin typeface="Roboto"/>
                <a:ea typeface="Roboto"/>
                <a:cs typeface="Roboto"/>
                <a:sym typeface="Roboto"/>
              </a:rPr>
              <a:t>Question: 01</a:t>
            </a:r>
            <a:endParaRPr b="0" i="0" sz="2000" u="none" cap="none" strike="noStrike">
              <a:solidFill>
                <a:srgbClr val="FFFFFF"/>
              </a:solidFill>
              <a:latin typeface="Roboto"/>
              <a:ea typeface="Roboto"/>
              <a:cs typeface="Roboto"/>
              <a:sym typeface="Roboto"/>
            </a:endParaRPr>
          </a:p>
        </p:txBody>
      </p:sp>
      <p:sp>
        <p:nvSpPr>
          <p:cNvPr id="265" name="Google Shape;265;p31"/>
          <p:cNvSpPr/>
          <p:nvPr/>
        </p:nvSpPr>
        <p:spPr>
          <a:xfrm>
            <a:off x="400037" y="802551"/>
            <a:ext cx="7968222" cy="415498"/>
          </a:xfrm>
          <a:prstGeom prst="rect">
            <a:avLst/>
          </a:prstGeom>
          <a:noFill/>
          <a:ln>
            <a:noFill/>
          </a:ln>
        </p:spPr>
        <p:txBody>
          <a:bodyPr anchorCtr="0" anchor="t" bIns="0" lIns="0" spcFirstLastPara="1" rIns="0" wrap="square" tIns="0">
            <a:spAutoFit/>
          </a:bodyPr>
          <a:lstStyle/>
          <a:p>
            <a:pPr indent="0" lvl="0" marL="0" marR="0" rtl="0" algn="l">
              <a:lnSpc>
                <a:spcPct val="150000"/>
              </a:lnSpc>
              <a:spcBef>
                <a:spcPts val="0"/>
              </a:spcBef>
              <a:spcAft>
                <a:spcPts val="0"/>
              </a:spcAft>
              <a:buNone/>
            </a:pPr>
            <a:r>
              <a:rPr b="1" i="0" lang="en-IN" sz="1600" u="none" cap="none" strike="noStrike">
                <a:solidFill>
                  <a:schemeClr val="dk1"/>
                </a:solidFill>
                <a:latin typeface="Roboto"/>
                <a:ea typeface="Roboto"/>
                <a:cs typeface="Roboto"/>
                <a:sym typeface="Roboto"/>
              </a:rPr>
              <a:t>Optimal Substructure :</a:t>
            </a:r>
            <a:endParaRPr b="1" i="0" sz="1600" u="none" cap="none" strike="noStrike">
              <a:solidFill>
                <a:srgbClr val="000000"/>
              </a:solidFill>
              <a:latin typeface="Roboto"/>
              <a:ea typeface="Roboto"/>
              <a:cs typeface="Roboto"/>
              <a:sym typeface="Roboto"/>
            </a:endParaRPr>
          </a:p>
        </p:txBody>
      </p:sp>
      <p:sp>
        <p:nvSpPr>
          <p:cNvPr id="266" name="Google Shape;266;p31"/>
          <p:cNvSpPr/>
          <p:nvPr/>
        </p:nvSpPr>
        <p:spPr>
          <a:xfrm>
            <a:off x="448161" y="1380051"/>
            <a:ext cx="8276455" cy="589905"/>
          </a:xfrm>
          <a:prstGeom prst="rect">
            <a:avLst/>
          </a:prstGeom>
          <a:noFill/>
          <a:ln>
            <a:noFill/>
          </a:ln>
        </p:spPr>
        <p:txBody>
          <a:bodyPr anchorCtr="0" anchor="t" bIns="0" lIns="0" spcFirstLastPara="1" rIns="0" wrap="square" tIns="0">
            <a:spAutoFit/>
          </a:bodyPr>
          <a:lstStyle/>
          <a:p>
            <a:pPr indent="-301625" lvl="0" marL="342900" marR="0" rtl="0" algn="l">
              <a:lnSpc>
                <a:spcPct val="127777"/>
              </a:lnSpc>
              <a:spcBef>
                <a:spcPts val="0"/>
              </a:spcBef>
              <a:spcAft>
                <a:spcPts val="0"/>
              </a:spcAft>
              <a:buClr>
                <a:srgbClr val="000000"/>
              </a:buClr>
              <a:buSzPts val="1600"/>
              <a:buFont typeface="Roboto"/>
              <a:buChar char="→"/>
            </a:pPr>
            <a:r>
              <a:rPr i="0" lang="en-IN" sz="1600" u="none" cap="none" strike="noStrike">
                <a:solidFill>
                  <a:schemeClr val="dk1"/>
                </a:solidFill>
                <a:latin typeface="Roboto"/>
                <a:ea typeface="Roboto"/>
                <a:cs typeface="Roboto"/>
                <a:sym typeface="Roboto"/>
              </a:rPr>
              <a:t>An optimal solution to a problem contains within it an optimal solution to subproblems.</a:t>
            </a:r>
            <a:endParaRPr i="0" sz="1600" u="none" cap="none" strike="noStrike">
              <a:solidFill>
                <a:srgbClr val="000000"/>
              </a:solidFill>
              <a:latin typeface="Roboto"/>
              <a:ea typeface="Roboto"/>
              <a:cs typeface="Roboto"/>
              <a:sym typeface="Roboto"/>
            </a:endParaRPr>
          </a:p>
        </p:txBody>
      </p:sp>
      <p:sp>
        <p:nvSpPr>
          <p:cNvPr id="267" name="Google Shape;267;p31"/>
          <p:cNvSpPr/>
          <p:nvPr/>
        </p:nvSpPr>
        <p:spPr>
          <a:xfrm>
            <a:off x="443586" y="2207351"/>
            <a:ext cx="8276455" cy="589905"/>
          </a:xfrm>
          <a:prstGeom prst="rect">
            <a:avLst/>
          </a:prstGeom>
          <a:noFill/>
          <a:ln>
            <a:noFill/>
          </a:ln>
        </p:spPr>
        <p:txBody>
          <a:bodyPr anchorCtr="0" anchor="t" bIns="0" lIns="0" spcFirstLastPara="1" rIns="0" wrap="square" tIns="0">
            <a:spAutoFit/>
          </a:bodyPr>
          <a:lstStyle/>
          <a:p>
            <a:pPr indent="-301625" lvl="0" marL="342900" marR="0" rtl="0" algn="l">
              <a:lnSpc>
                <a:spcPct val="127777"/>
              </a:lnSpc>
              <a:spcBef>
                <a:spcPts val="0"/>
              </a:spcBef>
              <a:spcAft>
                <a:spcPts val="0"/>
              </a:spcAft>
              <a:buClr>
                <a:srgbClr val="000000"/>
              </a:buClr>
              <a:buSzPts val="1600"/>
              <a:buFont typeface="Roboto"/>
              <a:buChar char="→"/>
            </a:pPr>
            <a:r>
              <a:rPr i="0" lang="en-IN" sz="1600" u="none" cap="none" strike="noStrike">
                <a:solidFill>
                  <a:schemeClr val="dk1"/>
                </a:solidFill>
                <a:latin typeface="Roboto"/>
                <a:ea typeface="Roboto"/>
                <a:cs typeface="Roboto"/>
                <a:sym typeface="Roboto"/>
              </a:rPr>
              <a:t>Optimal Solution to the entire problem is build in a bottom-up manner from optimal solutions to subproblems.</a:t>
            </a:r>
            <a:endParaRPr i="0" sz="1600" u="none" cap="none" strike="noStrike">
              <a:solidFill>
                <a:srgbClr val="000000"/>
              </a:solidFill>
              <a:latin typeface="Roboto"/>
              <a:ea typeface="Roboto"/>
              <a:cs typeface="Roboto"/>
              <a:sym typeface="Roboto"/>
            </a:endParaRPr>
          </a:p>
        </p:txBody>
      </p:sp>
      <p:sp>
        <p:nvSpPr>
          <p:cNvPr id="268" name="Google Shape;268;p31"/>
          <p:cNvSpPr/>
          <p:nvPr/>
        </p:nvSpPr>
        <p:spPr>
          <a:xfrm>
            <a:off x="401187" y="3134326"/>
            <a:ext cx="7968222" cy="415498"/>
          </a:xfrm>
          <a:prstGeom prst="rect">
            <a:avLst/>
          </a:prstGeom>
          <a:noFill/>
          <a:ln>
            <a:noFill/>
          </a:ln>
        </p:spPr>
        <p:txBody>
          <a:bodyPr anchorCtr="0" anchor="t" bIns="0" lIns="0" spcFirstLastPara="1" rIns="0" wrap="square" tIns="0">
            <a:spAutoFit/>
          </a:bodyPr>
          <a:lstStyle/>
          <a:p>
            <a:pPr indent="0" lvl="0" marL="0" marR="0" rtl="0" algn="l">
              <a:lnSpc>
                <a:spcPct val="150000"/>
              </a:lnSpc>
              <a:spcBef>
                <a:spcPts val="0"/>
              </a:spcBef>
              <a:spcAft>
                <a:spcPts val="0"/>
              </a:spcAft>
              <a:buNone/>
            </a:pPr>
            <a:r>
              <a:rPr b="1" i="0" lang="en-IN" sz="1600" u="none" cap="none" strike="noStrike">
                <a:solidFill>
                  <a:schemeClr val="dk1"/>
                </a:solidFill>
                <a:latin typeface="Roboto"/>
                <a:ea typeface="Roboto"/>
                <a:cs typeface="Roboto"/>
                <a:sym typeface="Roboto"/>
              </a:rPr>
              <a:t>Overlapping Subproblems :</a:t>
            </a:r>
            <a:endParaRPr b="1" i="0" sz="1600" u="none" cap="none" strike="noStrike">
              <a:solidFill>
                <a:srgbClr val="000000"/>
              </a:solidFill>
              <a:latin typeface="Roboto"/>
              <a:ea typeface="Roboto"/>
              <a:cs typeface="Roboto"/>
              <a:sym typeface="Roboto"/>
            </a:endParaRPr>
          </a:p>
        </p:txBody>
      </p:sp>
      <p:sp>
        <p:nvSpPr>
          <p:cNvPr id="269" name="Google Shape;269;p31"/>
          <p:cNvSpPr/>
          <p:nvPr/>
        </p:nvSpPr>
        <p:spPr>
          <a:xfrm>
            <a:off x="449311" y="3725576"/>
            <a:ext cx="8276455" cy="589905"/>
          </a:xfrm>
          <a:prstGeom prst="rect">
            <a:avLst/>
          </a:prstGeom>
          <a:noFill/>
          <a:ln>
            <a:noFill/>
          </a:ln>
        </p:spPr>
        <p:txBody>
          <a:bodyPr anchorCtr="0" anchor="t" bIns="0" lIns="0" spcFirstLastPara="1" rIns="0" wrap="square" tIns="0">
            <a:spAutoFit/>
          </a:bodyPr>
          <a:lstStyle/>
          <a:p>
            <a:pPr indent="-301625" lvl="0" marL="342900" marR="0" rtl="0" algn="l">
              <a:lnSpc>
                <a:spcPct val="127777"/>
              </a:lnSpc>
              <a:spcBef>
                <a:spcPts val="0"/>
              </a:spcBef>
              <a:spcAft>
                <a:spcPts val="0"/>
              </a:spcAft>
              <a:buClr>
                <a:srgbClr val="000000"/>
              </a:buClr>
              <a:buSzPts val="1600"/>
              <a:buFont typeface="Roboto"/>
              <a:buChar char="→"/>
            </a:pPr>
            <a:r>
              <a:rPr i="0" lang="en-IN" sz="1600" u="none" cap="none" strike="noStrike">
                <a:solidFill>
                  <a:schemeClr val="dk1"/>
                </a:solidFill>
                <a:latin typeface="Roboto"/>
                <a:ea typeface="Roboto"/>
                <a:cs typeface="Roboto"/>
                <a:sym typeface="Roboto"/>
              </a:rPr>
              <a:t>If a recursive algorithm revisits the same subproblems over and over =&gt; the problem has overlapping subproblems.</a:t>
            </a:r>
            <a:endParaRPr i="0" sz="1600" u="none" cap="none" strike="noStrike">
              <a:solidFill>
                <a:srgbClr val="000000"/>
              </a:solidFill>
              <a:latin typeface="Roboto"/>
              <a:ea typeface="Roboto"/>
              <a:cs typeface="Roboto"/>
              <a:sym typeface="Roboto"/>
            </a:endParaRPr>
          </a:p>
        </p:txBody>
      </p:sp>
      <p:sp>
        <p:nvSpPr>
          <p:cNvPr id="270" name="Google Shape;270;p31"/>
          <p:cNvSpPr txBox="1"/>
          <p:nvPr/>
        </p:nvSpPr>
        <p:spPr>
          <a:xfrm>
            <a:off x="303900" y="383950"/>
            <a:ext cx="36219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IN" sz="2000">
                <a:solidFill>
                  <a:srgbClr val="8182EF"/>
                </a:solidFill>
                <a:latin typeface="Roboto"/>
                <a:ea typeface="Roboto"/>
                <a:cs typeface="Roboto"/>
                <a:sym typeface="Roboto"/>
              </a:rPr>
              <a:t>MANEUVERING PROBLEM</a:t>
            </a:r>
            <a:endParaRPr b="1" sz="2000">
              <a:solidFill>
                <a:srgbClr val="8182EF"/>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5"/>
                                        </p:tgtEl>
                                        <p:attrNameLst>
                                          <p:attrName>style.visibility</p:attrName>
                                        </p:attrNameLst>
                                      </p:cBhvr>
                                      <p:to>
                                        <p:strVal val="visible"/>
                                      </p:to>
                                    </p:set>
                                    <p:animEffect filter="fade" transition="in">
                                      <p:cBhvr>
                                        <p:cTn dur="500"/>
                                        <p:tgtEl>
                                          <p:spTgt spid="26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6"/>
                                        </p:tgtEl>
                                        <p:attrNameLst>
                                          <p:attrName>style.visibility</p:attrName>
                                        </p:attrNameLst>
                                      </p:cBhvr>
                                      <p:to>
                                        <p:strVal val="visible"/>
                                      </p:to>
                                    </p:set>
                                    <p:animEffect filter="fade" transition="in">
                                      <p:cBhvr>
                                        <p:cTn dur="500"/>
                                        <p:tgtEl>
                                          <p:spTgt spid="26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7"/>
                                        </p:tgtEl>
                                        <p:attrNameLst>
                                          <p:attrName>style.visibility</p:attrName>
                                        </p:attrNameLst>
                                      </p:cBhvr>
                                      <p:to>
                                        <p:strVal val="visible"/>
                                      </p:to>
                                    </p:set>
                                    <p:animEffect filter="fade" transition="in">
                                      <p:cBhvr>
                                        <p:cTn dur="500"/>
                                        <p:tgtEl>
                                          <p:spTgt spid="26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8"/>
                                        </p:tgtEl>
                                        <p:attrNameLst>
                                          <p:attrName>style.visibility</p:attrName>
                                        </p:attrNameLst>
                                      </p:cBhvr>
                                      <p:to>
                                        <p:strVal val="visible"/>
                                      </p:to>
                                    </p:set>
                                    <p:animEffect filter="fade" transition="in">
                                      <p:cBhvr>
                                        <p:cTn dur="500"/>
                                        <p:tgtEl>
                                          <p:spTgt spid="26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9"/>
                                        </p:tgtEl>
                                        <p:attrNameLst>
                                          <p:attrName>style.visibility</p:attrName>
                                        </p:attrNameLst>
                                      </p:cBhvr>
                                      <p:to>
                                        <p:strVal val="visible"/>
                                      </p:to>
                                    </p:set>
                                    <p:animEffect filter="fade" transition="in">
                                      <p:cBhvr>
                                        <p:cTn dur="500"/>
                                        <p:tgtEl>
                                          <p:spTgt spid="26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32"/>
          <p:cNvSpPr txBox="1"/>
          <p:nvPr/>
        </p:nvSpPr>
        <p:spPr>
          <a:xfrm>
            <a:off x="327600" y="392650"/>
            <a:ext cx="2827800" cy="4752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2000"/>
              <a:buFont typeface="Arial"/>
              <a:buNone/>
            </a:pPr>
            <a:r>
              <a:rPr b="0" i="0" lang="en-IN" sz="2000" u="none" cap="none" strike="noStrike">
                <a:solidFill>
                  <a:srgbClr val="FFFFFF"/>
                </a:solidFill>
                <a:latin typeface="Roboto"/>
                <a:ea typeface="Roboto"/>
                <a:cs typeface="Roboto"/>
                <a:sym typeface="Roboto"/>
              </a:rPr>
              <a:t>Question: 01</a:t>
            </a:r>
            <a:endParaRPr b="0" i="0" sz="2000" u="none" cap="none" strike="noStrike">
              <a:solidFill>
                <a:srgbClr val="FFFFFF"/>
              </a:solidFill>
              <a:latin typeface="Roboto"/>
              <a:ea typeface="Roboto"/>
              <a:cs typeface="Roboto"/>
              <a:sym typeface="Roboto"/>
            </a:endParaRPr>
          </a:p>
        </p:txBody>
      </p:sp>
      <p:sp>
        <p:nvSpPr>
          <p:cNvPr id="276" name="Google Shape;276;p32"/>
          <p:cNvSpPr txBox="1"/>
          <p:nvPr/>
        </p:nvSpPr>
        <p:spPr>
          <a:xfrm>
            <a:off x="327600" y="392650"/>
            <a:ext cx="2827800" cy="4752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2000"/>
              <a:buFont typeface="Arial"/>
              <a:buNone/>
            </a:pPr>
            <a:r>
              <a:rPr b="0" i="0" lang="en-IN" sz="2000" u="none" cap="none" strike="noStrike">
                <a:solidFill>
                  <a:srgbClr val="FFFFFF"/>
                </a:solidFill>
                <a:latin typeface="Roboto"/>
                <a:ea typeface="Roboto"/>
                <a:cs typeface="Roboto"/>
                <a:sym typeface="Roboto"/>
              </a:rPr>
              <a:t>Question: 01</a:t>
            </a:r>
            <a:endParaRPr b="0" i="0" sz="2000" u="none" cap="none" strike="noStrike">
              <a:solidFill>
                <a:srgbClr val="FFFFFF"/>
              </a:solidFill>
              <a:latin typeface="Roboto"/>
              <a:ea typeface="Roboto"/>
              <a:cs typeface="Roboto"/>
              <a:sym typeface="Roboto"/>
            </a:endParaRPr>
          </a:p>
        </p:txBody>
      </p:sp>
      <p:sp>
        <p:nvSpPr>
          <p:cNvPr id="277" name="Google Shape;277;p32"/>
          <p:cNvSpPr txBox="1"/>
          <p:nvPr/>
        </p:nvSpPr>
        <p:spPr>
          <a:xfrm>
            <a:off x="2314548" y="780288"/>
            <a:ext cx="4921404" cy="418576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100"/>
              <a:buFont typeface="Arial"/>
              <a:buNone/>
            </a:pPr>
            <a:r>
              <a:rPr b="0" i="0" lang="en-IN" sz="1400" u="none" cap="none" strike="noStrike">
                <a:solidFill>
                  <a:schemeClr val="dk1"/>
                </a:solidFill>
                <a:latin typeface="Consolas"/>
                <a:ea typeface="Consolas"/>
                <a:cs typeface="Consolas"/>
                <a:sym typeface="Consolas"/>
              </a:rPr>
              <a:t>public class EthCode {</a:t>
            </a:r>
            <a:endParaRPr/>
          </a:p>
          <a:p>
            <a:pPr indent="0" lvl="0" marL="0" marR="0" rtl="0" algn="l">
              <a:lnSpc>
                <a:spcPct val="100000"/>
              </a:lnSpc>
              <a:spcBef>
                <a:spcPts val="0"/>
              </a:spcBef>
              <a:spcAft>
                <a:spcPts val="0"/>
              </a:spcAft>
              <a:buClr>
                <a:srgbClr val="000000"/>
              </a:buClr>
              <a:buSzPts val="1100"/>
              <a:buFont typeface="Arial"/>
              <a:buNone/>
            </a:pPr>
            <a:r>
              <a:rPr b="0" i="0" lang="en-IN" sz="1400" u="none" cap="none" strike="noStrike">
                <a:solidFill>
                  <a:schemeClr val="dk1"/>
                </a:solidFill>
                <a:latin typeface="Consolas"/>
                <a:ea typeface="Consolas"/>
                <a:cs typeface="Consolas"/>
                <a:sym typeface="Consolas"/>
              </a:rPr>
              <a:t> // Returns count of possible paths to reach</a:t>
            </a:r>
            <a:endParaRPr/>
          </a:p>
          <a:p>
            <a:pPr indent="0" lvl="0" marL="0" marR="0" rtl="0" algn="l">
              <a:lnSpc>
                <a:spcPct val="100000"/>
              </a:lnSpc>
              <a:spcBef>
                <a:spcPts val="0"/>
              </a:spcBef>
              <a:spcAft>
                <a:spcPts val="0"/>
              </a:spcAft>
              <a:buClr>
                <a:srgbClr val="000000"/>
              </a:buClr>
              <a:buSzPts val="1100"/>
              <a:buFont typeface="Arial"/>
              <a:buNone/>
            </a:pPr>
            <a:r>
              <a:rPr b="0" i="0" lang="en-IN" sz="1400" u="none" cap="none" strike="noStrike">
                <a:solidFill>
                  <a:schemeClr val="dk1"/>
                </a:solidFill>
                <a:latin typeface="Consolas"/>
                <a:ea typeface="Consolas"/>
                <a:cs typeface="Consolas"/>
                <a:sym typeface="Consolas"/>
              </a:rPr>
              <a:t> // cell at row number m and column number n from</a:t>
            </a:r>
            <a:endParaRPr/>
          </a:p>
          <a:p>
            <a:pPr indent="0" lvl="0" marL="0" marR="0" rtl="0" algn="l">
              <a:lnSpc>
                <a:spcPct val="100000"/>
              </a:lnSpc>
              <a:spcBef>
                <a:spcPts val="0"/>
              </a:spcBef>
              <a:spcAft>
                <a:spcPts val="0"/>
              </a:spcAft>
              <a:buClr>
                <a:srgbClr val="000000"/>
              </a:buClr>
              <a:buSzPts val="1100"/>
              <a:buFont typeface="Arial"/>
              <a:buNone/>
            </a:pPr>
            <a:r>
              <a:rPr b="0" i="0" lang="en-IN" sz="1400" u="none" cap="none" strike="noStrike">
                <a:solidFill>
                  <a:schemeClr val="dk1"/>
                </a:solidFill>
                <a:latin typeface="Consolas"/>
                <a:ea typeface="Consolas"/>
                <a:cs typeface="Consolas"/>
                <a:sym typeface="Consolas"/>
              </a:rPr>
              <a:t> // the topmost leftmost cell (cell at 1, 1)</a:t>
            </a:r>
            <a:endParaRPr/>
          </a:p>
          <a:p>
            <a:pPr indent="0" lvl="0" marL="0" marR="0" rtl="0" algn="l">
              <a:lnSpc>
                <a:spcPct val="100000"/>
              </a:lnSpc>
              <a:spcBef>
                <a:spcPts val="0"/>
              </a:spcBef>
              <a:spcAft>
                <a:spcPts val="0"/>
              </a:spcAft>
              <a:buClr>
                <a:srgbClr val="000000"/>
              </a:buClr>
              <a:buSzPts val="1100"/>
              <a:buFont typeface="Arial"/>
              <a:buNone/>
            </a:pPr>
            <a:r>
              <a:rPr b="0" i="0" lang="en-IN" sz="1400" u="none" cap="none" strike="noStrike">
                <a:solidFill>
                  <a:schemeClr val="dk1"/>
                </a:solidFill>
                <a:latin typeface="Consolas"/>
                <a:ea typeface="Consolas"/>
                <a:cs typeface="Consolas"/>
                <a:sym typeface="Consolas"/>
              </a:rPr>
              <a:t> static int numberOfPaths(int m, int n)</a:t>
            </a:r>
            <a:endParaRPr/>
          </a:p>
          <a:p>
            <a:pPr indent="0" lvl="0" marL="0" marR="0" rtl="0" algn="l">
              <a:lnSpc>
                <a:spcPct val="100000"/>
              </a:lnSpc>
              <a:spcBef>
                <a:spcPts val="0"/>
              </a:spcBef>
              <a:spcAft>
                <a:spcPts val="0"/>
              </a:spcAft>
              <a:buClr>
                <a:srgbClr val="000000"/>
              </a:buClr>
              <a:buSzPts val="1100"/>
              <a:buFont typeface="Arial"/>
              <a:buNone/>
            </a:pPr>
            <a:r>
              <a:rPr b="0" i="0" lang="en-IN" sz="1400" u="none" cap="none" strike="noStrike">
                <a:solidFill>
                  <a:schemeClr val="dk1"/>
                </a:solidFill>
                <a:latin typeface="Consolas"/>
                <a:ea typeface="Consolas"/>
                <a:cs typeface="Consolas"/>
                <a:sym typeface="Consolas"/>
              </a:rPr>
              <a:t> {</a:t>
            </a:r>
            <a:endParaRPr/>
          </a:p>
          <a:p>
            <a:pPr indent="0" lvl="0" marL="0" marR="0" rtl="0" algn="l">
              <a:lnSpc>
                <a:spcPct val="100000"/>
              </a:lnSpc>
              <a:spcBef>
                <a:spcPts val="0"/>
              </a:spcBef>
              <a:spcAft>
                <a:spcPts val="0"/>
              </a:spcAft>
              <a:buClr>
                <a:srgbClr val="000000"/>
              </a:buClr>
              <a:buSzPts val="1100"/>
              <a:buFont typeface="Arial"/>
              <a:buNone/>
            </a:pPr>
            <a:r>
              <a:rPr b="0" i="0" lang="en-IN" sz="1400" u="none" cap="none" strike="noStrike">
                <a:solidFill>
                  <a:schemeClr val="dk1"/>
                </a:solidFill>
                <a:latin typeface="Consolas"/>
                <a:ea typeface="Consolas"/>
                <a:cs typeface="Consolas"/>
                <a:sym typeface="Consolas"/>
              </a:rPr>
              <a:t> // Create a 2D table to store results</a:t>
            </a:r>
            <a:endParaRPr/>
          </a:p>
          <a:p>
            <a:pPr indent="0" lvl="0" marL="0" marR="0" rtl="0" algn="l">
              <a:lnSpc>
                <a:spcPct val="100000"/>
              </a:lnSpc>
              <a:spcBef>
                <a:spcPts val="0"/>
              </a:spcBef>
              <a:spcAft>
                <a:spcPts val="0"/>
              </a:spcAft>
              <a:buClr>
                <a:srgbClr val="000000"/>
              </a:buClr>
              <a:buSzPts val="1100"/>
              <a:buFont typeface="Arial"/>
              <a:buNone/>
            </a:pPr>
            <a:r>
              <a:rPr b="0" i="0" lang="en-IN" sz="1400" u="none" cap="none" strike="noStrike">
                <a:solidFill>
                  <a:schemeClr val="dk1"/>
                </a:solidFill>
                <a:latin typeface="Consolas"/>
                <a:ea typeface="Consolas"/>
                <a:cs typeface="Consolas"/>
                <a:sym typeface="Consolas"/>
              </a:rPr>
              <a:t> // of subproblems</a:t>
            </a:r>
            <a:endParaRPr/>
          </a:p>
          <a:p>
            <a:pPr indent="0" lvl="0" marL="0" marR="0" rtl="0" algn="l">
              <a:lnSpc>
                <a:spcPct val="100000"/>
              </a:lnSpc>
              <a:spcBef>
                <a:spcPts val="0"/>
              </a:spcBef>
              <a:spcAft>
                <a:spcPts val="0"/>
              </a:spcAft>
              <a:buClr>
                <a:srgbClr val="000000"/>
              </a:buClr>
              <a:buSzPts val="1100"/>
              <a:buFont typeface="Arial"/>
              <a:buNone/>
            </a:pPr>
            <a:r>
              <a:rPr b="0" i="0" lang="en-IN" sz="1400" u="none" cap="none" strike="noStrike">
                <a:solidFill>
                  <a:schemeClr val="dk1"/>
                </a:solidFill>
                <a:latin typeface="Consolas"/>
                <a:ea typeface="Consolas"/>
                <a:cs typeface="Consolas"/>
                <a:sym typeface="Consolas"/>
              </a:rPr>
              <a:t> int count[][] = new int[m][n];</a:t>
            </a:r>
            <a:endParaRPr/>
          </a:p>
          <a:p>
            <a:pPr indent="0" lvl="0" marL="0" marR="0" rtl="0" algn="l">
              <a:lnSpc>
                <a:spcPct val="100000"/>
              </a:lnSpc>
              <a:spcBef>
                <a:spcPts val="0"/>
              </a:spcBef>
              <a:spcAft>
                <a:spcPts val="0"/>
              </a:spcAft>
              <a:buClr>
                <a:srgbClr val="000000"/>
              </a:buClr>
              <a:buSzPts val="1100"/>
              <a:buFont typeface="Arial"/>
              <a:buNone/>
            </a:pPr>
            <a:r>
              <a:rPr b="0" i="0" lang="en-IN" sz="1400" u="none" cap="none" strike="noStrike">
                <a:solidFill>
                  <a:schemeClr val="dk1"/>
                </a:solidFill>
                <a:latin typeface="Consolas"/>
                <a:ea typeface="Consolas"/>
                <a:cs typeface="Consolas"/>
                <a:sym typeface="Consolas"/>
              </a:rPr>
              <a:t> // Count of paths to reach any cell in</a:t>
            </a:r>
            <a:endParaRPr/>
          </a:p>
          <a:p>
            <a:pPr indent="0" lvl="0" marL="0" marR="0" rtl="0" algn="l">
              <a:lnSpc>
                <a:spcPct val="100000"/>
              </a:lnSpc>
              <a:spcBef>
                <a:spcPts val="0"/>
              </a:spcBef>
              <a:spcAft>
                <a:spcPts val="0"/>
              </a:spcAft>
              <a:buClr>
                <a:srgbClr val="000000"/>
              </a:buClr>
              <a:buSzPts val="1100"/>
              <a:buFont typeface="Arial"/>
              <a:buNone/>
            </a:pPr>
            <a:r>
              <a:rPr b="0" i="0" lang="en-IN" sz="1400" u="none" cap="none" strike="noStrike">
                <a:solidFill>
                  <a:schemeClr val="dk1"/>
                </a:solidFill>
                <a:latin typeface="Consolas"/>
                <a:ea typeface="Consolas"/>
                <a:cs typeface="Consolas"/>
                <a:sym typeface="Consolas"/>
              </a:rPr>
              <a:t> // first column is 1</a:t>
            </a:r>
            <a:endParaRPr/>
          </a:p>
          <a:p>
            <a:pPr indent="0" lvl="0" marL="0" marR="0" rtl="0" algn="l">
              <a:lnSpc>
                <a:spcPct val="100000"/>
              </a:lnSpc>
              <a:spcBef>
                <a:spcPts val="0"/>
              </a:spcBef>
              <a:spcAft>
                <a:spcPts val="0"/>
              </a:spcAft>
              <a:buClr>
                <a:srgbClr val="000000"/>
              </a:buClr>
              <a:buSzPts val="1100"/>
              <a:buFont typeface="Arial"/>
              <a:buNone/>
            </a:pPr>
            <a:r>
              <a:rPr b="0" i="0" lang="en-IN" sz="1400" u="none" cap="none" strike="noStrike">
                <a:solidFill>
                  <a:schemeClr val="dk1"/>
                </a:solidFill>
                <a:latin typeface="Consolas"/>
                <a:ea typeface="Consolas"/>
                <a:cs typeface="Consolas"/>
                <a:sym typeface="Consolas"/>
              </a:rPr>
              <a:t> for (int i = 0; i &lt; m; i++)</a:t>
            </a:r>
            <a:endParaRPr/>
          </a:p>
          <a:p>
            <a:pPr indent="0" lvl="0" marL="0" marR="0" rtl="0" algn="l">
              <a:lnSpc>
                <a:spcPct val="100000"/>
              </a:lnSpc>
              <a:spcBef>
                <a:spcPts val="0"/>
              </a:spcBef>
              <a:spcAft>
                <a:spcPts val="0"/>
              </a:spcAft>
              <a:buClr>
                <a:srgbClr val="000000"/>
              </a:buClr>
              <a:buSzPts val="1100"/>
              <a:buFont typeface="Arial"/>
              <a:buNone/>
            </a:pPr>
            <a:r>
              <a:rPr b="0" i="0" lang="en-IN" sz="1400" u="none" cap="none" strike="noStrike">
                <a:solidFill>
                  <a:schemeClr val="dk1"/>
                </a:solidFill>
                <a:latin typeface="Consolas"/>
                <a:ea typeface="Consolas"/>
                <a:cs typeface="Consolas"/>
                <a:sym typeface="Consolas"/>
              </a:rPr>
              <a:t> count[i][0] = 1;</a:t>
            </a:r>
            <a:endParaRPr/>
          </a:p>
          <a:p>
            <a:pPr indent="0" lvl="0" marL="0" marR="0" rtl="0" algn="l">
              <a:lnSpc>
                <a:spcPct val="100000"/>
              </a:lnSpc>
              <a:spcBef>
                <a:spcPts val="0"/>
              </a:spcBef>
              <a:spcAft>
                <a:spcPts val="0"/>
              </a:spcAft>
              <a:buClr>
                <a:srgbClr val="000000"/>
              </a:buClr>
              <a:buSzPts val="1100"/>
              <a:buFont typeface="Arial"/>
              <a:buNone/>
            </a:pPr>
            <a:r>
              <a:rPr b="0" i="0" lang="en-IN" sz="1400" u="none" cap="none" strike="noStrike">
                <a:solidFill>
                  <a:schemeClr val="dk1"/>
                </a:solidFill>
                <a:latin typeface="Consolas"/>
                <a:ea typeface="Consolas"/>
                <a:cs typeface="Consolas"/>
                <a:sym typeface="Consolas"/>
              </a:rPr>
              <a:t> // Count of paths to reach any cell in</a:t>
            </a:r>
            <a:endParaRPr/>
          </a:p>
          <a:p>
            <a:pPr indent="0" lvl="0" marL="0" marR="0" rtl="0" algn="l">
              <a:lnSpc>
                <a:spcPct val="100000"/>
              </a:lnSpc>
              <a:spcBef>
                <a:spcPts val="0"/>
              </a:spcBef>
              <a:spcAft>
                <a:spcPts val="0"/>
              </a:spcAft>
              <a:buClr>
                <a:srgbClr val="000000"/>
              </a:buClr>
              <a:buSzPts val="1100"/>
              <a:buFont typeface="Arial"/>
              <a:buNone/>
            </a:pPr>
            <a:r>
              <a:rPr b="0" i="0" lang="en-IN" sz="1400" u="none" cap="none" strike="noStrike">
                <a:solidFill>
                  <a:schemeClr val="dk1"/>
                </a:solidFill>
                <a:latin typeface="Consolas"/>
                <a:ea typeface="Consolas"/>
                <a:cs typeface="Consolas"/>
                <a:sym typeface="Consolas"/>
              </a:rPr>
              <a:t> // first column is 1</a:t>
            </a:r>
            <a:endParaRPr/>
          </a:p>
          <a:p>
            <a:pPr indent="0" lvl="0" marL="0" marR="0" rtl="0" algn="l">
              <a:lnSpc>
                <a:spcPct val="100000"/>
              </a:lnSpc>
              <a:spcBef>
                <a:spcPts val="0"/>
              </a:spcBef>
              <a:spcAft>
                <a:spcPts val="0"/>
              </a:spcAft>
              <a:buClr>
                <a:srgbClr val="000000"/>
              </a:buClr>
              <a:buSzPts val="1100"/>
              <a:buFont typeface="Arial"/>
              <a:buNone/>
            </a:pPr>
            <a:r>
              <a:rPr b="0" i="0" lang="en-IN" sz="1400" u="none" cap="none" strike="noStrike">
                <a:solidFill>
                  <a:schemeClr val="dk1"/>
                </a:solidFill>
                <a:latin typeface="Consolas"/>
                <a:ea typeface="Consolas"/>
                <a:cs typeface="Consolas"/>
                <a:sym typeface="Consolas"/>
              </a:rPr>
              <a:t> for (int j = 0; j &lt; n; j++)</a:t>
            </a:r>
            <a:endParaRPr/>
          </a:p>
          <a:p>
            <a:pPr indent="0" lvl="0" marL="0" marR="0" rtl="0" algn="l">
              <a:lnSpc>
                <a:spcPct val="100000"/>
              </a:lnSpc>
              <a:spcBef>
                <a:spcPts val="0"/>
              </a:spcBef>
              <a:spcAft>
                <a:spcPts val="0"/>
              </a:spcAft>
              <a:buClr>
                <a:srgbClr val="000000"/>
              </a:buClr>
              <a:buSzPts val="1100"/>
              <a:buFont typeface="Arial"/>
              <a:buNone/>
            </a:pPr>
            <a:r>
              <a:rPr b="0" i="0" lang="en-IN" sz="1400" u="none" cap="none" strike="noStrike">
                <a:solidFill>
                  <a:schemeClr val="dk1"/>
                </a:solidFill>
                <a:latin typeface="Consolas"/>
                <a:ea typeface="Consolas"/>
                <a:cs typeface="Consolas"/>
                <a:sym typeface="Consolas"/>
              </a:rPr>
              <a:t> count[0][j] = 1;</a:t>
            </a:r>
            <a:endParaRPr/>
          </a:p>
          <a:p>
            <a:pPr indent="0" lvl="0" marL="0" marR="0" rtl="0" algn="l">
              <a:lnSpc>
                <a:spcPct val="100000"/>
              </a:lnSpc>
              <a:spcBef>
                <a:spcPts val="0"/>
              </a:spcBef>
              <a:spcAft>
                <a:spcPts val="0"/>
              </a:spcAft>
              <a:buClr>
                <a:srgbClr val="000000"/>
              </a:buClr>
              <a:buSzPts val="1400"/>
              <a:buFont typeface="Arial"/>
              <a:buNone/>
            </a:pPr>
            <a:r>
              <a:rPr b="0" i="0" lang="en-IN" sz="1400" u="none" cap="none" strike="noStrike">
                <a:solidFill>
                  <a:schemeClr val="dk1"/>
                </a:solidFill>
                <a:highlight>
                  <a:schemeClr val="lt1"/>
                </a:highlight>
                <a:latin typeface="Consolas"/>
                <a:ea typeface="Consolas"/>
                <a:cs typeface="Consolas"/>
                <a:sym typeface="Consolas"/>
              </a:rPr>
              <a:t> </a:t>
            </a:r>
            <a:endParaRPr/>
          </a:p>
        </p:txBody>
      </p:sp>
      <p:sp>
        <p:nvSpPr>
          <p:cNvPr id="278" name="Google Shape;278;p32"/>
          <p:cNvSpPr txBox="1"/>
          <p:nvPr/>
        </p:nvSpPr>
        <p:spPr>
          <a:xfrm>
            <a:off x="303900" y="383950"/>
            <a:ext cx="36219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IN" sz="2000">
                <a:solidFill>
                  <a:srgbClr val="8182EF"/>
                </a:solidFill>
                <a:latin typeface="Roboto"/>
                <a:ea typeface="Roboto"/>
                <a:cs typeface="Roboto"/>
                <a:sym typeface="Roboto"/>
              </a:rPr>
              <a:t>MANEUVERING PROBLEM</a:t>
            </a:r>
            <a:endParaRPr b="1" sz="2000">
              <a:solidFill>
                <a:srgbClr val="8182EF"/>
              </a:solidFill>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33"/>
          <p:cNvSpPr txBox="1"/>
          <p:nvPr/>
        </p:nvSpPr>
        <p:spPr>
          <a:xfrm>
            <a:off x="327600" y="392650"/>
            <a:ext cx="2827800" cy="4752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2000"/>
              <a:buFont typeface="Arial"/>
              <a:buNone/>
            </a:pPr>
            <a:r>
              <a:rPr b="0" i="0" lang="en-IN" sz="2000" u="none" cap="none" strike="noStrike">
                <a:solidFill>
                  <a:srgbClr val="FFFFFF"/>
                </a:solidFill>
                <a:latin typeface="Roboto"/>
                <a:ea typeface="Roboto"/>
                <a:cs typeface="Roboto"/>
                <a:sym typeface="Roboto"/>
              </a:rPr>
              <a:t>Question: 01</a:t>
            </a:r>
            <a:endParaRPr b="0" i="0" sz="2000" u="none" cap="none" strike="noStrike">
              <a:solidFill>
                <a:srgbClr val="FFFFFF"/>
              </a:solidFill>
              <a:latin typeface="Roboto"/>
              <a:ea typeface="Roboto"/>
              <a:cs typeface="Roboto"/>
              <a:sym typeface="Roboto"/>
            </a:endParaRPr>
          </a:p>
        </p:txBody>
      </p:sp>
      <p:sp>
        <p:nvSpPr>
          <p:cNvPr id="284" name="Google Shape;284;p33"/>
          <p:cNvSpPr txBox="1"/>
          <p:nvPr/>
        </p:nvSpPr>
        <p:spPr>
          <a:xfrm>
            <a:off x="327600" y="392650"/>
            <a:ext cx="2827800" cy="4752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2000"/>
              <a:buFont typeface="Arial"/>
              <a:buNone/>
            </a:pPr>
            <a:r>
              <a:rPr b="0" i="0" lang="en-IN" sz="2000" u="none" cap="none" strike="noStrike">
                <a:solidFill>
                  <a:srgbClr val="FFFFFF"/>
                </a:solidFill>
                <a:latin typeface="Roboto"/>
                <a:ea typeface="Roboto"/>
                <a:cs typeface="Roboto"/>
                <a:sym typeface="Roboto"/>
              </a:rPr>
              <a:t>Question: 01</a:t>
            </a:r>
            <a:endParaRPr b="0" i="0" sz="2000" u="none" cap="none" strike="noStrike">
              <a:solidFill>
                <a:srgbClr val="FFFFFF"/>
              </a:solidFill>
              <a:latin typeface="Roboto"/>
              <a:ea typeface="Roboto"/>
              <a:cs typeface="Roboto"/>
              <a:sym typeface="Roboto"/>
            </a:endParaRPr>
          </a:p>
        </p:txBody>
      </p:sp>
      <p:sp>
        <p:nvSpPr>
          <p:cNvPr id="285" name="Google Shape;285;p33"/>
          <p:cNvSpPr txBox="1"/>
          <p:nvPr/>
        </p:nvSpPr>
        <p:spPr>
          <a:xfrm>
            <a:off x="2433990" y="894715"/>
            <a:ext cx="4572000" cy="418576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IN" sz="1400" u="none" cap="none" strike="noStrike">
                <a:solidFill>
                  <a:schemeClr val="dk1"/>
                </a:solidFill>
                <a:highlight>
                  <a:schemeClr val="lt1"/>
                </a:highlight>
                <a:latin typeface="Consolas"/>
                <a:ea typeface="Consolas"/>
                <a:cs typeface="Consolas"/>
                <a:sym typeface="Consolas"/>
              </a:rPr>
              <a:t>// Calculate count of paths for other</a:t>
            </a:r>
            <a:endParaRPr/>
          </a:p>
          <a:p>
            <a:pPr indent="0" lvl="0" marL="0" marR="0" rtl="0" algn="l">
              <a:lnSpc>
                <a:spcPct val="100000"/>
              </a:lnSpc>
              <a:spcBef>
                <a:spcPts val="0"/>
              </a:spcBef>
              <a:spcAft>
                <a:spcPts val="0"/>
              </a:spcAft>
              <a:buClr>
                <a:srgbClr val="000000"/>
              </a:buClr>
              <a:buSzPts val="1400"/>
              <a:buFont typeface="Arial"/>
              <a:buNone/>
            </a:pPr>
            <a:r>
              <a:rPr b="0" i="0" lang="en-IN" sz="1400" u="none" cap="none" strike="noStrike">
                <a:solidFill>
                  <a:schemeClr val="dk1"/>
                </a:solidFill>
                <a:highlight>
                  <a:schemeClr val="lt1"/>
                </a:highlight>
                <a:latin typeface="Consolas"/>
                <a:ea typeface="Consolas"/>
                <a:cs typeface="Consolas"/>
                <a:sym typeface="Consolas"/>
              </a:rPr>
              <a:t> // cells in bottom-up manner using</a:t>
            </a:r>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highlight>
                <a:schemeClr val="lt1"/>
              </a:highlight>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n-IN" sz="1400" u="none" cap="none" strike="noStrike">
                <a:solidFill>
                  <a:schemeClr val="dk1"/>
                </a:solidFill>
                <a:highlight>
                  <a:schemeClr val="lt1"/>
                </a:highlight>
                <a:latin typeface="Consolas"/>
                <a:ea typeface="Consolas"/>
                <a:cs typeface="Consolas"/>
                <a:sym typeface="Consolas"/>
              </a:rPr>
              <a:t>// the recursive solution</a:t>
            </a:r>
            <a:endParaRPr/>
          </a:p>
          <a:p>
            <a:pPr indent="0" lvl="0" marL="0" marR="0" rtl="0" algn="l">
              <a:lnSpc>
                <a:spcPct val="100000"/>
              </a:lnSpc>
              <a:spcBef>
                <a:spcPts val="0"/>
              </a:spcBef>
              <a:spcAft>
                <a:spcPts val="0"/>
              </a:spcAft>
              <a:buClr>
                <a:srgbClr val="000000"/>
              </a:buClr>
              <a:buSzPts val="1400"/>
              <a:buFont typeface="Arial"/>
              <a:buNone/>
            </a:pPr>
            <a:r>
              <a:rPr b="0" i="0" lang="en-IN" sz="1400" u="none" cap="none" strike="noStrike">
                <a:solidFill>
                  <a:schemeClr val="dk1"/>
                </a:solidFill>
                <a:highlight>
                  <a:schemeClr val="lt1"/>
                </a:highlight>
                <a:latin typeface="Consolas"/>
                <a:ea typeface="Consolas"/>
                <a:cs typeface="Consolas"/>
                <a:sym typeface="Consolas"/>
              </a:rPr>
              <a:t> for (int i = 1; i &lt; m; i++) {</a:t>
            </a:r>
            <a:endParaRPr/>
          </a:p>
          <a:p>
            <a:pPr indent="0" lvl="0" marL="0" marR="0" rtl="0" algn="l">
              <a:lnSpc>
                <a:spcPct val="100000"/>
              </a:lnSpc>
              <a:spcBef>
                <a:spcPts val="0"/>
              </a:spcBef>
              <a:spcAft>
                <a:spcPts val="0"/>
              </a:spcAft>
              <a:buClr>
                <a:srgbClr val="000000"/>
              </a:buClr>
              <a:buSzPts val="1400"/>
              <a:buFont typeface="Arial"/>
              <a:buNone/>
            </a:pPr>
            <a:r>
              <a:rPr b="0" i="0" lang="en-IN" sz="1400" u="none" cap="none" strike="noStrike">
                <a:solidFill>
                  <a:schemeClr val="dk1"/>
                </a:solidFill>
                <a:highlight>
                  <a:schemeClr val="lt1"/>
                </a:highlight>
                <a:latin typeface="Consolas"/>
                <a:ea typeface="Consolas"/>
                <a:cs typeface="Consolas"/>
                <a:sym typeface="Consolas"/>
              </a:rPr>
              <a:t> for (int j = 1; j &lt; n; j++)</a:t>
            </a:r>
            <a:endParaRPr/>
          </a:p>
          <a:p>
            <a:pPr indent="0" lvl="0" marL="0" marR="0" rtl="0" algn="l">
              <a:lnSpc>
                <a:spcPct val="100000"/>
              </a:lnSpc>
              <a:spcBef>
                <a:spcPts val="0"/>
              </a:spcBef>
              <a:spcAft>
                <a:spcPts val="0"/>
              </a:spcAft>
              <a:buClr>
                <a:srgbClr val="000000"/>
              </a:buClr>
              <a:buSzPts val="1400"/>
              <a:buFont typeface="Arial"/>
              <a:buNone/>
            </a:pPr>
            <a:r>
              <a:rPr b="0" i="0" lang="en-IN" sz="1400" u="none" cap="none" strike="noStrike">
                <a:solidFill>
                  <a:schemeClr val="dk1"/>
                </a:solidFill>
                <a:highlight>
                  <a:schemeClr val="lt1"/>
                </a:highlight>
                <a:latin typeface="Consolas"/>
                <a:ea typeface="Consolas"/>
                <a:cs typeface="Consolas"/>
                <a:sym typeface="Consolas"/>
              </a:rPr>
              <a:t> // By uncommenting the last part the</a:t>
            </a:r>
            <a:endParaRPr/>
          </a:p>
          <a:p>
            <a:pPr indent="0" lvl="0" marL="0" marR="0" rtl="0" algn="l">
              <a:lnSpc>
                <a:spcPct val="100000"/>
              </a:lnSpc>
              <a:spcBef>
                <a:spcPts val="0"/>
              </a:spcBef>
              <a:spcAft>
                <a:spcPts val="0"/>
              </a:spcAft>
              <a:buClr>
                <a:srgbClr val="000000"/>
              </a:buClr>
              <a:buSzPts val="1400"/>
              <a:buFont typeface="Arial"/>
              <a:buNone/>
            </a:pPr>
            <a:r>
              <a:rPr b="0" i="0" lang="en-IN" sz="1400" u="none" cap="none" strike="noStrike">
                <a:solidFill>
                  <a:schemeClr val="dk1"/>
                </a:solidFill>
                <a:highlight>
                  <a:schemeClr val="lt1"/>
                </a:highlight>
                <a:latin typeface="Consolas"/>
                <a:ea typeface="Consolas"/>
                <a:cs typeface="Consolas"/>
                <a:sym typeface="Consolas"/>
              </a:rPr>
              <a:t> // code calculates the total possible paths</a:t>
            </a:r>
            <a:endParaRPr/>
          </a:p>
          <a:p>
            <a:pPr indent="0" lvl="0" marL="0" marR="0" rtl="0" algn="l">
              <a:lnSpc>
                <a:spcPct val="100000"/>
              </a:lnSpc>
              <a:spcBef>
                <a:spcPts val="0"/>
              </a:spcBef>
              <a:spcAft>
                <a:spcPts val="0"/>
              </a:spcAft>
              <a:buClr>
                <a:srgbClr val="000000"/>
              </a:buClr>
              <a:buSzPts val="1400"/>
              <a:buFont typeface="Arial"/>
              <a:buNone/>
            </a:pPr>
            <a:r>
              <a:rPr b="0" i="0" lang="en-IN" sz="1400" u="none" cap="none" strike="noStrike">
                <a:solidFill>
                  <a:schemeClr val="dk1"/>
                </a:solidFill>
                <a:highlight>
                  <a:schemeClr val="lt1"/>
                </a:highlight>
                <a:latin typeface="Consolas"/>
                <a:ea typeface="Consolas"/>
                <a:cs typeface="Consolas"/>
                <a:sym typeface="Consolas"/>
              </a:rPr>
              <a:t> // if the diagonal Movements are allowed</a:t>
            </a:r>
            <a:endParaRPr/>
          </a:p>
          <a:p>
            <a:pPr indent="0" lvl="0" marL="0" marR="0" rtl="0" algn="l">
              <a:lnSpc>
                <a:spcPct val="100000"/>
              </a:lnSpc>
              <a:spcBef>
                <a:spcPts val="0"/>
              </a:spcBef>
              <a:spcAft>
                <a:spcPts val="0"/>
              </a:spcAft>
              <a:buClr>
                <a:srgbClr val="000000"/>
              </a:buClr>
              <a:buSzPts val="1400"/>
              <a:buFont typeface="Arial"/>
              <a:buNone/>
            </a:pPr>
            <a:r>
              <a:rPr b="0" i="0" lang="en-IN" sz="1400" u="none" cap="none" strike="noStrike">
                <a:solidFill>
                  <a:schemeClr val="dk1"/>
                </a:solidFill>
                <a:highlight>
                  <a:schemeClr val="lt1"/>
                </a:highlight>
                <a:latin typeface="Consolas"/>
                <a:ea typeface="Consolas"/>
                <a:cs typeface="Consolas"/>
                <a:sym typeface="Consolas"/>
              </a:rPr>
              <a:t> count[i][j] = count[i - 1][j] + count[i][j - 1]; //+ count[i-1][j-1];</a:t>
            </a:r>
            <a:endParaRPr/>
          </a:p>
          <a:p>
            <a:pPr indent="0" lvl="0" marL="0" marR="0" rtl="0" algn="l">
              <a:lnSpc>
                <a:spcPct val="100000"/>
              </a:lnSpc>
              <a:spcBef>
                <a:spcPts val="0"/>
              </a:spcBef>
              <a:spcAft>
                <a:spcPts val="0"/>
              </a:spcAft>
              <a:buClr>
                <a:srgbClr val="000000"/>
              </a:buClr>
              <a:buSzPts val="1400"/>
              <a:buFont typeface="Arial"/>
              <a:buNone/>
            </a:pPr>
            <a:r>
              <a:rPr b="0" i="0" lang="en-IN" sz="1400" u="none" cap="none" strike="noStrike">
                <a:solidFill>
                  <a:schemeClr val="dk1"/>
                </a:solidFill>
                <a:highlight>
                  <a:schemeClr val="lt1"/>
                </a:highlight>
                <a:latin typeface="Consolas"/>
                <a:ea typeface="Consolas"/>
                <a:cs typeface="Consolas"/>
                <a:sym typeface="Consolas"/>
              </a:rPr>
              <a:t> }</a:t>
            </a:r>
            <a:endParaRPr/>
          </a:p>
          <a:p>
            <a:pPr indent="0" lvl="0" marL="0" marR="0" rtl="0" algn="l">
              <a:lnSpc>
                <a:spcPct val="100000"/>
              </a:lnSpc>
              <a:spcBef>
                <a:spcPts val="0"/>
              </a:spcBef>
              <a:spcAft>
                <a:spcPts val="0"/>
              </a:spcAft>
              <a:buClr>
                <a:srgbClr val="000000"/>
              </a:buClr>
              <a:buSzPts val="1400"/>
              <a:buFont typeface="Arial"/>
              <a:buNone/>
            </a:pPr>
            <a:r>
              <a:rPr b="0" i="0" lang="en-IN" sz="1400" u="none" cap="none" strike="noStrike">
                <a:solidFill>
                  <a:schemeClr val="dk1"/>
                </a:solidFill>
                <a:highlight>
                  <a:schemeClr val="lt1"/>
                </a:highlight>
                <a:latin typeface="Consolas"/>
                <a:ea typeface="Consolas"/>
                <a:cs typeface="Consolas"/>
                <a:sym typeface="Consolas"/>
              </a:rPr>
              <a:t> return count[m - 1][n - 1]; }</a:t>
            </a:r>
            <a:endParaRPr/>
          </a:p>
          <a:p>
            <a:pPr indent="0" lvl="0" marL="0" marR="0" rtl="0" algn="l">
              <a:lnSpc>
                <a:spcPct val="100000"/>
              </a:lnSpc>
              <a:spcBef>
                <a:spcPts val="0"/>
              </a:spcBef>
              <a:spcAft>
                <a:spcPts val="0"/>
              </a:spcAft>
              <a:buClr>
                <a:srgbClr val="000000"/>
              </a:buClr>
              <a:buSzPts val="1400"/>
              <a:buFont typeface="Arial"/>
              <a:buNone/>
            </a:pPr>
            <a:r>
              <a:rPr b="0" i="0" lang="en-IN" sz="1400" u="none" cap="none" strike="noStrike">
                <a:solidFill>
                  <a:schemeClr val="dk1"/>
                </a:solidFill>
                <a:highlight>
                  <a:schemeClr val="lt1"/>
                </a:highlight>
                <a:latin typeface="Consolas"/>
                <a:ea typeface="Consolas"/>
                <a:cs typeface="Consolas"/>
                <a:sym typeface="Consolas"/>
              </a:rPr>
              <a:t> // Driver program to test above function</a:t>
            </a:r>
            <a:endParaRPr/>
          </a:p>
          <a:p>
            <a:pPr indent="0" lvl="0" marL="0" marR="0" rtl="0" algn="l">
              <a:lnSpc>
                <a:spcPct val="100000"/>
              </a:lnSpc>
              <a:spcBef>
                <a:spcPts val="0"/>
              </a:spcBef>
              <a:spcAft>
                <a:spcPts val="0"/>
              </a:spcAft>
              <a:buClr>
                <a:srgbClr val="000000"/>
              </a:buClr>
              <a:buSzPts val="1400"/>
              <a:buFont typeface="Arial"/>
              <a:buNone/>
            </a:pPr>
            <a:r>
              <a:rPr b="0" i="0" lang="en-IN" sz="1400" u="none" cap="none" strike="noStrike">
                <a:solidFill>
                  <a:schemeClr val="dk1"/>
                </a:solidFill>
                <a:highlight>
                  <a:schemeClr val="lt1"/>
                </a:highlight>
                <a:latin typeface="Consolas"/>
                <a:ea typeface="Consolas"/>
                <a:cs typeface="Consolas"/>
                <a:sym typeface="Consolas"/>
              </a:rPr>
              <a:t> public static void main(String args[])</a:t>
            </a:r>
            <a:endParaRPr/>
          </a:p>
          <a:p>
            <a:pPr indent="0" lvl="0" marL="0" marR="0" rtl="0" algn="l">
              <a:lnSpc>
                <a:spcPct val="100000"/>
              </a:lnSpc>
              <a:spcBef>
                <a:spcPts val="0"/>
              </a:spcBef>
              <a:spcAft>
                <a:spcPts val="0"/>
              </a:spcAft>
              <a:buClr>
                <a:srgbClr val="000000"/>
              </a:buClr>
              <a:buSzPts val="1400"/>
              <a:buFont typeface="Arial"/>
              <a:buNone/>
            </a:pPr>
            <a:r>
              <a:rPr b="0" i="0" lang="en-IN" sz="1400" u="none" cap="none" strike="noStrike">
                <a:solidFill>
                  <a:schemeClr val="dk1"/>
                </a:solidFill>
                <a:highlight>
                  <a:schemeClr val="lt1"/>
                </a:highlight>
                <a:latin typeface="Consolas"/>
                <a:ea typeface="Consolas"/>
                <a:cs typeface="Consolas"/>
                <a:sym typeface="Consolas"/>
              </a:rPr>
              <a:t> {//Input the values for m and n</a:t>
            </a:r>
            <a:endParaRPr/>
          </a:p>
          <a:p>
            <a:pPr indent="0" lvl="0" marL="0" marR="0" rtl="0" algn="l">
              <a:lnSpc>
                <a:spcPct val="100000"/>
              </a:lnSpc>
              <a:spcBef>
                <a:spcPts val="0"/>
              </a:spcBef>
              <a:spcAft>
                <a:spcPts val="0"/>
              </a:spcAft>
              <a:buClr>
                <a:srgbClr val="000000"/>
              </a:buClr>
              <a:buSzPts val="1400"/>
              <a:buFont typeface="Arial"/>
              <a:buNone/>
            </a:pPr>
            <a:r>
              <a:rPr b="0" i="0" lang="en-IN" sz="1400" u="none" cap="none" strike="noStrike">
                <a:solidFill>
                  <a:schemeClr val="dk1"/>
                </a:solidFill>
                <a:highlight>
                  <a:schemeClr val="lt1"/>
                </a:highlight>
                <a:latin typeface="Consolas"/>
                <a:ea typeface="Consolas"/>
                <a:cs typeface="Consolas"/>
                <a:sym typeface="Consolas"/>
              </a:rPr>
              <a:t> int m = 3;</a:t>
            </a:r>
            <a:endParaRPr/>
          </a:p>
          <a:p>
            <a:pPr indent="0" lvl="0" marL="0" marR="0" rtl="0" algn="l">
              <a:lnSpc>
                <a:spcPct val="100000"/>
              </a:lnSpc>
              <a:spcBef>
                <a:spcPts val="0"/>
              </a:spcBef>
              <a:spcAft>
                <a:spcPts val="0"/>
              </a:spcAft>
              <a:buClr>
                <a:srgbClr val="000000"/>
              </a:buClr>
              <a:buSzPts val="1400"/>
              <a:buFont typeface="Arial"/>
              <a:buNone/>
            </a:pPr>
            <a:r>
              <a:rPr b="0" i="0" lang="en-IN" sz="1400" u="none" cap="none" strike="noStrike">
                <a:solidFill>
                  <a:schemeClr val="dk1"/>
                </a:solidFill>
                <a:highlight>
                  <a:schemeClr val="lt1"/>
                </a:highlight>
                <a:latin typeface="Consolas"/>
                <a:ea typeface="Consolas"/>
                <a:cs typeface="Consolas"/>
                <a:sym typeface="Consolas"/>
              </a:rPr>
              <a:t> int n = 3;</a:t>
            </a:r>
            <a:endParaRPr/>
          </a:p>
          <a:p>
            <a:pPr indent="0" lvl="0" marL="0" marR="0" rtl="0" algn="l">
              <a:lnSpc>
                <a:spcPct val="100000"/>
              </a:lnSpc>
              <a:spcBef>
                <a:spcPts val="0"/>
              </a:spcBef>
              <a:spcAft>
                <a:spcPts val="0"/>
              </a:spcAft>
              <a:buClr>
                <a:srgbClr val="000000"/>
              </a:buClr>
              <a:buSzPts val="1400"/>
              <a:buFont typeface="Arial"/>
              <a:buNone/>
            </a:pPr>
            <a:r>
              <a:rPr b="0" i="0" lang="en-IN" sz="1400" u="none" cap="none" strike="noStrike">
                <a:solidFill>
                  <a:schemeClr val="dk1"/>
                </a:solidFill>
                <a:highlight>
                  <a:schemeClr val="lt1"/>
                </a:highlight>
                <a:latin typeface="Consolas"/>
                <a:ea typeface="Consolas"/>
                <a:cs typeface="Consolas"/>
                <a:sym typeface="Consolas"/>
              </a:rPr>
              <a:t> System.out.println(numberOfPaths(m, n)); }}</a:t>
            </a:r>
            <a:endParaRPr/>
          </a:p>
        </p:txBody>
      </p:sp>
      <p:sp>
        <p:nvSpPr>
          <p:cNvPr id="286" name="Google Shape;286;p33"/>
          <p:cNvSpPr txBox="1"/>
          <p:nvPr/>
        </p:nvSpPr>
        <p:spPr>
          <a:xfrm>
            <a:off x="303900" y="383950"/>
            <a:ext cx="36219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IN" sz="2000">
                <a:solidFill>
                  <a:srgbClr val="8182EF"/>
                </a:solidFill>
                <a:latin typeface="Roboto"/>
                <a:ea typeface="Roboto"/>
                <a:cs typeface="Roboto"/>
                <a:sym typeface="Roboto"/>
              </a:rPr>
              <a:t>MANEUVERING PROBLEM</a:t>
            </a:r>
            <a:endParaRPr b="1" sz="2000">
              <a:solidFill>
                <a:srgbClr val="8182EF"/>
              </a:solidFill>
              <a:latin typeface="Roboto"/>
              <a:ea typeface="Roboto"/>
              <a:cs typeface="Roboto"/>
              <a:sym typeface="Robo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34"/>
          <p:cNvSpPr txBox="1"/>
          <p:nvPr/>
        </p:nvSpPr>
        <p:spPr>
          <a:xfrm>
            <a:off x="327600" y="392650"/>
            <a:ext cx="2827800" cy="4752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2000"/>
              <a:buFont typeface="Arial"/>
              <a:buNone/>
            </a:pPr>
            <a:r>
              <a:rPr b="0" i="0" lang="en-IN" sz="2000" u="none" cap="none" strike="noStrike">
                <a:solidFill>
                  <a:srgbClr val="FFFFFF"/>
                </a:solidFill>
                <a:latin typeface="Roboto"/>
                <a:ea typeface="Roboto"/>
                <a:cs typeface="Roboto"/>
                <a:sym typeface="Roboto"/>
              </a:rPr>
              <a:t>Question: 01</a:t>
            </a:r>
            <a:endParaRPr b="0" i="0" sz="2000" u="none" cap="none" strike="noStrike">
              <a:solidFill>
                <a:srgbClr val="FFFFFF"/>
              </a:solidFill>
              <a:latin typeface="Roboto"/>
              <a:ea typeface="Roboto"/>
              <a:cs typeface="Roboto"/>
              <a:sym typeface="Roboto"/>
            </a:endParaRPr>
          </a:p>
        </p:txBody>
      </p:sp>
      <p:sp>
        <p:nvSpPr>
          <p:cNvPr id="292" name="Google Shape;292;p34"/>
          <p:cNvSpPr txBox="1"/>
          <p:nvPr/>
        </p:nvSpPr>
        <p:spPr>
          <a:xfrm>
            <a:off x="327600" y="392650"/>
            <a:ext cx="2827800" cy="4752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2000"/>
              <a:buFont typeface="Arial"/>
              <a:buNone/>
            </a:pPr>
            <a:r>
              <a:rPr b="0" i="0" lang="en-IN" sz="2000" u="none" cap="none" strike="noStrike">
                <a:solidFill>
                  <a:srgbClr val="FFFFFF"/>
                </a:solidFill>
                <a:latin typeface="Roboto"/>
                <a:ea typeface="Roboto"/>
                <a:cs typeface="Roboto"/>
                <a:sym typeface="Roboto"/>
              </a:rPr>
              <a:t>Question: 01</a:t>
            </a:r>
            <a:endParaRPr b="0" i="0" sz="2000" u="none" cap="none" strike="noStrike">
              <a:solidFill>
                <a:srgbClr val="FFFFFF"/>
              </a:solidFill>
              <a:latin typeface="Roboto"/>
              <a:ea typeface="Roboto"/>
              <a:cs typeface="Roboto"/>
              <a:sym typeface="Roboto"/>
            </a:endParaRPr>
          </a:p>
        </p:txBody>
      </p:sp>
      <p:sp>
        <p:nvSpPr>
          <p:cNvPr id="293" name="Google Shape;293;p34"/>
          <p:cNvSpPr/>
          <p:nvPr/>
        </p:nvSpPr>
        <p:spPr>
          <a:xfrm>
            <a:off x="577637" y="1000776"/>
            <a:ext cx="7968222" cy="415498"/>
          </a:xfrm>
          <a:prstGeom prst="rect">
            <a:avLst/>
          </a:prstGeom>
          <a:noFill/>
          <a:ln>
            <a:noFill/>
          </a:ln>
        </p:spPr>
        <p:txBody>
          <a:bodyPr anchorCtr="0" anchor="t" bIns="0" lIns="0" spcFirstLastPara="1" rIns="0" wrap="square" tIns="0">
            <a:spAutoFit/>
          </a:bodyPr>
          <a:lstStyle/>
          <a:p>
            <a:pPr indent="0" lvl="0" marL="0" marR="0" rtl="0" algn="ctr">
              <a:lnSpc>
                <a:spcPct val="150000"/>
              </a:lnSpc>
              <a:spcBef>
                <a:spcPts val="0"/>
              </a:spcBef>
              <a:spcAft>
                <a:spcPts val="0"/>
              </a:spcAft>
              <a:buNone/>
            </a:pPr>
            <a:r>
              <a:rPr b="1" i="0" lang="en-IN" sz="1600" u="none" cap="none" strike="noStrike">
                <a:solidFill>
                  <a:schemeClr val="dk1"/>
                </a:solidFill>
                <a:latin typeface="Roboto"/>
                <a:ea typeface="Roboto"/>
                <a:cs typeface="Roboto"/>
                <a:sym typeface="Roboto"/>
              </a:rPr>
              <a:t>Complexity</a:t>
            </a:r>
            <a:endParaRPr b="1" i="0" sz="1600" u="none" cap="none" strike="noStrike">
              <a:solidFill>
                <a:srgbClr val="000000"/>
              </a:solidFill>
              <a:latin typeface="Roboto"/>
              <a:ea typeface="Roboto"/>
              <a:cs typeface="Roboto"/>
              <a:sym typeface="Roboto"/>
            </a:endParaRPr>
          </a:p>
        </p:txBody>
      </p:sp>
      <p:sp>
        <p:nvSpPr>
          <p:cNvPr id="294" name="Google Shape;294;p34"/>
          <p:cNvSpPr/>
          <p:nvPr/>
        </p:nvSpPr>
        <p:spPr>
          <a:xfrm>
            <a:off x="371387" y="2176401"/>
            <a:ext cx="3843109" cy="415498"/>
          </a:xfrm>
          <a:prstGeom prst="rect">
            <a:avLst/>
          </a:prstGeom>
          <a:noFill/>
          <a:ln>
            <a:noFill/>
          </a:ln>
        </p:spPr>
        <p:txBody>
          <a:bodyPr anchorCtr="0" anchor="t" bIns="0" lIns="0" spcFirstLastPara="1" rIns="0" wrap="square" tIns="0">
            <a:spAutoFit/>
          </a:bodyPr>
          <a:lstStyle/>
          <a:p>
            <a:pPr indent="0" lvl="0" marL="0" marR="0" rtl="0" algn="r">
              <a:lnSpc>
                <a:spcPct val="150000"/>
              </a:lnSpc>
              <a:spcBef>
                <a:spcPts val="0"/>
              </a:spcBef>
              <a:spcAft>
                <a:spcPts val="0"/>
              </a:spcAft>
              <a:buNone/>
            </a:pPr>
            <a:r>
              <a:rPr i="0" lang="en-IN" sz="1600" u="none" cap="none" strike="noStrike">
                <a:solidFill>
                  <a:schemeClr val="dk1"/>
                </a:solidFill>
                <a:latin typeface="Roboto"/>
                <a:ea typeface="Roboto"/>
                <a:cs typeface="Roboto"/>
                <a:sym typeface="Roboto"/>
              </a:rPr>
              <a:t>Time Complexity :</a:t>
            </a:r>
            <a:endParaRPr i="0" sz="1600" u="none" cap="none" strike="noStrike">
              <a:solidFill>
                <a:srgbClr val="000000"/>
              </a:solidFill>
              <a:latin typeface="Roboto"/>
              <a:ea typeface="Roboto"/>
              <a:cs typeface="Roboto"/>
              <a:sym typeface="Roboto"/>
            </a:endParaRPr>
          </a:p>
        </p:txBody>
      </p:sp>
      <p:sp>
        <p:nvSpPr>
          <p:cNvPr id="295" name="Google Shape;295;p34"/>
          <p:cNvSpPr/>
          <p:nvPr/>
        </p:nvSpPr>
        <p:spPr>
          <a:xfrm>
            <a:off x="4303872" y="2177551"/>
            <a:ext cx="3980735" cy="415498"/>
          </a:xfrm>
          <a:prstGeom prst="rect">
            <a:avLst/>
          </a:prstGeom>
          <a:noFill/>
          <a:ln>
            <a:noFill/>
          </a:ln>
        </p:spPr>
        <p:txBody>
          <a:bodyPr anchorCtr="0" anchor="t" bIns="0" lIns="0" spcFirstLastPara="1" rIns="0" wrap="square" tIns="0">
            <a:spAutoFit/>
          </a:bodyPr>
          <a:lstStyle/>
          <a:p>
            <a:pPr indent="0" lvl="0" marL="0" marR="0" rtl="0" algn="l">
              <a:lnSpc>
                <a:spcPct val="150000"/>
              </a:lnSpc>
              <a:spcBef>
                <a:spcPts val="0"/>
              </a:spcBef>
              <a:spcAft>
                <a:spcPts val="0"/>
              </a:spcAft>
              <a:buNone/>
            </a:pPr>
            <a:r>
              <a:rPr b="0" i="0" lang="en-IN" sz="1800" u="none" cap="none" strike="noStrike">
                <a:solidFill>
                  <a:schemeClr val="dk1"/>
                </a:solidFill>
                <a:latin typeface="Consolas"/>
                <a:ea typeface="Consolas"/>
                <a:cs typeface="Consolas"/>
                <a:sym typeface="Consolas"/>
              </a:rPr>
              <a:t>O(m X n)</a:t>
            </a:r>
            <a:endParaRPr b="0" i="0" sz="1400" u="none" cap="none" strike="noStrike">
              <a:solidFill>
                <a:srgbClr val="000000"/>
              </a:solidFill>
              <a:latin typeface="Arial"/>
              <a:ea typeface="Arial"/>
              <a:cs typeface="Arial"/>
              <a:sym typeface="Arial"/>
            </a:endParaRPr>
          </a:p>
        </p:txBody>
      </p:sp>
      <p:sp>
        <p:nvSpPr>
          <p:cNvPr id="296" name="Google Shape;296;p34"/>
          <p:cNvSpPr txBox="1"/>
          <p:nvPr/>
        </p:nvSpPr>
        <p:spPr>
          <a:xfrm>
            <a:off x="303900" y="383950"/>
            <a:ext cx="36219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IN" sz="2000">
                <a:solidFill>
                  <a:srgbClr val="8182EF"/>
                </a:solidFill>
                <a:latin typeface="Roboto"/>
                <a:ea typeface="Roboto"/>
                <a:cs typeface="Roboto"/>
                <a:sym typeface="Roboto"/>
              </a:rPr>
              <a:t>MANEUVERING PROBLEM</a:t>
            </a:r>
            <a:endParaRPr b="1" sz="2000">
              <a:solidFill>
                <a:srgbClr val="8182EF"/>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3"/>
                                        </p:tgtEl>
                                        <p:attrNameLst>
                                          <p:attrName>style.visibility</p:attrName>
                                        </p:attrNameLst>
                                      </p:cBhvr>
                                      <p:to>
                                        <p:strVal val="visible"/>
                                      </p:to>
                                    </p:set>
                                    <p:animEffect filter="fade" transition="in">
                                      <p:cBhvr>
                                        <p:cTn dur="1000"/>
                                        <p:tgtEl>
                                          <p:spTgt spid="29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4"/>
                                        </p:tgtEl>
                                        <p:attrNameLst>
                                          <p:attrName>style.visibility</p:attrName>
                                        </p:attrNameLst>
                                      </p:cBhvr>
                                      <p:to>
                                        <p:strVal val="visible"/>
                                      </p:to>
                                    </p:set>
                                    <p:animEffect filter="fade" transition="in">
                                      <p:cBhvr>
                                        <p:cTn dur="500"/>
                                        <p:tgtEl>
                                          <p:spTgt spid="29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5"/>
                                        </p:tgtEl>
                                        <p:attrNameLst>
                                          <p:attrName>style.visibility</p:attrName>
                                        </p:attrNameLst>
                                      </p:cBhvr>
                                      <p:to>
                                        <p:strVal val="visible"/>
                                      </p:to>
                                    </p:set>
                                    <p:animEffect filter="fade" transition="in">
                                      <p:cBhvr>
                                        <p:cTn dur="500"/>
                                        <p:tgtEl>
                                          <p:spTgt spid="29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35"/>
          <p:cNvSpPr txBox="1"/>
          <p:nvPr/>
        </p:nvSpPr>
        <p:spPr>
          <a:xfrm>
            <a:off x="327600" y="392650"/>
            <a:ext cx="2827800" cy="4752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2000"/>
              <a:buFont typeface="Arial"/>
              <a:buNone/>
            </a:pPr>
            <a:r>
              <a:rPr b="0" i="0" lang="en-IN" sz="2000" u="none" cap="none" strike="noStrike">
                <a:solidFill>
                  <a:srgbClr val="FFFFFF"/>
                </a:solidFill>
                <a:latin typeface="Roboto"/>
                <a:ea typeface="Roboto"/>
                <a:cs typeface="Roboto"/>
                <a:sym typeface="Roboto"/>
              </a:rPr>
              <a:t>Question: 01</a:t>
            </a:r>
            <a:endParaRPr b="0" i="0" sz="2000" u="none" cap="none" strike="noStrike">
              <a:solidFill>
                <a:srgbClr val="FFFFFF"/>
              </a:solidFill>
              <a:latin typeface="Roboto"/>
              <a:ea typeface="Roboto"/>
              <a:cs typeface="Roboto"/>
              <a:sym typeface="Roboto"/>
            </a:endParaRPr>
          </a:p>
        </p:txBody>
      </p:sp>
      <p:sp>
        <p:nvSpPr>
          <p:cNvPr id="302" name="Google Shape;302;p35"/>
          <p:cNvSpPr txBox="1"/>
          <p:nvPr/>
        </p:nvSpPr>
        <p:spPr>
          <a:xfrm>
            <a:off x="327600" y="392650"/>
            <a:ext cx="2827800" cy="4752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2000"/>
              <a:buFont typeface="Arial"/>
              <a:buNone/>
            </a:pPr>
            <a:r>
              <a:rPr b="0" i="0" lang="en-IN" sz="2000" u="none" cap="none" strike="noStrike">
                <a:solidFill>
                  <a:srgbClr val="FFFFFF"/>
                </a:solidFill>
                <a:latin typeface="Roboto"/>
                <a:ea typeface="Roboto"/>
                <a:cs typeface="Roboto"/>
                <a:sym typeface="Roboto"/>
              </a:rPr>
              <a:t>Question: 01</a:t>
            </a:r>
            <a:endParaRPr b="0" i="0" sz="2000" u="none" cap="none" strike="noStrike">
              <a:solidFill>
                <a:srgbClr val="FFFFFF"/>
              </a:solidFill>
              <a:latin typeface="Roboto"/>
              <a:ea typeface="Roboto"/>
              <a:cs typeface="Roboto"/>
              <a:sym typeface="Roboto"/>
            </a:endParaRPr>
          </a:p>
        </p:txBody>
      </p:sp>
      <p:graphicFrame>
        <p:nvGraphicFramePr>
          <p:cNvPr id="303" name="Google Shape;303;p35"/>
          <p:cNvGraphicFramePr/>
          <p:nvPr/>
        </p:nvGraphicFramePr>
        <p:xfrm>
          <a:off x="275100" y="973628"/>
          <a:ext cx="3000000" cy="3000000"/>
        </p:xfrm>
        <a:graphic>
          <a:graphicData uri="http://schemas.openxmlformats.org/drawingml/2006/table">
            <a:tbl>
              <a:tblPr>
                <a:noFill/>
                <a:tableStyleId>{6316286E-9CA3-4B31-9A45-EA8DCB26D811}</a:tableStyleId>
              </a:tblPr>
              <a:tblGrid>
                <a:gridCol w="4517750"/>
                <a:gridCol w="4076050"/>
              </a:tblGrid>
              <a:tr h="3775425">
                <a:tc>
                  <a:txBody>
                    <a:bodyPr/>
                    <a:lstStyle/>
                    <a:p>
                      <a:pPr indent="0" lvl="0" marL="0" marR="0" rtl="0" algn="l">
                        <a:lnSpc>
                          <a:spcPct val="100000"/>
                        </a:lnSpc>
                        <a:spcBef>
                          <a:spcPts val="0"/>
                        </a:spcBef>
                        <a:spcAft>
                          <a:spcPts val="0"/>
                        </a:spcAft>
                        <a:buClr>
                          <a:srgbClr val="000000"/>
                        </a:buClr>
                        <a:buSzPts val="1100"/>
                        <a:buFont typeface="Arial"/>
                        <a:buNone/>
                      </a:pPr>
                      <a:r>
                        <a:rPr b="0" lang="en-IN" sz="1400" u="none" cap="none" strike="noStrike">
                          <a:solidFill>
                            <a:schemeClr val="dk1"/>
                          </a:solidFill>
                          <a:highlight>
                            <a:schemeClr val="lt1"/>
                          </a:highlight>
                          <a:latin typeface="Consolas"/>
                          <a:ea typeface="Consolas"/>
                          <a:cs typeface="Consolas"/>
                          <a:sym typeface="Consolas"/>
                        </a:rPr>
                        <a:t>public class EthCode {</a:t>
                      </a:r>
                      <a:endParaRPr/>
                    </a:p>
                    <a:p>
                      <a:pPr indent="0" lvl="0" marL="0" marR="0" rtl="0" algn="l">
                        <a:lnSpc>
                          <a:spcPct val="100000"/>
                        </a:lnSpc>
                        <a:spcBef>
                          <a:spcPts val="0"/>
                        </a:spcBef>
                        <a:spcAft>
                          <a:spcPts val="0"/>
                        </a:spcAft>
                        <a:buClr>
                          <a:srgbClr val="000000"/>
                        </a:buClr>
                        <a:buSzPts val="1100"/>
                        <a:buFont typeface="Arial"/>
                        <a:buNone/>
                      </a:pPr>
                      <a:r>
                        <a:t/>
                      </a:r>
                      <a:endParaRPr b="0" sz="1400" u="none" cap="none" strike="noStrike">
                        <a:solidFill>
                          <a:schemeClr val="dk1"/>
                        </a:solidFill>
                        <a:highlight>
                          <a:schemeClr val="lt1"/>
                        </a:highlight>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100"/>
                        <a:buFont typeface="Arial"/>
                        <a:buNone/>
                      </a:pPr>
                      <a:r>
                        <a:rPr b="0" lang="en-IN" sz="1400" u="none" cap="none" strike="noStrike">
                          <a:solidFill>
                            <a:schemeClr val="dk1"/>
                          </a:solidFill>
                          <a:highlight>
                            <a:schemeClr val="lt1"/>
                          </a:highlight>
                          <a:latin typeface="Consolas"/>
                          <a:ea typeface="Consolas"/>
                          <a:cs typeface="Consolas"/>
                          <a:sym typeface="Consolas"/>
                        </a:rPr>
                        <a:t> static int numberOfPaths(int m, int n)</a:t>
                      </a:r>
                      <a:endParaRPr/>
                    </a:p>
                    <a:p>
                      <a:pPr indent="0" lvl="0" marL="0" marR="0" rtl="0" algn="l">
                        <a:lnSpc>
                          <a:spcPct val="100000"/>
                        </a:lnSpc>
                        <a:spcBef>
                          <a:spcPts val="0"/>
                        </a:spcBef>
                        <a:spcAft>
                          <a:spcPts val="0"/>
                        </a:spcAft>
                        <a:buClr>
                          <a:srgbClr val="000000"/>
                        </a:buClr>
                        <a:buSzPts val="1100"/>
                        <a:buFont typeface="Arial"/>
                        <a:buNone/>
                      </a:pPr>
                      <a:r>
                        <a:rPr b="0" lang="en-IN" sz="1400" u="none" cap="none" strike="noStrike">
                          <a:solidFill>
                            <a:schemeClr val="dk1"/>
                          </a:solidFill>
                          <a:highlight>
                            <a:schemeClr val="lt1"/>
                          </a:highlight>
                          <a:latin typeface="Consolas"/>
                          <a:ea typeface="Consolas"/>
                          <a:cs typeface="Consolas"/>
                          <a:sym typeface="Consolas"/>
                        </a:rPr>
                        <a:t> {</a:t>
                      </a:r>
                      <a:endParaRPr/>
                    </a:p>
                    <a:p>
                      <a:pPr indent="0" lvl="0" marL="0" marR="0" rtl="0" algn="l">
                        <a:lnSpc>
                          <a:spcPct val="100000"/>
                        </a:lnSpc>
                        <a:spcBef>
                          <a:spcPts val="0"/>
                        </a:spcBef>
                        <a:spcAft>
                          <a:spcPts val="0"/>
                        </a:spcAft>
                        <a:buClr>
                          <a:srgbClr val="000000"/>
                        </a:buClr>
                        <a:buSzPts val="1100"/>
                        <a:buFont typeface="Arial"/>
                        <a:buNone/>
                      </a:pPr>
                      <a:r>
                        <a:rPr b="0" lang="en-IN" sz="1400" u="none" cap="none" strike="noStrike">
                          <a:solidFill>
                            <a:schemeClr val="dk1"/>
                          </a:solidFill>
                          <a:highlight>
                            <a:schemeClr val="lt1"/>
                          </a:highlight>
                          <a:latin typeface="Consolas"/>
                          <a:ea typeface="Consolas"/>
                          <a:cs typeface="Consolas"/>
                          <a:sym typeface="Consolas"/>
                        </a:rPr>
                        <a:t> // Create a 1D array to store results of subproblems</a:t>
                      </a:r>
                      <a:endParaRPr b="0" sz="1400" u="none" cap="none" strike="noStrike">
                        <a:solidFill>
                          <a:schemeClr val="dk1"/>
                        </a:solidFill>
                        <a:highlight>
                          <a:schemeClr val="lt1"/>
                        </a:highlight>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100"/>
                        <a:buFont typeface="Arial"/>
                        <a:buNone/>
                      </a:pPr>
                      <a:r>
                        <a:rPr b="0" lang="en-IN" sz="1400" u="none" cap="none" strike="noStrike">
                          <a:solidFill>
                            <a:schemeClr val="dk1"/>
                          </a:solidFill>
                          <a:highlight>
                            <a:schemeClr val="lt1"/>
                          </a:highlight>
                          <a:latin typeface="Consolas"/>
                          <a:ea typeface="Consolas"/>
                          <a:cs typeface="Consolas"/>
                          <a:sym typeface="Consolas"/>
                        </a:rPr>
                        <a:t> int[] dp = new int[n];</a:t>
                      </a:r>
                      <a:endParaRPr/>
                    </a:p>
                    <a:p>
                      <a:pPr indent="0" lvl="0" marL="0" marR="0" rtl="0" algn="l">
                        <a:lnSpc>
                          <a:spcPct val="100000"/>
                        </a:lnSpc>
                        <a:spcBef>
                          <a:spcPts val="0"/>
                        </a:spcBef>
                        <a:spcAft>
                          <a:spcPts val="0"/>
                        </a:spcAft>
                        <a:buClr>
                          <a:srgbClr val="000000"/>
                        </a:buClr>
                        <a:buSzPts val="1100"/>
                        <a:buFont typeface="Arial"/>
                        <a:buNone/>
                      </a:pPr>
                      <a:r>
                        <a:rPr b="0" lang="en-IN" sz="1400" u="none" cap="none" strike="noStrike">
                          <a:solidFill>
                            <a:schemeClr val="dk1"/>
                          </a:solidFill>
                          <a:highlight>
                            <a:schemeClr val="lt1"/>
                          </a:highlight>
                          <a:latin typeface="Consolas"/>
                          <a:ea typeface="Consolas"/>
                          <a:cs typeface="Consolas"/>
                          <a:sym typeface="Consolas"/>
                        </a:rPr>
                        <a:t> dp[0] = 1;</a:t>
                      </a:r>
                      <a:endParaRPr/>
                    </a:p>
                    <a:p>
                      <a:pPr indent="0" lvl="0" marL="0" marR="0" rtl="0" algn="l">
                        <a:lnSpc>
                          <a:spcPct val="100000"/>
                        </a:lnSpc>
                        <a:spcBef>
                          <a:spcPts val="0"/>
                        </a:spcBef>
                        <a:spcAft>
                          <a:spcPts val="0"/>
                        </a:spcAft>
                        <a:buClr>
                          <a:srgbClr val="000000"/>
                        </a:buClr>
                        <a:buSzPts val="1100"/>
                        <a:buFont typeface="Arial"/>
                        <a:buNone/>
                      </a:pPr>
                      <a:r>
                        <a:t/>
                      </a:r>
                      <a:endParaRPr b="0" sz="1400" u="none" cap="none" strike="noStrike">
                        <a:solidFill>
                          <a:schemeClr val="dk1"/>
                        </a:solidFill>
                        <a:highlight>
                          <a:schemeClr val="lt1"/>
                        </a:highlight>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100"/>
                        <a:buFont typeface="Arial"/>
                        <a:buNone/>
                      </a:pPr>
                      <a:r>
                        <a:rPr b="0" lang="en-IN" sz="1400" u="none" cap="none" strike="noStrike">
                          <a:solidFill>
                            <a:schemeClr val="dk1"/>
                          </a:solidFill>
                          <a:highlight>
                            <a:schemeClr val="lt1"/>
                          </a:highlight>
                          <a:latin typeface="Consolas"/>
                          <a:ea typeface="Consolas"/>
                          <a:cs typeface="Consolas"/>
                          <a:sym typeface="Consolas"/>
                        </a:rPr>
                        <a:t> for (int i = 0; i &lt; m; i++) {</a:t>
                      </a:r>
                      <a:endParaRPr/>
                    </a:p>
                    <a:p>
                      <a:pPr indent="0" lvl="0" marL="0" marR="0" rtl="0" algn="l">
                        <a:lnSpc>
                          <a:spcPct val="100000"/>
                        </a:lnSpc>
                        <a:spcBef>
                          <a:spcPts val="0"/>
                        </a:spcBef>
                        <a:spcAft>
                          <a:spcPts val="0"/>
                        </a:spcAft>
                        <a:buClr>
                          <a:srgbClr val="000000"/>
                        </a:buClr>
                        <a:buSzPts val="1100"/>
                        <a:buFont typeface="Arial"/>
                        <a:buNone/>
                      </a:pPr>
                      <a:r>
                        <a:rPr b="0" lang="en-IN" sz="1400" u="none" cap="none" strike="noStrike">
                          <a:solidFill>
                            <a:schemeClr val="dk1"/>
                          </a:solidFill>
                          <a:highlight>
                            <a:schemeClr val="lt1"/>
                          </a:highlight>
                          <a:latin typeface="Consolas"/>
                          <a:ea typeface="Consolas"/>
                          <a:cs typeface="Consolas"/>
                          <a:sym typeface="Consolas"/>
                        </a:rPr>
                        <a:t> for (int j = 1; j &lt; n; j++) {</a:t>
                      </a:r>
                      <a:endParaRPr/>
                    </a:p>
                    <a:p>
                      <a:pPr indent="0" lvl="0" marL="0" marR="0" rtl="0" algn="l">
                        <a:lnSpc>
                          <a:spcPct val="100000"/>
                        </a:lnSpc>
                        <a:spcBef>
                          <a:spcPts val="0"/>
                        </a:spcBef>
                        <a:spcAft>
                          <a:spcPts val="0"/>
                        </a:spcAft>
                        <a:buClr>
                          <a:srgbClr val="000000"/>
                        </a:buClr>
                        <a:buSzPts val="1100"/>
                        <a:buFont typeface="Arial"/>
                        <a:buNone/>
                      </a:pPr>
                      <a:r>
                        <a:rPr b="0" lang="en-IN" sz="1400" u="none" cap="none" strike="noStrike">
                          <a:solidFill>
                            <a:schemeClr val="dk1"/>
                          </a:solidFill>
                          <a:highlight>
                            <a:schemeClr val="lt1"/>
                          </a:highlight>
                          <a:latin typeface="Consolas"/>
                          <a:ea typeface="Consolas"/>
                          <a:cs typeface="Consolas"/>
                          <a:sym typeface="Consolas"/>
                        </a:rPr>
                        <a:t> dp[j] += dp[j - 1];</a:t>
                      </a:r>
                      <a:endParaRPr/>
                    </a:p>
                    <a:p>
                      <a:pPr indent="0" lvl="0" marL="0" marR="0" rtl="0" algn="l">
                        <a:lnSpc>
                          <a:spcPct val="100000"/>
                        </a:lnSpc>
                        <a:spcBef>
                          <a:spcPts val="0"/>
                        </a:spcBef>
                        <a:spcAft>
                          <a:spcPts val="0"/>
                        </a:spcAft>
                        <a:buClr>
                          <a:srgbClr val="000000"/>
                        </a:buClr>
                        <a:buSzPts val="1100"/>
                        <a:buFont typeface="Arial"/>
                        <a:buNone/>
                      </a:pPr>
                      <a:r>
                        <a:rPr b="0" lang="en-IN" sz="1400" u="none" cap="none" strike="noStrike">
                          <a:solidFill>
                            <a:schemeClr val="dk1"/>
                          </a:solidFill>
                          <a:highlight>
                            <a:schemeClr val="lt1"/>
                          </a:highlight>
                          <a:latin typeface="Consolas"/>
                          <a:ea typeface="Consolas"/>
                          <a:cs typeface="Consolas"/>
                          <a:sym typeface="Consolas"/>
                        </a:rPr>
                        <a:t> }</a:t>
                      </a:r>
                      <a:endParaRPr/>
                    </a:p>
                    <a:p>
                      <a:pPr indent="0" lvl="0" marL="0" marR="0" rtl="0" algn="l">
                        <a:lnSpc>
                          <a:spcPct val="100000"/>
                        </a:lnSpc>
                        <a:spcBef>
                          <a:spcPts val="0"/>
                        </a:spcBef>
                        <a:spcAft>
                          <a:spcPts val="0"/>
                        </a:spcAft>
                        <a:buClr>
                          <a:srgbClr val="000000"/>
                        </a:buClr>
                        <a:buSzPts val="1100"/>
                        <a:buFont typeface="Arial"/>
                        <a:buNone/>
                      </a:pPr>
                      <a:r>
                        <a:rPr b="0" lang="en-IN" sz="1400" u="none" cap="none" strike="noStrike">
                          <a:solidFill>
                            <a:schemeClr val="dk1"/>
                          </a:solidFill>
                          <a:highlight>
                            <a:schemeClr val="lt1"/>
                          </a:highlight>
                          <a:latin typeface="Consolas"/>
                          <a:ea typeface="Consolas"/>
                          <a:cs typeface="Consolas"/>
                          <a:sym typeface="Consolas"/>
                        </a:rPr>
                        <a:t> }</a:t>
                      </a:r>
                      <a:endParaRPr/>
                    </a:p>
                    <a:p>
                      <a:pPr indent="0" lvl="0" marL="0" marR="0" rtl="0" algn="l">
                        <a:lnSpc>
                          <a:spcPct val="100000"/>
                        </a:lnSpc>
                        <a:spcBef>
                          <a:spcPts val="0"/>
                        </a:spcBef>
                        <a:spcAft>
                          <a:spcPts val="0"/>
                        </a:spcAft>
                        <a:buClr>
                          <a:srgbClr val="000000"/>
                        </a:buClr>
                        <a:buSzPts val="1100"/>
                        <a:buFont typeface="Arial"/>
                        <a:buNone/>
                      </a:pPr>
                      <a:r>
                        <a:t/>
                      </a:r>
                      <a:endParaRPr b="0" sz="1400" u="none" cap="none" strike="noStrike">
                        <a:solidFill>
                          <a:schemeClr val="dk1"/>
                        </a:solidFill>
                        <a:highlight>
                          <a:schemeClr val="lt1"/>
                        </a:highlight>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100"/>
                        <a:buFont typeface="Arial"/>
                        <a:buNone/>
                      </a:pPr>
                      <a:r>
                        <a:rPr b="0" lang="en-IN" sz="1400" u="none" cap="none" strike="noStrike">
                          <a:solidFill>
                            <a:schemeClr val="dk1"/>
                          </a:solidFill>
                          <a:highlight>
                            <a:schemeClr val="lt1"/>
                          </a:highlight>
                          <a:latin typeface="Consolas"/>
                          <a:ea typeface="Consolas"/>
                          <a:cs typeface="Consolas"/>
                          <a:sym typeface="Consolas"/>
                        </a:rPr>
                        <a:t> return dp[n - 1];</a:t>
                      </a:r>
                      <a:endParaRPr/>
                    </a:p>
                    <a:p>
                      <a:pPr indent="0" lvl="0" marL="0" marR="0" rtl="0" algn="l">
                        <a:lnSpc>
                          <a:spcPct val="100000"/>
                        </a:lnSpc>
                        <a:spcBef>
                          <a:spcPts val="0"/>
                        </a:spcBef>
                        <a:spcAft>
                          <a:spcPts val="0"/>
                        </a:spcAft>
                        <a:buClr>
                          <a:srgbClr val="000000"/>
                        </a:buClr>
                        <a:buSzPts val="1100"/>
                        <a:buFont typeface="Arial"/>
                        <a:buNone/>
                      </a:pPr>
                      <a:r>
                        <a:rPr b="0" lang="en-IN" sz="1400" u="none" cap="none" strike="noStrike">
                          <a:solidFill>
                            <a:schemeClr val="dk1"/>
                          </a:solidFill>
                          <a:highlight>
                            <a:schemeClr val="lt1"/>
                          </a:highlight>
                          <a:latin typeface="Consolas"/>
                          <a:ea typeface="Consolas"/>
                          <a:cs typeface="Consolas"/>
                          <a:sym typeface="Consolas"/>
                        </a:rPr>
                        <a:t> }</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000000"/>
                        </a:buClr>
                        <a:buSzPts val="1400"/>
                        <a:buFont typeface="Arial"/>
                        <a:buNone/>
                      </a:pPr>
                      <a:r>
                        <a:rPr b="0" lang="en-IN" sz="1400" u="none" cap="none" strike="noStrike">
                          <a:solidFill>
                            <a:schemeClr val="dk1"/>
                          </a:solidFill>
                          <a:highlight>
                            <a:schemeClr val="lt1"/>
                          </a:highlight>
                          <a:latin typeface="Consolas"/>
                          <a:ea typeface="Consolas"/>
                          <a:cs typeface="Consolas"/>
                          <a:sym typeface="Consolas"/>
                        </a:rPr>
                        <a:t> public static void main(String args[])</a:t>
                      </a:r>
                      <a:endParaRPr/>
                    </a:p>
                    <a:p>
                      <a:pPr indent="0" lvl="0" marL="0" marR="0" rtl="0" algn="l">
                        <a:lnSpc>
                          <a:spcPct val="100000"/>
                        </a:lnSpc>
                        <a:spcBef>
                          <a:spcPts val="0"/>
                        </a:spcBef>
                        <a:spcAft>
                          <a:spcPts val="0"/>
                        </a:spcAft>
                        <a:buClr>
                          <a:srgbClr val="000000"/>
                        </a:buClr>
                        <a:buSzPts val="1400"/>
                        <a:buFont typeface="Arial"/>
                        <a:buNone/>
                      </a:pPr>
                      <a:r>
                        <a:rPr b="0" lang="en-IN" sz="1400" u="none" cap="none" strike="noStrike">
                          <a:solidFill>
                            <a:schemeClr val="dk1"/>
                          </a:solidFill>
                          <a:highlight>
                            <a:schemeClr val="lt1"/>
                          </a:highlight>
                          <a:latin typeface="Consolas"/>
                          <a:ea typeface="Consolas"/>
                          <a:cs typeface="Consolas"/>
                          <a:sym typeface="Consolas"/>
                        </a:rPr>
                        <a:t> {</a:t>
                      </a:r>
                      <a:endParaRPr/>
                    </a:p>
                    <a:p>
                      <a:pPr indent="0" lvl="0" marL="0" marR="0" rtl="0" algn="l">
                        <a:lnSpc>
                          <a:spcPct val="100000"/>
                        </a:lnSpc>
                        <a:spcBef>
                          <a:spcPts val="0"/>
                        </a:spcBef>
                        <a:spcAft>
                          <a:spcPts val="0"/>
                        </a:spcAft>
                        <a:buClr>
                          <a:srgbClr val="000000"/>
                        </a:buClr>
                        <a:buSzPts val="1400"/>
                        <a:buFont typeface="Arial"/>
                        <a:buNone/>
                      </a:pPr>
                      <a:r>
                        <a:rPr b="0" lang="en-IN" sz="1400" u="none" cap="none" strike="noStrike">
                          <a:solidFill>
                            <a:schemeClr val="dk1"/>
                          </a:solidFill>
                          <a:highlight>
                            <a:schemeClr val="lt1"/>
                          </a:highlight>
                          <a:latin typeface="Consolas"/>
                          <a:ea typeface="Consolas"/>
                          <a:cs typeface="Consolas"/>
                          <a:sym typeface="Consolas"/>
                        </a:rPr>
                        <a:t> System.out.println(numberOfPaths(3, 3));</a:t>
                      </a:r>
                      <a:endParaRPr/>
                    </a:p>
                    <a:p>
                      <a:pPr indent="0" lvl="0" marL="0" marR="0" rtl="0" algn="l">
                        <a:lnSpc>
                          <a:spcPct val="100000"/>
                        </a:lnSpc>
                        <a:spcBef>
                          <a:spcPts val="0"/>
                        </a:spcBef>
                        <a:spcAft>
                          <a:spcPts val="0"/>
                        </a:spcAft>
                        <a:buClr>
                          <a:srgbClr val="000000"/>
                        </a:buClr>
                        <a:buSzPts val="1400"/>
                        <a:buFont typeface="Arial"/>
                        <a:buNone/>
                      </a:pPr>
                      <a:r>
                        <a:rPr b="0" lang="en-IN" sz="1400" u="none" cap="none" strike="noStrike">
                          <a:solidFill>
                            <a:schemeClr val="dk1"/>
                          </a:solidFill>
                          <a:highlight>
                            <a:schemeClr val="lt1"/>
                          </a:highlight>
                          <a:latin typeface="Consolas"/>
                          <a:ea typeface="Consolas"/>
                          <a:cs typeface="Consolas"/>
                          <a:sym typeface="Consolas"/>
                        </a:rPr>
                        <a:t> }</a:t>
                      </a:r>
                      <a:endParaRPr/>
                    </a:p>
                    <a:p>
                      <a:pPr indent="0" lvl="0" marL="0" marR="0" rtl="0" algn="l">
                        <a:lnSpc>
                          <a:spcPct val="100000"/>
                        </a:lnSpc>
                        <a:spcBef>
                          <a:spcPts val="0"/>
                        </a:spcBef>
                        <a:spcAft>
                          <a:spcPts val="0"/>
                        </a:spcAft>
                        <a:buClr>
                          <a:srgbClr val="000000"/>
                        </a:buClr>
                        <a:buSzPts val="1400"/>
                        <a:buFont typeface="Arial"/>
                        <a:buNone/>
                      </a:pPr>
                      <a:r>
                        <a:rPr b="0" lang="en-IN" sz="1400" u="none" cap="none" strike="noStrike">
                          <a:solidFill>
                            <a:schemeClr val="dk1"/>
                          </a:solidFill>
                          <a:highlight>
                            <a:schemeClr val="lt1"/>
                          </a:highlight>
                          <a:latin typeface="Consolas"/>
                          <a:ea typeface="Consolas"/>
                          <a:cs typeface="Consolas"/>
                          <a:sym typeface="Consolas"/>
                        </a:rPr>
                        <a:t>}</a:t>
                      </a:r>
                      <a:endParaRPr b="0" sz="1400" u="none" cap="none" strike="noStrike">
                        <a:solidFill>
                          <a:schemeClr val="dk1"/>
                        </a:solidFill>
                        <a:highlight>
                          <a:schemeClr val="lt1"/>
                        </a:highlight>
                        <a:latin typeface="Consolas"/>
                        <a:ea typeface="Consolas"/>
                        <a:cs typeface="Consolas"/>
                        <a:sym typeface="Consolas"/>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bl>
          </a:graphicData>
        </a:graphic>
      </p:graphicFrame>
      <p:sp>
        <p:nvSpPr>
          <p:cNvPr id="304" name="Google Shape;304;p35"/>
          <p:cNvSpPr txBox="1"/>
          <p:nvPr/>
        </p:nvSpPr>
        <p:spPr>
          <a:xfrm>
            <a:off x="303900" y="383950"/>
            <a:ext cx="36219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IN" sz="2000">
                <a:solidFill>
                  <a:srgbClr val="8182EF"/>
                </a:solidFill>
                <a:latin typeface="Roboto"/>
                <a:ea typeface="Roboto"/>
                <a:cs typeface="Roboto"/>
                <a:sym typeface="Roboto"/>
              </a:rPr>
              <a:t>MANEUVERING PROBLEM</a:t>
            </a:r>
            <a:endParaRPr b="1" sz="2000">
              <a:solidFill>
                <a:srgbClr val="8182EF"/>
              </a:solidFill>
              <a:latin typeface="Roboto"/>
              <a:ea typeface="Roboto"/>
              <a:cs typeface="Roboto"/>
              <a:sym typeface="Robo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36"/>
          <p:cNvSpPr txBox="1"/>
          <p:nvPr/>
        </p:nvSpPr>
        <p:spPr>
          <a:xfrm>
            <a:off x="327600" y="392650"/>
            <a:ext cx="2827800" cy="4752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2000"/>
              <a:buFont typeface="Arial"/>
              <a:buNone/>
            </a:pPr>
            <a:r>
              <a:rPr b="0" i="0" lang="en-IN" sz="2000" u="none" cap="none" strike="noStrike">
                <a:solidFill>
                  <a:srgbClr val="FFFFFF"/>
                </a:solidFill>
                <a:latin typeface="Roboto"/>
                <a:ea typeface="Roboto"/>
                <a:cs typeface="Roboto"/>
                <a:sym typeface="Roboto"/>
              </a:rPr>
              <a:t>Question: 01</a:t>
            </a:r>
            <a:endParaRPr b="0" i="0" sz="2000" u="none" cap="none" strike="noStrike">
              <a:solidFill>
                <a:srgbClr val="FFFFFF"/>
              </a:solidFill>
              <a:latin typeface="Roboto"/>
              <a:ea typeface="Roboto"/>
              <a:cs typeface="Roboto"/>
              <a:sym typeface="Roboto"/>
            </a:endParaRPr>
          </a:p>
        </p:txBody>
      </p:sp>
      <p:sp>
        <p:nvSpPr>
          <p:cNvPr id="310" name="Google Shape;310;p36"/>
          <p:cNvSpPr txBox="1"/>
          <p:nvPr/>
        </p:nvSpPr>
        <p:spPr>
          <a:xfrm>
            <a:off x="327600" y="392650"/>
            <a:ext cx="2827800" cy="4752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2000"/>
              <a:buFont typeface="Arial"/>
              <a:buNone/>
            </a:pPr>
            <a:r>
              <a:rPr b="0" i="0" lang="en-IN" sz="2000" u="none" cap="none" strike="noStrike">
                <a:solidFill>
                  <a:srgbClr val="FFFFFF"/>
                </a:solidFill>
                <a:latin typeface="Roboto"/>
                <a:ea typeface="Roboto"/>
                <a:cs typeface="Roboto"/>
                <a:sym typeface="Roboto"/>
              </a:rPr>
              <a:t>Question: 01</a:t>
            </a:r>
            <a:endParaRPr b="0" i="0" sz="2000" u="none" cap="none" strike="noStrike">
              <a:solidFill>
                <a:srgbClr val="FFFFFF"/>
              </a:solidFill>
              <a:latin typeface="Roboto"/>
              <a:ea typeface="Roboto"/>
              <a:cs typeface="Roboto"/>
              <a:sym typeface="Roboto"/>
            </a:endParaRPr>
          </a:p>
        </p:txBody>
      </p:sp>
      <p:sp>
        <p:nvSpPr>
          <p:cNvPr id="311" name="Google Shape;311;p36"/>
          <p:cNvSpPr/>
          <p:nvPr/>
        </p:nvSpPr>
        <p:spPr>
          <a:xfrm>
            <a:off x="577637" y="1000776"/>
            <a:ext cx="7968222" cy="415498"/>
          </a:xfrm>
          <a:prstGeom prst="rect">
            <a:avLst/>
          </a:prstGeom>
          <a:noFill/>
          <a:ln>
            <a:noFill/>
          </a:ln>
        </p:spPr>
        <p:txBody>
          <a:bodyPr anchorCtr="0" anchor="t" bIns="0" lIns="0" spcFirstLastPara="1" rIns="0" wrap="square" tIns="0">
            <a:spAutoFit/>
          </a:bodyPr>
          <a:lstStyle/>
          <a:p>
            <a:pPr indent="0" lvl="0" marL="0" marR="0" rtl="0" algn="ctr">
              <a:lnSpc>
                <a:spcPct val="150000"/>
              </a:lnSpc>
              <a:spcBef>
                <a:spcPts val="0"/>
              </a:spcBef>
              <a:spcAft>
                <a:spcPts val="0"/>
              </a:spcAft>
              <a:buNone/>
            </a:pPr>
            <a:r>
              <a:rPr b="1" i="0" lang="en-IN" sz="1600" u="none" cap="none" strike="noStrike">
                <a:solidFill>
                  <a:schemeClr val="dk1"/>
                </a:solidFill>
                <a:latin typeface="Roboto"/>
                <a:ea typeface="Roboto"/>
                <a:cs typeface="Roboto"/>
                <a:sym typeface="Roboto"/>
              </a:rPr>
              <a:t>Complexity</a:t>
            </a:r>
            <a:endParaRPr b="1" i="0" sz="1600" u="none" cap="none" strike="noStrike">
              <a:solidFill>
                <a:srgbClr val="000000"/>
              </a:solidFill>
              <a:latin typeface="Roboto"/>
              <a:ea typeface="Roboto"/>
              <a:cs typeface="Roboto"/>
              <a:sym typeface="Roboto"/>
            </a:endParaRPr>
          </a:p>
        </p:txBody>
      </p:sp>
      <p:sp>
        <p:nvSpPr>
          <p:cNvPr id="312" name="Google Shape;312;p36"/>
          <p:cNvSpPr/>
          <p:nvPr/>
        </p:nvSpPr>
        <p:spPr>
          <a:xfrm>
            <a:off x="4303872" y="1985051"/>
            <a:ext cx="3980735" cy="415498"/>
          </a:xfrm>
          <a:prstGeom prst="rect">
            <a:avLst/>
          </a:prstGeom>
          <a:noFill/>
          <a:ln>
            <a:noFill/>
          </a:ln>
        </p:spPr>
        <p:txBody>
          <a:bodyPr anchorCtr="0" anchor="t" bIns="0" lIns="0" spcFirstLastPara="1" rIns="0" wrap="square" tIns="0">
            <a:spAutoFit/>
          </a:bodyPr>
          <a:lstStyle/>
          <a:p>
            <a:pPr indent="0" lvl="0" marL="0" marR="0" rtl="0" algn="l">
              <a:lnSpc>
                <a:spcPct val="150000"/>
              </a:lnSpc>
              <a:spcBef>
                <a:spcPts val="0"/>
              </a:spcBef>
              <a:spcAft>
                <a:spcPts val="0"/>
              </a:spcAft>
              <a:buNone/>
            </a:pPr>
            <a:r>
              <a:rPr i="0" lang="en-IN" sz="1600" u="none" cap="none" strike="noStrike">
                <a:solidFill>
                  <a:schemeClr val="dk1"/>
                </a:solidFill>
                <a:latin typeface="Roboto"/>
                <a:ea typeface="Roboto"/>
                <a:cs typeface="Roboto"/>
                <a:sym typeface="Roboto"/>
              </a:rPr>
              <a:t>O(n)</a:t>
            </a:r>
            <a:endParaRPr i="0" sz="1600" u="none" cap="none" strike="noStrike">
              <a:solidFill>
                <a:srgbClr val="000000"/>
              </a:solidFill>
              <a:latin typeface="Roboto"/>
              <a:ea typeface="Roboto"/>
              <a:cs typeface="Roboto"/>
              <a:sym typeface="Roboto"/>
            </a:endParaRPr>
          </a:p>
        </p:txBody>
      </p:sp>
      <p:sp>
        <p:nvSpPr>
          <p:cNvPr id="313" name="Google Shape;313;p36"/>
          <p:cNvSpPr/>
          <p:nvPr/>
        </p:nvSpPr>
        <p:spPr>
          <a:xfrm>
            <a:off x="371387" y="1983901"/>
            <a:ext cx="3843109" cy="415498"/>
          </a:xfrm>
          <a:prstGeom prst="rect">
            <a:avLst/>
          </a:prstGeom>
          <a:noFill/>
          <a:ln>
            <a:noFill/>
          </a:ln>
        </p:spPr>
        <p:txBody>
          <a:bodyPr anchorCtr="0" anchor="t" bIns="0" lIns="0" spcFirstLastPara="1" rIns="0" wrap="square" tIns="0">
            <a:spAutoFit/>
          </a:bodyPr>
          <a:lstStyle/>
          <a:p>
            <a:pPr indent="0" lvl="0" marL="0" marR="0" rtl="0" algn="r">
              <a:lnSpc>
                <a:spcPct val="150000"/>
              </a:lnSpc>
              <a:spcBef>
                <a:spcPts val="0"/>
              </a:spcBef>
              <a:spcAft>
                <a:spcPts val="0"/>
              </a:spcAft>
              <a:buNone/>
            </a:pPr>
            <a:r>
              <a:rPr i="0" lang="en-IN" sz="1600" u="none" cap="none" strike="noStrike">
                <a:solidFill>
                  <a:schemeClr val="dk1"/>
                </a:solidFill>
                <a:latin typeface="Roboto"/>
                <a:ea typeface="Roboto"/>
                <a:cs typeface="Roboto"/>
                <a:sym typeface="Roboto"/>
              </a:rPr>
              <a:t>Time Complexity :</a:t>
            </a:r>
            <a:endParaRPr i="0" sz="1600" u="none" cap="none" strike="noStrike">
              <a:solidFill>
                <a:srgbClr val="000000"/>
              </a:solidFill>
              <a:latin typeface="Roboto"/>
              <a:ea typeface="Roboto"/>
              <a:cs typeface="Roboto"/>
              <a:sym typeface="Roboto"/>
            </a:endParaRPr>
          </a:p>
        </p:txBody>
      </p:sp>
      <p:sp>
        <p:nvSpPr>
          <p:cNvPr id="314" name="Google Shape;314;p36"/>
          <p:cNvSpPr/>
          <p:nvPr/>
        </p:nvSpPr>
        <p:spPr>
          <a:xfrm>
            <a:off x="449311" y="3017451"/>
            <a:ext cx="8276455" cy="589905"/>
          </a:xfrm>
          <a:prstGeom prst="rect">
            <a:avLst/>
          </a:prstGeom>
          <a:noFill/>
          <a:ln>
            <a:noFill/>
          </a:ln>
        </p:spPr>
        <p:txBody>
          <a:bodyPr anchorCtr="0" anchor="t" bIns="0" lIns="0" spcFirstLastPara="1" rIns="0" wrap="square" tIns="0">
            <a:spAutoFit/>
          </a:bodyPr>
          <a:lstStyle/>
          <a:p>
            <a:pPr indent="-342900" lvl="0" marL="342900" marR="0" rtl="0" algn="ctr">
              <a:lnSpc>
                <a:spcPct val="127777"/>
              </a:lnSpc>
              <a:spcBef>
                <a:spcPts val="0"/>
              </a:spcBef>
              <a:spcAft>
                <a:spcPts val="0"/>
              </a:spcAft>
              <a:buNone/>
            </a:pPr>
            <a:r>
              <a:rPr i="1" lang="en-IN" sz="1600" u="none" cap="none" strike="noStrike">
                <a:solidFill>
                  <a:schemeClr val="dk1"/>
                </a:solidFill>
                <a:latin typeface="Roboto"/>
                <a:ea typeface="Roboto"/>
                <a:cs typeface="Roboto"/>
                <a:sym typeface="Roboto"/>
              </a:rPr>
              <a:t>This is an optimization over the DP variant of the problem We </a:t>
            </a:r>
            <a:endParaRPr sz="1600">
              <a:latin typeface="Roboto"/>
              <a:ea typeface="Roboto"/>
              <a:cs typeface="Roboto"/>
              <a:sym typeface="Roboto"/>
            </a:endParaRPr>
          </a:p>
          <a:p>
            <a:pPr indent="-342900" lvl="0" marL="342900" marR="0" rtl="0" algn="ctr">
              <a:lnSpc>
                <a:spcPct val="127777"/>
              </a:lnSpc>
              <a:spcBef>
                <a:spcPts val="0"/>
              </a:spcBef>
              <a:spcAft>
                <a:spcPts val="0"/>
              </a:spcAft>
              <a:buNone/>
            </a:pPr>
            <a:r>
              <a:rPr i="1" lang="en-IN" sz="1600" u="none" cap="none" strike="noStrike">
                <a:solidFill>
                  <a:schemeClr val="dk1"/>
                </a:solidFill>
                <a:latin typeface="Roboto"/>
                <a:ea typeface="Roboto"/>
                <a:cs typeface="Roboto"/>
                <a:sym typeface="Roboto"/>
              </a:rPr>
              <a:t>will be using a 1D array here.</a:t>
            </a:r>
            <a:endParaRPr i="1" sz="1600" u="none" cap="none" strike="noStrike">
              <a:solidFill>
                <a:srgbClr val="000000"/>
              </a:solidFill>
              <a:latin typeface="Roboto"/>
              <a:ea typeface="Roboto"/>
              <a:cs typeface="Roboto"/>
              <a:sym typeface="Roboto"/>
            </a:endParaRPr>
          </a:p>
        </p:txBody>
      </p:sp>
      <p:sp>
        <p:nvSpPr>
          <p:cNvPr id="315" name="Google Shape;315;p36"/>
          <p:cNvSpPr txBox="1"/>
          <p:nvPr/>
        </p:nvSpPr>
        <p:spPr>
          <a:xfrm>
            <a:off x="303900" y="383950"/>
            <a:ext cx="36219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IN" sz="2000">
                <a:solidFill>
                  <a:srgbClr val="8182EF"/>
                </a:solidFill>
                <a:latin typeface="Roboto"/>
                <a:ea typeface="Roboto"/>
                <a:cs typeface="Roboto"/>
                <a:sym typeface="Roboto"/>
              </a:rPr>
              <a:t>MANEUVERING PROBLEM</a:t>
            </a:r>
            <a:endParaRPr b="1" sz="2000">
              <a:solidFill>
                <a:srgbClr val="8182EF"/>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1"/>
                                        </p:tgtEl>
                                        <p:attrNameLst>
                                          <p:attrName>style.visibility</p:attrName>
                                        </p:attrNameLst>
                                      </p:cBhvr>
                                      <p:to>
                                        <p:strVal val="visible"/>
                                      </p:to>
                                    </p:set>
                                    <p:animEffect filter="fade" transition="in">
                                      <p:cBhvr>
                                        <p:cTn dur="1000"/>
                                        <p:tgtEl>
                                          <p:spTgt spid="31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2"/>
                                        </p:tgtEl>
                                        <p:attrNameLst>
                                          <p:attrName>style.visibility</p:attrName>
                                        </p:attrNameLst>
                                      </p:cBhvr>
                                      <p:to>
                                        <p:strVal val="visible"/>
                                      </p:to>
                                    </p:set>
                                    <p:animEffect filter="fade" transition="in">
                                      <p:cBhvr>
                                        <p:cTn dur="500"/>
                                        <p:tgtEl>
                                          <p:spTgt spid="31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3"/>
                                        </p:tgtEl>
                                        <p:attrNameLst>
                                          <p:attrName>style.visibility</p:attrName>
                                        </p:attrNameLst>
                                      </p:cBhvr>
                                      <p:to>
                                        <p:strVal val="visible"/>
                                      </p:to>
                                    </p:set>
                                    <p:animEffect filter="fade" transition="in">
                                      <p:cBhvr>
                                        <p:cTn dur="500"/>
                                        <p:tgtEl>
                                          <p:spTgt spid="31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4"/>
                                        </p:tgtEl>
                                        <p:attrNameLst>
                                          <p:attrName>style.visibility</p:attrName>
                                        </p:attrNameLst>
                                      </p:cBhvr>
                                      <p:to>
                                        <p:strVal val="visible"/>
                                      </p:to>
                                    </p:set>
                                    <p:animEffect filter="fade" transition="in">
                                      <p:cBhvr>
                                        <p:cTn dur="500"/>
                                        <p:tgtEl>
                                          <p:spTgt spid="31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6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t/>
            </a:r>
            <a:endParaRPr/>
          </a:p>
        </p:txBody>
      </p:sp>
      <p:sp>
        <p:nvSpPr>
          <p:cNvPr id="145" name="Google Shape;145;p6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t/>
            </a:r>
            <a:endParaRPr/>
          </a:p>
        </p:txBody>
      </p:sp>
      <p:pic>
        <p:nvPicPr>
          <p:cNvPr id="146" name="Google Shape;146;p63"/>
          <p:cNvPicPr preferRelativeResize="0"/>
          <p:nvPr/>
        </p:nvPicPr>
        <p:blipFill rotWithShape="1">
          <a:blip r:embed="rId3">
            <a:alphaModFix/>
          </a:blip>
          <a:srcRect b="0" l="0" r="0" t="0"/>
          <a:stretch/>
        </p:blipFill>
        <p:spPr>
          <a:xfrm>
            <a:off x="2" y="4"/>
            <a:ext cx="9144003" cy="5143501"/>
          </a:xfrm>
          <a:prstGeom prst="rect">
            <a:avLst/>
          </a:prstGeom>
          <a:noFill/>
          <a:ln>
            <a:noFill/>
          </a:ln>
        </p:spPr>
      </p:pic>
      <p:sp>
        <p:nvSpPr>
          <p:cNvPr id="147" name="Google Shape;147;p63"/>
          <p:cNvSpPr txBox="1"/>
          <p:nvPr/>
        </p:nvSpPr>
        <p:spPr>
          <a:xfrm>
            <a:off x="163133" y="1771546"/>
            <a:ext cx="4690800" cy="1317253"/>
          </a:xfrm>
          <a:prstGeom prst="rect">
            <a:avLst/>
          </a:prstGeom>
          <a:noFill/>
          <a:ln>
            <a:noFill/>
          </a:ln>
        </p:spPr>
        <p:txBody>
          <a:bodyPr anchorCtr="0" anchor="t" bIns="91425" lIns="91425" spcFirstLastPara="1" rIns="91425" wrap="square" tIns="91425">
            <a:spAutoFit/>
          </a:bodyPr>
          <a:lstStyle/>
          <a:p>
            <a:pPr indent="0" lvl="0" marL="0" marR="0" rtl="0" algn="ctr">
              <a:lnSpc>
                <a:spcPct val="115000"/>
              </a:lnSpc>
              <a:spcBef>
                <a:spcPts val="0"/>
              </a:spcBef>
              <a:spcAft>
                <a:spcPts val="0"/>
              </a:spcAft>
              <a:buClr>
                <a:srgbClr val="000000"/>
              </a:buClr>
              <a:buSzPts val="3200"/>
              <a:buFont typeface="Arial"/>
              <a:buNone/>
            </a:pPr>
            <a:r>
              <a:rPr b="1" i="0" lang="en-IN" sz="3200" u="none" cap="none" strike="noStrike">
                <a:solidFill>
                  <a:schemeClr val="lt1"/>
                </a:solidFill>
                <a:latin typeface="Roboto"/>
                <a:ea typeface="Roboto"/>
                <a:cs typeface="Roboto"/>
                <a:sym typeface="Roboto"/>
              </a:rPr>
              <a:t> </a:t>
            </a:r>
            <a:r>
              <a:rPr b="1" i="0" lang="en-IN" sz="3200" u="none" cap="none" strike="noStrike">
                <a:solidFill>
                  <a:schemeClr val="lt1"/>
                </a:solidFill>
                <a:latin typeface="Arial"/>
                <a:ea typeface="Arial"/>
                <a:cs typeface="Arial"/>
                <a:sym typeface="Arial"/>
              </a:rPr>
              <a:t>MANEUVERING PROBLEM</a:t>
            </a:r>
            <a:endParaRPr b="1" i="0" sz="3200" u="none" cap="none" strike="noStrike">
              <a:solidFill>
                <a:schemeClr val="lt1"/>
              </a:solidFill>
              <a:latin typeface="Roboto"/>
              <a:ea typeface="Roboto"/>
              <a:cs typeface="Roboto"/>
              <a:sym typeface="Roboto"/>
            </a:endParaRPr>
          </a:p>
        </p:txBody>
      </p:sp>
    </p:spTree>
  </p:cSld>
  <p:clrMapOvr>
    <a:masterClrMapping/>
  </p:clrMapOvr>
  <p:transition spd="slow">
    <p:push/>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65"/>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5200"/>
              <a:buNone/>
            </a:pPr>
            <a:r>
              <a:t/>
            </a:r>
            <a:endParaRPr/>
          </a:p>
        </p:txBody>
      </p:sp>
      <p:sp>
        <p:nvSpPr>
          <p:cNvPr id="321" name="Google Shape;321;p65"/>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p>
            <a:pPr indent="-342900" lvl="0" marL="457200" rtl="0" algn="ctr">
              <a:lnSpc>
                <a:spcPct val="100000"/>
              </a:lnSpc>
              <a:spcBef>
                <a:spcPts val="0"/>
              </a:spcBef>
              <a:spcAft>
                <a:spcPts val="0"/>
              </a:spcAft>
              <a:buSzPts val="2800"/>
              <a:buNone/>
            </a:pPr>
            <a:r>
              <a:t/>
            </a:r>
            <a:endParaRPr/>
          </a:p>
        </p:txBody>
      </p:sp>
      <p:pic>
        <p:nvPicPr>
          <p:cNvPr id="322" name="Google Shape;322;p65"/>
          <p:cNvPicPr preferRelativeResize="0"/>
          <p:nvPr/>
        </p:nvPicPr>
        <p:blipFill rotWithShape="1">
          <a:blip r:embed="rId3">
            <a:alphaModFix/>
          </a:blip>
          <a:srcRect b="0" l="0" r="0" t="0"/>
          <a:stretch/>
        </p:blipFill>
        <p:spPr>
          <a:xfrm>
            <a:off x="1" y="1"/>
            <a:ext cx="9144003" cy="5143501"/>
          </a:xfrm>
          <a:prstGeom prst="rect">
            <a:avLst/>
          </a:prstGeom>
          <a:noFill/>
          <a:ln>
            <a:noFill/>
          </a:ln>
        </p:spPr>
      </p:pic>
      <p:sp>
        <p:nvSpPr>
          <p:cNvPr id="323" name="Google Shape;323;p65"/>
          <p:cNvSpPr txBox="1"/>
          <p:nvPr/>
        </p:nvSpPr>
        <p:spPr>
          <a:xfrm>
            <a:off x="3141000" y="2194650"/>
            <a:ext cx="2862000" cy="754022"/>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700"/>
              <a:buFont typeface="Arial"/>
              <a:buNone/>
            </a:pPr>
            <a:r>
              <a:rPr b="0" i="0" lang="en-IN" sz="3700" u="none" cap="none" strike="noStrike">
                <a:solidFill>
                  <a:schemeClr val="lt1"/>
                </a:solidFill>
                <a:latin typeface="Roboto"/>
                <a:ea typeface="Roboto"/>
                <a:cs typeface="Roboto"/>
                <a:sym typeface="Roboto"/>
              </a:rPr>
              <a:t>THANK YOU</a:t>
            </a:r>
            <a:endParaRPr b="0" i="0" sz="3700" u="none" cap="none" strike="noStrike">
              <a:solidFill>
                <a:schemeClr val="lt1"/>
              </a:solidFill>
              <a:latin typeface="Roboto"/>
              <a:ea typeface="Roboto"/>
              <a:cs typeface="Roboto"/>
              <a:sym typeface="Roboto"/>
            </a:endParaRPr>
          </a:p>
        </p:txBody>
      </p:sp>
      <p:pic>
        <p:nvPicPr>
          <p:cNvPr id="324" name="Google Shape;324;p65"/>
          <p:cNvPicPr preferRelativeResize="0"/>
          <p:nvPr/>
        </p:nvPicPr>
        <p:blipFill rotWithShape="1">
          <a:blip r:embed="rId4">
            <a:alphaModFix/>
          </a:blip>
          <a:srcRect b="0" l="0" r="0" t="0"/>
          <a:stretch/>
        </p:blipFill>
        <p:spPr>
          <a:xfrm>
            <a:off x="1752016" y="4591075"/>
            <a:ext cx="338156" cy="338150"/>
          </a:xfrm>
          <a:prstGeom prst="rect">
            <a:avLst/>
          </a:prstGeom>
          <a:noFill/>
          <a:ln>
            <a:noFill/>
          </a:ln>
        </p:spPr>
      </p:pic>
      <p:pic>
        <p:nvPicPr>
          <p:cNvPr id="325" name="Google Shape;325;p65"/>
          <p:cNvPicPr preferRelativeResize="0"/>
          <p:nvPr/>
        </p:nvPicPr>
        <p:blipFill rotWithShape="1">
          <a:blip r:embed="rId5">
            <a:alphaModFix/>
          </a:blip>
          <a:srcRect b="0" l="0" r="0" t="0"/>
          <a:stretch/>
        </p:blipFill>
        <p:spPr>
          <a:xfrm>
            <a:off x="3272650" y="4591075"/>
            <a:ext cx="338156" cy="338150"/>
          </a:xfrm>
          <a:prstGeom prst="rect">
            <a:avLst/>
          </a:prstGeom>
          <a:noFill/>
          <a:ln>
            <a:noFill/>
          </a:ln>
        </p:spPr>
      </p:pic>
      <p:sp>
        <p:nvSpPr>
          <p:cNvPr id="326" name="Google Shape;326;p65"/>
          <p:cNvSpPr txBox="1"/>
          <p:nvPr/>
        </p:nvSpPr>
        <p:spPr>
          <a:xfrm>
            <a:off x="1980750" y="4590801"/>
            <a:ext cx="1187100" cy="338524"/>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en-IN" sz="1000" u="none" cap="none" strike="noStrike">
                <a:solidFill>
                  <a:schemeClr val="lt1"/>
                </a:solidFill>
                <a:latin typeface="Roboto"/>
                <a:ea typeface="Roboto"/>
                <a:cs typeface="Roboto"/>
                <a:sym typeface="Roboto"/>
              </a:rPr>
              <a:t>+91 78150 95095</a:t>
            </a:r>
            <a:endParaRPr b="0" i="0" sz="1000" u="none" cap="none" strike="noStrike">
              <a:solidFill>
                <a:schemeClr val="lt1"/>
              </a:solidFill>
              <a:latin typeface="Roboto"/>
              <a:ea typeface="Roboto"/>
              <a:cs typeface="Roboto"/>
              <a:sym typeface="Roboto"/>
            </a:endParaRPr>
          </a:p>
        </p:txBody>
      </p:sp>
      <p:cxnSp>
        <p:nvCxnSpPr>
          <p:cNvPr id="327" name="Google Shape;327;p65"/>
          <p:cNvCxnSpPr/>
          <p:nvPr/>
        </p:nvCxnSpPr>
        <p:spPr>
          <a:xfrm rot="10800000">
            <a:off x="3220250" y="4619675"/>
            <a:ext cx="0" cy="300000"/>
          </a:xfrm>
          <a:prstGeom prst="straightConnector1">
            <a:avLst/>
          </a:prstGeom>
          <a:noFill/>
          <a:ln cap="flat" cmpd="sng" w="9525">
            <a:solidFill>
              <a:schemeClr val="lt1"/>
            </a:solidFill>
            <a:prstDash val="solid"/>
            <a:round/>
            <a:headEnd len="sm" w="sm" type="none"/>
            <a:tailEnd len="sm" w="sm" type="none"/>
          </a:ln>
        </p:spPr>
      </p:cxnSp>
      <p:sp>
        <p:nvSpPr>
          <p:cNvPr id="328" name="Google Shape;328;p65"/>
          <p:cNvSpPr txBox="1"/>
          <p:nvPr/>
        </p:nvSpPr>
        <p:spPr>
          <a:xfrm>
            <a:off x="3519050" y="4590801"/>
            <a:ext cx="1934700" cy="338524"/>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en-IN" sz="1000" u="none" cap="none" strike="noStrike">
                <a:solidFill>
                  <a:schemeClr val="lt1"/>
                </a:solidFill>
                <a:latin typeface="Roboto"/>
                <a:ea typeface="Roboto"/>
                <a:cs typeface="Roboto"/>
                <a:sym typeface="Roboto"/>
              </a:rPr>
              <a:t>codemithra@ethnus.com</a:t>
            </a:r>
            <a:endParaRPr b="0" i="0" sz="1000" u="none" cap="none" strike="noStrike">
              <a:solidFill>
                <a:schemeClr val="lt1"/>
              </a:solidFill>
              <a:latin typeface="Roboto"/>
              <a:ea typeface="Roboto"/>
              <a:cs typeface="Roboto"/>
              <a:sym typeface="Roboto"/>
            </a:endParaRPr>
          </a:p>
        </p:txBody>
      </p:sp>
      <p:pic>
        <p:nvPicPr>
          <p:cNvPr id="329" name="Google Shape;329;p65"/>
          <p:cNvPicPr preferRelativeResize="0"/>
          <p:nvPr/>
        </p:nvPicPr>
        <p:blipFill rotWithShape="1">
          <a:blip r:embed="rId6">
            <a:alphaModFix/>
          </a:blip>
          <a:srcRect b="0" l="0" r="0" t="0"/>
          <a:stretch/>
        </p:blipFill>
        <p:spPr>
          <a:xfrm>
            <a:off x="5223771" y="4591063"/>
            <a:ext cx="338156" cy="338150"/>
          </a:xfrm>
          <a:prstGeom prst="rect">
            <a:avLst/>
          </a:prstGeom>
          <a:noFill/>
          <a:ln>
            <a:noFill/>
          </a:ln>
        </p:spPr>
      </p:pic>
      <p:sp>
        <p:nvSpPr>
          <p:cNvPr id="330" name="Google Shape;330;p65"/>
          <p:cNvSpPr txBox="1"/>
          <p:nvPr/>
        </p:nvSpPr>
        <p:spPr>
          <a:xfrm>
            <a:off x="5457275" y="4590801"/>
            <a:ext cx="1934700" cy="338524"/>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en-IN" sz="1000" u="none" cap="none" strike="noStrike">
                <a:solidFill>
                  <a:schemeClr val="lt1"/>
                </a:solidFill>
                <a:latin typeface="Roboto"/>
                <a:ea typeface="Roboto"/>
                <a:cs typeface="Roboto"/>
                <a:sym typeface="Roboto"/>
              </a:rPr>
              <a:t>www.codemithra.com</a:t>
            </a:r>
            <a:endParaRPr b="0" i="0" sz="1000" u="none" cap="none" strike="noStrike">
              <a:solidFill>
                <a:schemeClr val="lt1"/>
              </a:solidFill>
              <a:latin typeface="Roboto"/>
              <a:ea typeface="Roboto"/>
              <a:cs typeface="Roboto"/>
              <a:sym typeface="Roboto"/>
            </a:endParaRPr>
          </a:p>
        </p:txBody>
      </p:sp>
      <p:cxnSp>
        <p:nvCxnSpPr>
          <p:cNvPr id="331" name="Google Shape;331;p65"/>
          <p:cNvCxnSpPr/>
          <p:nvPr/>
        </p:nvCxnSpPr>
        <p:spPr>
          <a:xfrm rot="10800000">
            <a:off x="5166625" y="4610150"/>
            <a:ext cx="0" cy="300000"/>
          </a:xfrm>
          <a:prstGeom prst="straightConnector1">
            <a:avLst/>
          </a:prstGeom>
          <a:noFill/>
          <a:ln cap="flat" cmpd="sng" w="9525">
            <a:solidFill>
              <a:schemeClr val="lt1"/>
            </a:solidFill>
            <a:prstDash val="solid"/>
            <a:round/>
            <a:headEnd len="sm" w="sm" type="none"/>
            <a:tailEnd len="sm" w="sm" type="non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pic>
        <p:nvPicPr>
          <p:cNvPr id="152" name="Google Shape;152;p1"/>
          <p:cNvPicPr preferRelativeResize="0"/>
          <p:nvPr/>
        </p:nvPicPr>
        <p:blipFill rotWithShape="1">
          <a:blip r:embed="rId3">
            <a:alphaModFix/>
          </a:blip>
          <a:srcRect b="0" l="0" r="0" t="0"/>
          <a:stretch/>
        </p:blipFill>
        <p:spPr>
          <a:xfrm>
            <a:off x="2951226" y="2084832"/>
            <a:ext cx="2949702" cy="2572512"/>
          </a:xfrm>
          <a:prstGeom prst="rect">
            <a:avLst/>
          </a:prstGeom>
          <a:noFill/>
          <a:ln>
            <a:noFill/>
          </a:ln>
        </p:spPr>
      </p:pic>
      <p:sp>
        <p:nvSpPr>
          <p:cNvPr id="153" name="Google Shape;153;p1"/>
          <p:cNvSpPr txBox="1"/>
          <p:nvPr/>
        </p:nvSpPr>
        <p:spPr>
          <a:xfrm>
            <a:off x="1078992" y="1304985"/>
            <a:ext cx="4572000" cy="116955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IN" sz="1400" u="none" cap="none" strike="noStrike">
                <a:solidFill>
                  <a:srgbClr val="000000"/>
                </a:solidFill>
                <a:latin typeface="Roboto"/>
                <a:ea typeface="Roboto"/>
                <a:cs typeface="Roboto"/>
                <a:sym typeface="Roboto"/>
              </a:rPr>
              <a:t>URL</a:t>
            </a:r>
            <a:r>
              <a:rPr b="1" i="0" lang="en-IN" sz="1400" u="none" cap="none" strike="noStrike">
                <a:solidFill>
                  <a:srgbClr val="373737"/>
                </a:solidFill>
                <a:latin typeface="Roboto"/>
                <a:ea typeface="Roboto"/>
                <a:cs typeface="Roboto"/>
                <a:sym typeface="Roboto"/>
              </a:rPr>
              <a:t>: </a:t>
            </a:r>
            <a:r>
              <a:rPr b="1" i="0" lang="en-IN" sz="1400" u="sng" cap="none" strike="noStrike">
                <a:solidFill>
                  <a:srgbClr val="0097A7"/>
                </a:solidFill>
                <a:latin typeface="Roboto"/>
                <a:ea typeface="Roboto"/>
                <a:cs typeface="Roboto"/>
                <a:sym typeface="Roboto"/>
                <a:hlinkClick r:id="rId4">
                  <a:extLst>
                    <a:ext uri="{A12FA001-AC4F-418D-AE19-62706E023703}">
                      <ahyp:hlinkClr val="tx"/>
                    </a:ext>
                  </a:extLst>
                </a:hlinkClick>
              </a:rPr>
              <a:t>https://forms.gle/54ANJLeEKjZBG59B7</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br>
              <a:rPr b="0" i="0" lang="en-IN" sz="1400" u="none" cap="none" strike="noStrike">
                <a:solidFill>
                  <a:srgbClr val="000000"/>
                </a:solidFill>
                <a:latin typeface="Arial"/>
                <a:ea typeface="Arial"/>
                <a:cs typeface="Arial"/>
                <a:sym typeface="Arial"/>
              </a:rPr>
            </a:br>
            <a:r>
              <a:rPr b="1" i="0" lang="en-IN" sz="1400" u="none" cap="none" strike="noStrike">
                <a:solidFill>
                  <a:srgbClr val="000000"/>
                </a:solidFill>
                <a:latin typeface="Roboto"/>
                <a:ea typeface="Roboto"/>
                <a:cs typeface="Roboto"/>
                <a:sym typeface="Roboto"/>
              </a:rPr>
              <a:t>QR CODE</a:t>
            </a:r>
            <a:r>
              <a:rPr b="1" i="0" lang="en-IN" sz="1400" u="none" cap="none" strike="noStrike">
                <a:solidFill>
                  <a:srgbClr val="373737"/>
                </a:solidFill>
                <a:latin typeface="Roboto"/>
                <a:ea typeface="Roboto"/>
                <a:cs typeface="Roboto"/>
                <a:sym typeface="Roboto"/>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br>
              <a:rPr b="0" i="0" lang="en-IN" sz="1400" u="none" cap="none" strike="noStrike">
                <a:solidFill>
                  <a:srgbClr val="000000"/>
                </a:solidFill>
                <a:latin typeface="Arial"/>
                <a:ea typeface="Arial"/>
                <a:cs typeface="Arial"/>
                <a:sym typeface="Arial"/>
              </a:rPr>
            </a:br>
            <a:endParaRPr b="0" i="0" sz="1400" u="none" cap="none" strike="noStrike">
              <a:solidFill>
                <a:srgbClr val="000000"/>
              </a:solidFill>
              <a:latin typeface="Arial"/>
              <a:ea typeface="Arial"/>
              <a:cs typeface="Arial"/>
              <a:sym typeface="Arial"/>
            </a:endParaRPr>
          </a:p>
        </p:txBody>
      </p:sp>
      <p:sp>
        <p:nvSpPr>
          <p:cNvPr id="154" name="Google Shape;154;p1"/>
          <p:cNvSpPr txBox="1"/>
          <p:nvPr/>
        </p:nvSpPr>
        <p:spPr>
          <a:xfrm>
            <a:off x="1078992" y="366201"/>
            <a:ext cx="5498592" cy="95410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IN" sz="1400" u="none" cap="none" strike="noStrike">
                <a:solidFill>
                  <a:srgbClr val="000000"/>
                </a:solidFill>
                <a:latin typeface="Roboto"/>
                <a:ea typeface="Roboto"/>
                <a:cs typeface="Roboto"/>
                <a:sym typeface="Roboto"/>
              </a:rPr>
              <a:t>                    TEST TIME ON SORTED UNIQUE PERMUTATION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br>
              <a:rPr b="0" i="0" lang="en-IN" sz="1400" u="none" cap="none" strike="noStrike">
                <a:solidFill>
                  <a:srgbClr val="000000"/>
                </a:solidFill>
                <a:latin typeface="Arial"/>
                <a:ea typeface="Arial"/>
                <a:cs typeface="Arial"/>
                <a:sym typeface="Arial"/>
              </a:rPr>
            </a:br>
            <a:br>
              <a:rPr b="0" i="0" lang="en-IN" sz="1400" u="none" cap="none" strike="noStrike">
                <a:solidFill>
                  <a:srgbClr val="000000"/>
                </a:solidFill>
                <a:latin typeface="Arial"/>
                <a:ea typeface="Arial"/>
                <a:cs typeface="Arial"/>
                <a:sym typeface="Arial"/>
              </a:rPr>
            </a:br>
            <a:r>
              <a:rPr b="0" i="0" lang="en-IN"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Tree>
  </p:cSld>
  <p:clrMapOvr>
    <a:masterClrMapping/>
  </p:clrMapOvr>
  <p:transition spd="slow">
    <p:push/>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3"/>
          <p:cNvSpPr txBox="1"/>
          <p:nvPr/>
        </p:nvSpPr>
        <p:spPr>
          <a:xfrm>
            <a:off x="355720" y="876545"/>
            <a:ext cx="5220300" cy="4002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SzPts val="1100"/>
              <a:buFont typeface="Arial"/>
              <a:buNone/>
            </a:pPr>
            <a:r>
              <a:rPr b="1" lang="en-IN" sz="2000">
                <a:solidFill>
                  <a:srgbClr val="8182EF"/>
                </a:solidFill>
                <a:latin typeface="Roboto"/>
                <a:ea typeface="Roboto"/>
                <a:cs typeface="Roboto"/>
                <a:sym typeface="Roboto"/>
              </a:rPr>
              <a:t>INTRODUCTION</a:t>
            </a:r>
            <a:endParaRPr b="0" i="0" sz="2100" u="none" cap="none" strike="noStrike">
              <a:solidFill>
                <a:srgbClr val="6D9EEB"/>
              </a:solidFill>
              <a:latin typeface="Roboto Black"/>
              <a:ea typeface="Roboto Black"/>
              <a:cs typeface="Roboto Black"/>
              <a:sym typeface="Roboto Black"/>
            </a:endParaRPr>
          </a:p>
        </p:txBody>
      </p:sp>
      <p:sp>
        <p:nvSpPr>
          <p:cNvPr id="160" name="Google Shape;160;p3"/>
          <p:cNvSpPr/>
          <p:nvPr/>
        </p:nvSpPr>
        <p:spPr>
          <a:xfrm>
            <a:off x="537120" y="1330528"/>
            <a:ext cx="8276455" cy="415498"/>
          </a:xfrm>
          <a:prstGeom prst="rect">
            <a:avLst/>
          </a:prstGeom>
          <a:noFill/>
          <a:ln>
            <a:noFill/>
          </a:ln>
        </p:spPr>
        <p:txBody>
          <a:bodyPr anchorCtr="0" anchor="t" bIns="0" lIns="0" spcFirstLastPara="1" rIns="0" wrap="square" tIns="0">
            <a:spAutoFit/>
          </a:bodyPr>
          <a:lstStyle/>
          <a:p>
            <a:pPr indent="-101600" lvl="0" marL="0" marR="0" rtl="0" algn="l">
              <a:lnSpc>
                <a:spcPct val="150000"/>
              </a:lnSpc>
              <a:spcBef>
                <a:spcPts val="0"/>
              </a:spcBef>
              <a:spcAft>
                <a:spcPts val="0"/>
              </a:spcAft>
              <a:buClr>
                <a:srgbClr val="000000"/>
              </a:buClr>
              <a:buSzPts val="1600"/>
              <a:buFont typeface="Roboto"/>
              <a:buChar char="⮚"/>
            </a:pPr>
            <a:r>
              <a:rPr i="0" lang="en-IN" sz="1600" u="none" cap="none" strike="noStrike">
                <a:solidFill>
                  <a:schemeClr val="dk1"/>
                </a:solidFill>
                <a:latin typeface="Roboto"/>
                <a:ea typeface="Roboto"/>
                <a:cs typeface="Roboto"/>
                <a:sym typeface="Roboto"/>
              </a:rPr>
              <a:t> The problem is also called Maneuvering a Cave.</a:t>
            </a:r>
            <a:endParaRPr i="0" sz="1600" u="none" cap="none" strike="noStrike">
              <a:solidFill>
                <a:srgbClr val="000000"/>
              </a:solidFill>
              <a:latin typeface="Roboto"/>
              <a:ea typeface="Roboto"/>
              <a:cs typeface="Roboto"/>
              <a:sym typeface="Roboto"/>
            </a:endParaRPr>
          </a:p>
        </p:txBody>
      </p:sp>
      <p:sp>
        <p:nvSpPr>
          <p:cNvPr id="161" name="Google Shape;161;p3"/>
          <p:cNvSpPr/>
          <p:nvPr/>
        </p:nvSpPr>
        <p:spPr>
          <a:xfrm>
            <a:off x="537119" y="1670463"/>
            <a:ext cx="8276455" cy="415498"/>
          </a:xfrm>
          <a:prstGeom prst="rect">
            <a:avLst/>
          </a:prstGeom>
          <a:noFill/>
          <a:ln>
            <a:noFill/>
          </a:ln>
        </p:spPr>
        <p:txBody>
          <a:bodyPr anchorCtr="0" anchor="t" bIns="0" lIns="0" spcFirstLastPara="1" rIns="0" wrap="square" tIns="0">
            <a:spAutoFit/>
          </a:bodyPr>
          <a:lstStyle/>
          <a:p>
            <a:pPr indent="-101600" lvl="0" marL="0" marR="0" rtl="0" algn="l">
              <a:lnSpc>
                <a:spcPct val="150000"/>
              </a:lnSpc>
              <a:spcBef>
                <a:spcPts val="0"/>
              </a:spcBef>
              <a:spcAft>
                <a:spcPts val="0"/>
              </a:spcAft>
              <a:buClr>
                <a:srgbClr val="000000"/>
              </a:buClr>
              <a:buSzPts val="1600"/>
              <a:buFont typeface="Roboto"/>
              <a:buChar char="⮚"/>
            </a:pPr>
            <a:r>
              <a:rPr i="0" lang="en-IN" sz="1600" u="none" cap="none" strike="noStrike">
                <a:solidFill>
                  <a:schemeClr val="dk1"/>
                </a:solidFill>
                <a:latin typeface="Roboto"/>
                <a:ea typeface="Roboto"/>
                <a:cs typeface="Roboto"/>
                <a:sym typeface="Roboto"/>
              </a:rPr>
              <a:t> You are given an m x n matrix as input.</a:t>
            </a:r>
            <a:endParaRPr i="0" sz="1600" u="none" cap="none" strike="noStrike">
              <a:solidFill>
                <a:srgbClr val="000000"/>
              </a:solidFill>
              <a:latin typeface="Roboto"/>
              <a:ea typeface="Roboto"/>
              <a:cs typeface="Roboto"/>
              <a:sym typeface="Roboto"/>
            </a:endParaRPr>
          </a:p>
        </p:txBody>
      </p:sp>
      <p:sp>
        <p:nvSpPr>
          <p:cNvPr id="162" name="Google Shape;162;p3"/>
          <p:cNvSpPr/>
          <p:nvPr/>
        </p:nvSpPr>
        <p:spPr>
          <a:xfrm>
            <a:off x="537119" y="2085961"/>
            <a:ext cx="8276455" cy="830997"/>
          </a:xfrm>
          <a:prstGeom prst="rect">
            <a:avLst/>
          </a:prstGeom>
          <a:noFill/>
          <a:ln>
            <a:noFill/>
          </a:ln>
        </p:spPr>
        <p:txBody>
          <a:bodyPr anchorCtr="0" anchor="t" bIns="0" lIns="0" spcFirstLastPara="1" rIns="0" wrap="square" tIns="0">
            <a:spAutoFit/>
          </a:bodyPr>
          <a:lstStyle/>
          <a:p>
            <a:pPr indent="-101600" lvl="0" marL="0" marR="0" rtl="0" algn="l">
              <a:lnSpc>
                <a:spcPct val="150000"/>
              </a:lnSpc>
              <a:spcBef>
                <a:spcPts val="0"/>
              </a:spcBef>
              <a:spcAft>
                <a:spcPts val="0"/>
              </a:spcAft>
              <a:buClr>
                <a:srgbClr val="000000"/>
              </a:buClr>
              <a:buSzPts val="1600"/>
              <a:buFont typeface="Roboto"/>
              <a:buChar char="⮚"/>
            </a:pPr>
            <a:r>
              <a:rPr i="0" lang="en-IN" sz="1600" u="none" cap="none" strike="noStrike">
                <a:solidFill>
                  <a:schemeClr val="dk1"/>
                </a:solidFill>
                <a:latin typeface="Roboto"/>
                <a:ea typeface="Roboto"/>
                <a:cs typeface="Roboto"/>
                <a:sym typeface="Roboto"/>
              </a:rPr>
              <a:t> The task is to count all the possible paths from top left to bottom right of a m x n matrix.</a:t>
            </a:r>
            <a:endParaRPr i="0" sz="1600" u="none" cap="none" strike="noStrike">
              <a:solidFill>
                <a:srgbClr val="000000"/>
              </a:solidFill>
              <a:latin typeface="Roboto"/>
              <a:ea typeface="Roboto"/>
              <a:cs typeface="Roboto"/>
              <a:sym typeface="Roboto"/>
            </a:endParaRPr>
          </a:p>
        </p:txBody>
      </p:sp>
      <p:sp>
        <p:nvSpPr>
          <p:cNvPr id="163" name="Google Shape;163;p3"/>
          <p:cNvSpPr/>
          <p:nvPr/>
        </p:nvSpPr>
        <p:spPr>
          <a:xfrm>
            <a:off x="537118" y="3049144"/>
            <a:ext cx="8276455" cy="415498"/>
          </a:xfrm>
          <a:prstGeom prst="rect">
            <a:avLst/>
          </a:prstGeom>
          <a:noFill/>
          <a:ln>
            <a:noFill/>
          </a:ln>
        </p:spPr>
        <p:txBody>
          <a:bodyPr anchorCtr="0" anchor="t" bIns="0" lIns="0" spcFirstLastPara="1" rIns="0" wrap="square" tIns="0">
            <a:spAutoFit/>
          </a:bodyPr>
          <a:lstStyle/>
          <a:p>
            <a:pPr indent="0" lvl="0" marL="0" marR="0" rtl="0" algn="l">
              <a:lnSpc>
                <a:spcPct val="150000"/>
              </a:lnSpc>
              <a:spcBef>
                <a:spcPts val="0"/>
              </a:spcBef>
              <a:spcAft>
                <a:spcPts val="0"/>
              </a:spcAft>
              <a:buNone/>
            </a:pPr>
            <a:r>
              <a:rPr b="1" i="0" lang="en-IN" sz="1600" u="sng" cap="none" strike="noStrike">
                <a:solidFill>
                  <a:schemeClr val="dk1"/>
                </a:solidFill>
                <a:latin typeface="Roboto"/>
                <a:ea typeface="Roboto"/>
                <a:cs typeface="Roboto"/>
                <a:sym typeface="Roboto"/>
              </a:rPr>
              <a:t>Constraints:</a:t>
            </a:r>
            <a:endParaRPr b="1" i="0" sz="1600" u="sng" cap="none" strike="noStrike">
              <a:solidFill>
                <a:srgbClr val="000000"/>
              </a:solidFill>
              <a:latin typeface="Roboto"/>
              <a:ea typeface="Roboto"/>
              <a:cs typeface="Roboto"/>
              <a:sym typeface="Roboto"/>
            </a:endParaRPr>
          </a:p>
        </p:txBody>
      </p:sp>
      <p:sp>
        <p:nvSpPr>
          <p:cNvPr id="164" name="Google Shape;164;p3"/>
          <p:cNvSpPr/>
          <p:nvPr/>
        </p:nvSpPr>
        <p:spPr>
          <a:xfrm>
            <a:off x="537118" y="3464643"/>
            <a:ext cx="8276455" cy="415498"/>
          </a:xfrm>
          <a:prstGeom prst="rect">
            <a:avLst/>
          </a:prstGeom>
          <a:noFill/>
          <a:ln>
            <a:noFill/>
          </a:ln>
        </p:spPr>
        <p:txBody>
          <a:bodyPr anchorCtr="0" anchor="t" bIns="0" lIns="0" spcFirstLastPara="1" rIns="0" wrap="square" tIns="0">
            <a:spAutoFit/>
          </a:bodyPr>
          <a:lstStyle/>
          <a:p>
            <a:pPr indent="-330200" lvl="0" marL="342900" marR="0" rtl="0" algn="l">
              <a:lnSpc>
                <a:spcPct val="150000"/>
              </a:lnSpc>
              <a:spcBef>
                <a:spcPts val="0"/>
              </a:spcBef>
              <a:spcAft>
                <a:spcPts val="0"/>
              </a:spcAft>
              <a:buClr>
                <a:srgbClr val="000000"/>
              </a:buClr>
              <a:buSzPts val="1600"/>
              <a:buFont typeface="Roboto"/>
              <a:buAutoNum type="arabicPeriod"/>
            </a:pPr>
            <a:r>
              <a:rPr i="0" lang="en-IN" sz="1600" u="none" cap="none" strike="noStrike">
                <a:solidFill>
                  <a:schemeClr val="dk1"/>
                </a:solidFill>
                <a:latin typeface="Roboto"/>
                <a:ea typeface="Roboto"/>
                <a:cs typeface="Roboto"/>
                <a:sym typeface="Roboto"/>
              </a:rPr>
              <a:t>You start from 0 x 0 and end at m-1 x n-1.</a:t>
            </a:r>
            <a:endParaRPr i="0" sz="1600" u="none" cap="none" strike="noStrike">
              <a:solidFill>
                <a:srgbClr val="000000"/>
              </a:solidFill>
              <a:latin typeface="Roboto"/>
              <a:ea typeface="Roboto"/>
              <a:cs typeface="Roboto"/>
              <a:sym typeface="Roboto"/>
            </a:endParaRPr>
          </a:p>
        </p:txBody>
      </p:sp>
      <p:sp>
        <p:nvSpPr>
          <p:cNvPr id="165" name="Google Shape;165;p3"/>
          <p:cNvSpPr/>
          <p:nvPr/>
        </p:nvSpPr>
        <p:spPr>
          <a:xfrm>
            <a:off x="537118" y="3880141"/>
            <a:ext cx="8276455" cy="415498"/>
          </a:xfrm>
          <a:prstGeom prst="rect">
            <a:avLst/>
          </a:prstGeom>
          <a:noFill/>
          <a:ln>
            <a:noFill/>
          </a:ln>
        </p:spPr>
        <p:txBody>
          <a:bodyPr anchorCtr="0" anchor="t" bIns="0" lIns="0" spcFirstLastPara="1" rIns="0" wrap="square" tIns="0">
            <a:spAutoFit/>
          </a:bodyPr>
          <a:lstStyle/>
          <a:p>
            <a:pPr indent="-330200" lvl="0" marL="342900" marR="0" rtl="0" algn="l">
              <a:lnSpc>
                <a:spcPct val="150000"/>
              </a:lnSpc>
              <a:spcBef>
                <a:spcPts val="0"/>
              </a:spcBef>
              <a:spcAft>
                <a:spcPts val="0"/>
              </a:spcAft>
              <a:buClr>
                <a:srgbClr val="000000"/>
              </a:buClr>
              <a:buSzPts val="1600"/>
              <a:buFont typeface="Roboto"/>
              <a:buAutoNum type="arabicPeriod" startAt="2"/>
            </a:pPr>
            <a:r>
              <a:rPr i="0" lang="en-IN" sz="1600" u="none" cap="none" strike="noStrike">
                <a:solidFill>
                  <a:schemeClr val="dk1"/>
                </a:solidFill>
                <a:latin typeface="Roboto"/>
                <a:ea typeface="Roboto"/>
                <a:cs typeface="Roboto"/>
                <a:sym typeface="Roboto"/>
              </a:rPr>
              <a:t>From each cell you can either move only to right or down.</a:t>
            </a:r>
            <a:endParaRPr i="0" sz="1600" u="none" cap="none" strike="noStrike">
              <a:solidFill>
                <a:srgbClr val="000000"/>
              </a:solidFill>
              <a:latin typeface="Roboto"/>
              <a:ea typeface="Roboto"/>
              <a:cs typeface="Roboto"/>
              <a:sym typeface="Roboto"/>
            </a:endParaRPr>
          </a:p>
        </p:txBody>
      </p:sp>
      <p:sp>
        <p:nvSpPr>
          <p:cNvPr id="166" name="Google Shape;166;p3"/>
          <p:cNvSpPr txBox="1"/>
          <p:nvPr/>
        </p:nvSpPr>
        <p:spPr>
          <a:xfrm>
            <a:off x="303900" y="383950"/>
            <a:ext cx="36219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IN" sz="2000">
                <a:solidFill>
                  <a:srgbClr val="8182EF"/>
                </a:solidFill>
                <a:latin typeface="Roboto"/>
                <a:ea typeface="Roboto"/>
                <a:cs typeface="Roboto"/>
                <a:sym typeface="Roboto"/>
              </a:rPr>
              <a:t>MANEUVERING PROBLEM</a:t>
            </a:r>
            <a:endParaRPr b="1" sz="2000">
              <a:solidFill>
                <a:srgbClr val="8182EF"/>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0"/>
                                        </p:tgtEl>
                                        <p:attrNameLst>
                                          <p:attrName>style.visibility</p:attrName>
                                        </p:attrNameLst>
                                      </p:cBhvr>
                                      <p:to>
                                        <p:strVal val="visible"/>
                                      </p:to>
                                    </p:set>
                                    <p:animEffect filter="fade" transition="in">
                                      <p:cBhvr>
                                        <p:cTn dur="500"/>
                                        <p:tgtEl>
                                          <p:spTgt spid="16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1"/>
                                        </p:tgtEl>
                                        <p:attrNameLst>
                                          <p:attrName>style.visibility</p:attrName>
                                        </p:attrNameLst>
                                      </p:cBhvr>
                                      <p:to>
                                        <p:strVal val="visible"/>
                                      </p:to>
                                    </p:set>
                                    <p:animEffect filter="fade" transition="in">
                                      <p:cBhvr>
                                        <p:cTn dur="500"/>
                                        <p:tgtEl>
                                          <p:spTgt spid="16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2"/>
                                        </p:tgtEl>
                                        <p:attrNameLst>
                                          <p:attrName>style.visibility</p:attrName>
                                        </p:attrNameLst>
                                      </p:cBhvr>
                                      <p:to>
                                        <p:strVal val="visible"/>
                                      </p:to>
                                    </p:set>
                                    <p:animEffect filter="fade" transition="in">
                                      <p:cBhvr>
                                        <p:cTn dur="500"/>
                                        <p:tgtEl>
                                          <p:spTgt spid="16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3"/>
                                        </p:tgtEl>
                                        <p:attrNameLst>
                                          <p:attrName>style.visibility</p:attrName>
                                        </p:attrNameLst>
                                      </p:cBhvr>
                                      <p:to>
                                        <p:strVal val="visible"/>
                                      </p:to>
                                    </p:set>
                                    <p:animEffect filter="fade" transition="in">
                                      <p:cBhvr>
                                        <p:cTn dur="500"/>
                                        <p:tgtEl>
                                          <p:spTgt spid="16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4"/>
                                        </p:tgtEl>
                                        <p:attrNameLst>
                                          <p:attrName>style.visibility</p:attrName>
                                        </p:attrNameLst>
                                      </p:cBhvr>
                                      <p:to>
                                        <p:strVal val="visible"/>
                                      </p:to>
                                    </p:set>
                                    <p:animEffect filter="fade" transition="in">
                                      <p:cBhvr>
                                        <p:cTn dur="500"/>
                                        <p:tgtEl>
                                          <p:spTgt spid="16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5"/>
                                        </p:tgtEl>
                                        <p:attrNameLst>
                                          <p:attrName>style.visibility</p:attrName>
                                        </p:attrNameLst>
                                      </p:cBhvr>
                                      <p:to>
                                        <p:strVal val="visible"/>
                                      </p:to>
                                    </p:set>
                                    <p:animEffect filter="fade" transition="in">
                                      <p:cBhvr>
                                        <p:cTn dur="500"/>
                                        <p:tgtEl>
                                          <p:spTgt spid="16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
          <p:cNvSpPr/>
          <p:nvPr/>
        </p:nvSpPr>
        <p:spPr>
          <a:xfrm>
            <a:off x="460811" y="809371"/>
            <a:ext cx="7968300" cy="415500"/>
          </a:xfrm>
          <a:prstGeom prst="rect">
            <a:avLst/>
          </a:prstGeom>
          <a:noFill/>
          <a:ln>
            <a:noFill/>
          </a:ln>
        </p:spPr>
        <p:txBody>
          <a:bodyPr anchorCtr="0" anchor="t" bIns="0" lIns="0" spcFirstLastPara="1" rIns="0" wrap="square" tIns="0">
            <a:spAutoFit/>
          </a:bodyPr>
          <a:lstStyle/>
          <a:p>
            <a:pPr indent="0" lvl="0" marL="0" marR="0" rtl="0" algn="ctr">
              <a:lnSpc>
                <a:spcPct val="150000"/>
              </a:lnSpc>
              <a:spcBef>
                <a:spcPts val="0"/>
              </a:spcBef>
              <a:spcAft>
                <a:spcPts val="0"/>
              </a:spcAft>
              <a:buNone/>
            </a:pPr>
            <a:r>
              <a:rPr b="1" i="0" lang="en-IN" sz="1600" u="none" cap="none" strike="noStrike">
                <a:solidFill>
                  <a:schemeClr val="dk1"/>
                </a:solidFill>
                <a:latin typeface="Roboto"/>
                <a:ea typeface="Roboto"/>
                <a:cs typeface="Roboto"/>
                <a:sym typeface="Roboto"/>
              </a:rPr>
              <a:t>Examples</a:t>
            </a:r>
            <a:endParaRPr b="1" i="0" sz="1600" u="none" cap="none" strike="noStrike">
              <a:solidFill>
                <a:srgbClr val="000000"/>
              </a:solidFill>
              <a:latin typeface="Roboto"/>
              <a:ea typeface="Roboto"/>
              <a:cs typeface="Roboto"/>
              <a:sym typeface="Roboto"/>
            </a:endParaRPr>
          </a:p>
        </p:txBody>
      </p:sp>
      <p:sp>
        <p:nvSpPr>
          <p:cNvPr id="172" name="Google Shape;172;p2"/>
          <p:cNvSpPr/>
          <p:nvPr/>
        </p:nvSpPr>
        <p:spPr>
          <a:xfrm>
            <a:off x="-478420" y="824485"/>
            <a:ext cx="3917700" cy="415500"/>
          </a:xfrm>
          <a:prstGeom prst="rect">
            <a:avLst/>
          </a:prstGeom>
          <a:noFill/>
          <a:ln>
            <a:noFill/>
          </a:ln>
        </p:spPr>
        <p:txBody>
          <a:bodyPr anchorCtr="0" anchor="t" bIns="0" lIns="0" spcFirstLastPara="1" rIns="0" wrap="square" tIns="0">
            <a:spAutoFit/>
          </a:bodyPr>
          <a:lstStyle/>
          <a:p>
            <a:pPr indent="0" lvl="0" marL="0" marR="0" rtl="0" algn="ctr">
              <a:lnSpc>
                <a:spcPct val="150000"/>
              </a:lnSpc>
              <a:spcBef>
                <a:spcPts val="0"/>
              </a:spcBef>
              <a:spcAft>
                <a:spcPts val="0"/>
              </a:spcAft>
              <a:buNone/>
            </a:pPr>
            <a:r>
              <a:rPr b="1" i="0" lang="en-IN" sz="1600" u="none" cap="none" strike="noStrike">
                <a:solidFill>
                  <a:schemeClr val="dk1"/>
                </a:solidFill>
                <a:latin typeface="Roboto"/>
                <a:ea typeface="Roboto"/>
                <a:cs typeface="Roboto"/>
                <a:sym typeface="Roboto"/>
              </a:rPr>
              <a:t>Input </a:t>
            </a:r>
            <a:endParaRPr b="1" i="0" sz="1600" u="none" cap="none" strike="noStrike">
              <a:solidFill>
                <a:srgbClr val="000000"/>
              </a:solidFill>
              <a:latin typeface="Roboto"/>
              <a:ea typeface="Roboto"/>
              <a:cs typeface="Roboto"/>
              <a:sym typeface="Roboto"/>
            </a:endParaRPr>
          </a:p>
        </p:txBody>
      </p:sp>
      <p:sp>
        <p:nvSpPr>
          <p:cNvPr id="173" name="Google Shape;173;p2"/>
          <p:cNvSpPr/>
          <p:nvPr/>
        </p:nvSpPr>
        <p:spPr>
          <a:xfrm>
            <a:off x="5450681" y="848457"/>
            <a:ext cx="3917700" cy="415500"/>
          </a:xfrm>
          <a:prstGeom prst="rect">
            <a:avLst/>
          </a:prstGeom>
          <a:noFill/>
          <a:ln>
            <a:noFill/>
          </a:ln>
        </p:spPr>
        <p:txBody>
          <a:bodyPr anchorCtr="0" anchor="t" bIns="0" lIns="0" spcFirstLastPara="1" rIns="0" wrap="square" tIns="0">
            <a:spAutoFit/>
          </a:bodyPr>
          <a:lstStyle/>
          <a:p>
            <a:pPr indent="0" lvl="0" marL="0" marR="0" rtl="0" algn="ctr">
              <a:lnSpc>
                <a:spcPct val="150000"/>
              </a:lnSpc>
              <a:spcBef>
                <a:spcPts val="0"/>
              </a:spcBef>
              <a:spcAft>
                <a:spcPts val="0"/>
              </a:spcAft>
              <a:buNone/>
            </a:pPr>
            <a:r>
              <a:rPr b="1" i="0" lang="en-IN" sz="1600" u="none" cap="none" strike="noStrike">
                <a:solidFill>
                  <a:schemeClr val="dk1"/>
                </a:solidFill>
                <a:latin typeface="Roboto"/>
                <a:ea typeface="Roboto"/>
                <a:cs typeface="Roboto"/>
                <a:sym typeface="Roboto"/>
              </a:rPr>
              <a:t>Output </a:t>
            </a:r>
            <a:endParaRPr b="1" i="0" sz="1600" u="none" cap="none" strike="noStrike">
              <a:solidFill>
                <a:srgbClr val="000000"/>
              </a:solidFill>
              <a:latin typeface="Roboto"/>
              <a:ea typeface="Roboto"/>
              <a:cs typeface="Roboto"/>
              <a:sym typeface="Roboto"/>
            </a:endParaRPr>
          </a:p>
        </p:txBody>
      </p:sp>
      <p:sp>
        <p:nvSpPr>
          <p:cNvPr id="174" name="Google Shape;174;p2"/>
          <p:cNvSpPr/>
          <p:nvPr/>
        </p:nvSpPr>
        <p:spPr>
          <a:xfrm>
            <a:off x="-478433" y="1243100"/>
            <a:ext cx="3917583" cy="415498"/>
          </a:xfrm>
          <a:prstGeom prst="rect">
            <a:avLst/>
          </a:prstGeom>
          <a:noFill/>
          <a:ln>
            <a:noFill/>
          </a:ln>
        </p:spPr>
        <p:txBody>
          <a:bodyPr anchorCtr="0" anchor="t" bIns="0" lIns="0" spcFirstLastPara="1" rIns="0" wrap="square" tIns="0">
            <a:spAutoFit/>
          </a:bodyPr>
          <a:lstStyle/>
          <a:p>
            <a:pPr indent="0" lvl="0" marL="0" marR="0" rtl="0" algn="ctr">
              <a:lnSpc>
                <a:spcPct val="150000"/>
              </a:lnSpc>
              <a:spcBef>
                <a:spcPts val="0"/>
              </a:spcBef>
              <a:spcAft>
                <a:spcPts val="0"/>
              </a:spcAft>
              <a:buNone/>
            </a:pPr>
            <a:r>
              <a:rPr i="0" lang="en-IN" sz="1600" u="none" cap="none" strike="noStrike">
                <a:solidFill>
                  <a:srgbClr val="FF0000"/>
                </a:solidFill>
                <a:latin typeface="Roboto"/>
                <a:ea typeface="Roboto"/>
                <a:cs typeface="Roboto"/>
                <a:sym typeface="Roboto"/>
              </a:rPr>
              <a:t>m = 2, n = 2 </a:t>
            </a:r>
            <a:endParaRPr i="0" sz="1600" u="none" cap="none" strike="noStrike">
              <a:solidFill>
                <a:srgbClr val="FF0000"/>
              </a:solidFill>
              <a:latin typeface="Roboto"/>
              <a:ea typeface="Roboto"/>
              <a:cs typeface="Roboto"/>
              <a:sym typeface="Roboto"/>
            </a:endParaRPr>
          </a:p>
        </p:txBody>
      </p:sp>
      <p:sp>
        <p:nvSpPr>
          <p:cNvPr id="175" name="Google Shape;175;p2"/>
          <p:cNvSpPr/>
          <p:nvPr/>
        </p:nvSpPr>
        <p:spPr>
          <a:xfrm>
            <a:off x="5425391" y="1417504"/>
            <a:ext cx="3917583" cy="415498"/>
          </a:xfrm>
          <a:prstGeom prst="rect">
            <a:avLst/>
          </a:prstGeom>
          <a:noFill/>
          <a:ln>
            <a:noFill/>
          </a:ln>
        </p:spPr>
        <p:txBody>
          <a:bodyPr anchorCtr="0" anchor="t" bIns="0" lIns="0" spcFirstLastPara="1" rIns="0" wrap="square" tIns="0">
            <a:spAutoFit/>
          </a:bodyPr>
          <a:lstStyle/>
          <a:p>
            <a:pPr indent="0" lvl="0" marL="0" marR="0" rtl="0" algn="ctr">
              <a:lnSpc>
                <a:spcPct val="150000"/>
              </a:lnSpc>
              <a:spcBef>
                <a:spcPts val="0"/>
              </a:spcBef>
              <a:spcAft>
                <a:spcPts val="0"/>
              </a:spcAft>
              <a:buNone/>
            </a:pPr>
            <a:r>
              <a:rPr i="0" lang="en-IN" sz="1600" u="none" cap="none" strike="noStrike">
                <a:solidFill>
                  <a:srgbClr val="FF0000"/>
                </a:solidFill>
                <a:latin typeface="Roboto"/>
                <a:ea typeface="Roboto"/>
                <a:cs typeface="Roboto"/>
                <a:sym typeface="Roboto"/>
              </a:rPr>
              <a:t>2</a:t>
            </a:r>
            <a:endParaRPr i="0" sz="1600" u="none" cap="none" strike="noStrike">
              <a:solidFill>
                <a:srgbClr val="FF0000"/>
              </a:solidFill>
              <a:latin typeface="Roboto"/>
              <a:ea typeface="Roboto"/>
              <a:cs typeface="Roboto"/>
              <a:sym typeface="Roboto"/>
            </a:endParaRPr>
          </a:p>
        </p:txBody>
      </p:sp>
      <p:sp>
        <p:nvSpPr>
          <p:cNvPr id="176" name="Google Shape;176;p2"/>
          <p:cNvSpPr/>
          <p:nvPr/>
        </p:nvSpPr>
        <p:spPr>
          <a:xfrm>
            <a:off x="663040" y="1659938"/>
            <a:ext cx="8276455" cy="830997"/>
          </a:xfrm>
          <a:prstGeom prst="rect">
            <a:avLst/>
          </a:prstGeom>
          <a:noFill/>
          <a:ln>
            <a:noFill/>
          </a:ln>
        </p:spPr>
        <p:txBody>
          <a:bodyPr anchorCtr="0" anchor="t" bIns="0" lIns="0" spcFirstLastPara="1" rIns="0" wrap="square" tIns="0">
            <a:spAutoFit/>
          </a:bodyPr>
          <a:lstStyle/>
          <a:p>
            <a:pPr indent="-101600" lvl="0" marL="0" marR="0" rtl="0" algn="l">
              <a:lnSpc>
                <a:spcPct val="150000"/>
              </a:lnSpc>
              <a:spcBef>
                <a:spcPts val="0"/>
              </a:spcBef>
              <a:spcAft>
                <a:spcPts val="0"/>
              </a:spcAft>
              <a:buClr>
                <a:srgbClr val="000000"/>
              </a:buClr>
              <a:buSzPts val="1600"/>
              <a:buFont typeface="Noto Sans Symbols"/>
              <a:buChar char="⮚"/>
            </a:pPr>
            <a:r>
              <a:rPr i="0" lang="en-IN" sz="1600" u="none" cap="none" strike="noStrike">
                <a:solidFill>
                  <a:srgbClr val="9B9B9B"/>
                </a:solidFill>
                <a:latin typeface="Roboto"/>
                <a:ea typeface="Roboto"/>
                <a:cs typeface="Roboto"/>
                <a:sym typeface="Roboto"/>
              </a:rPr>
              <a:t> </a:t>
            </a:r>
            <a:r>
              <a:rPr b="1" i="0" lang="en-IN" sz="1600" u="none" cap="none" strike="noStrike">
                <a:solidFill>
                  <a:srgbClr val="9B9B9B"/>
                </a:solidFill>
                <a:latin typeface="Roboto"/>
                <a:ea typeface="Roboto"/>
                <a:cs typeface="Roboto"/>
                <a:sym typeface="Roboto"/>
              </a:rPr>
              <a:t>There are two paths :</a:t>
            </a:r>
            <a:endParaRPr sz="1600">
              <a:latin typeface="Roboto"/>
              <a:ea typeface="Roboto"/>
              <a:cs typeface="Roboto"/>
              <a:sym typeface="Roboto"/>
            </a:endParaRPr>
          </a:p>
          <a:p>
            <a:pPr indent="0" lvl="0" marL="0" marR="0" rtl="0" algn="l">
              <a:lnSpc>
                <a:spcPct val="150000"/>
              </a:lnSpc>
              <a:spcBef>
                <a:spcPts val="0"/>
              </a:spcBef>
              <a:spcAft>
                <a:spcPts val="0"/>
              </a:spcAft>
              <a:buNone/>
            </a:pPr>
            <a:r>
              <a:rPr i="0" lang="en-IN" sz="1600" u="none" cap="none" strike="noStrike">
                <a:solidFill>
                  <a:srgbClr val="9B9B9B"/>
                </a:solidFill>
                <a:latin typeface="Roboto"/>
                <a:ea typeface="Roboto"/>
                <a:cs typeface="Roboto"/>
                <a:sym typeface="Roboto"/>
              </a:rPr>
              <a:t>(0, 0) -&gt; (0, 1) -&gt; (1, 1) ; (0, 0) -&gt; (1, 0) -&gt; (1, 1)</a:t>
            </a:r>
            <a:endParaRPr i="0" sz="1600" u="none" cap="none" strike="noStrike">
              <a:solidFill>
                <a:srgbClr val="9B9B9B"/>
              </a:solidFill>
              <a:latin typeface="Roboto"/>
              <a:ea typeface="Roboto"/>
              <a:cs typeface="Roboto"/>
              <a:sym typeface="Roboto"/>
            </a:endParaRPr>
          </a:p>
        </p:txBody>
      </p:sp>
      <p:sp>
        <p:nvSpPr>
          <p:cNvPr id="177" name="Google Shape;177;p2"/>
          <p:cNvSpPr/>
          <p:nvPr/>
        </p:nvSpPr>
        <p:spPr>
          <a:xfrm>
            <a:off x="-491070" y="2525620"/>
            <a:ext cx="3917583" cy="415498"/>
          </a:xfrm>
          <a:prstGeom prst="rect">
            <a:avLst/>
          </a:prstGeom>
          <a:noFill/>
          <a:ln>
            <a:noFill/>
          </a:ln>
        </p:spPr>
        <p:txBody>
          <a:bodyPr anchorCtr="0" anchor="t" bIns="0" lIns="0" spcFirstLastPara="1" rIns="0" wrap="square" tIns="0">
            <a:spAutoFit/>
          </a:bodyPr>
          <a:lstStyle/>
          <a:p>
            <a:pPr indent="0" lvl="0" marL="0" marR="0" rtl="0" algn="ctr">
              <a:lnSpc>
                <a:spcPct val="150000"/>
              </a:lnSpc>
              <a:spcBef>
                <a:spcPts val="0"/>
              </a:spcBef>
              <a:spcAft>
                <a:spcPts val="0"/>
              </a:spcAft>
              <a:buNone/>
            </a:pPr>
            <a:r>
              <a:rPr i="0" lang="en-IN" sz="1600" u="none" cap="none" strike="noStrike">
                <a:solidFill>
                  <a:srgbClr val="FF0000"/>
                </a:solidFill>
                <a:latin typeface="Roboto"/>
                <a:ea typeface="Roboto"/>
                <a:cs typeface="Roboto"/>
                <a:sym typeface="Roboto"/>
              </a:rPr>
              <a:t>m = 2, n = 3</a:t>
            </a:r>
            <a:endParaRPr i="0" sz="1600" u="none" cap="none" strike="noStrike">
              <a:solidFill>
                <a:srgbClr val="FF0000"/>
              </a:solidFill>
              <a:latin typeface="Roboto"/>
              <a:ea typeface="Roboto"/>
              <a:cs typeface="Roboto"/>
              <a:sym typeface="Roboto"/>
            </a:endParaRPr>
          </a:p>
        </p:txBody>
      </p:sp>
      <p:sp>
        <p:nvSpPr>
          <p:cNvPr id="178" name="Google Shape;178;p2"/>
          <p:cNvSpPr/>
          <p:nvPr/>
        </p:nvSpPr>
        <p:spPr>
          <a:xfrm>
            <a:off x="5438031" y="2525620"/>
            <a:ext cx="3917583" cy="415498"/>
          </a:xfrm>
          <a:prstGeom prst="rect">
            <a:avLst/>
          </a:prstGeom>
          <a:noFill/>
          <a:ln>
            <a:noFill/>
          </a:ln>
        </p:spPr>
        <p:txBody>
          <a:bodyPr anchorCtr="0" anchor="t" bIns="0" lIns="0" spcFirstLastPara="1" rIns="0" wrap="square" tIns="0">
            <a:spAutoFit/>
          </a:bodyPr>
          <a:lstStyle/>
          <a:p>
            <a:pPr indent="0" lvl="0" marL="0" marR="0" rtl="0" algn="ctr">
              <a:lnSpc>
                <a:spcPct val="150000"/>
              </a:lnSpc>
              <a:spcBef>
                <a:spcPts val="0"/>
              </a:spcBef>
              <a:spcAft>
                <a:spcPts val="0"/>
              </a:spcAft>
              <a:buNone/>
            </a:pPr>
            <a:r>
              <a:rPr i="0" lang="en-IN" sz="1600" u="none" cap="none" strike="noStrike">
                <a:solidFill>
                  <a:srgbClr val="FF0000"/>
                </a:solidFill>
                <a:latin typeface="Roboto"/>
                <a:ea typeface="Roboto"/>
                <a:cs typeface="Roboto"/>
                <a:sym typeface="Roboto"/>
              </a:rPr>
              <a:t>3</a:t>
            </a:r>
            <a:endParaRPr i="0" sz="1600" u="none" cap="none" strike="noStrike">
              <a:solidFill>
                <a:srgbClr val="FF0000"/>
              </a:solidFill>
              <a:latin typeface="Roboto"/>
              <a:ea typeface="Roboto"/>
              <a:cs typeface="Roboto"/>
              <a:sym typeface="Roboto"/>
            </a:endParaRPr>
          </a:p>
        </p:txBody>
      </p:sp>
      <p:sp>
        <p:nvSpPr>
          <p:cNvPr id="179" name="Google Shape;179;p2"/>
          <p:cNvSpPr/>
          <p:nvPr/>
        </p:nvSpPr>
        <p:spPr>
          <a:xfrm>
            <a:off x="663039" y="3010278"/>
            <a:ext cx="8276455" cy="1661993"/>
          </a:xfrm>
          <a:prstGeom prst="rect">
            <a:avLst/>
          </a:prstGeom>
          <a:noFill/>
          <a:ln>
            <a:noFill/>
          </a:ln>
        </p:spPr>
        <p:txBody>
          <a:bodyPr anchorCtr="0" anchor="t" bIns="0" lIns="0" spcFirstLastPara="1" rIns="0" wrap="square" tIns="0">
            <a:spAutoFit/>
          </a:bodyPr>
          <a:lstStyle/>
          <a:p>
            <a:pPr indent="-101600" lvl="0" marL="0" marR="0" rtl="0" algn="l">
              <a:lnSpc>
                <a:spcPct val="150000"/>
              </a:lnSpc>
              <a:spcBef>
                <a:spcPts val="0"/>
              </a:spcBef>
              <a:spcAft>
                <a:spcPts val="0"/>
              </a:spcAft>
              <a:buClr>
                <a:srgbClr val="000000"/>
              </a:buClr>
              <a:buSzPts val="1600"/>
              <a:buFont typeface="Noto Sans Symbols"/>
              <a:buChar char="⮚"/>
            </a:pPr>
            <a:r>
              <a:rPr i="0" lang="en-IN" sz="1600" u="none" cap="none" strike="noStrike">
                <a:solidFill>
                  <a:srgbClr val="9B9B9B"/>
                </a:solidFill>
                <a:latin typeface="Roboto"/>
                <a:ea typeface="Roboto"/>
                <a:cs typeface="Roboto"/>
                <a:sym typeface="Roboto"/>
              </a:rPr>
              <a:t> </a:t>
            </a:r>
            <a:r>
              <a:rPr b="1" i="0" lang="en-IN" sz="1600" u="none" cap="none" strike="noStrike">
                <a:solidFill>
                  <a:srgbClr val="9B9B9B"/>
                </a:solidFill>
                <a:latin typeface="Roboto"/>
                <a:ea typeface="Roboto"/>
                <a:cs typeface="Roboto"/>
                <a:sym typeface="Roboto"/>
              </a:rPr>
              <a:t>There are three paths :</a:t>
            </a:r>
            <a:endParaRPr sz="1600">
              <a:latin typeface="Roboto"/>
              <a:ea typeface="Roboto"/>
              <a:cs typeface="Roboto"/>
              <a:sym typeface="Roboto"/>
            </a:endParaRPr>
          </a:p>
          <a:p>
            <a:pPr indent="0" lvl="0" marL="0" marR="0" rtl="0" algn="l">
              <a:lnSpc>
                <a:spcPct val="150000"/>
              </a:lnSpc>
              <a:spcBef>
                <a:spcPts val="0"/>
              </a:spcBef>
              <a:spcAft>
                <a:spcPts val="0"/>
              </a:spcAft>
              <a:buNone/>
            </a:pPr>
            <a:r>
              <a:rPr i="0" lang="en-IN" sz="1600" u="none" cap="none" strike="noStrike">
                <a:solidFill>
                  <a:srgbClr val="9B9B9B"/>
                </a:solidFill>
                <a:latin typeface="Roboto"/>
                <a:ea typeface="Roboto"/>
                <a:cs typeface="Roboto"/>
                <a:sym typeface="Roboto"/>
              </a:rPr>
              <a:t>(0, 0) -&gt; (0, 1) -&gt; (0, 2) -&gt; (1, 2)</a:t>
            </a:r>
            <a:endParaRPr sz="1600">
              <a:latin typeface="Roboto"/>
              <a:ea typeface="Roboto"/>
              <a:cs typeface="Roboto"/>
              <a:sym typeface="Roboto"/>
            </a:endParaRPr>
          </a:p>
          <a:p>
            <a:pPr indent="0" lvl="0" marL="0" marR="0" rtl="0" algn="l">
              <a:lnSpc>
                <a:spcPct val="150000"/>
              </a:lnSpc>
              <a:spcBef>
                <a:spcPts val="0"/>
              </a:spcBef>
              <a:spcAft>
                <a:spcPts val="0"/>
              </a:spcAft>
              <a:buNone/>
            </a:pPr>
            <a:r>
              <a:rPr i="0" lang="en-IN" sz="1600" u="none" cap="none" strike="noStrike">
                <a:solidFill>
                  <a:srgbClr val="9B9B9B"/>
                </a:solidFill>
                <a:latin typeface="Roboto"/>
                <a:ea typeface="Roboto"/>
                <a:cs typeface="Roboto"/>
                <a:sym typeface="Roboto"/>
              </a:rPr>
              <a:t>(0, 0) -&gt; (0, 1) -&gt; (1, 1) -&gt; (1, 2)</a:t>
            </a:r>
            <a:endParaRPr sz="1600">
              <a:latin typeface="Roboto"/>
              <a:ea typeface="Roboto"/>
              <a:cs typeface="Roboto"/>
              <a:sym typeface="Roboto"/>
            </a:endParaRPr>
          </a:p>
          <a:p>
            <a:pPr indent="0" lvl="0" marL="0" marR="0" rtl="0" algn="l">
              <a:lnSpc>
                <a:spcPct val="150000"/>
              </a:lnSpc>
              <a:spcBef>
                <a:spcPts val="0"/>
              </a:spcBef>
              <a:spcAft>
                <a:spcPts val="0"/>
              </a:spcAft>
              <a:buNone/>
            </a:pPr>
            <a:r>
              <a:rPr i="0" lang="en-IN" sz="1600" u="none" cap="none" strike="noStrike">
                <a:solidFill>
                  <a:srgbClr val="9B9B9B"/>
                </a:solidFill>
                <a:latin typeface="Roboto"/>
                <a:ea typeface="Roboto"/>
                <a:cs typeface="Roboto"/>
                <a:sym typeface="Roboto"/>
              </a:rPr>
              <a:t>(0, 0) -&gt; (1, 0) -&gt; (1, 1) -&gt; (1, 2)</a:t>
            </a:r>
            <a:endParaRPr i="0" sz="1600" u="none" cap="none" strike="noStrike">
              <a:solidFill>
                <a:srgbClr val="9B9B9B"/>
              </a:solidFill>
              <a:latin typeface="Roboto"/>
              <a:ea typeface="Roboto"/>
              <a:cs typeface="Roboto"/>
              <a:sym typeface="Roboto"/>
            </a:endParaRPr>
          </a:p>
        </p:txBody>
      </p:sp>
      <p:sp>
        <p:nvSpPr>
          <p:cNvPr id="180" name="Google Shape;180;p2"/>
          <p:cNvSpPr txBox="1"/>
          <p:nvPr/>
        </p:nvSpPr>
        <p:spPr>
          <a:xfrm>
            <a:off x="303900" y="383950"/>
            <a:ext cx="36219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IN" sz="2000">
                <a:solidFill>
                  <a:srgbClr val="8182EF"/>
                </a:solidFill>
                <a:latin typeface="Roboto"/>
                <a:ea typeface="Roboto"/>
                <a:cs typeface="Roboto"/>
                <a:sym typeface="Roboto"/>
              </a:rPr>
              <a:t>MANEUVERING PROBLEM</a:t>
            </a:r>
            <a:endParaRPr b="1" sz="2000">
              <a:solidFill>
                <a:srgbClr val="8182EF"/>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1"/>
                                        </p:tgtEl>
                                        <p:attrNameLst>
                                          <p:attrName>style.visibility</p:attrName>
                                        </p:attrNameLst>
                                      </p:cBhvr>
                                      <p:to>
                                        <p:strVal val="visible"/>
                                      </p:to>
                                    </p:set>
                                    <p:animEffect filter="fade" transition="in">
                                      <p:cBhvr>
                                        <p:cTn dur="1000"/>
                                        <p:tgtEl>
                                          <p:spTgt spid="17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2"/>
                                        </p:tgtEl>
                                        <p:attrNameLst>
                                          <p:attrName>style.visibility</p:attrName>
                                        </p:attrNameLst>
                                      </p:cBhvr>
                                      <p:to>
                                        <p:strVal val="visible"/>
                                      </p:to>
                                    </p:set>
                                    <p:animEffect filter="fade" transition="in">
                                      <p:cBhvr>
                                        <p:cTn dur="500"/>
                                        <p:tgtEl>
                                          <p:spTgt spid="17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3"/>
                                        </p:tgtEl>
                                        <p:attrNameLst>
                                          <p:attrName>style.visibility</p:attrName>
                                        </p:attrNameLst>
                                      </p:cBhvr>
                                      <p:to>
                                        <p:strVal val="visible"/>
                                      </p:to>
                                    </p:set>
                                    <p:animEffect filter="fade" transition="in">
                                      <p:cBhvr>
                                        <p:cTn dur="500"/>
                                        <p:tgtEl>
                                          <p:spTgt spid="17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4"/>
                                        </p:tgtEl>
                                        <p:attrNameLst>
                                          <p:attrName>style.visibility</p:attrName>
                                        </p:attrNameLst>
                                      </p:cBhvr>
                                      <p:to>
                                        <p:strVal val="visible"/>
                                      </p:to>
                                    </p:set>
                                    <p:animEffect filter="fade" transition="in">
                                      <p:cBhvr>
                                        <p:cTn dur="500"/>
                                        <p:tgtEl>
                                          <p:spTgt spid="17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5"/>
                                        </p:tgtEl>
                                        <p:attrNameLst>
                                          <p:attrName>style.visibility</p:attrName>
                                        </p:attrNameLst>
                                      </p:cBhvr>
                                      <p:to>
                                        <p:strVal val="visible"/>
                                      </p:to>
                                    </p:set>
                                    <p:animEffect filter="fade" transition="in">
                                      <p:cBhvr>
                                        <p:cTn dur="500"/>
                                        <p:tgtEl>
                                          <p:spTgt spid="17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6"/>
                                        </p:tgtEl>
                                        <p:attrNameLst>
                                          <p:attrName>style.visibility</p:attrName>
                                        </p:attrNameLst>
                                      </p:cBhvr>
                                      <p:to>
                                        <p:strVal val="visible"/>
                                      </p:to>
                                    </p:set>
                                    <p:animEffect filter="fade" transition="in">
                                      <p:cBhvr>
                                        <p:cTn dur="1000"/>
                                        <p:tgtEl>
                                          <p:spTgt spid="17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7"/>
                                        </p:tgtEl>
                                        <p:attrNameLst>
                                          <p:attrName>style.visibility</p:attrName>
                                        </p:attrNameLst>
                                      </p:cBhvr>
                                      <p:to>
                                        <p:strVal val="visible"/>
                                      </p:to>
                                    </p:set>
                                    <p:animEffect filter="fade" transition="in">
                                      <p:cBhvr>
                                        <p:cTn dur="500"/>
                                        <p:tgtEl>
                                          <p:spTgt spid="17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8"/>
                                        </p:tgtEl>
                                        <p:attrNameLst>
                                          <p:attrName>style.visibility</p:attrName>
                                        </p:attrNameLst>
                                      </p:cBhvr>
                                      <p:to>
                                        <p:strVal val="visible"/>
                                      </p:to>
                                    </p:set>
                                    <p:animEffect filter="fade" transition="in">
                                      <p:cBhvr>
                                        <p:cTn dur="500"/>
                                        <p:tgtEl>
                                          <p:spTgt spid="17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9"/>
                                        </p:tgtEl>
                                        <p:attrNameLst>
                                          <p:attrName>style.visibility</p:attrName>
                                        </p:attrNameLst>
                                      </p:cBhvr>
                                      <p:to>
                                        <p:strVal val="visible"/>
                                      </p:to>
                                    </p:set>
                                    <p:animEffect filter="fade" transition="in">
                                      <p:cBhvr>
                                        <p:cTn dur="1000"/>
                                        <p:tgtEl>
                                          <p:spTgt spid="17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graphicFrame>
        <p:nvGraphicFramePr>
          <p:cNvPr id="185" name="Google Shape;185;p5"/>
          <p:cNvGraphicFramePr/>
          <p:nvPr/>
        </p:nvGraphicFramePr>
        <p:xfrm>
          <a:off x="275099" y="1058675"/>
          <a:ext cx="3000000" cy="3000000"/>
        </p:xfrm>
        <a:graphic>
          <a:graphicData uri="http://schemas.openxmlformats.org/drawingml/2006/table">
            <a:tbl>
              <a:tblPr>
                <a:noFill/>
                <a:tableStyleId>{6316286E-9CA3-4B31-9A45-EA8DCB26D811}</a:tableStyleId>
              </a:tblPr>
              <a:tblGrid>
                <a:gridCol w="4517750"/>
                <a:gridCol w="4076050"/>
              </a:tblGrid>
              <a:tr h="3507800">
                <a:tc>
                  <a:txBody>
                    <a:bodyPr/>
                    <a:lstStyle/>
                    <a:p>
                      <a:pPr indent="0" lvl="0" marL="0" marR="0" rtl="0" algn="l">
                        <a:lnSpc>
                          <a:spcPct val="100000"/>
                        </a:lnSpc>
                        <a:spcBef>
                          <a:spcPts val="0"/>
                        </a:spcBef>
                        <a:spcAft>
                          <a:spcPts val="0"/>
                        </a:spcAft>
                        <a:buClr>
                          <a:srgbClr val="000000"/>
                        </a:buClr>
                        <a:buSzPts val="1100"/>
                        <a:buFont typeface="Arial"/>
                        <a:buNone/>
                      </a:pPr>
                      <a:r>
                        <a:rPr b="0" lang="en-IN" sz="1400" u="none" cap="none" strike="noStrike">
                          <a:solidFill>
                            <a:schemeClr val="dk1"/>
                          </a:solidFill>
                          <a:latin typeface="Consolas"/>
                          <a:ea typeface="Consolas"/>
                          <a:cs typeface="Consolas"/>
                          <a:sym typeface="Consolas"/>
                        </a:rPr>
                        <a:t>public class EthCode {</a:t>
                      </a:r>
                      <a:endParaRPr/>
                    </a:p>
                    <a:p>
                      <a:pPr indent="0" lvl="0" marL="0" marR="0" rtl="0" algn="l">
                        <a:lnSpc>
                          <a:spcPct val="100000"/>
                        </a:lnSpc>
                        <a:spcBef>
                          <a:spcPts val="0"/>
                        </a:spcBef>
                        <a:spcAft>
                          <a:spcPts val="0"/>
                        </a:spcAft>
                        <a:buClr>
                          <a:srgbClr val="000000"/>
                        </a:buClr>
                        <a:buSzPts val="1100"/>
                        <a:buFont typeface="Arial"/>
                        <a:buNone/>
                      </a:pPr>
                      <a:r>
                        <a:rPr b="0" lang="en-IN" sz="1400" u="none" cap="none" strike="noStrike">
                          <a:solidFill>
                            <a:schemeClr val="dk1"/>
                          </a:solidFill>
                          <a:latin typeface="Consolas"/>
                          <a:ea typeface="Consolas"/>
                          <a:cs typeface="Consolas"/>
                          <a:sym typeface="Consolas"/>
                        </a:rPr>
                        <a:t> // Returns count of possible paths to reach</a:t>
                      </a:r>
                      <a:endParaRPr/>
                    </a:p>
                    <a:p>
                      <a:pPr indent="0" lvl="0" marL="0" marR="0" rtl="0" algn="l">
                        <a:lnSpc>
                          <a:spcPct val="100000"/>
                        </a:lnSpc>
                        <a:spcBef>
                          <a:spcPts val="0"/>
                        </a:spcBef>
                        <a:spcAft>
                          <a:spcPts val="0"/>
                        </a:spcAft>
                        <a:buClr>
                          <a:srgbClr val="000000"/>
                        </a:buClr>
                        <a:buSzPts val="1100"/>
                        <a:buFont typeface="Arial"/>
                        <a:buNone/>
                      </a:pPr>
                      <a:r>
                        <a:rPr b="0" lang="en-IN" sz="1400" u="none" cap="none" strike="noStrike">
                          <a:solidFill>
                            <a:schemeClr val="dk1"/>
                          </a:solidFill>
                          <a:latin typeface="Consolas"/>
                          <a:ea typeface="Consolas"/>
                          <a:cs typeface="Consolas"/>
                          <a:sym typeface="Consolas"/>
                        </a:rPr>
                        <a:t> // cell at row number m and column number n</a:t>
                      </a:r>
                      <a:endParaRPr/>
                    </a:p>
                    <a:p>
                      <a:pPr indent="0" lvl="0" marL="0" marR="0" rtl="0" algn="l">
                        <a:lnSpc>
                          <a:spcPct val="100000"/>
                        </a:lnSpc>
                        <a:spcBef>
                          <a:spcPts val="0"/>
                        </a:spcBef>
                        <a:spcAft>
                          <a:spcPts val="0"/>
                        </a:spcAft>
                        <a:buClr>
                          <a:srgbClr val="000000"/>
                        </a:buClr>
                        <a:buSzPts val="1100"/>
                        <a:buFont typeface="Arial"/>
                        <a:buNone/>
                      </a:pPr>
                      <a:r>
                        <a:rPr b="0" lang="en-IN" sz="1400" u="none" cap="none" strike="noStrike">
                          <a:solidFill>
                            <a:schemeClr val="dk1"/>
                          </a:solidFill>
                          <a:latin typeface="Consolas"/>
                          <a:ea typeface="Consolas"/>
                          <a:cs typeface="Consolas"/>
                          <a:sym typeface="Consolas"/>
                        </a:rPr>
                        <a:t> // from the topmost leftmost cell (cell at 1, 1)</a:t>
                      </a:r>
                      <a:endParaRPr/>
                    </a:p>
                    <a:p>
                      <a:pPr indent="0" lvl="0" marL="0" marR="0" rtl="0" algn="l">
                        <a:lnSpc>
                          <a:spcPct val="100000"/>
                        </a:lnSpc>
                        <a:spcBef>
                          <a:spcPts val="0"/>
                        </a:spcBef>
                        <a:spcAft>
                          <a:spcPts val="0"/>
                        </a:spcAft>
                        <a:buClr>
                          <a:srgbClr val="000000"/>
                        </a:buClr>
                        <a:buSzPts val="1100"/>
                        <a:buFont typeface="Arial"/>
                        <a:buNone/>
                      </a:pPr>
                      <a:r>
                        <a:rPr b="0" lang="en-IN" sz="1400" u="none" cap="none" strike="noStrike">
                          <a:solidFill>
                            <a:schemeClr val="dk1"/>
                          </a:solidFill>
                          <a:latin typeface="Consolas"/>
                          <a:ea typeface="Consolas"/>
                          <a:cs typeface="Consolas"/>
                          <a:sym typeface="Consolas"/>
                        </a:rPr>
                        <a:t> static int numberOfPaths(int m, int n)</a:t>
                      </a:r>
                      <a:endParaRPr/>
                    </a:p>
                    <a:p>
                      <a:pPr indent="0" lvl="0" marL="0" marR="0" rtl="0" algn="l">
                        <a:lnSpc>
                          <a:spcPct val="100000"/>
                        </a:lnSpc>
                        <a:spcBef>
                          <a:spcPts val="0"/>
                        </a:spcBef>
                        <a:spcAft>
                          <a:spcPts val="0"/>
                        </a:spcAft>
                        <a:buClr>
                          <a:srgbClr val="000000"/>
                        </a:buClr>
                        <a:buSzPts val="1100"/>
                        <a:buFont typeface="Arial"/>
                        <a:buNone/>
                      </a:pPr>
                      <a:r>
                        <a:rPr b="0" lang="en-IN" sz="1400" u="none" cap="none" strike="noStrike">
                          <a:solidFill>
                            <a:schemeClr val="dk1"/>
                          </a:solidFill>
                          <a:latin typeface="Consolas"/>
                          <a:ea typeface="Consolas"/>
                          <a:cs typeface="Consolas"/>
                          <a:sym typeface="Consolas"/>
                        </a:rPr>
                        <a:t> {</a:t>
                      </a:r>
                      <a:endParaRPr/>
                    </a:p>
                    <a:p>
                      <a:pPr indent="0" lvl="0" marL="0" marR="0" rtl="0" algn="l">
                        <a:lnSpc>
                          <a:spcPct val="100000"/>
                        </a:lnSpc>
                        <a:spcBef>
                          <a:spcPts val="0"/>
                        </a:spcBef>
                        <a:spcAft>
                          <a:spcPts val="0"/>
                        </a:spcAft>
                        <a:buClr>
                          <a:srgbClr val="000000"/>
                        </a:buClr>
                        <a:buSzPts val="1100"/>
                        <a:buFont typeface="Arial"/>
                        <a:buNone/>
                      </a:pPr>
                      <a:r>
                        <a:rPr b="0" lang="en-IN" sz="1400" u="none" cap="none" strike="noStrike">
                          <a:solidFill>
                            <a:schemeClr val="dk1"/>
                          </a:solidFill>
                          <a:latin typeface="Consolas"/>
                          <a:ea typeface="Consolas"/>
                          <a:cs typeface="Consolas"/>
                          <a:sym typeface="Consolas"/>
                        </a:rPr>
                        <a:t>  // If either given row number is first or</a:t>
                      </a:r>
                      <a:endParaRPr/>
                    </a:p>
                    <a:p>
                      <a:pPr indent="0" lvl="0" marL="0" marR="0" rtl="0" algn="l">
                        <a:lnSpc>
                          <a:spcPct val="100000"/>
                        </a:lnSpc>
                        <a:spcBef>
                          <a:spcPts val="0"/>
                        </a:spcBef>
                        <a:spcAft>
                          <a:spcPts val="0"/>
                        </a:spcAft>
                        <a:buClr>
                          <a:srgbClr val="000000"/>
                        </a:buClr>
                        <a:buSzPts val="1100"/>
                        <a:buFont typeface="Arial"/>
                        <a:buNone/>
                      </a:pPr>
                      <a:r>
                        <a:rPr b="0" lang="en-IN" sz="1400" u="none" cap="none" strike="noStrike">
                          <a:solidFill>
                            <a:schemeClr val="dk1"/>
                          </a:solidFill>
                          <a:latin typeface="Consolas"/>
                          <a:ea typeface="Consolas"/>
                          <a:cs typeface="Consolas"/>
                          <a:sym typeface="Consolas"/>
                        </a:rPr>
                        <a:t>  // given column number is first</a:t>
                      </a:r>
                      <a:endParaRPr/>
                    </a:p>
                    <a:p>
                      <a:pPr indent="0" lvl="0" marL="0" marR="0" rtl="0" algn="l">
                        <a:lnSpc>
                          <a:spcPct val="100000"/>
                        </a:lnSpc>
                        <a:spcBef>
                          <a:spcPts val="0"/>
                        </a:spcBef>
                        <a:spcAft>
                          <a:spcPts val="0"/>
                        </a:spcAft>
                        <a:buClr>
                          <a:srgbClr val="000000"/>
                        </a:buClr>
                        <a:buSzPts val="1100"/>
                        <a:buFont typeface="Arial"/>
                        <a:buNone/>
                      </a:pPr>
                      <a:r>
                        <a:rPr b="0" lang="en-IN" sz="1400" u="none" cap="none" strike="noStrike">
                          <a:solidFill>
                            <a:schemeClr val="dk1"/>
                          </a:solidFill>
                          <a:latin typeface="Consolas"/>
                          <a:ea typeface="Consolas"/>
                          <a:cs typeface="Consolas"/>
                          <a:sym typeface="Consolas"/>
                        </a:rPr>
                        <a:t>  if (m == 1 || n == 1)</a:t>
                      </a:r>
                      <a:endParaRPr/>
                    </a:p>
                    <a:p>
                      <a:pPr indent="0" lvl="0" marL="0" marR="0" rtl="0" algn="l">
                        <a:lnSpc>
                          <a:spcPct val="100000"/>
                        </a:lnSpc>
                        <a:spcBef>
                          <a:spcPts val="0"/>
                        </a:spcBef>
                        <a:spcAft>
                          <a:spcPts val="0"/>
                        </a:spcAft>
                        <a:buClr>
                          <a:srgbClr val="000000"/>
                        </a:buClr>
                        <a:buSzPts val="1100"/>
                        <a:buFont typeface="Arial"/>
                        <a:buNone/>
                      </a:pPr>
                      <a:r>
                        <a:rPr b="0" lang="en-IN" sz="1400" u="none" cap="none" strike="noStrike">
                          <a:solidFill>
                            <a:schemeClr val="dk1"/>
                          </a:solidFill>
                          <a:latin typeface="Consolas"/>
                          <a:ea typeface="Consolas"/>
                          <a:cs typeface="Consolas"/>
                          <a:sym typeface="Consolas"/>
                        </a:rPr>
                        <a:t>   return 1;</a:t>
                      </a:r>
                      <a:endParaRPr/>
                    </a:p>
                    <a:p>
                      <a:pPr indent="0" lvl="0" marL="0" marR="0" rtl="0" algn="l">
                        <a:lnSpc>
                          <a:spcPct val="100000"/>
                        </a:lnSpc>
                        <a:spcBef>
                          <a:spcPts val="0"/>
                        </a:spcBef>
                        <a:spcAft>
                          <a:spcPts val="0"/>
                        </a:spcAft>
                        <a:buClr>
                          <a:srgbClr val="000000"/>
                        </a:buClr>
                        <a:buSzPts val="1100"/>
                        <a:buFont typeface="Arial"/>
                        <a:buNone/>
                      </a:pPr>
                      <a:r>
                        <a:t/>
                      </a:r>
                      <a:endParaRPr b="0" sz="1400" u="none" cap="none" strike="noStrik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100"/>
                        <a:buFont typeface="Arial"/>
                        <a:buNone/>
                      </a:pPr>
                      <a:r>
                        <a:rPr b="0" lang="en-IN" sz="1400" u="none" cap="none" strike="noStrike">
                          <a:solidFill>
                            <a:schemeClr val="dk1"/>
                          </a:solidFill>
                          <a:latin typeface="Consolas"/>
                          <a:ea typeface="Consolas"/>
                          <a:cs typeface="Consolas"/>
                          <a:sym typeface="Consolas"/>
                        </a:rPr>
                        <a:t>  // If diagonal movements are allowed then</a:t>
                      </a:r>
                      <a:endParaRPr/>
                    </a:p>
                    <a:p>
                      <a:pPr indent="0" lvl="0" marL="0" marR="0" rtl="0" algn="l">
                        <a:lnSpc>
                          <a:spcPct val="100000"/>
                        </a:lnSpc>
                        <a:spcBef>
                          <a:spcPts val="0"/>
                        </a:spcBef>
                        <a:spcAft>
                          <a:spcPts val="0"/>
                        </a:spcAft>
                        <a:buClr>
                          <a:srgbClr val="000000"/>
                        </a:buClr>
                        <a:buSzPts val="1100"/>
                        <a:buFont typeface="Arial"/>
                        <a:buNone/>
                      </a:pPr>
                      <a:r>
                        <a:rPr b="0" lang="en-IN" sz="1400" u="none" cap="none" strike="noStrike">
                          <a:solidFill>
                            <a:schemeClr val="dk1"/>
                          </a:solidFill>
                          <a:latin typeface="Consolas"/>
                          <a:ea typeface="Consolas"/>
                          <a:cs typeface="Consolas"/>
                          <a:sym typeface="Consolas"/>
                        </a:rPr>
                        <a:t>  // the last addition is required.</a:t>
                      </a:r>
                      <a:endParaRPr/>
                    </a:p>
                    <a:p>
                      <a:pPr indent="0" lvl="0" marL="0" marR="0" rtl="0" algn="l">
                        <a:lnSpc>
                          <a:spcPct val="100000"/>
                        </a:lnSpc>
                        <a:spcBef>
                          <a:spcPts val="0"/>
                        </a:spcBef>
                        <a:spcAft>
                          <a:spcPts val="0"/>
                        </a:spcAft>
                        <a:buClr>
                          <a:srgbClr val="000000"/>
                        </a:buClr>
                        <a:buSzPts val="1100"/>
                        <a:buFont typeface="Arial"/>
                        <a:buNone/>
                      </a:pPr>
                      <a:r>
                        <a:t/>
                      </a:r>
                      <a:endParaRPr b="0" sz="1400" u="none" cap="none" strike="noStrike">
                        <a:solidFill>
                          <a:schemeClr val="dk1"/>
                        </a:solidFill>
                        <a:latin typeface="Consolas"/>
                        <a:ea typeface="Consolas"/>
                        <a:cs typeface="Consolas"/>
                        <a:sym typeface="Consolas"/>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000000"/>
                        </a:buClr>
                        <a:buSzPts val="1100"/>
                        <a:buFont typeface="Arial"/>
                        <a:buNone/>
                      </a:pPr>
                      <a:r>
                        <a:rPr b="0" lang="en-IN" sz="1400" u="none" cap="none" strike="noStrike">
                          <a:solidFill>
                            <a:schemeClr val="dk1"/>
                          </a:solidFill>
                          <a:highlight>
                            <a:schemeClr val="lt1"/>
                          </a:highlight>
                          <a:latin typeface="Consolas"/>
                          <a:ea typeface="Consolas"/>
                          <a:cs typeface="Consolas"/>
                          <a:sym typeface="Consolas"/>
                        </a:rPr>
                        <a:t> return numberOfPaths(m - 1, n) + numberOfPaths(m, n - 1);</a:t>
                      </a:r>
                      <a:endParaRPr/>
                    </a:p>
                    <a:p>
                      <a:pPr indent="0" lvl="0" marL="0" marR="0" rtl="0" algn="l">
                        <a:lnSpc>
                          <a:spcPct val="100000"/>
                        </a:lnSpc>
                        <a:spcBef>
                          <a:spcPts val="0"/>
                        </a:spcBef>
                        <a:spcAft>
                          <a:spcPts val="0"/>
                        </a:spcAft>
                        <a:buClr>
                          <a:srgbClr val="000000"/>
                        </a:buClr>
                        <a:buSzPts val="1100"/>
                        <a:buFont typeface="Arial"/>
                        <a:buNone/>
                      </a:pPr>
                      <a:r>
                        <a:rPr b="0" lang="en-IN" sz="1400" u="none" cap="none" strike="noStrike">
                          <a:solidFill>
                            <a:schemeClr val="dk1"/>
                          </a:solidFill>
                          <a:highlight>
                            <a:schemeClr val="lt1"/>
                          </a:highlight>
                          <a:latin typeface="Consolas"/>
                          <a:ea typeface="Consolas"/>
                          <a:cs typeface="Consolas"/>
                          <a:sym typeface="Consolas"/>
                        </a:rPr>
                        <a:t>  // + numberOfPaths(m-1, n-1);</a:t>
                      </a:r>
                      <a:endParaRPr/>
                    </a:p>
                    <a:p>
                      <a:pPr indent="0" lvl="0" marL="0" marR="0" rtl="0" algn="l">
                        <a:lnSpc>
                          <a:spcPct val="100000"/>
                        </a:lnSpc>
                        <a:spcBef>
                          <a:spcPts val="0"/>
                        </a:spcBef>
                        <a:spcAft>
                          <a:spcPts val="0"/>
                        </a:spcAft>
                        <a:buClr>
                          <a:srgbClr val="000000"/>
                        </a:buClr>
                        <a:buSzPts val="1100"/>
                        <a:buFont typeface="Arial"/>
                        <a:buNone/>
                      </a:pPr>
                      <a:r>
                        <a:rPr b="0" lang="en-IN" sz="1400" u="none" cap="none" strike="noStrike">
                          <a:solidFill>
                            <a:schemeClr val="dk1"/>
                          </a:solidFill>
                          <a:highlight>
                            <a:schemeClr val="lt1"/>
                          </a:highlight>
                          <a:latin typeface="Consolas"/>
                          <a:ea typeface="Consolas"/>
                          <a:cs typeface="Consolas"/>
                          <a:sym typeface="Consolas"/>
                        </a:rPr>
                        <a:t> }</a:t>
                      </a:r>
                      <a:endParaRPr/>
                    </a:p>
                    <a:p>
                      <a:pPr indent="0" lvl="0" marL="0" marR="0" rtl="0" algn="l">
                        <a:lnSpc>
                          <a:spcPct val="100000"/>
                        </a:lnSpc>
                        <a:spcBef>
                          <a:spcPts val="0"/>
                        </a:spcBef>
                        <a:spcAft>
                          <a:spcPts val="0"/>
                        </a:spcAft>
                        <a:buClr>
                          <a:srgbClr val="000000"/>
                        </a:buClr>
                        <a:buSzPts val="1100"/>
                        <a:buFont typeface="Arial"/>
                        <a:buNone/>
                      </a:pPr>
                      <a:r>
                        <a:rPr b="0" lang="en-IN" sz="1400" u="none" cap="none" strike="noStrike">
                          <a:solidFill>
                            <a:schemeClr val="dk1"/>
                          </a:solidFill>
                          <a:highlight>
                            <a:schemeClr val="lt1"/>
                          </a:highlight>
                          <a:latin typeface="Consolas"/>
                          <a:ea typeface="Consolas"/>
                          <a:cs typeface="Consolas"/>
                          <a:sym typeface="Consolas"/>
                        </a:rPr>
                        <a:t> public static void main(String args[])</a:t>
                      </a:r>
                      <a:endParaRPr/>
                    </a:p>
                    <a:p>
                      <a:pPr indent="0" lvl="0" marL="0" marR="0" rtl="0" algn="l">
                        <a:lnSpc>
                          <a:spcPct val="100000"/>
                        </a:lnSpc>
                        <a:spcBef>
                          <a:spcPts val="0"/>
                        </a:spcBef>
                        <a:spcAft>
                          <a:spcPts val="0"/>
                        </a:spcAft>
                        <a:buClr>
                          <a:srgbClr val="000000"/>
                        </a:buClr>
                        <a:buSzPts val="1400"/>
                        <a:buFont typeface="Arial"/>
                        <a:buNone/>
                      </a:pPr>
                      <a:r>
                        <a:rPr b="0" lang="en-IN" sz="1400" u="none" cap="none" strike="noStrike">
                          <a:solidFill>
                            <a:schemeClr val="dk1"/>
                          </a:solidFill>
                          <a:highlight>
                            <a:schemeClr val="lt1"/>
                          </a:highlight>
                          <a:latin typeface="Consolas"/>
                          <a:ea typeface="Consolas"/>
                          <a:cs typeface="Consolas"/>
                          <a:sym typeface="Consolas"/>
                        </a:rPr>
                        <a:t> {</a:t>
                      </a:r>
                      <a:endParaRPr/>
                    </a:p>
                    <a:p>
                      <a:pPr indent="0" lvl="0" marL="0" marR="0" rtl="0" algn="l">
                        <a:lnSpc>
                          <a:spcPct val="100000"/>
                        </a:lnSpc>
                        <a:spcBef>
                          <a:spcPts val="0"/>
                        </a:spcBef>
                        <a:spcAft>
                          <a:spcPts val="0"/>
                        </a:spcAft>
                        <a:buClr>
                          <a:srgbClr val="000000"/>
                        </a:buClr>
                        <a:buSzPts val="1400"/>
                        <a:buFont typeface="Arial"/>
                        <a:buNone/>
                      </a:pPr>
                      <a:r>
                        <a:rPr b="0" lang="en-IN" sz="1400" u="none" cap="none" strike="noStrike">
                          <a:solidFill>
                            <a:schemeClr val="dk1"/>
                          </a:solidFill>
                          <a:highlight>
                            <a:schemeClr val="lt1"/>
                          </a:highlight>
                          <a:latin typeface="Consolas"/>
                          <a:ea typeface="Consolas"/>
                          <a:cs typeface="Consolas"/>
                          <a:sym typeface="Consolas"/>
                        </a:rPr>
                        <a:t>  System.out.println(numberOfPaths(3, 3));</a:t>
                      </a:r>
                      <a:endParaRPr/>
                    </a:p>
                    <a:p>
                      <a:pPr indent="0" lvl="0" marL="0" marR="0" rtl="0" algn="l">
                        <a:lnSpc>
                          <a:spcPct val="100000"/>
                        </a:lnSpc>
                        <a:spcBef>
                          <a:spcPts val="0"/>
                        </a:spcBef>
                        <a:spcAft>
                          <a:spcPts val="0"/>
                        </a:spcAft>
                        <a:buClr>
                          <a:srgbClr val="000000"/>
                        </a:buClr>
                        <a:buSzPts val="1400"/>
                        <a:buFont typeface="Arial"/>
                        <a:buNone/>
                      </a:pPr>
                      <a:r>
                        <a:rPr b="0" lang="en-IN" sz="1400" u="none" cap="none" strike="noStrike">
                          <a:solidFill>
                            <a:schemeClr val="dk1"/>
                          </a:solidFill>
                          <a:highlight>
                            <a:schemeClr val="lt1"/>
                          </a:highlight>
                          <a:latin typeface="Consolas"/>
                          <a:ea typeface="Consolas"/>
                          <a:cs typeface="Consolas"/>
                          <a:sym typeface="Consolas"/>
                        </a:rPr>
                        <a:t> }</a:t>
                      </a:r>
                      <a:endParaRPr/>
                    </a:p>
                    <a:p>
                      <a:pPr indent="0" lvl="0" marL="0" marR="0" rtl="0" algn="l">
                        <a:lnSpc>
                          <a:spcPct val="100000"/>
                        </a:lnSpc>
                        <a:spcBef>
                          <a:spcPts val="0"/>
                        </a:spcBef>
                        <a:spcAft>
                          <a:spcPts val="0"/>
                        </a:spcAft>
                        <a:buClr>
                          <a:srgbClr val="000000"/>
                        </a:buClr>
                        <a:buSzPts val="1400"/>
                        <a:buFont typeface="Arial"/>
                        <a:buNone/>
                      </a:pPr>
                      <a:r>
                        <a:rPr b="0" lang="en-IN" sz="1400" u="none" cap="none" strike="noStrike">
                          <a:solidFill>
                            <a:schemeClr val="dk1"/>
                          </a:solidFill>
                          <a:highlight>
                            <a:schemeClr val="lt1"/>
                          </a:highlight>
                          <a:latin typeface="Consolas"/>
                          <a:ea typeface="Consolas"/>
                          <a:cs typeface="Consolas"/>
                          <a:sym typeface="Consolas"/>
                        </a:rPr>
                        <a:t>}</a:t>
                      </a:r>
                      <a:endParaRPr/>
                    </a:p>
                    <a:p>
                      <a:pPr indent="0" lvl="0" marL="0" marR="0" rtl="0" algn="l">
                        <a:lnSpc>
                          <a:spcPct val="100000"/>
                        </a:lnSpc>
                        <a:spcBef>
                          <a:spcPts val="0"/>
                        </a:spcBef>
                        <a:spcAft>
                          <a:spcPts val="0"/>
                        </a:spcAft>
                        <a:buClr>
                          <a:srgbClr val="000000"/>
                        </a:buClr>
                        <a:buSzPts val="1400"/>
                        <a:buFont typeface="Arial"/>
                        <a:buNone/>
                      </a:pPr>
                      <a:r>
                        <a:t/>
                      </a:r>
                      <a:endParaRPr b="0" sz="1400" u="none" cap="none" strike="noStrike">
                        <a:solidFill>
                          <a:schemeClr val="dk1"/>
                        </a:solidFill>
                        <a:highlight>
                          <a:schemeClr val="lt1"/>
                        </a:highlight>
                        <a:latin typeface="Consolas"/>
                        <a:ea typeface="Consolas"/>
                        <a:cs typeface="Consolas"/>
                        <a:sym typeface="Consolas"/>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bl>
          </a:graphicData>
        </a:graphic>
      </p:graphicFrame>
      <p:sp>
        <p:nvSpPr>
          <p:cNvPr id="186" name="Google Shape;186;p5"/>
          <p:cNvSpPr txBox="1"/>
          <p:nvPr/>
        </p:nvSpPr>
        <p:spPr>
          <a:xfrm>
            <a:off x="303900" y="383950"/>
            <a:ext cx="36219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IN" sz="2000">
                <a:solidFill>
                  <a:srgbClr val="8182EF"/>
                </a:solidFill>
                <a:latin typeface="Roboto"/>
                <a:ea typeface="Roboto"/>
                <a:cs typeface="Roboto"/>
                <a:sym typeface="Roboto"/>
              </a:rPr>
              <a:t>MANEUVERING PROBLEM</a:t>
            </a:r>
            <a:endParaRPr b="1" sz="2000">
              <a:solidFill>
                <a:srgbClr val="8182EF"/>
              </a:solidFill>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4"/>
          <p:cNvSpPr txBox="1"/>
          <p:nvPr/>
        </p:nvSpPr>
        <p:spPr>
          <a:xfrm>
            <a:off x="327600" y="392650"/>
            <a:ext cx="2827800" cy="4752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2000"/>
              <a:buFont typeface="Arial"/>
              <a:buNone/>
            </a:pPr>
            <a:r>
              <a:rPr b="0" i="0" lang="en-IN" sz="2000" u="none" cap="none" strike="noStrike">
                <a:solidFill>
                  <a:srgbClr val="FFFFFF"/>
                </a:solidFill>
                <a:latin typeface="Roboto"/>
                <a:ea typeface="Roboto"/>
                <a:cs typeface="Roboto"/>
                <a:sym typeface="Roboto"/>
              </a:rPr>
              <a:t>Question: 01</a:t>
            </a:r>
            <a:endParaRPr b="0" i="0" sz="2000" u="none" cap="none" strike="noStrike">
              <a:solidFill>
                <a:srgbClr val="FFFFFF"/>
              </a:solidFill>
              <a:latin typeface="Roboto"/>
              <a:ea typeface="Roboto"/>
              <a:cs typeface="Roboto"/>
              <a:sym typeface="Roboto"/>
            </a:endParaRPr>
          </a:p>
        </p:txBody>
      </p:sp>
      <p:sp>
        <p:nvSpPr>
          <p:cNvPr id="192" name="Google Shape;192;p4"/>
          <p:cNvSpPr txBox="1"/>
          <p:nvPr/>
        </p:nvSpPr>
        <p:spPr>
          <a:xfrm>
            <a:off x="327600" y="392650"/>
            <a:ext cx="2827800" cy="4752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2000"/>
              <a:buFont typeface="Arial"/>
              <a:buNone/>
            </a:pPr>
            <a:r>
              <a:rPr b="0" i="0" lang="en-IN" sz="2000" u="none" cap="none" strike="noStrike">
                <a:solidFill>
                  <a:srgbClr val="FFFFFF"/>
                </a:solidFill>
                <a:latin typeface="Roboto"/>
                <a:ea typeface="Roboto"/>
                <a:cs typeface="Roboto"/>
                <a:sym typeface="Roboto"/>
              </a:rPr>
              <a:t>Question: 01</a:t>
            </a:r>
            <a:endParaRPr b="0" i="0" sz="2000" u="none" cap="none" strike="noStrike">
              <a:solidFill>
                <a:srgbClr val="FFFFFF"/>
              </a:solidFill>
              <a:latin typeface="Roboto"/>
              <a:ea typeface="Roboto"/>
              <a:cs typeface="Roboto"/>
              <a:sym typeface="Roboto"/>
            </a:endParaRPr>
          </a:p>
        </p:txBody>
      </p:sp>
      <p:sp>
        <p:nvSpPr>
          <p:cNvPr id="193" name="Google Shape;193;p4"/>
          <p:cNvSpPr/>
          <p:nvPr/>
        </p:nvSpPr>
        <p:spPr>
          <a:xfrm>
            <a:off x="577637" y="1000776"/>
            <a:ext cx="7968222" cy="415498"/>
          </a:xfrm>
          <a:prstGeom prst="rect">
            <a:avLst/>
          </a:prstGeom>
          <a:noFill/>
          <a:ln>
            <a:noFill/>
          </a:ln>
        </p:spPr>
        <p:txBody>
          <a:bodyPr anchorCtr="0" anchor="t" bIns="0" lIns="0" spcFirstLastPara="1" rIns="0" wrap="square" tIns="0">
            <a:spAutoFit/>
          </a:bodyPr>
          <a:lstStyle/>
          <a:p>
            <a:pPr indent="0" lvl="0" marL="0" marR="0" rtl="0" algn="ctr">
              <a:lnSpc>
                <a:spcPct val="150000"/>
              </a:lnSpc>
              <a:spcBef>
                <a:spcPts val="0"/>
              </a:spcBef>
              <a:spcAft>
                <a:spcPts val="0"/>
              </a:spcAft>
              <a:buNone/>
            </a:pPr>
            <a:r>
              <a:rPr b="1" i="0" lang="en-IN" sz="1600" u="none" cap="none" strike="noStrike">
                <a:solidFill>
                  <a:schemeClr val="dk1"/>
                </a:solidFill>
                <a:latin typeface="Roboto"/>
                <a:ea typeface="Roboto"/>
                <a:cs typeface="Roboto"/>
                <a:sym typeface="Roboto"/>
              </a:rPr>
              <a:t>Solutions-1’s Complexity</a:t>
            </a:r>
            <a:endParaRPr b="1" i="0" sz="1600" u="none" cap="none" strike="noStrike">
              <a:solidFill>
                <a:srgbClr val="000000"/>
              </a:solidFill>
              <a:latin typeface="Roboto"/>
              <a:ea typeface="Roboto"/>
              <a:cs typeface="Roboto"/>
              <a:sym typeface="Roboto"/>
            </a:endParaRPr>
          </a:p>
        </p:txBody>
      </p:sp>
      <p:sp>
        <p:nvSpPr>
          <p:cNvPr id="194" name="Google Shape;194;p4"/>
          <p:cNvSpPr/>
          <p:nvPr/>
        </p:nvSpPr>
        <p:spPr>
          <a:xfrm>
            <a:off x="371387" y="2176401"/>
            <a:ext cx="3843109" cy="415498"/>
          </a:xfrm>
          <a:prstGeom prst="rect">
            <a:avLst/>
          </a:prstGeom>
          <a:noFill/>
          <a:ln>
            <a:noFill/>
          </a:ln>
        </p:spPr>
        <p:txBody>
          <a:bodyPr anchorCtr="0" anchor="t" bIns="0" lIns="0" spcFirstLastPara="1" rIns="0" wrap="square" tIns="0">
            <a:spAutoFit/>
          </a:bodyPr>
          <a:lstStyle/>
          <a:p>
            <a:pPr indent="0" lvl="0" marL="0" marR="0" rtl="0" algn="r">
              <a:lnSpc>
                <a:spcPct val="150000"/>
              </a:lnSpc>
              <a:spcBef>
                <a:spcPts val="0"/>
              </a:spcBef>
              <a:spcAft>
                <a:spcPts val="0"/>
              </a:spcAft>
              <a:buNone/>
            </a:pPr>
            <a:r>
              <a:rPr i="0" lang="en-IN" sz="1600" u="none" cap="none" strike="noStrike">
                <a:solidFill>
                  <a:schemeClr val="dk1"/>
                </a:solidFill>
                <a:latin typeface="Roboto"/>
                <a:ea typeface="Roboto"/>
                <a:cs typeface="Roboto"/>
                <a:sym typeface="Roboto"/>
              </a:rPr>
              <a:t>Time Complexity :</a:t>
            </a:r>
            <a:endParaRPr i="0" sz="1600" u="none" cap="none" strike="noStrike">
              <a:solidFill>
                <a:srgbClr val="000000"/>
              </a:solidFill>
              <a:latin typeface="Roboto"/>
              <a:ea typeface="Roboto"/>
              <a:cs typeface="Roboto"/>
              <a:sym typeface="Roboto"/>
            </a:endParaRPr>
          </a:p>
        </p:txBody>
      </p:sp>
      <p:sp>
        <p:nvSpPr>
          <p:cNvPr id="195" name="Google Shape;195;p4"/>
          <p:cNvSpPr/>
          <p:nvPr/>
        </p:nvSpPr>
        <p:spPr>
          <a:xfrm>
            <a:off x="4303872" y="2177551"/>
            <a:ext cx="3980735" cy="415498"/>
          </a:xfrm>
          <a:prstGeom prst="rect">
            <a:avLst/>
          </a:prstGeom>
          <a:noFill/>
          <a:ln>
            <a:noFill/>
          </a:ln>
        </p:spPr>
        <p:txBody>
          <a:bodyPr anchorCtr="0" anchor="t" bIns="0" lIns="0" spcFirstLastPara="1" rIns="0" wrap="square" tIns="0">
            <a:spAutoFit/>
          </a:bodyPr>
          <a:lstStyle/>
          <a:p>
            <a:pPr indent="0" lvl="0" marL="0" marR="0" rtl="0" algn="l">
              <a:lnSpc>
                <a:spcPct val="150000"/>
              </a:lnSpc>
              <a:spcBef>
                <a:spcPts val="0"/>
              </a:spcBef>
              <a:spcAft>
                <a:spcPts val="0"/>
              </a:spcAft>
              <a:buNone/>
            </a:pPr>
            <a:r>
              <a:rPr i="0" lang="en-IN" sz="1600" u="none" cap="none" strike="noStrike">
                <a:solidFill>
                  <a:schemeClr val="dk1"/>
                </a:solidFill>
                <a:latin typeface="Roboto"/>
                <a:ea typeface="Roboto"/>
                <a:cs typeface="Roboto"/>
                <a:sym typeface="Roboto"/>
              </a:rPr>
              <a:t>Exponential Time Complexity</a:t>
            </a:r>
            <a:endParaRPr i="0" sz="1600" u="none" cap="none" strike="noStrike">
              <a:solidFill>
                <a:srgbClr val="000000"/>
              </a:solidFill>
              <a:latin typeface="Roboto"/>
              <a:ea typeface="Roboto"/>
              <a:cs typeface="Roboto"/>
              <a:sym typeface="Roboto"/>
            </a:endParaRPr>
          </a:p>
        </p:txBody>
      </p:sp>
      <p:sp>
        <p:nvSpPr>
          <p:cNvPr id="196" name="Google Shape;196;p4"/>
          <p:cNvSpPr txBox="1"/>
          <p:nvPr/>
        </p:nvSpPr>
        <p:spPr>
          <a:xfrm>
            <a:off x="303900" y="383950"/>
            <a:ext cx="36219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IN" sz="2000">
                <a:solidFill>
                  <a:srgbClr val="8182EF"/>
                </a:solidFill>
                <a:latin typeface="Roboto"/>
                <a:ea typeface="Roboto"/>
                <a:cs typeface="Roboto"/>
                <a:sym typeface="Roboto"/>
              </a:rPr>
              <a:t>MANEUVERING PROBLEM</a:t>
            </a:r>
            <a:endParaRPr b="1" sz="2000">
              <a:solidFill>
                <a:srgbClr val="8182EF"/>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3"/>
                                        </p:tgtEl>
                                        <p:attrNameLst>
                                          <p:attrName>style.visibility</p:attrName>
                                        </p:attrNameLst>
                                      </p:cBhvr>
                                      <p:to>
                                        <p:strVal val="visible"/>
                                      </p:to>
                                    </p:set>
                                    <p:animEffect filter="fade" transition="in">
                                      <p:cBhvr>
                                        <p:cTn dur="1000"/>
                                        <p:tgtEl>
                                          <p:spTgt spid="19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4"/>
                                        </p:tgtEl>
                                        <p:attrNameLst>
                                          <p:attrName>style.visibility</p:attrName>
                                        </p:attrNameLst>
                                      </p:cBhvr>
                                      <p:to>
                                        <p:strVal val="visible"/>
                                      </p:to>
                                    </p:set>
                                    <p:animEffect filter="fade" transition="in">
                                      <p:cBhvr>
                                        <p:cTn dur="500"/>
                                        <p:tgtEl>
                                          <p:spTgt spid="19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5"/>
                                        </p:tgtEl>
                                        <p:attrNameLst>
                                          <p:attrName>style.visibility</p:attrName>
                                        </p:attrNameLst>
                                      </p:cBhvr>
                                      <p:to>
                                        <p:strVal val="visible"/>
                                      </p:to>
                                    </p:set>
                                    <p:animEffect filter="fade" transition="in">
                                      <p:cBhvr>
                                        <p:cTn dur="500"/>
                                        <p:tgtEl>
                                          <p:spTgt spid="19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8"/>
          <p:cNvSpPr txBox="1"/>
          <p:nvPr/>
        </p:nvSpPr>
        <p:spPr>
          <a:xfrm>
            <a:off x="327600" y="392650"/>
            <a:ext cx="2827800" cy="4752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2000"/>
              <a:buFont typeface="Arial"/>
              <a:buNone/>
            </a:pPr>
            <a:r>
              <a:rPr b="0" i="0" lang="en-IN" sz="2000" u="none" cap="none" strike="noStrike">
                <a:solidFill>
                  <a:srgbClr val="FFFFFF"/>
                </a:solidFill>
                <a:latin typeface="Roboto"/>
                <a:ea typeface="Roboto"/>
                <a:cs typeface="Roboto"/>
                <a:sym typeface="Roboto"/>
              </a:rPr>
              <a:t>Question: 01</a:t>
            </a:r>
            <a:endParaRPr b="0" i="0" sz="2000" u="none" cap="none" strike="noStrike">
              <a:solidFill>
                <a:srgbClr val="FFFFFF"/>
              </a:solidFill>
              <a:latin typeface="Roboto"/>
              <a:ea typeface="Roboto"/>
              <a:cs typeface="Roboto"/>
              <a:sym typeface="Roboto"/>
            </a:endParaRPr>
          </a:p>
        </p:txBody>
      </p:sp>
      <p:sp>
        <p:nvSpPr>
          <p:cNvPr id="202" name="Google Shape;202;p8"/>
          <p:cNvSpPr txBox="1"/>
          <p:nvPr/>
        </p:nvSpPr>
        <p:spPr>
          <a:xfrm>
            <a:off x="327600" y="392650"/>
            <a:ext cx="2827800" cy="4752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2000"/>
              <a:buFont typeface="Arial"/>
              <a:buNone/>
            </a:pPr>
            <a:r>
              <a:rPr b="0" i="0" lang="en-IN" sz="2000" u="none" cap="none" strike="noStrike">
                <a:solidFill>
                  <a:srgbClr val="FFFFFF"/>
                </a:solidFill>
                <a:latin typeface="Roboto"/>
                <a:ea typeface="Roboto"/>
                <a:cs typeface="Roboto"/>
                <a:sym typeface="Roboto"/>
              </a:rPr>
              <a:t>Question: 01</a:t>
            </a:r>
            <a:endParaRPr b="0" i="0" sz="2000" u="none" cap="none" strike="noStrike">
              <a:solidFill>
                <a:srgbClr val="FFFFFF"/>
              </a:solidFill>
              <a:latin typeface="Roboto"/>
              <a:ea typeface="Roboto"/>
              <a:cs typeface="Roboto"/>
              <a:sym typeface="Roboto"/>
            </a:endParaRPr>
          </a:p>
        </p:txBody>
      </p:sp>
      <p:sp>
        <p:nvSpPr>
          <p:cNvPr id="203" name="Google Shape;203;p8"/>
          <p:cNvSpPr/>
          <p:nvPr/>
        </p:nvSpPr>
        <p:spPr>
          <a:xfrm>
            <a:off x="587889" y="842050"/>
            <a:ext cx="7968222" cy="415498"/>
          </a:xfrm>
          <a:prstGeom prst="rect">
            <a:avLst/>
          </a:prstGeom>
          <a:noFill/>
          <a:ln>
            <a:noFill/>
          </a:ln>
        </p:spPr>
        <p:txBody>
          <a:bodyPr anchorCtr="0" anchor="t" bIns="0" lIns="0" spcFirstLastPara="1" rIns="0" wrap="square" tIns="0">
            <a:spAutoFit/>
          </a:bodyPr>
          <a:lstStyle/>
          <a:p>
            <a:pPr indent="0" lvl="0" marL="0" marR="0" rtl="0" algn="ctr">
              <a:lnSpc>
                <a:spcPct val="150000"/>
              </a:lnSpc>
              <a:spcBef>
                <a:spcPts val="0"/>
              </a:spcBef>
              <a:spcAft>
                <a:spcPts val="0"/>
              </a:spcAft>
              <a:buNone/>
            </a:pPr>
            <a:r>
              <a:rPr i="1" lang="en-IN" sz="1600" u="none" cap="none" strike="noStrike">
                <a:solidFill>
                  <a:schemeClr val="dk1"/>
                </a:solidFill>
                <a:latin typeface="Roboto"/>
                <a:ea typeface="Roboto"/>
                <a:cs typeface="Roboto"/>
                <a:sym typeface="Roboto"/>
              </a:rPr>
              <a:t>Like Divide and Conquer, DP combines solutions to sub-problems.</a:t>
            </a:r>
            <a:endParaRPr i="1" sz="1600" u="none" cap="none" strike="noStrike">
              <a:solidFill>
                <a:srgbClr val="000000"/>
              </a:solidFill>
              <a:latin typeface="Roboto"/>
              <a:ea typeface="Roboto"/>
              <a:cs typeface="Roboto"/>
              <a:sym typeface="Roboto"/>
            </a:endParaRPr>
          </a:p>
        </p:txBody>
      </p:sp>
      <p:sp>
        <p:nvSpPr>
          <p:cNvPr id="204" name="Google Shape;204;p8"/>
          <p:cNvSpPr/>
          <p:nvPr/>
        </p:nvSpPr>
        <p:spPr>
          <a:xfrm>
            <a:off x="587889" y="1257548"/>
            <a:ext cx="7968222" cy="415498"/>
          </a:xfrm>
          <a:prstGeom prst="rect">
            <a:avLst/>
          </a:prstGeom>
          <a:noFill/>
          <a:ln>
            <a:noFill/>
          </a:ln>
        </p:spPr>
        <p:txBody>
          <a:bodyPr anchorCtr="0" anchor="t" bIns="0" lIns="0" spcFirstLastPara="1" rIns="0" wrap="square" tIns="0">
            <a:spAutoFit/>
          </a:bodyPr>
          <a:lstStyle/>
          <a:p>
            <a:pPr indent="0" lvl="0" marL="0" marR="0" rtl="0" algn="l">
              <a:lnSpc>
                <a:spcPct val="150000"/>
              </a:lnSpc>
              <a:spcBef>
                <a:spcPts val="0"/>
              </a:spcBef>
              <a:spcAft>
                <a:spcPts val="0"/>
              </a:spcAft>
              <a:buNone/>
            </a:pPr>
            <a:r>
              <a:rPr b="1" i="0" lang="en-IN" sz="1600" u="none" cap="none" strike="noStrike">
                <a:solidFill>
                  <a:schemeClr val="dk1"/>
                </a:solidFill>
                <a:latin typeface="Roboto"/>
                <a:ea typeface="Roboto"/>
                <a:cs typeface="Roboto"/>
                <a:sym typeface="Roboto"/>
              </a:rPr>
              <a:t>Overlapping Sub-problems :</a:t>
            </a:r>
            <a:endParaRPr b="1" i="0" sz="1600" u="none" cap="none" strike="noStrike">
              <a:solidFill>
                <a:srgbClr val="000000"/>
              </a:solidFill>
              <a:latin typeface="Roboto"/>
              <a:ea typeface="Roboto"/>
              <a:cs typeface="Roboto"/>
              <a:sym typeface="Roboto"/>
            </a:endParaRPr>
          </a:p>
        </p:txBody>
      </p:sp>
      <p:sp>
        <p:nvSpPr>
          <p:cNvPr id="205" name="Google Shape;205;p8"/>
          <p:cNvSpPr/>
          <p:nvPr/>
        </p:nvSpPr>
        <p:spPr>
          <a:xfrm>
            <a:off x="448161" y="1627551"/>
            <a:ext cx="8276455" cy="830997"/>
          </a:xfrm>
          <a:prstGeom prst="rect">
            <a:avLst/>
          </a:prstGeom>
          <a:noFill/>
          <a:ln>
            <a:noFill/>
          </a:ln>
        </p:spPr>
        <p:txBody>
          <a:bodyPr anchorCtr="0" anchor="t" bIns="0" lIns="0" spcFirstLastPara="1" rIns="0" wrap="square" tIns="0">
            <a:spAutoFit/>
          </a:bodyPr>
          <a:lstStyle/>
          <a:p>
            <a:pPr indent="-301625" lvl="0" marL="342900" marR="0" rtl="0" algn="l">
              <a:lnSpc>
                <a:spcPct val="150000"/>
              </a:lnSpc>
              <a:spcBef>
                <a:spcPts val="0"/>
              </a:spcBef>
              <a:spcAft>
                <a:spcPts val="0"/>
              </a:spcAft>
              <a:buClr>
                <a:srgbClr val="000000"/>
              </a:buClr>
              <a:buSzPts val="1600"/>
              <a:buFont typeface="Roboto"/>
              <a:buChar char="→"/>
            </a:pPr>
            <a:r>
              <a:rPr i="0" lang="en-IN" sz="1600" u="none" cap="none" strike="noStrike">
                <a:solidFill>
                  <a:schemeClr val="dk1"/>
                </a:solidFill>
                <a:latin typeface="Roboto"/>
                <a:ea typeface="Roboto"/>
                <a:cs typeface="Roboto"/>
                <a:sym typeface="Roboto"/>
              </a:rPr>
              <a:t>Dynamic Programming is mainly used when solutions of the same subproblems are needed again and again.</a:t>
            </a:r>
            <a:endParaRPr i="0" sz="1600" u="none" cap="none" strike="noStrike">
              <a:solidFill>
                <a:srgbClr val="000000"/>
              </a:solidFill>
              <a:latin typeface="Roboto"/>
              <a:ea typeface="Roboto"/>
              <a:cs typeface="Roboto"/>
              <a:sym typeface="Roboto"/>
            </a:endParaRPr>
          </a:p>
        </p:txBody>
      </p:sp>
      <p:sp>
        <p:nvSpPr>
          <p:cNvPr id="206" name="Google Shape;206;p8"/>
          <p:cNvSpPr/>
          <p:nvPr/>
        </p:nvSpPr>
        <p:spPr>
          <a:xfrm>
            <a:off x="449311" y="2536201"/>
            <a:ext cx="8276455" cy="830997"/>
          </a:xfrm>
          <a:prstGeom prst="rect">
            <a:avLst/>
          </a:prstGeom>
          <a:noFill/>
          <a:ln>
            <a:noFill/>
          </a:ln>
        </p:spPr>
        <p:txBody>
          <a:bodyPr anchorCtr="0" anchor="t" bIns="0" lIns="0" spcFirstLastPara="1" rIns="0" wrap="square" tIns="0">
            <a:spAutoFit/>
          </a:bodyPr>
          <a:lstStyle/>
          <a:p>
            <a:pPr indent="-301625" lvl="0" marL="342900" marR="0" rtl="0" algn="l">
              <a:lnSpc>
                <a:spcPct val="150000"/>
              </a:lnSpc>
              <a:spcBef>
                <a:spcPts val="0"/>
              </a:spcBef>
              <a:spcAft>
                <a:spcPts val="0"/>
              </a:spcAft>
              <a:buClr>
                <a:srgbClr val="000000"/>
              </a:buClr>
              <a:buSzPts val="1600"/>
              <a:buFont typeface="Roboto"/>
              <a:buChar char="→"/>
            </a:pPr>
            <a:r>
              <a:rPr i="0" lang="en-IN" sz="1600" u="none" cap="none" strike="noStrike">
                <a:solidFill>
                  <a:schemeClr val="dk1"/>
                </a:solidFill>
                <a:latin typeface="Roboto"/>
                <a:ea typeface="Roboto"/>
                <a:cs typeface="Roboto"/>
                <a:sym typeface="Roboto"/>
              </a:rPr>
              <a:t>Computed solutions to subproblems are stored in a table so that these don’t have to be recomputed.</a:t>
            </a:r>
            <a:endParaRPr i="0" sz="1600" u="none" cap="none" strike="noStrike">
              <a:solidFill>
                <a:srgbClr val="000000"/>
              </a:solidFill>
              <a:latin typeface="Roboto"/>
              <a:ea typeface="Roboto"/>
              <a:cs typeface="Roboto"/>
              <a:sym typeface="Roboto"/>
            </a:endParaRPr>
          </a:p>
        </p:txBody>
      </p:sp>
      <p:sp>
        <p:nvSpPr>
          <p:cNvPr id="207" name="Google Shape;207;p8"/>
          <p:cNvSpPr/>
          <p:nvPr/>
        </p:nvSpPr>
        <p:spPr>
          <a:xfrm>
            <a:off x="450461" y="3444851"/>
            <a:ext cx="8276455" cy="1246495"/>
          </a:xfrm>
          <a:prstGeom prst="rect">
            <a:avLst/>
          </a:prstGeom>
          <a:noFill/>
          <a:ln>
            <a:noFill/>
          </a:ln>
        </p:spPr>
        <p:txBody>
          <a:bodyPr anchorCtr="0" anchor="t" bIns="0" lIns="0" spcFirstLastPara="1" rIns="0" wrap="square" tIns="0">
            <a:spAutoFit/>
          </a:bodyPr>
          <a:lstStyle/>
          <a:p>
            <a:pPr indent="-301625" lvl="0" marL="342900" marR="0" rtl="0" algn="l">
              <a:lnSpc>
                <a:spcPct val="150000"/>
              </a:lnSpc>
              <a:spcBef>
                <a:spcPts val="0"/>
              </a:spcBef>
              <a:spcAft>
                <a:spcPts val="0"/>
              </a:spcAft>
              <a:buClr>
                <a:srgbClr val="000000"/>
              </a:buClr>
              <a:buSzPts val="1600"/>
              <a:buFont typeface="Roboto"/>
              <a:buChar char="→"/>
            </a:pPr>
            <a:r>
              <a:rPr i="0" lang="en-IN" sz="1600" u="none" cap="none" strike="noStrike">
                <a:solidFill>
                  <a:schemeClr val="dk1"/>
                </a:solidFill>
                <a:latin typeface="Roboto"/>
                <a:ea typeface="Roboto"/>
                <a:cs typeface="Roboto"/>
                <a:sym typeface="Roboto"/>
              </a:rPr>
              <a:t>So Dynamic Programming is not useful when there are no common (overlapping) subproblems because there is no point storing the solutions if they are not needed again.</a:t>
            </a:r>
            <a:endParaRPr i="0" sz="1600" u="none" cap="none" strike="noStrike">
              <a:solidFill>
                <a:srgbClr val="000000"/>
              </a:solidFill>
              <a:latin typeface="Roboto"/>
              <a:ea typeface="Roboto"/>
              <a:cs typeface="Roboto"/>
              <a:sym typeface="Roboto"/>
            </a:endParaRPr>
          </a:p>
        </p:txBody>
      </p:sp>
      <p:sp>
        <p:nvSpPr>
          <p:cNvPr id="208" name="Google Shape;208;p8"/>
          <p:cNvSpPr txBox="1"/>
          <p:nvPr/>
        </p:nvSpPr>
        <p:spPr>
          <a:xfrm>
            <a:off x="303900" y="383950"/>
            <a:ext cx="36219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IN" sz="2000">
                <a:solidFill>
                  <a:srgbClr val="8182EF"/>
                </a:solidFill>
                <a:latin typeface="Roboto"/>
                <a:ea typeface="Roboto"/>
                <a:cs typeface="Roboto"/>
                <a:sym typeface="Roboto"/>
              </a:rPr>
              <a:t>MANEUVERING PROBLEM</a:t>
            </a:r>
            <a:endParaRPr b="1" sz="2000">
              <a:solidFill>
                <a:srgbClr val="8182EF"/>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3"/>
                                        </p:tgtEl>
                                        <p:attrNameLst>
                                          <p:attrName>style.visibility</p:attrName>
                                        </p:attrNameLst>
                                      </p:cBhvr>
                                      <p:to>
                                        <p:strVal val="visible"/>
                                      </p:to>
                                    </p:set>
                                    <p:animEffect filter="fade" transition="in">
                                      <p:cBhvr>
                                        <p:cTn dur="1000"/>
                                        <p:tgtEl>
                                          <p:spTgt spid="20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4"/>
                                        </p:tgtEl>
                                        <p:attrNameLst>
                                          <p:attrName>style.visibility</p:attrName>
                                        </p:attrNameLst>
                                      </p:cBhvr>
                                      <p:to>
                                        <p:strVal val="visible"/>
                                      </p:to>
                                    </p:set>
                                    <p:animEffect filter="fade" transition="in">
                                      <p:cBhvr>
                                        <p:cTn dur="500"/>
                                        <p:tgtEl>
                                          <p:spTgt spid="20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5"/>
                                        </p:tgtEl>
                                        <p:attrNameLst>
                                          <p:attrName>style.visibility</p:attrName>
                                        </p:attrNameLst>
                                      </p:cBhvr>
                                      <p:to>
                                        <p:strVal val="visible"/>
                                      </p:to>
                                    </p:set>
                                    <p:animEffect filter="fade" transition="in">
                                      <p:cBhvr>
                                        <p:cTn dur="500"/>
                                        <p:tgtEl>
                                          <p:spTgt spid="20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6"/>
                                        </p:tgtEl>
                                        <p:attrNameLst>
                                          <p:attrName>style.visibility</p:attrName>
                                        </p:attrNameLst>
                                      </p:cBhvr>
                                      <p:to>
                                        <p:strVal val="visible"/>
                                      </p:to>
                                    </p:set>
                                    <p:animEffect filter="fade" transition="in">
                                      <p:cBhvr>
                                        <p:cTn dur="500"/>
                                        <p:tgtEl>
                                          <p:spTgt spid="20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7"/>
                                        </p:tgtEl>
                                        <p:attrNameLst>
                                          <p:attrName>style.visibility</p:attrName>
                                        </p:attrNameLst>
                                      </p:cBhvr>
                                      <p:to>
                                        <p:strVal val="visible"/>
                                      </p:to>
                                    </p:set>
                                    <p:animEffect filter="fade" transition="in">
                                      <p:cBhvr>
                                        <p:cTn dur="500"/>
                                        <p:tgtEl>
                                          <p:spTgt spid="20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1"/>
          <p:cNvSpPr txBox="1"/>
          <p:nvPr/>
        </p:nvSpPr>
        <p:spPr>
          <a:xfrm>
            <a:off x="327600" y="392650"/>
            <a:ext cx="2827800" cy="4752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2000"/>
              <a:buFont typeface="Arial"/>
              <a:buNone/>
            </a:pPr>
            <a:r>
              <a:rPr b="0" i="0" lang="en-IN" sz="2000" u="none" cap="none" strike="noStrike">
                <a:solidFill>
                  <a:srgbClr val="FFFFFF"/>
                </a:solidFill>
                <a:latin typeface="Roboto"/>
                <a:ea typeface="Roboto"/>
                <a:cs typeface="Roboto"/>
                <a:sym typeface="Roboto"/>
              </a:rPr>
              <a:t>Question: 01</a:t>
            </a:r>
            <a:endParaRPr b="0" i="0" sz="2000" u="none" cap="none" strike="noStrike">
              <a:solidFill>
                <a:srgbClr val="FFFFFF"/>
              </a:solidFill>
              <a:latin typeface="Roboto"/>
              <a:ea typeface="Roboto"/>
              <a:cs typeface="Roboto"/>
              <a:sym typeface="Roboto"/>
            </a:endParaRPr>
          </a:p>
        </p:txBody>
      </p:sp>
      <p:sp>
        <p:nvSpPr>
          <p:cNvPr id="214" name="Google Shape;214;p21"/>
          <p:cNvSpPr txBox="1"/>
          <p:nvPr/>
        </p:nvSpPr>
        <p:spPr>
          <a:xfrm>
            <a:off x="327600" y="392650"/>
            <a:ext cx="2827800" cy="4752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2000"/>
              <a:buFont typeface="Arial"/>
              <a:buNone/>
            </a:pPr>
            <a:r>
              <a:rPr b="0" i="0" lang="en-IN" sz="2000" u="none" cap="none" strike="noStrike">
                <a:solidFill>
                  <a:srgbClr val="FFFFFF"/>
                </a:solidFill>
                <a:latin typeface="Roboto"/>
                <a:ea typeface="Roboto"/>
                <a:cs typeface="Roboto"/>
                <a:sym typeface="Roboto"/>
              </a:rPr>
              <a:t>Question: 01</a:t>
            </a:r>
            <a:endParaRPr b="0" i="0" sz="2000" u="none" cap="none" strike="noStrike">
              <a:solidFill>
                <a:srgbClr val="FFFFFF"/>
              </a:solidFill>
              <a:latin typeface="Roboto"/>
              <a:ea typeface="Roboto"/>
              <a:cs typeface="Roboto"/>
              <a:sym typeface="Roboto"/>
            </a:endParaRPr>
          </a:p>
        </p:txBody>
      </p:sp>
      <p:sp>
        <p:nvSpPr>
          <p:cNvPr id="215" name="Google Shape;215;p21"/>
          <p:cNvSpPr/>
          <p:nvPr/>
        </p:nvSpPr>
        <p:spPr>
          <a:xfrm>
            <a:off x="587889" y="842050"/>
            <a:ext cx="7968222" cy="415498"/>
          </a:xfrm>
          <a:prstGeom prst="rect">
            <a:avLst/>
          </a:prstGeom>
          <a:noFill/>
          <a:ln>
            <a:noFill/>
          </a:ln>
        </p:spPr>
        <p:txBody>
          <a:bodyPr anchorCtr="0" anchor="t" bIns="0" lIns="0" spcFirstLastPara="1" rIns="0" wrap="square" tIns="0">
            <a:spAutoFit/>
          </a:bodyPr>
          <a:lstStyle/>
          <a:p>
            <a:pPr indent="0" lvl="0" marL="0" marR="0" rtl="0" algn="ctr">
              <a:lnSpc>
                <a:spcPct val="150000"/>
              </a:lnSpc>
              <a:spcBef>
                <a:spcPts val="0"/>
              </a:spcBef>
              <a:spcAft>
                <a:spcPts val="0"/>
              </a:spcAft>
              <a:buNone/>
            </a:pPr>
            <a:r>
              <a:rPr b="1" i="0" lang="en-IN" sz="1600" u="none" cap="none" strike="noStrike">
                <a:solidFill>
                  <a:schemeClr val="dk1"/>
                </a:solidFill>
                <a:latin typeface="Roboto"/>
                <a:ea typeface="Roboto"/>
                <a:cs typeface="Roboto"/>
                <a:sym typeface="Roboto"/>
              </a:rPr>
              <a:t>For Example...</a:t>
            </a:r>
            <a:endParaRPr b="1" i="0" sz="1600" u="none" cap="none" strike="noStrike">
              <a:solidFill>
                <a:srgbClr val="000000"/>
              </a:solidFill>
              <a:latin typeface="Roboto"/>
              <a:ea typeface="Roboto"/>
              <a:cs typeface="Roboto"/>
              <a:sym typeface="Roboto"/>
            </a:endParaRPr>
          </a:p>
        </p:txBody>
      </p:sp>
      <p:pic>
        <p:nvPicPr>
          <p:cNvPr id="216" name="Google Shape;216;p21"/>
          <p:cNvPicPr preferRelativeResize="0"/>
          <p:nvPr/>
        </p:nvPicPr>
        <p:blipFill rotWithShape="1">
          <a:blip r:embed="rId3">
            <a:alphaModFix/>
          </a:blip>
          <a:srcRect b="0" l="0" r="0" t="0"/>
          <a:stretch/>
        </p:blipFill>
        <p:spPr>
          <a:xfrm>
            <a:off x="922442" y="1101518"/>
            <a:ext cx="7351224" cy="3037340"/>
          </a:xfrm>
          <a:prstGeom prst="rect">
            <a:avLst/>
          </a:prstGeom>
          <a:noFill/>
          <a:ln>
            <a:noFill/>
          </a:ln>
        </p:spPr>
      </p:pic>
      <p:sp>
        <p:nvSpPr>
          <p:cNvPr id="217" name="Google Shape;217;p21"/>
          <p:cNvSpPr/>
          <p:nvPr/>
        </p:nvSpPr>
        <p:spPr>
          <a:xfrm>
            <a:off x="435258" y="4329908"/>
            <a:ext cx="3377088" cy="415498"/>
          </a:xfrm>
          <a:prstGeom prst="rect">
            <a:avLst/>
          </a:prstGeom>
          <a:noFill/>
          <a:ln>
            <a:noFill/>
          </a:ln>
        </p:spPr>
        <p:txBody>
          <a:bodyPr anchorCtr="0" anchor="t" bIns="0" lIns="0" spcFirstLastPara="1" rIns="0" wrap="square" tIns="0">
            <a:spAutoFit/>
          </a:bodyPr>
          <a:lstStyle/>
          <a:p>
            <a:pPr indent="0" lvl="0" marL="0" marR="0" rtl="0" algn="l">
              <a:lnSpc>
                <a:spcPct val="150000"/>
              </a:lnSpc>
              <a:spcBef>
                <a:spcPts val="0"/>
              </a:spcBef>
              <a:spcAft>
                <a:spcPts val="0"/>
              </a:spcAft>
              <a:buNone/>
            </a:pPr>
            <a:r>
              <a:rPr i="0" lang="en-IN" sz="1600" u="none" cap="none" strike="noStrike">
                <a:solidFill>
                  <a:schemeClr val="dk1"/>
                </a:solidFill>
                <a:latin typeface="Roboto"/>
                <a:ea typeface="Roboto"/>
                <a:cs typeface="Roboto"/>
                <a:sym typeface="Roboto"/>
              </a:rPr>
              <a:t>a) Memoization (Top Down),</a:t>
            </a:r>
            <a:endParaRPr i="0" sz="1600" u="none" cap="none" strike="noStrike">
              <a:solidFill>
                <a:srgbClr val="000000"/>
              </a:solidFill>
              <a:latin typeface="Roboto"/>
              <a:ea typeface="Roboto"/>
              <a:cs typeface="Roboto"/>
              <a:sym typeface="Roboto"/>
            </a:endParaRPr>
          </a:p>
        </p:txBody>
      </p:sp>
      <p:sp>
        <p:nvSpPr>
          <p:cNvPr id="218" name="Google Shape;218;p21"/>
          <p:cNvSpPr/>
          <p:nvPr/>
        </p:nvSpPr>
        <p:spPr>
          <a:xfrm>
            <a:off x="4292931" y="4329908"/>
            <a:ext cx="3980735" cy="415498"/>
          </a:xfrm>
          <a:prstGeom prst="rect">
            <a:avLst/>
          </a:prstGeom>
          <a:noFill/>
          <a:ln>
            <a:noFill/>
          </a:ln>
        </p:spPr>
        <p:txBody>
          <a:bodyPr anchorCtr="0" anchor="t" bIns="0" lIns="0" spcFirstLastPara="1" rIns="0" wrap="square" tIns="0">
            <a:spAutoFit/>
          </a:bodyPr>
          <a:lstStyle/>
          <a:p>
            <a:pPr indent="0" lvl="0" marL="0" marR="0" rtl="0" algn="l">
              <a:lnSpc>
                <a:spcPct val="150000"/>
              </a:lnSpc>
              <a:spcBef>
                <a:spcPts val="0"/>
              </a:spcBef>
              <a:spcAft>
                <a:spcPts val="0"/>
              </a:spcAft>
              <a:buNone/>
            </a:pPr>
            <a:r>
              <a:rPr i="0" lang="en-IN" sz="1600" u="none" cap="none" strike="noStrike">
                <a:solidFill>
                  <a:schemeClr val="dk1"/>
                </a:solidFill>
                <a:latin typeface="Roboto"/>
                <a:ea typeface="Roboto"/>
                <a:cs typeface="Roboto"/>
                <a:sym typeface="Roboto"/>
              </a:rPr>
              <a:t>b) Tabulation (Bottom Up)</a:t>
            </a:r>
            <a:endParaRPr i="0" sz="1600" u="none" cap="none" strike="noStrike">
              <a:solidFill>
                <a:srgbClr val="000000"/>
              </a:solidFill>
              <a:latin typeface="Roboto"/>
              <a:ea typeface="Roboto"/>
              <a:cs typeface="Roboto"/>
              <a:sym typeface="Roboto"/>
            </a:endParaRPr>
          </a:p>
        </p:txBody>
      </p:sp>
      <p:sp>
        <p:nvSpPr>
          <p:cNvPr id="219" name="Google Shape;219;p21"/>
          <p:cNvSpPr txBox="1"/>
          <p:nvPr/>
        </p:nvSpPr>
        <p:spPr>
          <a:xfrm>
            <a:off x="303900" y="383950"/>
            <a:ext cx="36219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IN" sz="2000">
                <a:solidFill>
                  <a:srgbClr val="8182EF"/>
                </a:solidFill>
                <a:latin typeface="Roboto"/>
                <a:ea typeface="Roboto"/>
                <a:cs typeface="Roboto"/>
                <a:sym typeface="Roboto"/>
              </a:rPr>
              <a:t>MANEUVERING PROBLEM</a:t>
            </a:r>
            <a:endParaRPr b="1" sz="2000">
              <a:solidFill>
                <a:srgbClr val="8182EF"/>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5"/>
                                        </p:tgtEl>
                                        <p:attrNameLst>
                                          <p:attrName>style.visibility</p:attrName>
                                        </p:attrNameLst>
                                      </p:cBhvr>
                                      <p:to>
                                        <p:strVal val="visible"/>
                                      </p:to>
                                    </p:set>
                                    <p:animEffect filter="fade" transition="in">
                                      <p:cBhvr>
                                        <p:cTn dur="1000"/>
                                        <p:tgtEl>
                                          <p:spTgt spid="21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gtEl>
                                        <p:attrNameLst>
                                          <p:attrName>style.visibility</p:attrName>
                                        </p:attrNameLst>
                                      </p:cBhvr>
                                      <p:to>
                                        <p:strVal val="visible"/>
                                      </p:to>
                                    </p:set>
                                    <p:animEffect filter="fade" transition="in">
                                      <p:cBhvr>
                                        <p:cTn dur="500"/>
                                        <p:tgtEl>
                                          <p:spTgt spid="21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7"/>
                                        </p:tgtEl>
                                        <p:attrNameLst>
                                          <p:attrName>style.visibility</p:attrName>
                                        </p:attrNameLst>
                                      </p:cBhvr>
                                      <p:to>
                                        <p:strVal val="visible"/>
                                      </p:to>
                                    </p:set>
                                    <p:animEffect filter="fade" transition="in">
                                      <p:cBhvr>
                                        <p:cTn dur="500"/>
                                        <p:tgtEl>
                                          <p:spTgt spid="21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8"/>
                                        </p:tgtEl>
                                        <p:attrNameLst>
                                          <p:attrName>style.visibility</p:attrName>
                                        </p:attrNameLst>
                                      </p:cBhvr>
                                      <p:to>
                                        <p:strVal val="visible"/>
                                      </p:to>
                                    </p:set>
                                    <p:animEffect filter="fade" transition="in">
                                      <p:cBhvr>
                                        <p:cTn dur="500"/>
                                        <p:tgtEl>
                                          <p:spTgt spid="21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2022-10-05T06:20:26Z</dcterms:created>
  <dc:creator>pooja ram</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5AF2CBCEB9C44D759E6C7127A2DBAAD4</vt:lpwstr>
  </property>
  <property fmtid="{D5CDD505-2E9C-101B-9397-08002B2CF9AE}" pid="3" name="KSOProductBuildVer">
    <vt:lpwstr>1033-11.2.0.11341</vt:lpwstr>
  </property>
</Properties>
</file>