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FF00FF"/>
          </p15:clr>
        </p15:guide>
        <p15:guide id="2" orient="horz" pos="2755">
          <p15:clr>
            <a:srgbClr val="FF0000"/>
          </p15:clr>
        </p15:guide>
        <p15:guide id="3" orient="horz" pos="907">
          <p15:clr>
            <a:srgbClr val="FF0000"/>
          </p15:clr>
        </p15:guide>
        <p15:guide id="4" pos="5272">
          <p15:clr>
            <a:srgbClr val="FF00FF"/>
          </p15:clr>
        </p15:guide>
        <p15:guide id="5" orient="horz" pos="737">
          <p15:clr>
            <a:srgbClr val="00FF00"/>
          </p15:clr>
        </p15:guide>
        <p15:guide id="6" orient="horz" pos="397">
          <p15:clr>
            <a:srgbClr val="00FF00"/>
          </p15:clr>
        </p15:guide>
      </p15:sldGuideLst>
    </p:ext>
    <p:ext uri="GoogleSlidesCustomDataVersion2">
      <go:slidesCustomData xmlns:go="http://customooxmlschemas.google.com/" r:id="rId26" roundtripDataSignature="AMtx7mhKJKdNXfrTNNCTn4gVv2fPBiax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4AC6E1-0BDB-45B1-B277-2F3983155548}">
  <a:tblStyle styleId="{F04AC6E1-0BDB-45B1-B277-2F398315554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8E43385-99CB-482D-BD6F-252917E0C60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-regular.fntdata"/><Relationship Id="rId21" Type="http://schemas.openxmlformats.org/officeDocument/2006/relationships/slide" Target="slides/slide13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17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82" name="Google Shape;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83" name="Google Shape;83;p44"/>
          <p:cNvPicPr preferRelativeResize="0"/>
          <p:nvPr/>
        </p:nvPicPr>
        <p:blipFill rotWithShape="1">
          <a:blip r:embed="rId3">
            <a:alphaModFix/>
          </a:blip>
          <a:srcRect b="37530" l="0" r="0" t="55602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4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4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4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118" name="Google Shape;11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119" name="Google Shape;119;p51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1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1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1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1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1834e442a_2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g2f1834e442a_2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8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6" name="Google Shape;5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2" name="Google Shape;92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hyperlink" Target="https://forms.gle/Dg1PM3HuHVQ7FQbL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32" name="Google Shape;132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3" name="Google Shape;13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582900" y="1200150"/>
            <a:ext cx="7978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IO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maze[][] = { { 1, 0, 0, 0 },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{ 1, 1, 0, 1 },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{ 0, 1, 0, 0 },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{ 1, 1, 1, 1 } };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1  0  0  0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1  1  0  0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0  1  0  0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0  1  1  1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5092375" y="1417608"/>
            <a:ext cx="3628410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 Complexity</a:t>
            </a:r>
            <a:endParaRPr b="0" i="0" sz="16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O(2^(n*n))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Explanation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recursion can run upper-bound 2^(n*n) times.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Space Complexity</a:t>
            </a:r>
            <a:endParaRPr b="0" i="0" sz="16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O(n*n)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582900" y="545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MAZE SOLVING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25"/>
          <p:cNvGraphicFramePr/>
          <p:nvPr/>
        </p:nvGraphicFramePr>
        <p:xfrm>
          <a:off x="538843" y="8010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{F04AC6E1-0BDB-45B1-B277-2F3983155548}</a:tableStyleId>
              </a:tblPr>
              <a:tblGrid>
                <a:gridCol w="4033150"/>
                <a:gridCol w="4033150"/>
              </a:tblGrid>
              <a:tr h="434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RatMaze{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static int 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void printSolution(int sol[][])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 (int i = 0; i &lt; N; i++)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 (int j = 0; j &lt; N; j++)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System.out.print(" " + sol[i][j] + " ");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 isSafe(int maze[][], int x, int y)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 (x &gt;= 0 &amp;&amp; x &lt; N &amp;&amp; y &gt;= 0 &amp;&amp; y &lt; N      &amp;&amp; maze[x][y] == 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 solveMaze(int maze[][])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int sol[][] = new int[N][N];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(solveMazeUtil(maze, 0, 0, sol) == false)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System.out.print("Solution doesn't exist");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return false;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printSolution(sol);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return true;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(solveMazeUtil(maze, x + 1, y, sol))	return true;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(solveMazeUtil(maze, x, y + 1, sol))	return true;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(solveMazeUtil(maze, x - 1, y, sol))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return true;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4" name="Google Shape;204;p25"/>
          <p:cNvSpPr txBox="1"/>
          <p:nvPr/>
        </p:nvSpPr>
        <p:spPr>
          <a:xfrm>
            <a:off x="538850" y="308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MAZE SOLVING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28"/>
          <p:cNvGraphicFramePr/>
          <p:nvPr/>
        </p:nvGraphicFramePr>
        <p:xfrm>
          <a:off x="2215925" y="844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{78E43385-99CB-482D-BD6F-252917E0C601}</a:tableStyleId>
              </a:tblPr>
              <a:tblGrid>
                <a:gridCol w="4712150"/>
              </a:tblGrid>
              <a:tr h="413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(solveMazeUtil(maze, x, y - 1, sol))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return true;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sol[x][y] = 0;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return false;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return false;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 args[])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RatMaze m = new RatMaze();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int maze[][] = { { 1, 0, 0, 0 },		 { 1, 1, 0, 1 },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{ 0, 1, 0, 0 },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{ 1, 1, 1, 1 } 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m.solveMaze(maze);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28"/>
          <p:cNvSpPr txBox="1"/>
          <p:nvPr/>
        </p:nvSpPr>
        <p:spPr>
          <a:xfrm>
            <a:off x="569950" y="383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MAZE SOLVING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16" name="Google Shape;216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7" name="Google Shape;21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5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5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p65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65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5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65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1" name="Google Shape;14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2" name="Google Shape;14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3"/>
          <p:cNvSpPr txBox="1"/>
          <p:nvPr/>
        </p:nvSpPr>
        <p:spPr>
          <a:xfrm>
            <a:off x="163133" y="1771546"/>
            <a:ext cx="4690800" cy="1317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MAZE SOLVING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5" y="2462784"/>
            <a:ext cx="2571750" cy="210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/>
          <p:nvPr/>
        </p:nvSpPr>
        <p:spPr>
          <a:xfrm>
            <a:off x="1285875" y="1569196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i="0" lang="en-IN" sz="1400" u="sng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https://forms.gle/Dg1PM3HuHVQ7FQbL8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3286125" y="57150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TIME ON JOSEPHUS 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582900" y="1134730"/>
            <a:ext cx="7978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to Backtracking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Backtracking is an algorithmic method to solve a problem in an additional way.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uses a recursive approach to explain the problems.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say that backtracking is needed to find all possible combinations to solve an optimization problem.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Backtracking is a systematic way of trying out different sequences of decisions until we find one that "works."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582900" y="545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MAZE SOLVING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/>
        </p:nvSpPr>
        <p:spPr>
          <a:xfrm>
            <a:off x="582905" y="1275275"/>
            <a:ext cx="4899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to Backtracking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Backtracking, we "explore" each node, as follows: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1 − if current point is a feasible solution, return success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2 − else if all paths are exhausted (i.e current point is an endpoint), return failure,since we have no feasible solution.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3 − else if current point is not an end point, backtrack and explore other points and repeat above steps.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3035" y="2012950"/>
            <a:ext cx="3910964" cy="181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"/>
          <p:cNvSpPr txBox="1"/>
          <p:nvPr/>
        </p:nvSpPr>
        <p:spPr>
          <a:xfrm>
            <a:off x="582900" y="545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MAZE SOLVING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/>
        </p:nvSpPr>
        <p:spPr>
          <a:xfrm>
            <a:off x="582902" y="1099593"/>
            <a:ext cx="5088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to Rat in a Maze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Maze is given as N*N binary matrix of blocks where source block is the upper left most block maze[0][0] and destination block is lower rightmost block maze[N-1][N-1].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rat starts from source and has to reach the destination. The rat can move only in two directions: forward and down.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2210" y="1099593"/>
            <a:ext cx="2308860" cy="175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2210" y="3026148"/>
            <a:ext cx="2308860" cy="173594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582900" y="545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MAZE SOLVING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/>
        </p:nvSpPr>
        <p:spPr>
          <a:xfrm>
            <a:off x="582909" y="1037704"/>
            <a:ext cx="65091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to Rat in a Maze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Representing  the Maze on the left as the matrix given below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[1, 0, 0, 0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1, 1, 0, 1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0, 1, 0, 0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1, 1, 1, 1]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Solution Matrix is given below where 1’s represent the path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[1, 0, 0, 0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1, 1, 0, 0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0, 1, 0, 0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0, 1, 1, 1]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505" y="1591310"/>
            <a:ext cx="2162810" cy="196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/>
        </p:nvSpPr>
        <p:spPr>
          <a:xfrm>
            <a:off x="582900" y="545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MAZE SOLVING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582930" y="1134836"/>
            <a:ext cx="3519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 a recursive function, which will follow a path and check if the path reaches the destination or not.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path does not reach the destination then backtrack and try other paths.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9265" y="1215390"/>
            <a:ext cx="4706621" cy="277558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582900" y="545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MAZE SOLVING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724150" y="1037700"/>
            <a:ext cx="79782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 solution matrix, initially filled with 0’s.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 recursive function, which takes initial matrix, output matrix and position of rat (i, j).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position is out of the matrix or the position is not valid then return.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 the position output[i][j] as 1 and check if the current position is destination or not. If destination is reached print the output matrix and return.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Recursively call for position (i+1, j) and (i, j+1).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Unmark position (i, j), i.e output[i][j] = 0.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582900" y="545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MAZE SOLVING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2022-10-05T06:20:26Z</dcterms:created>
  <dc:creator>pooja 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5AF2CBCEB9C44D759E6C7127A2DBAAD4</vt:lpwstr>
  </property>
  <property fmtid="{D5CDD505-2E9C-101B-9397-08002B2CF9AE}" pid="3" name="KSOProductBuildVer">
    <vt:lpwstr>1033-11.2.0.11341</vt:lpwstr>
  </property>
</Properties>
</file>