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30" roundtripDataSignature="AMtx7mjSY2rALli3MKPFR9CG0Hn4ASBR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6F8C90-F894-4282-B767-8543548EDC8F}">
  <a:tblStyle styleId="{A16F8C90-F894-4282-B767-8543548EDC8F}"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1D7929CD-4F23-4883-9202-46E5102CDEF5}"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regular.fntdata"/><Relationship Id="rId25" Type="http://schemas.openxmlformats.org/officeDocument/2006/relationships/slide" Target="slides/slide17.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0" Type="http://customschemas.google.com/relationships/presentationmetadata" Target="meta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95" name="Google Shape;19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01" name="Google Shape;20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07" name="Google Shape;20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13" name="Google Shape;21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20" name="Google Shape;22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26" name="Google Shape;22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32" name="Google Shape;23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60" name="Google Shape;1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74" name="Google Shape;1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81" name="Google Shape;18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88" name="Google Shape;18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66"/>
          <p:cNvPicPr preferRelativeResize="0"/>
          <p:nvPr/>
        </p:nvPicPr>
        <p:blipFill rotWithShape="1">
          <a:blip r:embed="rId2">
            <a:alphaModFix/>
          </a:blip>
          <a:srcRect b="0" l="0" r="0" t="0"/>
          <a:stretch/>
        </p:blipFill>
        <p:spPr>
          <a:xfrm>
            <a:off x="-1" y="7219"/>
            <a:ext cx="9144001" cy="51362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6" name="Google Shape;7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0" name="Google Shape;8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81" name="Shape 81"/>
        <p:cNvGrpSpPr/>
        <p:nvPr/>
      </p:nvGrpSpPr>
      <p:grpSpPr>
        <a:xfrm>
          <a:off x="0" y="0"/>
          <a:ext cx="0" cy="0"/>
          <a:chOff x="0" y="0"/>
          <a:chExt cx="0" cy="0"/>
        </a:xfrm>
      </p:grpSpPr>
      <p:pic>
        <p:nvPicPr>
          <p:cNvPr descr="A close up of a logo&#10;&#10;Description generated with high confidence" id="82" name="Google Shape;82;p44"/>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83" name="Google Shape;83;p44"/>
          <p:cNvPicPr preferRelativeResize="0"/>
          <p:nvPr/>
        </p:nvPicPr>
        <p:blipFill rotWithShape="1">
          <a:blip r:embed="rId3">
            <a:alphaModFix/>
          </a:blip>
          <a:srcRect b="37530" l="0" r="0" t="55602"/>
          <a:stretch/>
        </p:blipFill>
        <p:spPr>
          <a:xfrm>
            <a:off x="0" y="4849200"/>
            <a:ext cx="9144000" cy="294300"/>
          </a:xfrm>
          <a:prstGeom prst="rect">
            <a:avLst/>
          </a:prstGeom>
          <a:noFill/>
          <a:ln>
            <a:noFill/>
          </a:ln>
        </p:spPr>
      </p:pic>
      <p:sp>
        <p:nvSpPr>
          <p:cNvPr id="84" name="Google Shape;84;p44"/>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5" name="Google Shape;85;p44"/>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6" name="Google Shape;86;p44"/>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7" name="Google Shape;87;p44"/>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6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6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6" name="Google Shape;96;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97" name="Shape 9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3" name="Google Shape;10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7" name="Google Shape;107;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2" name="Google Shape;11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sp>
        <p:nvSpPr>
          <p:cNvPr id="114" name="Google Shape;114;p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5" name="Google Shape;115;p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16" name="Google Shape;116;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17" name="Shape 117"/>
        <p:cNvGrpSpPr/>
        <p:nvPr/>
      </p:nvGrpSpPr>
      <p:grpSpPr>
        <a:xfrm>
          <a:off x="0" y="0"/>
          <a:ext cx="0" cy="0"/>
          <a:chOff x="0" y="0"/>
          <a:chExt cx="0" cy="0"/>
        </a:xfrm>
      </p:grpSpPr>
      <p:pic>
        <p:nvPicPr>
          <p:cNvPr descr="A close up of a logo&#10;&#10;Description generated with high confidence" id="118" name="Google Shape;118;p51"/>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19" name="Google Shape;119;p51"/>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120" name="Google Shape;120;p51"/>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1" name="Google Shape;121;p51"/>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2" name="Google Shape;122;p51"/>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3" name="Google Shape;123;p51"/>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g2f1834e442a_2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6" name="Google Shape;126;g2f1834e442a_2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1.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8.xml"/><Relationship Id="rId1" Type="http://schemas.openxmlformats.org/officeDocument/2006/relationships/image" Target="../media/image2.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56" name="Google Shape;56;p2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2" name="Google Shape;92;p2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6.jp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hyperlink" Target="https://forms.gle/fbopASmReiwLuH8L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32" name="Google Shape;132;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33" name="Google Shape;133;p6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34" name="Google Shape;134;p6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35" name="Google Shape;135;p6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nvSpPr>
        <p:spPr>
          <a:xfrm>
            <a:off x="513450" y="822198"/>
            <a:ext cx="81171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Problem</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chemeClr val="dk1"/>
                </a:solidFill>
                <a:latin typeface="Roboto"/>
                <a:ea typeface="Roboto"/>
                <a:cs typeface="Roboto"/>
                <a:sym typeface="Roboto"/>
              </a:rPr>
              <a:t>Warnsdorff’s algorithm for Knight’s tour problem</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sng" cap="none" strike="noStrike">
                <a:solidFill>
                  <a:schemeClr val="dk1"/>
                </a:solidFill>
                <a:latin typeface="Roboto"/>
                <a:ea typeface="Roboto"/>
                <a:cs typeface="Roboto"/>
                <a:sym typeface="Roboto"/>
              </a:rPr>
              <a:t>Same problem statement:</a:t>
            </a:r>
            <a:r>
              <a:rPr i="0" lang="en-IN" sz="1600" u="none" cap="none" strike="noStrike">
                <a:solidFill>
                  <a:schemeClr val="dk1"/>
                </a:solidFill>
                <a:latin typeface="Roboto"/>
                <a:ea typeface="Roboto"/>
                <a:cs typeface="Roboto"/>
                <a:sym typeface="Roboto"/>
              </a:rPr>
              <a:t> A knight is placed on the first block of an empty board and, moving according to the rules of chess, must visit each square exactly once.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chemeClr val="dk1"/>
                </a:solidFill>
                <a:latin typeface="Roboto"/>
                <a:ea typeface="Roboto"/>
                <a:cs typeface="Roboto"/>
                <a:sym typeface="Roboto"/>
              </a:rPr>
              <a:t>Warnsdorff's rule is a heuristic for finding a single knight's tour. The knight is moved so that it always proceeds to the square from which the knight will have the fewest onward moves.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chemeClr val="dk1"/>
                </a:solidFill>
                <a:latin typeface="Roboto"/>
                <a:ea typeface="Roboto"/>
                <a:cs typeface="Roboto"/>
                <a:sym typeface="Roboto"/>
              </a:rPr>
              <a:t>When calculating the number of onward moves for each candidate square, we do not count moves that revisit any square already visited. It is possible to have two or more choices for which the number of onward moves is equal; there are various methods for breaking such ties</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t/>
            </a:r>
            <a:endParaRPr i="0" sz="1600" u="none" cap="none" strike="noStrike">
              <a:solidFill>
                <a:schemeClr val="dk1"/>
              </a:solidFill>
              <a:latin typeface="Roboto"/>
              <a:ea typeface="Roboto"/>
              <a:cs typeface="Roboto"/>
              <a:sym typeface="Roboto"/>
            </a:endParaRPr>
          </a:p>
        </p:txBody>
      </p:sp>
      <p:sp>
        <p:nvSpPr>
          <p:cNvPr id="198" name="Google Shape;198;p23"/>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nvSpPr>
        <p:spPr>
          <a:xfrm>
            <a:off x="582930" y="895350"/>
            <a:ext cx="81171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Warnsdorff’s Rule</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a:p>
            <a:pPr indent="-330200" lvl="0" marL="342900" marR="0" rtl="0" algn="l">
              <a:lnSpc>
                <a:spcPct val="10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We can start from any initial position of the knight on the board.</a:t>
            </a:r>
            <a:endParaRPr i="0" sz="1600" u="none" cap="none" strike="noStrike">
              <a:solidFill>
                <a:schemeClr val="dk1"/>
              </a:solidFill>
              <a:latin typeface="Roboto"/>
              <a:ea typeface="Roboto"/>
              <a:cs typeface="Roboto"/>
              <a:sym typeface="Roboto"/>
            </a:endParaRPr>
          </a:p>
          <a:p>
            <a:pPr indent="-330200" lvl="0" marL="342900" marR="0" rtl="0" algn="l">
              <a:lnSpc>
                <a:spcPct val="10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We always move to an adjacent, unvisited square with minimal degree (minimum number of unvisited adjacent).</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None/>
            </a:pPr>
            <a:r>
              <a:rPr i="0" lang="en-IN" sz="1600" u="none" cap="none" strike="noStrike">
                <a:solidFill>
                  <a:schemeClr val="dk1"/>
                </a:solidFill>
                <a:latin typeface="Roboto"/>
                <a:ea typeface="Roboto"/>
                <a:cs typeface="Roboto"/>
                <a:sym typeface="Roboto"/>
              </a:rPr>
              <a:t>This algorithm may also more generally be applied to any graph.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sng" cap="none" strike="noStrike">
                <a:solidFill>
                  <a:schemeClr val="dk1"/>
                </a:solidFill>
                <a:latin typeface="Roboto"/>
                <a:ea typeface="Roboto"/>
                <a:cs typeface="Roboto"/>
                <a:sym typeface="Roboto"/>
              </a:rPr>
              <a:t>Note</a:t>
            </a:r>
            <a:r>
              <a:rPr i="0" lang="en-IN" sz="1600" u="none" cap="none" strike="noStrike">
                <a:solidFill>
                  <a:schemeClr val="dk1"/>
                </a:solidFill>
                <a:latin typeface="Roboto"/>
                <a:ea typeface="Roboto"/>
                <a:cs typeface="Roboto"/>
                <a:sym typeface="Roboto"/>
              </a:rPr>
              <a:t>:</a:t>
            </a:r>
            <a:endParaRPr i="0" sz="1600" u="none" cap="none" strike="noStrike">
              <a:solidFill>
                <a:schemeClr val="dk1"/>
              </a:solidFill>
              <a:latin typeface="Roboto"/>
              <a:ea typeface="Roboto"/>
              <a:cs typeface="Roboto"/>
              <a:sym typeface="Roboto"/>
            </a:endParaRPr>
          </a:p>
          <a:p>
            <a:pPr indent="-330200" lvl="0" marL="342900" marR="0" rtl="0" algn="l">
              <a:lnSpc>
                <a:spcPct val="10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A position Q is accessible from a position P if P can move to Q by a single Knight’s move, and Q has not yet been visited.</a:t>
            </a:r>
            <a:endParaRPr i="0" sz="1600" u="none" cap="none" strike="noStrike">
              <a:solidFill>
                <a:schemeClr val="dk1"/>
              </a:solidFill>
              <a:latin typeface="Roboto"/>
              <a:ea typeface="Roboto"/>
              <a:cs typeface="Roboto"/>
              <a:sym typeface="Roboto"/>
            </a:endParaRPr>
          </a:p>
          <a:p>
            <a:pPr indent="-330200" lvl="0" marL="342900" marR="0" rtl="0" algn="l">
              <a:lnSpc>
                <a:spcPct val="10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The accessibility of a position P is the number of positions accessible from P.</a:t>
            </a:r>
            <a:endParaRPr i="0" sz="1600" u="none" cap="none" strike="noStrike">
              <a:solidFill>
                <a:schemeClr val="dk1"/>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24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t/>
            </a:r>
            <a:endParaRPr i="0" sz="1600" u="none" cap="none" strike="noStrike">
              <a:solidFill>
                <a:schemeClr val="dk1"/>
              </a:solidFill>
              <a:latin typeface="Roboto"/>
              <a:ea typeface="Roboto"/>
              <a:cs typeface="Roboto"/>
              <a:sym typeface="Roboto"/>
            </a:endParaRPr>
          </a:p>
        </p:txBody>
      </p:sp>
      <p:sp>
        <p:nvSpPr>
          <p:cNvPr id="204" name="Google Shape;204;p25"/>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nvSpPr>
        <p:spPr>
          <a:xfrm>
            <a:off x="582930" y="895350"/>
            <a:ext cx="81171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Warnsdorff’s Rule: Algorithm</a:t>
            </a:r>
            <a:endParaRPr i="0" sz="1600" u="none" cap="none" strike="noStrike">
              <a:solidFill>
                <a:schemeClr val="dk1"/>
              </a:solidFill>
              <a:latin typeface="Roboto"/>
              <a:ea typeface="Roboto"/>
              <a:cs typeface="Roboto"/>
              <a:sym typeface="Roboto"/>
            </a:endParaRPr>
          </a:p>
          <a:p>
            <a:pPr indent="-330200" lvl="0" marL="342900" marR="0" rtl="0" algn="l">
              <a:lnSpc>
                <a:spcPct val="15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Set P to be a random initial position on the board</a:t>
            </a:r>
            <a:endParaRPr i="0" sz="1600" u="none" cap="none" strike="noStrike">
              <a:solidFill>
                <a:schemeClr val="dk1"/>
              </a:solidFill>
              <a:latin typeface="Roboto"/>
              <a:ea typeface="Roboto"/>
              <a:cs typeface="Roboto"/>
              <a:sym typeface="Roboto"/>
            </a:endParaRPr>
          </a:p>
          <a:p>
            <a:pPr indent="-330200" lvl="0" marL="342900" marR="0" rtl="0" algn="l">
              <a:lnSpc>
                <a:spcPct val="15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Mark the board at P with the move number “1”</a:t>
            </a:r>
            <a:endParaRPr i="0" sz="1600" u="none" cap="none" strike="noStrike">
              <a:solidFill>
                <a:schemeClr val="dk1"/>
              </a:solidFill>
              <a:latin typeface="Roboto"/>
              <a:ea typeface="Roboto"/>
              <a:cs typeface="Roboto"/>
              <a:sym typeface="Roboto"/>
            </a:endParaRPr>
          </a:p>
          <a:p>
            <a:pPr indent="-330200" lvl="0" marL="342900" marR="0" rtl="0" algn="l">
              <a:lnSpc>
                <a:spcPct val="15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Do following for each move number from 2 to the number of squares on the board: </a:t>
            </a:r>
            <a:endParaRPr i="0" sz="1600" u="none" cap="none" strike="noStrike">
              <a:solidFill>
                <a:schemeClr val="dk1"/>
              </a:solidFill>
              <a:latin typeface="Roboto"/>
              <a:ea typeface="Roboto"/>
              <a:cs typeface="Roboto"/>
              <a:sym typeface="Roboto"/>
            </a:endParaRPr>
          </a:p>
          <a:p>
            <a:pPr indent="-330200" lvl="1" marL="800100" marR="0" rtl="0" algn="l">
              <a:lnSpc>
                <a:spcPct val="15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let S be the set of positions accessible from P.</a:t>
            </a:r>
            <a:endParaRPr i="0" sz="1600" u="none" cap="none" strike="noStrike">
              <a:solidFill>
                <a:schemeClr val="dk1"/>
              </a:solidFill>
              <a:latin typeface="Roboto"/>
              <a:ea typeface="Roboto"/>
              <a:cs typeface="Roboto"/>
              <a:sym typeface="Roboto"/>
            </a:endParaRPr>
          </a:p>
          <a:p>
            <a:pPr indent="-330200" lvl="1" marL="800100" marR="0" rtl="0" algn="l">
              <a:lnSpc>
                <a:spcPct val="15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Set P to be the position in S with minimum accessibility</a:t>
            </a:r>
            <a:endParaRPr i="0" sz="1600" u="none" cap="none" strike="noStrike">
              <a:solidFill>
                <a:schemeClr val="dk1"/>
              </a:solidFill>
              <a:latin typeface="Roboto"/>
              <a:ea typeface="Roboto"/>
              <a:cs typeface="Roboto"/>
              <a:sym typeface="Roboto"/>
            </a:endParaRPr>
          </a:p>
          <a:p>
            <a:pPr indent="-330200" lvl="1" marL="800100" marR="0" rtl="0" algn="l">
              <a:lnSpc>
                <a:spcPct val="15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Mark the board at P with the current move number</a:t>
            </a:r>
            <a:endParaRPr i="0" sz="1600" u="none" cap="none" strike="noStrike">
              <a:solidFill>
                <a:schemeClr val="dk1"/>
              </a:solidFill>
              <a:latin typeface="Roboto"/>
              <a:ea typeface="Roboto"/>
              <a:cs typeface="Roboto"/>
              <a:sym typeface="Roboto"/>
            </a:endParaRPr>
          </a:p>
          <a:p>
            <a:pPr indent="-330200" lvl="0" marL="342900" marR="0" rtl="0" algn="l">
              <a:lnSpc>
                <a:spcPct val="150000"/>
              </a:lnSpc>
              <a:spcBef>
                <a:spcPts val="0"/>
              </a:spcBef>
              <a:spcAft>
                <a:spcPts val="0"/>
              </a:spcAft>
              <a:buClr>
                <a:schemeClr val="dk1"/>
              </a:buClr>
              <a:buSzPts val="1600"/>
              <a:buFont typeface="Roboto"/>
              <a:buAutoNum type="arabicPeriod"/>
            </a:pPr>
            <a:r>
              <a:rPr i="0" lang="en-IN" sz="1600" u="none" cap="none" strike="noStrike">
                <a:solidFill>
                  <a:schemeClr val="dk1"/>
                </a:solidFill>
                <a:latin typeface="Roboto"/>
                <a:ea typeface="Roboto"/>
                <a:cs typeface="Roboto"/>
                <a:sym typeface="Roboto"/>
              </a:rPr>
              <a:t>Return the marked board — each square will be marked with the move number on which it is visited.</a:t>
            </a:r>
            <a:endParaRPr i="0" sz="1600" u="none" cap="none" strike="noStrike">
              <a:solidFill>
                <a:schemeClr val="dk1"/>
              </a:solidFill>
              <a:latin typeface="Roboto"/>
              <a:ea typeface="Roboto"/>
              <a:cs typeface="Roboto"/>
              <a:sym typeface="Roboto"/>
            </a:endParaRPr>
          </a:p>
        </p:txBody>
      </p:sp>
      <p:sp>
        <p:nvSpPr>
          <p:cNvPr id="210" name="Google Shape;210;p28"/>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nvSpPr>
        <p:spPr>
          <a:xfrm>
            <a:off x="582930" y="895350"/>
            <a:ext cx="79782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Program</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chemeClr val="dk1"/>
                </a:solidFill>
                <a:latin typeface="Roboto"/>
                <a:ea typeface="Roboto"/>
                <a:cs typeface="Roboto"/>
                <a:sym typeface="Roboto"/>
              </a:rPr>
              <a:t>The board size is fixed to 8 here</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sng" cap="none" strike="noStrike">
                <a:solidFill>
                  <a:schemeClr val="dk1"/>
                </a:solidFill>
                <a:latin typeface="Roboto"/>
                <a:ea typeface="Roboto"/>
                <a:cs typeface="Roboto"/>
                <a:sym typeface="Roboto"/>
              </a:rPr>
              <a:t>Output</a:t>
            </a:r>
            <a:endParaRPr i="0" sz="1600" u="sng"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t/>
            </a:r>
            <a:endParaRPr i="0" sz="1600" u="none" cap="none" strike="noStrike">
              <a:solidFill>
                <a:schemeClr val="dk1"/>
              </a:solidFill>
              <a:latin typeface="Roboto"/>
              <a:ea typeface="Roboto"/>
              <a:cs typeface="Roboto"/>
              <a:sym typeface="Roboto"/>
            </a:endParaRPr>
          </a:p>
        </p:txBody>
      </p:sp>
      <p:pic>
        <p:nvPicPr>
          <p:cNvPr id="216" name="Google Shape;216;p31"/>
          <p:cNvPicPr preferRelativeResize="0"/>
          <p:nvPr/>
        </p:nvPicPr>
        <p:blipFill rotWithShape="1">
          <a:blip r:embed="rId3">
            <a:alphaModFix/>
          </a:blip>
          <a:srcRect b="0" l="0" r="0" t="0"/>
          <a:stretch/>
        </p:blipFill>
        <p:spPr>
          <a:xfrm>
            <a:off x="2689164" y="2315579"/>
            <a:ext cx="4083343" cy="2293592"/>
          </a:xfrm>
          <a:prstGeom prst="rect">
            <a:avLst/>
          </a:prstGeom>
          <a:noFill/>
          <a:ln>
            <a:noFill/>
          </a:ln>
        </p:spPr>
      </p:pic>
      <p:sp>
        <p:nvSpPr>
          <p:cNvPr id="217" name="Google Shape;217;p31"/>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aphicFrame>
        <p:nvGraphicFramePr>
          <p:cNvPr id="222" name="Google Shape;222;p32"/>
          <p:cNvGraphicFramePr/>
          <p:nvPr/>
        </p:nvGraphicFramePr>
        <p:xfrm>
          <a:off x="262053" y="781212"/>
          <a:ext cx="3000000" cy="3000000"/>
        </p:xfrm>
        <a:graphic>
          <a:graphicData uri="http://schemas.openxmlformats.org/drawingml/2006/table">
            <a:tbl>
              <a:tblPr bandRow="1" firstRow="1">
                <a:noFill/>
                <a:tableStyleId>{A16F8C90-F894-4282-B767-8543548EDC8F}</a:tableStyleId>
              </a:tblPr>
              <a:tblGrid>
                <a:gridCol w="4611575"/>
                <a:gridCol w="4160725"/>
              </a:tblGrid>
              <a:tr h="4240500">
                <a:tc>
                  <a:txBody>
                    <a:bodyPr/>
                    <a:lstStyle/>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public class Main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private static final int[] ROW_MOVES = { 2, 1, -1, -2, -2, -1, 1, 2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private static final int[] COL_MOVES = { 1, 2, 2, 1, -1, -2, -2, -1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public static boolean isSafe(int[][] board, int row, int col, int N)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return (row &gt;= 0 &amp;&amp; row &lt; N &amp;&amp; col &gt;= 0 &amp;&amp; col &lt; N &amp;&amp; board[row][col] == -1);</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public static void printSolution(int[][] board)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int N = board.length;</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for (int[] row : board)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for (int cell : row)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latin typeface="Roboto"/>
                          <a:ea typeface="Roboto"/>
                          <a:cs typeface="Roboto"/>
                          <a:sym typeface="Roboto"/>
                        </a:rPr>
                        <a:t>                System.out.print(cell + " ");</a:t>
                      </a:r>
                      <a:endParaRPr b="0" sz="1400" u="none" cap="none" strike="noStrike">
                        <a:solidFill>
                          <a:schemeClr val="dk1"/>
                        </a:solidFill>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System.out.println();</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System.out.println();</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public static boolean solveKnightTour(int N)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int[][] board = new int[N][N];</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 Initialize the board with -1 (unvisited)</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for (int i = 0; i &lt; N; i++)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for (int j = 0; j &lt; N; j++)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board[i][j] = -1;</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chemeClr val="lt1"/>
                        </a:highlight>
                        <a:latin typeface="Roboto"/>
                        <a:ea typeface="Roboto"/>
                        <a:cs typeface="Roboto"/>
                        <a:sym typeface="Roboto"/>
                      </a:endParaRPr>
                    </a:p>
                  </a:txBody>
                  <a:tcPr marT="45725" marB="45725" marR="91450" marL="91450"/>
                </a:tc>
              </a:tr>
            </a:tbl>
          </a:graphicData>
        </a:graphic>
      </p:graphicFrame>
      <p:sp>
        <p:nvSpPr>
          <p:cNvPr id="223" name="Google Shape;223;p32"/>
          <p:cNvSpPr txBox="1"/>
          <p:nvPr/>
        </p:nvSpPr>
        <p:spPr>
          <a:xfrm>
            <a:off x="262050" y="28860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aphicFrame>
        <p:nvGraphicFramePr>
          <p:cNvPr id="228" name="Google Shape;228;p33"/>
          <p:cNvGraphicFramePr/>
          <p:nvPr/>
        </p:nvGraphicFramePr>
        <p:xfrm>
          <a:off x="223024" y="703064"/>
          <a:ext cx="3000000" cy="3000000"/>
        </p:xfrm>
        <a:graphic>
          <a:graphicData uri="http://schemas.openxmlformats.org/drawingml/2006/table">
            <a:tbl>
              <a:tblPr bandRow="1" firstRow="1">
                <a:noFill/>
                <a:tableStyleId>{A16F8C90-F894-4282-B767-8543548EDC8F}</a:tableStyleId>
              </a:tblPr>
              <a:tblGrid>
                <a:gridCol w="4611575"/>
                <a:gridCol w="4160725"/>
              </a:tblGrid>
              <a:tr h="4240500">
                <a:tc>
                  <a:txBody>
                    <a:bodyPr/>
                    <a:lstStyle/>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 Start the knight's tour from the top-left corner (0, 0)</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board[0][0] = 0;</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 Recursive function to find a solution</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if (solveUtil(board, 0, 0, 1, N))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printSolution(board);</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return true;</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 else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System.out.println("No solution exists.");</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return false;</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public static boolean solveUtil(int[][] board, int row, int col, int moveCount, int N) {</a:t>
                      </a:r>
                      <a:endParaRPr b="0" sz="1400" u="none" cap="none" strike="noStrike">
                        <a:solidFill>
                          <a:schemeClr val="dk1"/>
                        </a:solidFill>
                        <a:highlight>
                          <a:schemeClr val="lt1"/>
                        </a:highlight>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if (moveCount == N * N)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return true;</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 Try all next moves from the current position</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for (int i = 0; i &lt; 8; i++)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int nextRow = row + ROW_MOVES[i];</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int nextCol = col + COL_MOVES[i];</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if (isSafe(board, nextRow, nextCol, N))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chemeClr val="lt1"/>
                          </a:highlight>
                          <a:latin typeface="Roboto"/>
                          <a:ea typeface="Roboto"/>
                          <a:cs typeface="Roboto"/>
                          <a:sym typeface="Roboto"/>
                        </a:rPr>
                        <a:t>                board[nextRow][nextCol] = moveCount;</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chemeClr val="lt1"/>
                        </a:highlight>
                        <a:latin typeface="Roboto"/>
                        <a:ea typeface="Roboto"/>
                        <a:cs typeface="Roboto"/>
                        <a:sym typeface="Roboto"/>
                      </a:endParaRPr>
                    </a:p>
                  </a:txBody>
                  <a:tcPr marT="45725" marB="45725" marR="91450" marL="91450"/>
                </a:tc>
              </a:tr>
            </a:tbl>
          </a:graphicData>
        </a:graphic>
      </p:graphicFrame>
      <p:sp>
        <p:nvSpPr>
          <p:cNvPr id="229" name="Google Shape;229;p33"/>
          <p:cNvSpPr txBox="1"/>
          <p:nvPr/>
        </p:nvSpPr>
        <p:spPr>
          <a:xfrm>
            <a:off x="262050" y="28860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34"/>
          <p:cNvGraphicFramePr/>
          <p:nvPr/>
        </p:nvGraphicFramePr>
        <p:xfrm>
          <a:off x="1510920" y="819762"/>
          <a:ext cx="3000000" cy="3000000"/>
        </p:xfrm>
        <a:graphic>
          <a:graphicData uri="http://schemas.openxmlformats.org/drawingml/2006/table">
            <a:tbl>
              <a:tblPr bandRow="1" firstRow="1">
                <a:noFill/>
                <a:tableStyleId>{1D7929CD-4F23-4883-9202-46E5102CDEF5}</a:tableStyleId>
              </a:tblPr>
              <a:tblGrid>
                <a:gridCol w="6838425"/>
              </a:tblGrid>
              <a:tr h="4026050">
                <a:tc>
                  <a:txBody>
                    <a:bodyPr/>
                    <a:lstStyle/>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 Recur for the next move</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if (solveUtil(board, nextRow, nextCol, moveCount + 1, N))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return true;</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 Backtrack: if the move doesn't lead to a solution, undo it</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board[nextRow][nextCol] = -1;</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 If none of the moves work, the problem has no solution</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return false;</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sz="14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public static void main(String[] args)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int N = 8; // Board size</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solveKnightTour(N);</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    }</a:t>
                      </a:r>
                      <a:endParaRPr>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lang="en-IN" sz="1400" u="none" cap="none" strike="noStrike">
                          <a:solidFill>
                            <a:schemeClr val="dk1"/>
                          </a:solidFill>
                          <a:highlight>
                            <a:srgbClr val="FFFFFF"/>
                          </a:highlight>
                          <a:latin typeface="Roboto"/>
                          <a:ea typeface="Roboto"/>
                          <a:cs typeface="Roboto"/>
                          <a:sym typeface="Roboto"/>
                        </a:rPr>
                        <a:t>}</a:t>
                      </a:r>
                      <a:endParaRPr b="0" sz="1400" u="none" cap="none" strike="noStrike">
                        <a:solidFill>
                          <a:schemeClr val="dk1"/>
                        </a:solidFill>
                        <a:highlight>
                          <a:srgbClr val="FFFFFF"/>
                        </a:highlight>
                        <a:latin typeface="Roboto"/>
                        <a:ea typeface="Roboto"/>
                        <a:cs typeface="Roboto"/>
                        <a:sym typeface="Roboto"/>
                      </a:endParaRPr>
                    </a:p>
                  </a:txBody>
                  <a:tcPr marT="45725" marB="45725" marR="91450" marL="91450"/>
                </a:tc>
              </a:tr>
            </a:tbl>
          </a:graphicData>
        </a:graphic>
      </p:graphicFrame>
      <p:sp>
        <p:nvSpPr>
          <p:cNvPr id="235" name="Google Shape;235;p34"/>
          <p:cNvSpPr txBox="1"/>
          <p:nvPr/>
        </p:nvSpPr>
        <p:spPr>
          <a:xfrm>
            <a:off x="262050" y="28860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41" name="Google Shape;241;p6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42" name="Google Shape;242;p6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43" name="Google Shape;243;p6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44" name="Google Shape;244;p6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45" name="Google Shape;245;p6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46" name="Google Shape;246;p6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47" name="Google Shape;247;p6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48" name="Google Shape;248;p6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49" name="Google Shape;249;p6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50" name="Google Shape;250;p6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51" name="Google Shape;251;p6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1" name="Google Shape;141;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2" name="Google Shape;142;p6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43" name="Google Shape;143;p63"/>
          <p:cNvSpPr txBox="1"/>
          <p:nvPr/>
        </p:nvSpPr>
        <p:spPr>
          <a:xfrm>
            <a:off x="163133" y="1771546"/>
            <a:ext cx="4690800" cy="1317253"/>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chemeClr val="lt1"/>
                </a:solidFill>
                <a:latin typeface="Roboto"/>
                <a:ea typeface="Roboto"/>
                <a:cs typeface="Roboto"/>
                <a:sym typeface="Roboto"/>
              </a:rPr>
              <a:t> </a:t>
            </a:r>
            <a:r>
              <a:rPr b="1" i="0" lang="en-IN" sz="3200" u="none" cap="none" strike="noStrike">
                <a:solidFill>
                  <a:schemeClr val="lt1"/>
                </a:solidFill>
                <a:latin typeface="Arial"/>
                <a:ea typeface="Arial"/>
                <a:cs typeface="Arial"/>
                <a:sym typeface="Arial"/>
              </a:rPr>
              <a:t>WARNSDORFF’S ALGORITHM</a:t>
            </a:r>
            <a:endParaRPr b="1" i="0" sz="3200" u="none" cap="none" strike="noStrike">
              <a:solidFill>
                <a:schemeClr val="lt1"/>
              </a:solidFill>
              <a:latin typeface="Roboto"/>
              <a:ea typeface="Roboto"/>
              <a:cs typeface="Roboto"/>
              <a:sym typeface="Roboto"/>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
          <p:cNvPicPr preferRelativeResize="0"/>
          <p:nvPr/>
        </p:nvPicPr>
        <p:blipFill rotWithShape="1">
          <a:blip r:embed="rId3">
            <a:alphaModFix/>
          </a:blip>
          <a:srcRect b="0" l="0" r="0" t="0"/>
          <a:stretch/>
        </p:blipFill>
        <p:spPr>
          <a:xfrm>
            <a:off x="3339193" y="2481943"/>
            <a:ext cx="2223407" cy="1992086"/>
          </a:xfrm>
          <a:prstGeom prst="rect">
            <a:avLst/>
          </a:prstGeom>
          <a:noFill/>
          <a:ln>
            <a:noFill/>
          </a:ln>
        </p:spPr>
      </p:pic>
      <p:sp>
        <p:nvSpPr>
          <p:cNvPr id="149" name="Google Shape;149;p1"/>
          <p:cNvSpPr txBox="1"/>
          <p:nvPr/>
        </p:nvSpPr>
        <p:spPr>
          <a:xfrm>
            <a:off x="1053193" y="1557439"/>
            <a:ext cx="4572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URL</a:t>
            </a:r>
            <a:r>
              <a:rPr b="1" i="0" lang="en-IN" sz="1400" u="none" cap="none" strike="noStrike">
                <a:solidFill>
                  <a:srgbClr val="373737"/>
                </a:solidFill>
                <a:latin typeface="Roboto"/>
                <a:ea typeface="Roboto"/>
                <a:cs typeface="Roboto"/>
                <a:sym typeface="Roboto"/>
              </a:rPr>
              <a:t>:</a:t>
            </a:r>
            <a:r>
              <a:rPr b="1" i="0" lang="en-IN" sz="1400" u="sng" cap="none" strike="noStrike">
                <a:solidFill>
                  <a:srgbClr val="0097A7"/>
                </a:solidFill>
                <a:latin typeface="Roboto"/>
                <a:ea typeface="Roboto"/>
                <a:cs typeface="Roboto"/>
                <a:sym typeface="Roboto"/>
                <a:hlinkClick r:id="rId4">
                  <a:extLst>
                    <a:ext uri="{A12FA001-AC4F-418D-AE19-62706E023703}">
                      <ahyp:hlinkClr val="tx"/>
                    </a:ext>
                  </a:extLst>
                </a:hlinkClick>
              </a:rPr>
              <a:t>https://forms.gle/fbopASmReiwLuH8L9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r>
              <a:rPr b="1" i="0" lang="en-IN" sz="1400" u="none" cap="none" strike="noStrike">
                <a:solidFill>
                  <a:srgbClr val="000000"/>
                </a:solidFill>
                <a:latin typeface="Roboto"/>
                <a:ea typeface="Roboto"/>
                <a:cs typeface="Roboto"/>
                <a:sym typeface="Roboto"/>
              </a:rPr>
              <a:t>QR CODE</a:t>
            </a:r>
            <a:r>
              <a:rPr b="1" i="0" lang="en-IN" sz="1400" u="none" cap="none" strike="noStrike">
                <a:solidFill>
                  <a:srgbClr val="373737"/>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150" name="Google Shape;150;p1"/>
          <p:cNvSpPr txBox="1"/>
          <p:nvPr/>
        </p:nvSpPr>
        <p:spPr>
          <a:xfrm>
            <a:off x="1992085" y="523296"/>
            <a:ext cx="457200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                    TEST TIME ON N QUEENS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nvSpPr>
        <p:spPr>
          <a:xfrm>
            <a:off x="518130" y="876550"/>
            <a:ext cx="60186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Introduction:</a:t>
            </a:r>
            <a:endParaRPr sz="1600">
              <a:latin typeface="Roboto"/>
              <a:ea typeface="Roboto"/>
              <a:cs typeface="Roboto"/>
              <a:sym typeface="Roboto"/>
            </a:endParaRPr>
          </a:p>
          <a:p>
            <a:pPr indent="0" lvl="0" marL="0" marR="0" rtl="0" algn="l">
              <a:lnSpc>
                <a:spcPct val="15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A knight's tour refers to a sequence of moves a knight makes on a chessboard, ensuring that it only visits every square once. </a:t>
            </a:r>
            <a:endParaRPr sz="1600">
              <a:latin typeface="Roboto"/>
              <a:ea typeface="Roboto"/>
              <a:cs typeface="Roboto"/>
              <a:sym typeface="Roboto"/>
            </a:endParaRPr>
          </a:p>
          <a:p>
            <a:pPr indent="0" lvl="0" marL="0" marR="0" rtl="0" algn="l">
              <a:lnSpc>
                <a:spcPct val="15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If the knight ends up on a square exactly one knight's move away from the starting square, the tour is considered closed; otherwise, it is open. </a:t>
            </a:r>
            <a:endParaRPr sz="1600">
              <a:latin typeface="Roboto"/>
              <a:ea typeface="Roboto"/>
              <a:cs typeface="Roboto"/>
              <a:sym typeface="Roboto"/>
            </a:endParaRPr>
          </a:p>
          <a:p>
            <a:pPr indent="0" lvl="0" marL="0" marR="0" rtl="0" algn="l">
              <a:lnSpc>
                <a:spcPct val="15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The knight's tour problem is essentially the challenge of finding a solution to this problem.</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t/>
            </a:r>
            <a:endParaRPr i="0" sz="1600" u="none" cap="none" strike="noStrike">
              <a:solidFill>
                <a:schemeClr val="dk1"/>
              </a:solidFill>
              <a:latin typeface="Roboto"/>
              <a:ea typeface="Roboto"/>
              <a:cs typeface="Roboto"/>
              <a:sym typeface="Roboto"/>
            </a:endParaRPr>
          </a:p>
        </p:txBody>
      </p:sp>
      <p:pic>
        <p:nvPicPr>
          <p:cNvPr id="156" name="Google Shape;156;p3"/>
          <p:cNvPicPr preferRelativeResize="0"/>
          <p:nvPr/>
        </p:nvPicPr>
        <p:blipFill rotWithShape="1">
          <a:blip r:embed="rId3">
            <a:alphaModFix/>
          </a:blip>
          <a:srcRect b="0" l="0" r="0" t="0"/>
          <a:stretch/>
        </p:blipFill>
        <p:spPr>
          <a:xfrm>
            <a:off x="6601522" y="1749330"/>
            <a:ext cx="2095499" cy="2095499"/>
          </a:xfrm>
          <a:prstGeom prst="rect">
            <a:avLst/>
          </a:prstGeom>
          <a:noFill/>
          <a:ln>
            <a:noFill/>
          </a:ln>
        </p:spPr>
      </p:pic>
      <p:sp>
        <p:nvSpPr>
          <p:cNvPr id="157" name="Google Shape;157;p3"/>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a:t>
            </a:r>
            <a:r>
              <a:rPr b="1" lang="en-IN" sz="2000">
                <a:solidFill>
                  <a:srgbClr val="8182EF"/>
                </a:solidFill>
                <a:latin typeface="Roboto"/>
                <a:ea typeface="Roboto"/>
                <a:cs typeface="Roboto"/>
                <a:sym typeface="Roboto"/>
              </a:rPr>
              <a:t> ALGORITHM</a:t>
            </a:r>
            <a:endParaRPr b="1" sz="2000">
              <a:solidFill>
                <a:srgbClr val="8182E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
          <p:cNvPicPr preferRelativeResize="0"/>
          <p:nvPr/>
        </p:nvPicPr>
        <p:blipFill rotWithShape="1">
          <a:blip r:embed="rId3">
            <a:alphaModFix/>
          </a:blip>
          <a:srcRect b="0" l="0" r="0" t="0"/>
          <a:stretch/>
        </p:blipFill>
        <p:spPr>
          <a:xfrm>
            <a:off x="6703925" y="1578642"/>
            <a:ext cx="2095499" cy="2095499"/>
          </a:xfrm>
          <a:prstGeom prst="rect">
            <a:avLst/>
          </a:prstGeom>
          <a:noFill/>
          <a:ln>
            <a:noFill/>
          </a:ln>
        </p:spPr>
      </p:pic>
      <p:sp>
        <p:nvSpPr>
          <p:cNvPr id="163" name="Google Shape;163;p2"/>
          <p:cNvSpPr txBox="1"/>
          <p:nvPr/>
        </p:nvSpPr>
        <p:spPr>
          <a:xfrm>
            <a:off x="518122" y="982684"/>
            <a:ext cx="60186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Problem</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chemeClr val="dk1"/>
                </a:solidFill>
                <a:latin typeface="Roboto"/>
                <a:ea typeface="Roboto"/>
                <a:cs typeface="Roboto"/>
                <a:sym typeface="Roboto"/>
              </a:rPr>
              <a:t>Given a N*N board with the Knight placed on the first block of an empty board. </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chemeClr val="dk1"/>
                </a:solidFill>
                <a:latin typeface="Roboto"/>
                <a:ea typeface="Roboto"/>
                <a:cs typeface="Roboto"/>
                <a:sym typeface="Roboto"/>
              </a:rPr>
              <a:t>Moving according to the rules of chess knight must visit each square exactly once. </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chemeClr val="dk1"/>
                </a:solidFill>
                <a:latin typeface="Roboto"/>
                <a:ea typeface="Roboto"/>
                <a:cs typeface="Roboto"/>
                <a:sym typeface="Roboto"/>
              </a:rPr>
              <a:t>Print the order of each cell in which they are visited.</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p:txBody>
      </p:sp>
      <p:sp>
        <p:nvSpPr>
          <p:cNvPr id="164" name="Google Shape;164;p2"/>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nvSpPr>
        <p:spPr>
          <a:xfrm>
            <a:off x="518130" y="876550"/>
            <a:ext cx="56325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An open knight's tour of a chessboard</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i="0" sz="2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latin typeface="Roboto"/>
              <a:ea typeface="Roboto"/>
              <a:cs typeface="Roboto"/>
              <a:sym typeface="Roboto"/>
            </a:endParaRPr>
          </a:p>
        </p:txBody>
      </p:sp>
      <p:pic>
        <p:nvPicPr>
          <p:cNvPr id="170" name="Google Shape;170;p5"/>
          <p:cNvPicPr preferRelativeResize="0"/>
          <p:nvPr/>
        </p:nvPicPr>
        <p:blipFill rotWithShape="1">
          <a:blip r:embed="rId3">
            <a:alphaModFix/>
          </a:blip>
          <a:srcRect b="0" l="0" r="0" t="0"/>
          <a:stretch/>
        </p:blipFill>
        <p:spPr>
          <a:xfrm>
            <a:off x="2808605" y="1594485"/>
            <a:ext cx="3261360" cy="2993390"/>
          </a:xfrm>
          <a:prstGeom prst="rect">
            <a:avLst/>
          </a:prstGeom>
          <a:noFill/>
          <a:ln>
            <a:noFill/>
          </a:ln>
        </p:spPr>
      </p:pic>
      <p:sp>
        <p:nvSpPr>
          <p:cNvPr id="171" name="Google Shape;171;p5"/>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8"/>
          <p:cNvPicPr preferRelativeResize="0"/>
          <p:nvPr/>
        </p:nvPicPr>
        <p:blipFill rotWithShape="1">
          <a:blip r:embed="rId3">
            <a:alphaModFix/>
          </a:blip>
          <a:srcRect b="0" l="0" r="0" t="0"/>
          <a:stretch/>
        </p:blipFill>
        <p:spPr>
          <a:xfrm>
            <a:off x="6510021" y="1630681"/>
            <a:ext cx="2095499" cy="2095499"/>
          </a:xfrm>
          <a:prstGeom prst="rect">
            <a:avLst/>
          </a:prstGeom>
          <a:noFill/>
          <a:ln>
            <a:noFill/>
          </a:ln>
        </p:spPr>
      </p:pic>
      <p:sp>
        <p:nvSpPr>
          <p:cNvPr id="177" name="Google Shape;177;p8"/>
          <p:cNvSpPr txBox="1"/>
          <p:nvPr/>
        </p:nvSpPr>
        <p:spPr>
          <a:xfrm>
            <a:off x="518117" y="876550"/>
            <a:ext cx="5927100" cy="3786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Sample IO</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sng" cap="none" strike="noStrike">
                <a:solidFill>
                  <a:schemeClr val="dk1"/>
                </a:solidFill>
                <a:latin typeface="Roboto"/>
                <a:ea typeface="Roboto"/>
                <a:cs typeface="Roboto"/>
                <a:sym typeface="Roboto"/>
              </a:rPr>
              <a:t>Input</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N = 8</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sng" cap="none" strike="noStrike">
                <a:solidFill>
                  <a:schemeClr val="dk1"/>
                </a:solidFill>
                <a:latin typeface="Roboto"/>
                <a:ea typeface="Roboto"/>
                <a:cs typeface="Roboto"/>
                <a:sym typeface="Roboto"/>
              </a:rPr>
              <a:t>Output</a:t>
            </a:r>
            <a:endParaRPr i="0" sz="1600" u="sng"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 1  50  45  62  31  18   9  64</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46  61  32  49  10  63  30  17</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51   2  47  44  33  28  19   8</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60  35  42  27  48  11  16  29</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41  52   3  34  43  24   7  20</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36  59  38  55  26  21  12  15</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53  40  57   4  23  14  25   6</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58  37  54  39  56   5  22  13</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sng" cap="none" strike="noStrike">
                <a:solidFill>
                  <a:schemeClr val="dk1"/>
                </a:solidFill>
                <a:latin typeface="Roboto"/>
                <a:ea typeface="Roboto"/>
                <a:cs typeface="Roboto"/>
                <a:sym typeface="Roboto"/>
              </a:rPr>
              <a:t>Explanation</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rPr i="0" lang="en-IN" sz="1600" u="none" cap="none" strike="noStrike">
                <a:solidFill>
                  <a:schemeClr val="dk1"/>
                </a:solidFill>
                <a:latin typeface="Roboto"/>
                <a:ea typeface="Roboto"/>
                <a:cs typeface="Roboto"/>
                <a:sym typeface="Roboto"/>
              </a:rPr>
              <a:t>The tour is started from the leftmost corner (marked as 1)</a:t>
            </a:r>
            <a:endParaRPr i="0" sz="1600" u="none" cap="none" strike="noStrike">
              <a:solidFill>
                <a:schemeClr val="dk1"/>
              </a:solidFill>
              <a:latin typeface="Roboto"/>
              <a:ea typeface="Roboto"/>
              <a:cs typeface="Roboto"/>
              <a:sym typeface="Roboto"/>
            </a:endParaRPr>
          </a:p>
        </p:txBody>
      </p:sp>
      <p:sp>
        <p:nvSpPr>
          <p:cNvPr id="178" name="Google Shape;178;p8"/>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518130" y="877500"/>
            <a:ext cx="5632500" cy="585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Naive Algorithm</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t/>
            </a:r>
            <a:endParaRPr i="0" sz="1600" u="sng" cap="none" strike="noStrike">
              <a:solidFill>
                <a:schemeClr val="dk1"/>
              </a:solidFill>
              <a:latin typeface="Roboto"/>
              <a:ea typeface="Roboto"/>
              <a:cs typeface="Roboto"/>
              <a:sym typeface="Roboto"/>
            </a:endParaRPr>
          </a:p>
        </p:txBody>
      </p:sp>
      <p:pic>
        <p:nvPicPr>
          <p:cNvPr id="184" name="Google Shape;184;p21"/>
          <p:cNvPicPr preferRelativeResize="0"/>
          <p:nvPr/>
        </p:nvPicPr>
        <p:blipFill rotWithShape="1">
          <a:blip r:embed="rId3">
            <a:alphaModFix/>
          </a:blip>
          <a:srcRect b="0" l="0" r="0" t="0"/>
          <a:stretch/>
        </p:blipFill>
        <p:spPr>
          <a:xfrm>
            <a:off x="1663065" y="1736090"/>
            <a:ext cx="6190615" cy="2165350"/>
          </a:xfrm>
          <a:prstGeom prst="rect">
            <a:avLst/>
          </a:prstGeom>
          <a:noFill/>
          <a:ln>
            <a:noFill/>
          </a:ln>
        </p:spPr>
      </p:pic>
      <p:sp>
        <p:nvSpPr>
          <p:cNvPr id="185" name="Google Shape;185;p21"/>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nvSpPr>
        <p:spPr>
          <a:xfrm>
            <a:off x="506730" y="895350"/>
            <a:ext cx="5632500" cy="585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Backtracking Algorithm</a:t>
            </a:r>
            <a:endParaRPr i="0" sz="16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400"/>
              <a:buFont typeface="Arial"/>
              <a:buNone/>
            </a:pPr>
            <a:r>
              <a:t/>
            </a:r>
            <a:endParaRPr i="0" sz="1600" u="sng" cap="none" strike="noStrike">
              <a:solidFill>
                <a:schemeClr val="dk1"/>
              </a:solidFill>
              <a:latin typeface="Roboto"/>
              <a:ea typeface="Roboto"/>
              <a:cs typeface="Roboto"/>
              <a:sym typeface="Roboto"/>
            </a:endParaRPr>
          </a:p>
        </p:txBody>
      </p:sp>
      <p:pic>
        <p:nvPicPr>
          <p:cNvPr id="191" name="Google Shape;191;p22"/>
          <p:cNvPicPr preferRelativeResize="0"/>
          <p:nvPr/>
        </p:nvPicPr>
        <p:blipFill rotWithShape="1">
          <a:blip r:embed="rId3">
            <a:alphaModFix/>
          </a:blip>
          <a:srcRect b="0" l="0" r="0" t="0"/>
          <a:stretch/>
        </p:blipFill>
        <p:spPr>
          <a:xfrm>
            <a:off x="1129030" y="1639645"/>
            <a:ext cx="7252335" cy="2438400"/>
          </a:xfrm>
          <a:prstGeom prst="rect">
            <a:avLst/>
          </a:prstGeom>
          <a:noFill/>
          <a:ln>
            <a:noFill/>
          </a:ln>
        </p:spPr>
      </p:pic>
      <p:sp>
        <p:nvSpPr>
          <p:cNvPr id="192" name="Google Shape;192;p22"/>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WARNSDORFF'S ALGORITHM</a:t>
            </a:r>
            <a:endParaRPr b="1" sz="2000">
              <a:solidFill>
                <a:srgbClr val="8182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2022-10-05T06:20:26Z</dcterms:created>
  <dc:creator>pooja 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5AF2CBCEB9C44D759E6C7127A2DBAAD4</vt:lpwstr>
  </property>
  <property fmtid="{D5CDD505-2E9C-101B-9397-08002B2CF9AE}" pid="3" name="KSOProductBuildVer">
    <vt:lpwstr>1033-11.2.0.11341</vt:lpwstr>
  </property>
</Properties>
</file>