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  <p:sldMasterId id="214748366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</p:sldIdLst>
  <p:sldSz cy="5143500" cx="9144000"/>
  <p:notesSz cx="6858000" cy="9144000"/>
  <p:embeddedFontLst>
    <p:embeddedFont>
      <p:font typeface="Roboto Black"/>
      <p:bold r:id="rId34"/>
      <p:boldItalic r:id="rId35"/>
    </p:embeddedFon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FF00FF"/>
          </p15:clr>
        </p15:guide>
        <p15:guide id="2" orient="horz" pos="2755">
          <p15:clr>
            <a:srgbClr val="FF0000"/>
          </p15:clr>
        </p15:guide>
        <p15:guide id="3" orient="horz" pos="907">
          <p15:clr>
            <a:srgbClr val="FF0000"/>
          </p15:clr>
        </p15:guide>
        <p15:guide id="4" pos="5272">
          <p15:clr>
            <a:srgbClr val="FF00FF"/>
          </p15:clr>
        </p15:guide>
        <p15:guide id="5" orient="horz" pos="737">
          <p15:clr>
            <a:srgbClr val="00FF00"/>
          </p15:clr>
        </p15:guide>
        <p15:guide id="6" orient="horz" pos="397">
          <p15:clr>
            <a:srgbClr val="00FF00"/>
          </p15:clr>
        </p15:guide>
      </p15:sldGuideLst>
    </p:ext>
    <p:ext uri="GoogleSlidesCustomDataVersion2">
      <go:slidesCustomData xmlns:go="http://customooxmlschemas.google.com/" r:id="rId40" roundtripDataSignature="AMtx7mjocPiCqR0e1VOGEcPpY5m8yNan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237981-00BF-4DC3-A503-A27A02B5EF9F}">
  <a:tblStyle styleId="{72237981-00BF-4DC3-A503-A27A02B5EF9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2755" orient="horz"/>
        <p:guide pos="907" orient="horz"/>
        <p:guide pos="5272"/>
        <p:guide pos="737" orient="horz"/>
        <p:guide pos="39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font" Target="fonts/RobotoBlack-boldItalic.fntdata"/><Relationship Id="rId12" Type="http://schemas.openxmlformats.org/officeDocument/2006/relationships/slide" Target="slides/slide4.xml"/><Relationship Id="rId34" Type="http://schemas.openxmlformats.org/officeDocument/2006/relationships/font" Target="fonts/RobotoBlack-bold.fntdata"/><Relationship Id="rId15" Type="http://schemas.openxmlformats.org/officeDocument/2006/relationships/slide" Target="slides/slide7.xml"/><Relationship Id="rId37" Type="http://schemas.openxmlformats.org/officeDocument/2006/relationships/font" Target="fonts/Roboto-bold.fntdata"/><Relationship Id="rId14" Type="http://schemas.openxmlformats.org/officeDocument/2006/relationships/slide" Target="slides/slide6.xml"/><Relationship Id="rId36" Type="http://schemas.openxmlformats.org/officeDocument/2006/relationships/font" Target="fonts/Roboto-regular.fntdata"/><Relationship Id="rId17" Type="http://schemas.openxmlformats.org/officeDocument/2006/relationships/slide" Target="slides/slide9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8.xml"/><Relationship Id="rId38" Type="http://schemas.openxmlformats.org/officeDocument/2006/relationships/font" Target="fonts/Roboto-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9fdd2a0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f9fdd2a00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9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" name="Google Shape;14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7" name="Google Shape;6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6" name="Google Shape;7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82" name="Google Shape;8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83" name="Google Shape;83;p44"/>
          <p:cNvPicPr preferRelativeResize="0"/>
          <p:nvPr/>
        </p:nvPicPr>
        <p:blipFill rotWithShape="1">
          <a:blip r:embed="rId3">
            <a:alphaModFix/>
          </a:blip>
          <a:srcRect b="37530" l="0" r="0" t="55602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4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4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4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4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9" name="Google Shape;99;p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0" name="Google Shape;100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122" name="Google Shape;122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123" name="Google Shape;123;p51"/>
          <p:cNvPicPr preferRelativeResize="0"/>
          <p:nvPr/>
        </p:nvPicPr>
        <p:blipFill rotWithShape="1">
          <a:blip r:embed="rId3">
            <a:alphaModFix/>
          </a:blip>
          <a:srcRect b="37530" l="0" r="0" t="55603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1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1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1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1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1834e442a_2_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g2f1834e442a_2_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5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5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0" Type="http://schemas.openxmlformats.org/officeDocument/2006/relationships/theme" Target="../theme/theme4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2" Type="http://schemas.openxmlformats.org/officeDocument/2006/relationships/theme" Target="../theme/theme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" name="Google Shape;9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6" name="Google Shape;56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2" name="Google Shape;92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jp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s://forms.gle/gh43AnHbnZjrFVgu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136" name="Google Shape;136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7" name="Google Shape;13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4" y="600291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4" y="3386141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/>
        </p:nvSpPr>
        <p:spPr>
          <a:xfrm>
            <a:off x="534125" y="795547"/>
            <a:ext cx="63594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Disjoint-Set Construction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disjoint-set forest consists of a number of elements each of which stores an id, a parent pointer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parent pointers of elements are arranged to form one or more trees, each representing a set.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an element’s parent pointer points to no other element, then the element is the root of a tree and is the representative member of its set.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set may consist of only a single element. However, if the element has a parent, the element is part of whatever set is identified by following the chain of parents upwards until a representative element (one without a parent) is reached at the root of the tree.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0370" y="2151380"/>
            <a:ext cx="2355850" cy="188658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/>
          <p:nvPr/>
        </p:nvSpPr>
        <p:spPr>
          <a:xfrm>
            <a:off x="3025500" y="328626"/>
            <a:ext cx="309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2000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KRUSKAL’S ALGORITHM</a:t>
            </a:r>
            <a:endParaRPr b="0" i="0" sz="2000" u="none" cap="none" strike="noStrike">
              <a:solidFill>
                <a:srgbClr val="8181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/>
        </p:nvSpPr>
        <p:spPr>
          <a:xfrm>
            <a:off x="339090" y="632722"/>
            <a:ext cx="6359400" cy="4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Disjoint-Set Operations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sets shown at the right are disjoint because they have no members in common.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Union-Find supports three basic operations: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Find(A):</a:t>
            </a: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Determine which subset an element A is in. For example, find(d) would return the subset [ g, d, c ].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Union(A, B):</a:t>
            </a: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Join two subsets that contain A and B into a single subset. For example, union(d, j) would combine [ g, d, c ] and [ i, j ] into the larger set [ g, d, c, i, j ].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AddSet(A):</a:t>
            </a: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Add a new subset containing just that element A. For example, addSet(h) would add a new set [ h ].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8490" y="2279904"/>
            <a:ext cx="2262629" cy="158496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/>
        </p:nvSpPr>
        <p:spPr>
          <a:xfrm>
            <a:off x="3025500" y="328626"/>
            <a:ext cx="309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2000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KRUSKAL’S ALGORITHM</a:t>
            </a:r>
            <a:endParaRPr b="0" i="0" sz="2000" u="none" cap="none" strike="noStrike">
              <a:solidFill>
                <a:srgbClr val="8181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/>
        </p:nvSpPr>
        <p:spPr>
          <a:xfrm>
            <a:off x="582930" y="895350"/>
            <a:ext cx="7978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disjset1.java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Sample IO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145" y="2884170"/>
            <a:ext cx="2606040" cy="11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 txBox="1"/>
          <p:nvPr/>
        </p:nvSpPr>
        <p:spPr>
          <a:xfrm>
            <a:off x="3322320" y="2403475"/>
            <a:ext cx="50337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Id: 0 elements: [0, 1, 2, 3]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Id: 4 elements: [4, 5]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Graph is input to the program and it provides a  disjoint set output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3025500" y="328626"/>
            <a:ext cx="309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2000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KRUSKAL’S ALGORITHM</a:t>
            </a:r>
            <a:endParaRPr b="0" i="0" sz="2000" u="none" cap="none" strike="noStrike">
              <a:solidFill>
                <a:srgbClr val="8181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Google Shape;222;p28"/>
          <p:cNvGraphicFramePr/>
          <p:nvPr/>
        </p:nvGraphicFramePr>
        <p:xfrm>
          <a:off x="275100" y="6217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{72237981-00BF-4DC3-A503-A27A02B5EF9F}</a:tableStyleId>
              </a:tblPr>
              <a:tblGrid>
                <a:gridCol w="4517750"/>
                <a:gridCol w="4076050"/>
              </a:tblGrid>
              <a:tr h="406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import java.util.*;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public class DisjointSet {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static class Edge {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int source;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int destination;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public Edge(int source, int destination) {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this.source = source;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this.destination = destination;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}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}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static class Graph {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int vertices;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LinkedList &lt; Edge &gt; [] adjList;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ArrayList &lt; Edge &gt; allEdges = new ArrayList &lt; &gt; ();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Graph(int vertices) {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this.vertices = vertices;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adjList = new LinkedList[vertices];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for (int i = 0; i &lt; vertices; i++) {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adjList[i] = new LinkedList &lt; &gt; ();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}}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public void addEgde(int source, int destination) {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Edge edge = new Edge(source, destination);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adjList[source].addFirst(edge);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allEdges.add(edge); 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}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public void makeSet(int[] parent) {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for (int i = 0; i &lt; vertices; i++) {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parent[i] = i;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}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}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public int find(int[] parent, int vertex) {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if (parent[vertex] != vertex)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return find(parent, parent[vertex]);;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return vertex;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}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3" name="Google Shape;223;p28"/>
          <p:cNvSpPr txBox="1"/>
          <p:nvPr/>
        </p:nvSpPr>
        <p:spPr>
          <a:xfrm>
            <a:off x="3025500" y="176226"/>
            <a:ext cx="309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2000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KRUSKAL’S ALGORITHM</a:t>
            </a:r>
            <a:endParaRPr b="0" i="0" sz="2000" u="none" cap="none" strike="noStrike">
              <a:solidFill>
                <a:srgbClr val="8181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Google Shape;228;p31"/>
          <p:cNvGraphicFramePr/>
          <p:nvPr/>
        </p:nvGraphicFramePr>
        <p:xfrm>
          <a:off x="275100" y="7669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{72237981-00BF-4DC3-A503-A27A02B5EF9F}</a:tableStyleId>
              </a:tblPr>
              <a:tblGrid>
                <a:gridCol w="4517750"/>
                <a:gridCol w="4076050"/>
              </a:tblGrid>
              <a:tr h="406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public void union(int[] parent, int x, int y) {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int x_set_parent = find(parent, x);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int y_set_parent = find(parent, y);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parent[y_set_parent] = x_set_parent;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}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public void disjointSets() {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int[] parent = new int[vertices];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makeSet(parent);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for (int i = 0; i &lt; allEdges.size(); i++) {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Edge edge = allEdges.get(i);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int x_set = find(parent, edge.source);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int y_set = find(parent, edge.destination);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if (x_set == y_set) {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//do nothing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} else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union(parent, x_set, y_set);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}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printSets(parent);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}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public void printSets(int[] parent) {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HashMap &lt; Integer, ArrayList &lt; Integer &gt;&gt; map = new HashMap &lt; &gt; ();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for (int i = 0; i &lt; parent.length; i++) {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if (map.containsKey(parent[i])) {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ArrayList &lt; Integer &gt; list = map.get(parent[i]);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list.add(i); 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map.put(parent[i], list);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} else {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ArrayList &lt; Integer &gt; list = new ArrayList &lt; &gt; ();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list.add(i);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map.put(parent[i], list);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}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}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9" name="Google Shape;229;p31"/>
          <p:cNvSpPr txBox="1"/>
          <p:nvPr/>
        </p:nvSpPr>
        <p:spPr>
          <a:xfrm>
            <a:off x="3025500" y="328626"/>
            <a:ext cx="309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2000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KRUSKAL’S ALGORITHM</a:t>
            </a:r>
            <a:endParaRPr b="0" i="0" sz="2000" u="none" cap="none" strike="noStrike">
              <a:solidFill>
                <a:srgbClr val="8181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32"/>
          <p:cNvGraphicFramePr/>
          <p:nvPr/>
        </p:nvGraphicFramePr>
        <p:xfrm>
          <a:off x="226332" y="9316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{72237981-00BF-4DC3-A503-A27A02B5EF9F}</a:tableStyleId>
              </a:tblPr>
              <a:tblGrid>
                <a:gridCol w="4517750"/>
                <a:gridCol w="4076050"/>
              </a:tblGrid>
              <a:tr h="406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//Print the Different sets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Set &lt; Integer &gt; set = map.keySet();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Iterator &lt; Integer &gt; iterator = set.iterator();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while (iterator.hasNext()) {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int key = iterator.next();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System.out.println("Set Id: " + key + " elements: " + map.get(key));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}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}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}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public static void main(String[] args) {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int vertices = 6;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Graph graph = new Graph(vertices);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graph.addEgde(0, 1);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graph.addEgde(0, 2);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graph.addEgde(1, 3);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graph.addEgde(4, 5);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graph.disjointSets();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}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}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5" name="Google Shape;235;p32"/>
          <p:cNvSpPr txBox="1"/>
          <p:nvPr/>
        </p:nvSpPr>
        <p:spPr>
          <a:xfrm>
            <a:off x="2356225" y="338200"/>
            <a:ext cx="419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2000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UNION-FIND AND DISJOINT-SET</a:t>
            </a:r>
            <a:endParaRPr b="0" i="0" sz="2000" u="none" cap="none" strike="noStrike">
              <a:solidFill>
                <a:srgbClr val="8181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"/>
          <p:cNvSpPr txBox="1"/>
          <p:nvPr/>
        </p:nvSpPr>
        <p:spPr>
          <a:xfrm>
            <a:off x="327600" y="3926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b="0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4"/>
          <p:cNvSpPr txBox="1"/>
          <p:nvPr/>
        </p:nvSpPr>
        <p:spPr>
          <a:xfrm>
            <a:off x="327600" y="3926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b="0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4"/>
          <p:cNvSpPr txBox="1"/>
          <p:nvPr/>
        </p:nvSpPr>
        <p:spPr>
          <a:xfrm>
            <a:off x="554205" y="914500"/>
            <a:ext cx="7745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Disjoint-Set data structure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disjoint-set data structure that keeps track of a set of elements partitioned into a number of disjoint or non-overlapping subsets.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provides near-constant-time operations to add new sets, to merge existing sets, and to determine whether elements are in the same set.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Plays a key role in Kruskal’s algorithm for finding the minimum spanning tree of a graph.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can also be used to detect cycle in the graph.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"/>
          <p:cNvSpPr txBox="1"/>
          <p:nvPr/>
        </p:nvSpPr>
        <p:spPr>
          <a:xfrm>
            <a:off x="3025500" y="328626"/>
            <a:ext cx="309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2000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KRUSKAL’S ALGORITHM</a:t>
            </a:r>
            <a:endParaRPr b="0" i="0" sz="2000" u="none" cap="none" strike="noStrike">
              <a:solidFill>
                <a:srgbClr val="8181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/>
        </p:nvSpPr>
        <p:spPr>
          <a:xfrm>
            <a:off x="327600" y="3926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b="0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327600" y="3926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b="0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0" name="Google Shape;25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392" y="1719834"/>
            <a:ext cx="6181344" cy="303101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 txBox="1"/>
          <p:nvPr/>
        </p:nvSpPr>
        <p:spPr>
          <a:xfrm>
            <a:off x="699450" y="970350"/>
            <a:ext cx="774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 in Action: Another Example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3025500" y="328626"/>
            <a:ext cx="309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2000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KRUSKAL’S ALGORITHM</a:t>
            </a:r>
            <a:endParaRPr b="0" i="0" sz="2000" u="none" cap="none" strike="noStrike">
              <a:solidFill>
                <a:srgbClr val="8181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/>
        </p:nvSpPr>
        <p:spPr>
          <a:xfrm>
            <a:off x="327600" y="3926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b="0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4"/>
          <p:cNvSpPr txBox="1"/>
          <p:nvPr/>
        </p:nvSpPr>
        <p:spPr>
          <a:xfrm>
            <a:off x="327600" y="3926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b="0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9" name="Google Shape;25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6059" y="630250"/>
            <a:ext cx="4565032" cy="451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4"/>
          <p:cNvSpPr txBox="1"/>
          <p:nvPr/>
        </p:nvSpPr>
        <p:spPr>
          <a:xfrm>
            <a:off x="3025500" y="252426"/>
            <a:ext cx="309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2000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KRUSKAL’S ALGORITHM</a:t>
            </a:r>
            <a:endParaRPr b="0" i="0" sz="2000" u="none" cap="none" strike="noStrike">
              <a:solidFill>
                <a:srgbClr val="8181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/>
        </p:nvSpPr>
        <p:spPr>
          <a:xfrm>
            <a:off x="327600" y="3926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b="0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327600" y="3926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b="0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5"/>
          <p:cNvSpPr txBox="1"/>
          <p:nvPr/>
        </p:nvSpPr>
        <p:spPr>
          <a:xfrm>
            <a:off x="582930" y="895350"/>
            <a:ext cx="7978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kruskal1.java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Sample IO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>
            <a:off x="3281172" y="895350"/>
            <a:ext cx="5033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Following are the edges in the constructed MST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2 -- 3 == 4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0 -- 3 == 5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0 -- 1 == 10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Minimum Cost Spanning Tree: 19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 Complexity</a:t>
            </a:r>
            <a:endParaRPr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O(ELogE)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870" y="2901046"/>
            <a:ext cx="2139442" cy="184175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 txBox="1"/>
          <p:nvPr/>
        </p:nvSpPr>
        <p:spPr>
          <a:xfrm>
            <a:off x="3025500" y="328626"/>
            <a:ext cx="309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2000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KRUSKAL’S ALGORITHM</a:t>
            </a:r>
            <a:endParaRPr b="0" i="0" sz="2000" u="none" cap="none" strike="noStrike">
              <a:solidFill>
                <a:srgbClr val="8181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5" name="Google Shape;145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6" name="Google Shape;14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3"/>
          <p:cNvSpPr txBox="1"/>
          <p:nvPr/>
        </p:nvSpPr>
        <p:spPr>
          <a:xfrm>
            <a:off x="163133" y="1771546"/>
            <a:ext cx="4690800" cy="14588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IN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Kruskal's Algorithm</a:t>
            </a:r>
            <a:endParaRPr b="1" i="0" sz="7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/>
        </p:nvSpPr>
        <p:spPr>
          <a:xfrm>
            <a:off x="327600" y="3926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b="0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36"/>
          <p:cNvSpPr txBox="1"/>
          <p:nvPr/>
        </p:nvSpPr>
        <p:spPr>
          <a:xfrm>
            <a:off x="327600" y="3926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b="0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77" name="Google Shape;277;p36"/>
          <p:cNvGraphicFramePr/>
          <p:nvPr/>
        </p:nvGraphicFramePr>
        <p:xfrm>
          <a:off x="177033" y="867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{72237981-00BF-4DC3-A503-A27A02B5EF9F}</a:tableStyleId>
              </a:tblPr>
              <a:tblGrid>
                <a:gridCol w="4480300"/>
                <a:gridCol w="4632950"/>
              </a:tblGrid>
              <a:tr h="4123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import java.util.*;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import java.lang.*;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import java.io.*;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class Graph {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class Edge implements Comparable&lt;Edge&gt;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{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	int src, dest, weight;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	public int compareTo(Edge compareEdge)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	{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	return this.weight - compareEdge.weight;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	}};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class subset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{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	int parent, rank;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};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int V, E;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Edge edge[]; 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Graph(int v, int e)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V = v;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E = e;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edge = new Edge[E];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for (int i = 0; i &lt; e; ++i)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edge[i] = new Edge();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}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for (int i = 0; i &lt; e; ++i)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edge[i] = new Edge();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find(subset subsets[], int i)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if (subsets[i].parent != i)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subsets[i].parent= find(subsets, subsets[i].parent);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return subsets[i].parent;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void Union(subset subsets[], int x, int y)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int xroot = find(subsets, x);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int yroot = find(subsets,Y); 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8" name="Google Shape;278;p36"/>
          <p:cNvSpPr txBox="1"/>
          <p:nvPr/>
        </p:nvSpPr>
        <p:spPr>
          <a:xfrm>
            <a:off x="3025500" y="328626"/>
            <a:ext cx="309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2000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KRUSKAL’S ALGORITHM</a:t>
            </a:r>
            <a:endParaRPr b="0" i="0" sz="2000" u="none" cap="none" strike="noStrike">
              <a:solidFill>
                <a:srgbClr val="8181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/>
        </p:nvSpPr>
        <p:spPr>
          <a:xfrm>
            <a:off x="327600" y="3926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b="0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327600" y="3926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b="0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7"/>
          <p:cNvSpPr txBox="1"/>
          <p:nvPr/>
        </p:nvSpPr>
        <p:spPr>
          <a:xfrm>
            <a:off x="1194816" y="1167327"/>
            <a:ext cx="7120128" cy="2808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(subsets[xroot].rank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&lt; subsets[yroot].rank)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subsets[xroot].parent = yroot;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else if (subsets[xroot].rank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&gt; subsets[yroot].rank)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subsets[yroot].parent = xroot;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else 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subsets[yroot].parent = xroot;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subsets[xroot].rank++;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7"/>
          <p:cNvSpPr txBox="1"/>
          <p:nvPr/>
        </p:nvSpPr>
        <p:spPr>
          <a:xfrm>
            <a:off x="3025500" y="328626"/>
            <a:ext cx="309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2000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KRUSKAL’S ALGORITHM</a:t>
            </a:r>
            <a:endParaRPr b="0" i="0" sz="2000" u="none" cap="none" strike="noStrike">
              <a:solidFill>
                <a:srgbClr val="8181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9"/>
          <p:cNvSpPr txBox="1"/>
          <p:nvPr/>
        </p:nvSpPr>
        <p:spPr>
          <a:xfrm>
            <a:off x="327600" y="3926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b="0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69"/>
          <p:cNvSpPr txBox="1"/>
          <p:nvPr/>
        </p:nvSpPr>
        <p:spPr>
          <a:xfrm>
            <a:off x="327600" y="3926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b="0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69"/>
          <p:cNvSpPr txBox="1"/>
          <p:nvPr/>
        </p:nvSpPr>
        <p:spPr>
          <a:xfrm>
            <a:off x="121920" y="754750"/>
            <a:ext cx="4645152" cy="4048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KruskalMST()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Edge result[] = new Edge[V];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int e = 0;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int i = 0;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for (i = 0; i &lt; V; ++i)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result[i] = new Edge();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Arrays.sort(edge);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subset subsets[] = new subset[V];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for (i = 0; i &lt; V; ++i)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subsets[i] = new subset();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for (int v = 0; v &lt; V; ++v)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subsets[v].parent = v;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subsets[v].rank = 0;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94" name="Google Shape;294;p69"/>
          <p:cNvSpPr txBox="1"/>
          <p:nvPr/>
        </p:nvSpPr>
        <p:spPr>
          <a:xfrm>
            <a:off x="4767072" y="1290822"/>
            <a:ext cx="7053816" cy="2561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0;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(e &lt; V - 1)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Edge next_edge = edge[i++];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x = find(subsets, next_edge.src);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y = find(subsets, next_edge.dest);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(x != y) 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result[e++] = next_edge;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Union(subsets, x, y);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/>
          </a:p>
        </p:txBody>
      </p:sp>
      <p:sp>
        <p:nvSpPr>
          <p:cNvPr id="295" name="Google Shape;295;p69"/>
          <p:cNvSpPr txBox="1"/>
          <p:nvPr/>
        </p:nvSpPr>
        <p:spPr>
          <a:xfrm>
            <a:off x="3025500" y="328626"/>
            <a:ext cx="309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2000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KRUSKAL’S ALGORITHM</a:t>
            </a:r>
            <a:endParaRPr b="0" i="0" sz="2000" u="none" cap="none" strike="noStrike">
              <a:solidFill>
                <a:srgbClr val="8181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0"/>
          <p:cNvSpPr txBox="1"/>
          <p:nvPr/>
        </p:nvSpPr>
        <p:spPr>
          <a:xfrm>
            <a:off x="327600" y="3926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b="0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70"/>
          <p:cNvSpPr txBox="1"/>
          <p:nvPr/>
        </p:nvSpPr>
        <p:spPr>
          <a:xfrm>
            <a:off x="327600" y="3926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b="0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70"/>
          <p:cNvSpPr txBox="1"/>
          <p:nvPr/>
        </p:nvSpPr>
        <p:spPr>
          <a:xfrm>
            <a:off x="670560" y="1300288"/>
            <a:ext cx="8302752" cy="2809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System.out.println("Following are the edges in the constructed MST");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int minimumCost = 0;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for (i = 0; i &lt; e; ++i)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System.out.println(result[i].src + " -- "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+ result[i].dest + " == " + result[i].weight);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minimumCost += result[i].weight;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System.out.println("Minimum Cost Spanning Tree "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+minimumCost);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  <p:sp>
        <p:nvSpPr>
          <p:cNvPr id="303" name="Google Shape;303;p70"/>
          <p:cNvSpPr txBox="1"/>
          <p:nvPr/>
        </p:nvSpPr>
        <p:spPr>
          <a:xfrm>
            <a:off x="3025500" y="328626"/>
            <a:ext cx="309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2000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KRUSKAL’S ALGORITHM</a:t>
            </a:r>
            <a:endParaRPr b="0" i="0" sz="2000" u="none" cap="none" strike="noStrike">
              <a:solidFill>
                <a:srgbClr val="8181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1"/>
          <p:cNvSpPr txBox="1"/>
          <p:nvPr/>
        </p:nvSpPr>
        <p:spPr>
          <a:xfrm>
            <a:off x="327600" y="3926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b="0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09" name="Google Shape;309;p71"/>
          <p:cNvGraphicFramePr/>
          <p:nvPr/>
        </p:nvGraphicFramePr>
        <p:xfrm>
          <a:off x="220613" y="9804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{72237981-00BF-4DC3-A503-A27A02B5EF9F}</a:tableStyleId>
              </a:tblPr>
              <a:tblGrid>
                <a:gridCol w="4352250"/>
                <a:gridCol w="4076050"/>
              </a:tblGrid>
              <a:tr h="406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public static void main(String[] args)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{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int V = 4; 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	int E = 5; 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	Graph graph = new Graph(V, E);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	graph.edge[0].src = 0;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	graph.edge[0].dest = 1;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	graph.edge[0].weight = 10;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	graph.edge[1].src = 0;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	graph.edge[1].dest = 2;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	graph.edge[1].weight = 6;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	graph.edge[2].src = 0;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	graph.edge[2].dest = 3;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	graph.edge[2].weight = 5;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	graph.edge[3].src = 1;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	graph.edge[3].dest = 3;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	graph.edge[3].weight = 15;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	graph.edge[4].src = 2;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	graph.edge[4].dest = 3;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	graph.edge[4].weight = 4;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graph.KruskalMST();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	}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}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0" name="Google Shape;310;p71"/>
          <p:cNvSpPr txBox="1"/>
          <p:nvPr/>
        </p:nvSpPr>
        <p:spPr>
          <a:xfrm>
            <a:off x="3025500" y="328626"/>
            <a:ext cx="309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2000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KRUSKAL’S ALGORITHM</a:t>
            </a:r>
            <a:endParaRPr b="0" i="0" sz="2000" u="none" cap="none" strike="noStrike">
              <a:solidFill>
                <a:srgbClr val="8181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316" name="Google Shape;316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17" name="Google Shape;31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65"/>
          <p:cNvSpPr txBox="1"/>
          <p:nvPr/>
        </p:nvSpPr>
        <p:spPr>
          <a:xfrm>
            <a:off x="3141000" y="2194650"/>
            <a:ext cx="2862000" cy="754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IN" sz="3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9" name="Google Shape;319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65"/>
          <p:cNvSpPr txBox="1"/>
          <p:nvPr/>
        </p:nvSpPr>
        <p:spPr>
          <a:xfrm>
            <a:off x="1980750" y="4590801"/>
            <a:ext cx="11871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2" name="Google Shape;322;p65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3" name="Google Shape;323;p65"/>
          <p:cNvSpPr txBox="1"/>
          <p:nvPr/>
        </p:nvSpPr>
        <p:spPr>
          <a:xfrm>
            <a:off x="3519050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4" name="Google Shape;324;p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5"/>
          <p:cNvSpPr txBox="1"/>
          <p:nvPr/>
        </p:nvSpPr>
        <p:spPr>
          <a:xfrm>
            <a:off x="5457275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6" name="Google Shape;326;p65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3181" y="2292096"/>
            <a:ext cx="2437638" cy="218236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"/>
          <p:cNvSpPr txBox="1"/>
          <p:nvPr/>
        </p:nvSpPr>
        <p:spPr>
          <a:xfrm>
            <a:off x="1517904" y="1422892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b="1" i="0" lang="en-IN" sz="1400" u="none" cap="none" strike="noStrike">
                <a:solidFill>
                  <a:srgbClr val="373737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i="0" lang="en-IN" sz="1400" u="sng" cap="none" strike="noStrik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https://forms.gle/gh43AnHbnZjrFVgu8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QR CODE</a:t>
            </a:r>
            <a:r>
              <a:rPr b="1" i="0" lang="en-IN" sz="1400" u="none" cap="none" strike="noStrike">
                <a:solidFill>
                  <a:srgbClr val="373737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2151888" y="684228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                   TEST TIME ON HAMILTONIAN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/>
        </p:nvSpPr>
        <p:spPr>
          <a:xfrm>
            <a:off x="544580" y="904950"/>
            <a:ext cx="7978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Minimum Spanning Tree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minimum spanning tree (MST) or minimum weight spanning tree is a subset of the edges of a connected, edge-weighted undirected graph that connects all the vertices together, without any cycles and with the minimum possible total edge weight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minimum spanning tree has (V – 1) edges where V is the number of vertices in the given graph.</a:t>
            </a:r>
            <a:r>
              <a:rPr i="0" lang="en-I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2685" y="3237865"/>
            <a:ext cx="2564130" cy="190563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"/>
          <p:cNvSpPr txBox="1"/>
          <p:nvPr/>
        </p:nvSpPr>
        <p:spPr>
          <a:xfrm>
            <a:off x="3025500" y="328626"/>
            <a:ext cx="309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2000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KRUSKAL’S </a:t>
            </a:r>
            <a:r>
              <a:rPr lang="en-IN" sz="2000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ALGORITHM</a:t>
            </a:r>
            <a:endParaRPr b="0" i="0" sz="2000" u="none" cap="none" strike="noStrike">
              <a:solidFill>
                <a:srgbClr val="8181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"/>
          <p:cNvSpPr txBox="1"/>
          <p:nvPr/>
        </p:nvSpPr>
        <p:spPr>
          <a:xfrm>
            <a:off x="544605" y="904925"/>
            <a:ext cx="5638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 to find MST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 all the edges in non-decreasing order of their weight.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Pick the smallest edge. Check if it forms a cycle with the spanning tree formed so far.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If cycle is not formed, include this edge.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Else discard it.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step-2 until there are (V-1) edges in the spanning tree.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Note:</a:t>
            </a: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Step #2 uses the Union-Find algorithm to detect cycles.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1730" y="1504950"/>
            <a:ext cx="2564130" cy="190563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"/>
          <p:cNvSpPr txBox="1"/>
          <p:nvPr/>
        </p:nvSpPr>
        <p:spPr>
          <a:xfrm>
            <a:off x="3025500" y="328626"/>
            <a:ext cx="309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2000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KRUSKAL’S ALGORITHM</a:t>
            </a:r>
            <a:endParaRPr b="0" i="0" sz="2000" u="none" cap="none" strike="noStrike">
              <a:solidFill>
                <a:srgbClr val="8181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/>
        </p:nvSpPr>
        <p:spPr>
          <a:xfrm>
            <a:off x="554180" y="909450"/>
            <a:ext cx="77451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 to find MST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 all the edges in non-decreasing order of their weight.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Pick the smallest edge. Check if it forms a cycle with the spanning tree formed so far.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If cycle is not formed, include this edge.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Else discard it.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step-2 until there are (V-1) edges in the spanning tree.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Note:</a:t>
            </a: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Step 2 uses the Union-Find algorithm to detect cycles.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3025500" y="328626"/>
            <a:ext cx="309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2000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KRUSKAL’S ALGORITHM</a:t>
            </a:r>
            <a:endParaRPr b="0" i="0" sz="2000" u="none" cap="none" strike="noStrike">
              <a:solidFill>
                <a:srgbClr val="8181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/>
        </p:nvSpPr>
        <p:spPr>
          <a:xfrm>
            <a:off x="582930" y="895350"/>
            <a:ext cx="774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 in Action</a:t>
            </a:r>
            <a:endParaRPr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850" y="1911985"/>
            <a:ext cx="2413635" cy="201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7530" y="1332230"/>
            <a:ext cx="3828416" cy="3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9fdd2a00a_0_10"/>
          <p:cNvSpPr txBox="1"/>
          <p:nvPr/>
        </p:nvSpPr>
        <p:spPr>
          <a:xfrm>
            <a:off x="582930" y="895350"/>
            <a:ext cx="7978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disjset1.java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Sample IO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2f9fdd2a00a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145" y="2884170"/>
            <a:ext cx="2606040" cy="11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2f9fdd2a00a_0_10"/>
          <p:cNvSpPr txBox="1"/>
          <p:nvPr/>
        </p:nvSpPr>
        <p:spPr>
          <a:xfrm>
            <a:off x="3322320" y="2403475"/>
            <a:ext cx="50337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Id: 0 elements: [0, 1, 2, 3]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Id: 4 elements: [4, 5]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Graph is input to the program and it provides a  disjoint set output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2f9fdd2a00a_0_10"/>
          <p:cNvSpPr txBox="1"/>
          <p:nvPr/>
        </p:nvSpPr>
        <p:spPr>
          <a:xfrm>
            <a:off x="3025500" y="328626"/>
            <a:ext cx="309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2000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KRUSKAL’S ALGORITHM</a:t>
            </a:r>
            <a:endParaRPr b="0" i="0" sz="2000" u="none" cap="none" strike="noStrike">
              <a:solidFill>
                <a:srgbClr val="8181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/>
        </p:nvSpPr>
        <p:spPr>
          <a:xfrm>
            <a:off x="562225" y="819150"/>
            <a:ext cx="77865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Disjoint-Set data structure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disjoint-set data structure that keeps track of a set of elements partitioned into a number of disjoint or non-overlapping subsets.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provides near-constant-time operations to add new sets, to merge existing sets, and to determine whether elements are in the same set.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Plays a key role in Kruskal’s algorithm for finding the minimum spanning tree of a graph.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can also be used to detect cycle in the graph.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2356225" y="338200"/>
            <a:ext cx="419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2000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UNION-FIND AND DISJOINT-SET</a:t>
            </a:r>
            <a:endParaRPr b="0" i="0" sz="2000" u="none" cap="none" strike="noStrike">
              <a:solidFill>
                <a:srgbClr val="8181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2022-10-05T06:20:26Z</dcterms:created>
  <dc:creator>pooja ram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5AF2CBCEB9C44D759E6C7127A2DBAAD4</vt:lpwstr>
  </property>
  <property fmtid="{D5CDD505-2E9C-101B-9397-08002B2CF9AE}" pid="3" name="KSOProductBuildVer">
    <vt:lpwstr>1033-11.2.0.11341</vt:lpwstr>
  </property>
</Properties>
</file>