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oboto Black"/>
      <p:bold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29" roundtripDataSignature="AMtx7mhYrxV/mXf2T4QgiUM4xarglcM+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7888CE9-E8BA-4451-B930-465DC55D6B41}">
  <a:tblStyle styleId="{17888CE9-E8BA-4451-B930-465DC55D6B41}"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Black-boldItalic.fntdata"/><Relationship Id="rId23" Type="http://schemas.openxmlformats.org/officeDocument/2006/relationships/font" Target="fonts/Roboto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customschemas.google.com/relationships/presentationmetadata" Target="metadata"/><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6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6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97" name="Shape 9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2" name="Google Shape;11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5" name="Google Shape;115;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6" name="Google Shape;11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17" name="Shape 117"/>
        <p:cNvGrpSpPr/>
        <p:nvPr/>
      </p:nvGrpSpPr>
      <p:grpSpPr>
        <a:xfrm>
          <a:off x="0" y="0"/>
          <a:ext cx="0" cy="0"/>
          <a:chOff x="0" y="0"/>
          <a:chExt cx="0" cy="0"/>
        </a:xfrm>
      </p:grpSpPr>
      <p:pic>
        <p:nvPicPr>
          <p:cNvPr descr="A close up of a logo&#10;&#10;Description generated with high confidence" id="118" name="Google Shape;118;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19" name="Google Shape;119;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0" name="Google Shape;120;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1" name="Google Shape;121;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2" name="Google Shape;122;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3" name="Google Shape;123;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image" Target="../media/image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8.xml"/><Relationship Id="rId1" Type="http://schemas.openxmlformats.org/officeDocument/2006/relationships/image" Target="../media/image2.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hyperlink" Target="https://forms.gle/UEMmeQcjPSFFMrMq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2" name="Google Shape;132;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3" name="Google Shape;133;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4" name="Google Shape;134;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5" name="Google Shape;135;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nvSpPr>
        <p:spPr>
          <a:xfrm>
            <a:off x="582930" y="895350"/>
            <a:ext cx="7745100" cy="307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IN" sz="1600" u="none" cap="none" strike="noStrike">
                <a:solidFill>
                  <a:schemeClr val="dk1"/>
                </a:solidFill>
                <a:latin typeface="Roboto"/>
                <a:ea typeface="Roboto"/>
                <a:cs typeface="Roboto"/>
                <a:sym typeface="Roboto"/>
              </a:rPr>
              <a:t>Algorithm:</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The greedy choice is to always pick the next activity whose finish time is least among the remaining activities and the start time is more than or equal to the finish time of the previously selected activity.</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1) Sort the activities according to their finishing time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2) Select the first activity from the sorted array and print it.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3) Do the following for the remaining activities in the sorted array.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	If the start time of this activity is greater than or equal to the finish time of the previously selected activity then select this activity and print it.</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23"/>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p:cNvPicPr preferRelativeResize="0"/>
          <p:nvPr/>
        </p:nvPicPr>
        <p:blipFill rotWithShape="1">
          <a:blip r:embed="rId3">
            <a:alphaModFix/>
          </a:blip>
          <a:srcRect b="0" l="0" r="0" t="0"/>
          <a:stretch/>
        </p:blipFill>
        <p:spPr>
          <a:xfrm>
            <a:off x="1670304" y="600942"/>
            <a:ext cx="6096000" cy="4542558"/>
          </a:xfrm>
          <a:prstGeom prst="rect">
            <a:avLst/>
          </a:prstGeom>
          <a:noFill/>
          <a:ln>
            <a:noFill/>
          </a:ln>
        </p:spPr>
      </p:pic>
      <p:sp>
        <p:nvSpPr>
          <p:cNvPr id="201" name="Google Shape;201;p25"/>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nvSpPr>
        <p:spPr>
          <a:xfrm>
            <a:off x="582900" y="816888"/>
            <a:ext cx="7978200" cy="37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i="0" lang="en-IN" sz="1600" u="none" cap="none" strike="noStrike">
                <a:solidFill>
                  <a:schemeClr val="dk1"/>
                </a:solidFill>
                <a:latin typeface="Roboto"/>
                <a:ea typeface="Roboto"/>
                <a:cs typeface="Roboto"/>
                <a:sym typeface="Roboto"/>
              </a:rPr>
              <a:t>Program</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Activities are sorted here</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400"/>
              <a:buFont typeface="Arial"/>
              <a:buNone/>
            </a:pPr>
            <a:r>
              <a:t/>
            </a:r>
            <a:endParaRPr i="0" sz="1600" u="sng"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sng" cap="none" strike="noStrike">
                <a:solidFill>
                  <a:schemeClr val="dk1"/>
                </a:solidFill>
                <a:latin typeface="Roboto"/>
                <a:ea typeface="Roboto"/>
                <a:cs typeface="Roboto"/>
                <a:sym typeface="Roboto"/>
              </a:rPr>
              <a:t>Sample IO</a:t>
            </a:r>
            <a:endParaRPr i="0" sz="1600" u="sng"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sng" cap="none" strike="noStrike">
                <a:solidFill>
                  <a:schemeClr val="dk1"/>
                </a:solidFill>
                <a:latin typeface="Roboto"/>
                <a:ea typeface="Roboto"/>
                <a:cs typeface="Roboto"/>
                <a:sym typeface="Roboto"/>
              </a:rPr>
              <a:t>Input</a:t>
            </a:r>
            <a:endParaRPr i="0" sz="1600" u="sng"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start = {1, 3, 0, 5, 8, 5};</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end = {2, 4, 6, 7, 9, 9};</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sng" cap="none" strike="noStrike">
                <a:solidFill>
                  <a:schemeClr val="dk1"/>
                </a:solidFill>
                <a:latin typeface="Roboto"/>
                <a:ea typeface="Roboto"/>
                <a:cs typeface="Roboto"/>
                <a:sym typeface="Roboto"/>
              </a:rPr>
              <a:t>Output</a:t>
            </a:r>
            <a:endParaRPr i="0" sz="1600" u="sng"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0 1 3 4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i="0" lang="en-IN" sz="1600" u="none" cap="none" strike="noStrike">
                <a:solidFill>
                  <a:schemeClr val="dk1"/>
                </a:solidFill>
                <a:latin typeface="Roboto"/>
                <a:ea typeface="Roboto"/>
                <a:cs typeface="Roboto"/>
                <a:sym typeface="Roboto"/>
              </a:rPr>
              <a:t>Time Complexity: O(n)</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07" name="Google Shape;207;p28"/>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1"/>
          <p:cNvGraphicFramePr/>
          <p:nvPr/>
        </p:nvGraphicFramePr>
        <p:xfrm>
          <a:off x="275100" y="767209"/>
          <a:ext cx="3000000" cy="3000000"/>
        </p:xfrm>
        <a:graphic>
          <a:graphicData uri="http://schemas.openxmlformats.org/drawingml/2006/table">
            <a:tbl>
              <a:tblPr bandRow="1" firstRow="1">
                <a:noFill/>
                <a:tableStyleId>{17888CE9-E8BA-4451-B930-465DC55D6B41}</a:tableStyleId>
              </a:tblPr>
              <a:tblGrid>
                <a:gridCol w="4517750"/>
                <a:gridCol w="4076050"/>
              </a:tblGrid>
              <a:tr h="4304725">
                <a:tc>
                  <a:txBody>
                    <a:bodyPr/>
                    <a:lstStyle/>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import java.io.*;</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import java.lang.*;</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import java.util.*;</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class ActivitySelection {</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public static void printMaxActivities(int s[], int f[],int n)	{</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int i, j;</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System.out.println(</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"Following activities are selected");</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i = 0;</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System.out.print(i + " ");</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for (j = 1; j &lt; n; j++) {</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if (s[j] &gt;= f[i]) {</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t/>
                      </a:r>
                      <a:endParaRPr b="0" sz="1500" u="none" cap="none" strike="noStrike">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b="0" sz="1500" u="none" cap="none" strike="noStrike">
                        <a:solidFill>
                          <a:schemeClr val="dk1"/>
                        </a:solidFill>
                        <a:latin typeface="Consolas"/>
                        <a:ea typeface="Consolas"/>
                        <a:cs typeface="Consolas"/>
                        <a:sym typeface="Consola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System.out.print(j + " ");</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i = j;</a:t>
                      </a:r>
                      <a:endParaRPr b="0" sz="15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rPr>
                        <a:t>			}</a:t>
                      </a:r>
                      <a:r>
                        <a:rPr b="0" lang="en-IN" sz="1500" u="none" cap="none" strike="noStrike">
                          <a:solidFill>
                            <a:schemeClr val="dk1"/>
                          </a:solidFill>
                          <a:highlight>
                            <a:schemeClr val="lt1"/>
                          </a:highlight>
                        </a:rPr>
                        <a:t>}</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public static void main(String[] args)</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int s[] = { 1, 3, 0, 5, 8, 5 };</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int f[] = { 2, 4, 6, 7, 9, 9 };</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int n = s.length;</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printMaxActivities(s, f, n);</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	}</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rPr b="0" lang="en-IN" sz="1500" u="none" cap="none" strike="noStrike">
                          <a:solidFill>
                            <a:schemeClr val="dk1"/>
                          </a:solidFill>
                          <a:highlight>
                            <a:schemeClr val="lt1"/>
                          </a:highlight>
                        </a:rPr>
                        <a:t>}</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chemeClr val="dk1"/>
                        </a:buClr>
                        <a:buSzPts val="1100"/>
                        <a:buFont typeface="Arial"/>
                        <a:buNone/>
                      </a:pPr>
                      <a:r>
                        <a:t/>
                      </a:r>
                      <a:endParaRPr b="0" sz="15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400"/>
                        <a:buFont typeface="Arial"/>
                        <a:buNone/>
                      </a:pPr>
                      <a:r>
                        <a:t/>
                      </a:r>
                      <a:endParaRPr b="0" sz="1500" u="none" cap="none" strike="noStrike">
                        <a:solidFill>
                          <a:schemeClr val="dk1"/>
                        </a:solidFill>
                        <a:highlight>
                          <a:schemeClr val="lt1"/>
                        </a:highlight>
                        <a:latin typeface="Consolas"/>
                        <a:ea typeface="Consolas"/>
                        <a:cs typeface="Consolas"/>
                        <a:sym typeface="Consolas"/>
                      </a:endParaRPr>
                    </a:p>
                  </a:txBody>
                  <a:tcPr marT="45725" marB="45725" marR="91450" marL="91450"/>
                </a:tc>
              </a:tr>
            </a:tbl>
          </a:graphicData>
        </a:graphic>
      </p:graphicFrame>
      <p:sp>
        <p:nvSpPr>
          <p:cNvPr id="213" name="Google Shape;213;p31"/>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9" name="Google Shape;219;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20" name="Google Shape;220;p6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21" name="Google Shape;221;p6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22" name="Google Shape;222;p6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23" name="Google Shape;223;p6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4" name="Google Shape;224;p6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25" name="Google Shape;225;p6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6" name="Google Shape;226;p6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27" name="Google Shape;227;p6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8" name="Google Shape;228;p6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29" name="Google Shape;229;p6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1" name="Google Shape;141;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2" name="Google Shape;142;p6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43" name="Google Shape;143;p63"/>
          <p:cNvSpPr txBox="1"/>
          <p:nvPr/>
        </p:nvSpPr>
        <p:spPr>
          <a:xfrm>
            <a:off x="0" y="1820805"/>
            <a:ext cx="4690800" cy="116952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000"/>
              <a:buFont typeface="Arial"/>
              <a:buNone/>
            </a:pPr>
            <a:r>
              <a:rPr b="1" i="0" lang="en-IN" sz="3200" u="none" cap="none" strike="noStrike">
                <a:solidFill>
                  <a:schemeClr val="lt1"/>
                </a:solidFill>
                <a:latin typeface="Arial"/>
                <a:ea typeface="Arial"/>
                <a:cs typeface="Arial"/>
                <a:sym typeface="Arial"/>
              </a:rPr>
              <a:t>Activity Selection Problem</a:t>
            </a:r>
            <a:endParaRPr b="1" i="0" sz="3200" u="none" cap="none" strike="noStrike">
              <a:solidFill>
                <a:schemeClr val="lt1"/>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1"/>
          <p:cNvPicPr preferRelativeResize="0"/>
          <p:nvPr/>
        </p:nvPicPr>
        <p:blipFill rotWithShape="1">
          <a:blip r:embed="rId3">
            <a:alphaModFix/>
          </a:blip>
          <a:srcRect b="0" l="0" r="0" t="0"/>
          <a:stretch/>
        </p:blipFill>
        <p:spPr>
          <a:xfrm>
            <a:off x="3340989" y="2571750"/>
            <a:ext cx="2462022" cy="1767840"/>
          </a:xfrm>
          <a:prstGeom prst="rect">
            <a:avLst/>
          </a:prstGeom>
          <a:noFill/>
          <a:ln>
            <a:noFill/>
          </a:ln>
        </p:spPr>
      </p:pic>
      <p:sp>
        <p:nvSpPr>
          <p:cNvPr id="149" name="Google Shape;149;p1"/>
          <p:cNvSpPr txBox="1"/>
          <p:nvPr/>
        </p:nvSpPr>
        <p:spPr>
          <a:xfrm>
            <a:off x="1432560" y="1508236"/>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URL</a:t>
            </a:r>
            <a:r>
              <a:rPr b="1" i="0" lang="en-IN" sz="1400" u="none" cap="none" strike="noStrike">
                <a:solidFill>
                  <a:srgbClr val="373737"/>
                </a:solidFill>
                <a:latin typeface="Roboto"/>
                <a:ea typeface="Roboto"/>
                <a:cs typeface="Roboto"/>
                <a:sym typeface="Roboto"/>
              </a:rPr>
              <a:t>:</a:t>
            </a:r>
            <a:r>
              <a:rPr b="1" i="0" lang="en-IN" sz="1400" u="sng" cap="none" strike="noStrike">
                <a:solidFill>
                  <a:srgbClr val="0097A7"/>
                </a:solidFill>
                <a:latin typeface="Roboto"/>
                <a:ea typeface="Roboto"/>
                <a:cs typeface="Roboto"/>
                <a:sym typeface="Roboto"/>
                <a:hlinkClick r:id="rId4">
                  <a:extLst>
                    <a:ext uri="{A12FA001-AC4F-418D-AE19-62706E023703}">
                      <ahyp:hlinkClr val="tx"/>
                    </a:ext>
                  </a:extLst>
                </a:hlinkClick>
              </a:rPr>
              <a:t>https://forms.gle/UEMmeQcjPSFFMrMq6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1" i="0" lang="en-IN" sz="1400" u="none" cap="none" strike="noStrike">
                <a:solidFill>
                  <a:srgbClr val="000000"/>
                </a:solidFill>
                <a:latin typeface="Roboto"/>
                <a:ea typeface="Roboto"/>
                <a:cs typeface="Roboto"/>
                <a:sym typeface="Roboto"/>
              </a:rPr>
              <a:t>QR CODE</a:t>
            </a:r>
            <a:r>
              <a:rPr b="1" i="0" lang="en-IN" sz="1400" u="none" cap="none" strike="noStrike">
                <a:solidFill>
                  <a:srgbClr val="373737"/>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p:txBody>
      </p:sp>
      <p:sp>
        <p:nvSpPr>
          <p:cNvPr id="150" name="Google Shape;150;p1"/>
          <p:cNvSpPr txBox="1"/>
          <p:nvPr/>
        </p:nvSpPr>
        <p:spPr>
          <a:xfrm>
            <a:off x="1969008" y="607147"/>
            <a:ext cx="45720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                    TEST TIME ON KRUSKAL'S 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IN" sz="2100" u="none" cap="none" strike="noStrike">
                <a:solidFill>
                  <a:srgbClr val="8181EF"/>
                </a:solidFill>
                <a:latin typeface="Roboto Black"/>
                <a:ea typeface="Roboto Black"/>
                <a:cs typeface="Roboto Black"/>
                <a:sym typeface="Roboto Black"/>
              </a:rPr>
              <a:t>GREEDY ALGORITHMS</a:t>
            </a:r>
            <a:endParaRPr b="0" i="0" sz="2100" u="none" cap="none" strike="noStrike">
              <a:solidFill>
                <a:srgbClr val="8181EF"/>
              </a:solidFill>
              <a:latin typeface="Roboto Black"/>
              <a:ea typeface="Roboto Black"/>
              <a:cs typeface="Roboto Black"/>
              <a:sym typeface="Roboto Black"/>
            </a:endParaRPr>
          </a:p>
        </p:txBody>
      </p:sp>
      <p:sp>
        <p:nvSpPr>
          <p:cNvPr id="156" name="Google Shape;156;p3"/>
          <p:cNvSpPr txBox="1"/>
          <p:nvPr/>
        </p:nvSpPr>
        <p:spPr>
          <a:xfrm>
            <a:off x="556020" y="897564"/>
            <a:ext cx="7943400" cy="3140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000"/>
              <a:buFont typeface="Arial"/>
              <a:buNone/>
            </a:pPr>
            <a:r>
              <a:rPr b="1" i="0" lang="en-IN" sz="1600" u="none" cap="none" strike="noStrike">
                <a:solidFill>
                  <a:schemeClr val="dk1"/>
                </a:solidFill>
                <a:latin typeface="Roboto"/>
                <a:ea typeface="Roboto"/>
                <a:cs typeface="Roboto"/>
                <a:sym typeface="Roboto"/>
              </a:rPr>
              <a:t>Introduction:</a:t>
            </a:r>
            <a:endParaRPr b="1">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t/>
            </a:r>
            <a:endParaRPr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rPr i="0" lang="en-IN" sz="1400" u="none" cap="none" strike="noStrike">
                <a:solidFill>
                  <a:schemeClr val="dk1"/>
                </a:solidFill>
                <a:latin typeface="Roboto"/>
                <a:ea typeface="Roboto"/>
                <a:cs typeface="Roboto"/>
                <a:sym typeface="Roboto"/>
              </a:rPr>
              <a:t>A greedy algorithm is any algorithm that follows the problem-solving heuristic of making the locally optimal choice at each stage</a:t>
            </a:r>
            <a:endParaRPr>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t/>
            </a:r>
            <a:endParaRPr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rPr i="0" lang="en-IN" sz="1400" u="none" cap="none" strike="noStrike">
                <a:solidFill>
                  <a:schemeClr val="dk1"/>
                </a:solidFill>
                <a:latin typeface="Roboto"/>
                <a:ea typeface="Roboto"/>
                <a:cs typeface="Roboto"/>
                <a:sym typeface="Roboto"/>
              </a:rPr>
              <a:t>In many problems, a greedy strategy does not produce an optimal solution, but a greedy heuristic can yield locally optimal solutions that approximate a globally optimal solution in a reasonable amount of time.</a:t>
            </a:r>
            <a:endParaRPr>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t/>
            </a:r>
            <a:endParaRPr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t/>
            </a:r>
            <a:endParaRPr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rPr i="0" lang="en-IN" sz="1400" u="none" cap="none" strike="noStrike">
                <a:solidFill>
                  <a:schemeClr val="dk1"/>
                </a:solidFill>
                <a:latin typeface="Roboto"/>
                <a:ea typeface="Roboto"/>
                <a:cs typeface="Roboto"/>
                <a:sym typeface="Roboto"/>
              </a:rPr>
              <a:t>Example: In Travelling Sales Problem, the heuristic is "At each step of the journey, visit the nearest unvisited city." </a:t>
            </a:r>
            <a:endParaRPr>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t/>
            </a:r>
            <a:endParaRPr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rPr i="0" lang="en-IN" sz="1400" u="none" cap="none" strike="noStrike">
                <a:solidFill>
                  <a:schemeClr val="dk1"/>
                </a:solidFill>
                <a:latin typeface="Roboto"/>
                <a:ea typeface="Roboto"/>
                <a:cs typeface="Roboto"/>
                <a:sym typeface="Roboto"/>
              </a:rPr>
              <a:t>This problem has unreasonably many steps and greedy approach limits them</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nvSpPr>
        <p:spPr>
          <a:xfrm>
            <a:off x="556030" y="895350"/>
            <a:ext cx="5106000" cy="363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i="0" lang="en-IN" sz="1600" u="none" cap="none" strike="noStrike">
                <a:solidFill>
                  <a:schemeClr val="dk1"/>
                </a:solidFill>
                <a:latin typeface="Roboto"/>
                <a:ea typeface="Roboto"/>
                <a:cs typeface="Roboto"/>
                <a:sym typeface="Roboto"/>
              </a:rPr>
              <a:t>Example</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Greedy algorithms determine the minimum number of coins to give while making change.</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The image represents the steps most people would take to emulate a greedy algorithm to represent 36 cents using only coins with values {1, 5, 10, 20}.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The coin of the highest value, less than the remaining change owed, is the local optimum.</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62" name="Google Shape;162;p2"/>
          <p:cNvPicPr preferRelativeResize="0"/>
          <p:nvPr/>
        </p:nvPicPr>
        <p:blipFill rotWithShape="1">
          <a:blip r:embed="rId3">
            <a:alphaModFix/>
          </a:blip>
          <a:srcRect b="0" l="0" r="0" t="0"/>
          <a:stretch/>
        </p:blipFill>
        <p:spPr>
          <a:xfrm>
            <a:off x="5688930" y="1721231"/>
            <a:ext cx="3148330" cy="2385694"/>
          </a:xfrm>
          <a:prstGeom prst="rect">
            <a:avLst/>
          </a:prstGeom>
          <a:noFill/>
          <a:ln>
            <a:noFill/>
          </a:ln>
        </p:spPr>
      </p:pic>
      <p:sp>
        <p:nvSpPr>
          <p:cNvPr id="163" name="Google Shape;163;p2"/>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IN" sz="2100" u="none" cap="none" strike="noStrike">
                <a:solidFill>
                  <a:srgbClr val="8181EF"/>
                </a:solidFill>
                <a:latin typeface="Roboto Black"/>
                <a:ea typeface="Roboto Black"/>
                <a:cs typeface="Roboto Black"/>
                <a:sym typeface="Roboto Black"/>
              </a:rPr>
              <a:t>GREEDY ALGORITHMS</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nvSpPr>
        <p:spPr>
          <a:xfrm>
            <a:off x="582930" y="956700"/>
            <a:ext cx="77451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IN" sz="1600" u="none" cap="none" strike="noStrike">
                <a:solidFill>
                  <a:schemeClr val="dk1"/>
                </a:solidFill>
                <a:latin typeface="Roboto"/>
                <a:ea typeface="Roboto"/>
                <a:cs typeface="Roboto"/>
                <a:sym typeface="Roboto"/>
              </a:rPr>
              <a:t>Properties:</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rPr i="0" lang="en-IN" sz="1600" u="none" cap="none" strike="noStrike">
                <a:solidFill>
                  <a:schemeClr val="dk1"/>
                </a:solidFill>
                <a:latin typeface="Roboto"/>
                <a:ea typeface="Roboto"/>
                <a:cs typeface="Roboto"/>
                <a:sym typeface="Roboto"/>
              </a:rPr>
              <a:t>Greedy Algorithm solves problems by making the best choice that seems best at the particular moment.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rPr i="0" lang="en-IN" sz="1600" u="none" cap="none" strike="noStrike">
                <a:solidFill>
                  <a:schemeClr val="dk1"/>
                </a:solidFill>
                <a:latin typeface="Roboto"/>
                <a:ea typeface="Roboto"/>
                <a:cs typeface="Roboto"/>
                <a:sym typeface="Roboto"/>
              </a:rPr>
              <a:t>A greedy algorithm works if a problem exhibits the following two properties: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rPr i="0" lang="en-IN" sz="1600" u="none" cap="none" strike="noStrike">
                <a:solidFill>
                  <a:schemeClr val="dk1"/>
                </a:solidFill>
                <a:latin typeface="Roboto"/>
                <a:ea typeface="Roboto"/>
                <a:cs typeface="Roboto"/>
                <a:sym typeface="Roboto"/>
              </a:rPr>
              <a:t>1. </a:t>
            </a:r>
            <a:r>
              <a:rPr b="1" i="0" lang="en-IN" sz="1600" u="none" cap="none" strike="noStrike">
                <a:solidFill>
                  <a:schemeClr val="dk1"/>
                </a:solidFill>
                <a:latin typeface="Roboto"/>
                <a:ea typeface="Roboto"/>
                <a:cs typeface="Roboto"/>
                <a:sym typeface="Roboto"/>
              </a:rPr>
              <a:t>Greedy Choice Property</a:t>
            </a:r>
            <a:r>
              <a:rPr i="0" lang="en-IN" sz="1600" u="none" cap="none" strike="noStrike">
                <a:solidFill>
                  <a:schemeClr val="dk1"/>
                </a:solidFill>
                <a:latin typeface="Roboto"/>
                <a:ea typeface="Roboto"/>
                <a:cs typeface="Roboto"/>
                <a:sym typeface="Roboto"/>
              </a:rPr>
              <a:t>: A globally optimal solution can be reached at by creating a locally optimal solution. In other words, an optimal solution can be obtained by creating "greedy" choices.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rPr i="0" lang="en-IN" sz="1600" u="none" cap="none" strike="noStrike">
                <a:solidFill>
                  <a:schemeClr val="dk1"/>
                </a:solidFill>
                <a:latin typeface="Roboto"/>
                <a:ea typeface="Roboto"/>
                <a:cs typeface="Roboto"/>
                <a:sym typeface="Roboto"/>
              </a:rPr>
              <a:t>2. </a:t>
            </a:r>
            <a:r>
              <a:rPr b="1" i="0" lang="en-IN" sz="1600" u="none" cap="none" strike="noStrike">
                <a:solidFill>
                  <a:schemeClr val="dk1"/>
                </a:solidFill>
                <a:latin typeface="Roboto"/>
                <a:ea typeface="Roboto"/>
                <a:cs typeface="Roboto"/>
                <a:sym typeface="Roboto"/>
              </a:rPr>
              <a:t>Optimal substructure</a:t>
            </a:r>
            <a:r>
              <a:rPr i="0" lang="en-IN" sz="1600" u="none" cap="none" strike="noStrike">
                <a:solidFill>
                  <a:schemeClr val="dk1"/>
                </a:solidFill>
                <a:latin typeface="Roboto"/>
                <a:ea typeface="Roboto"/>
                <a:cs typeface="Roboto"/>
                <a:sym typeface="Roboto"/>
              </a:rPr>
              <a:t>: Optimal solutions contain optimal subsolutions. In other words, answers to subproblems of an optimal solution are optimal.</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9" name="Google Shape;169;p5"/>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IN" sz="2100" u="none" cap="none" strike="noStrike">
                <a:solidFill>
                  <a:srgbClr val="8181EF"/>
                </a:solidFill>
                <a:latin typeface="Roboto Black"/>
                <a:ea typeface="Roboto Black"/>
                <a:cs typeface="Roboto Black"/>
                <a:sym typeface="Roboto Black"/>
              </a:rPr>
              <a:t>GREEDY ALGORITHMS</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nvSpPr>
        <p:spPr>
          <a:xfrm>
            <a:off x="556025" y="893926"/>
            <a:ext cx="77451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IN" sz="1600" u="none" cap="none" strike="noStrike">
                <a:solidFill>
                  <a:schemeClr val="dk1"/>
                </a:solidFill>
                <a:latin typeface="Roboto"/>
                <a:ea typeface="Roboto"/>
                <a:cs typeface="Roboto"/>
                <a:sym typeface="Roboto"/>
              </a:rPr>
              <a:t>Introduction:</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Recap: At every step, we can make a choice that looks best at the moment, and we get the optimal solution of the complete problem.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rgbClr val="000000"/>
                </a:solidFill>
                <a:latin typeface="Roboto"/>
                <a:ea typeface="Roboto"/>
                <a:cs typeface="Roboto"/>
                <a:sym typeface="Roboto"/>
              </a:rPr>
              <a:t>Activity Selection Problem is a fine example of a Greedy Algorithm</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rgbClr val="000000"/>
                </a:solidFill>
                <a:latin typeface="Roboto"/>
                <a:ea typeface="Roboto"/>
                <a:cs typeface="Roboto"/>
                <a:sym typeface="Roboto"/>
              </a:rPr>
              <a:t>Problem Statement: You are given n activities with their start and finish times. Select the maximum number of activities that can be performed by a single person, assuming that a person can only work on a single activity at a time.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5" name="Google Shape;175;p8"/>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556025" y="907542"/>
            <a:ext cx="77451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IN" sz="1600" u="none" cap="none" strike="noStrike">
                <a:solidFill>
                  <a:schemeClr val="dk1"/>
                </a:solidFill>
                <a:latin typeface="Roboto"/>
                <a:ea typeface="Roboto"/>
                <a:cs typeface="Roboto"/>
                <a:sym typeface="Roboto"/>
              </a:rPr>
              <a:t>Introduction:</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rPr i="0" lang="en-IN" sz="1600" u="none" cap="none" strike="noStrike">
                <a:solidFill>
                  <a:schemeClr val="dk1"/>
                </a:solidFill>
                <a:latin typeface="Roboto"/>
                <a:ea typeface="Roboto"/>
                <a:cs typeface="Roboto"/>
                <a:sym typeface="Roboto"/>
              </a:rPr>
              <a:t>Recap: At every step, we can make a choice that looks best at the moment, and we get the optimal solution of the complete problem.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rgbClr val="000000"/>
                </a:solidFill>
                <a:latin typeface="Roboto"/>
                <a:ea typeface="Roboto"/>
                <a:cs typeface="Roboto"/>
                <a:sym typeface="Roboto"/>
              </a:rPr>
              <a:t>Activity Selection Problem is a fine example of a Greedy Algorithm</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rgbClr val="000000"/>
                </a:solidFill>
                <a:latin typeface="Roboto"/>
                <a:ea typeface="Roboto"/>
                <a:cs typeface="Roboto"/>
                <a:sym typeface="Roboto"/>
              </a:rPr>
              <a:t>Problem Statement: You are given n activities with their start and finish times. Select the maximum number of activities that can be performed by a single person, assuming that a person can only work on a single activity at a time. </a:t>
            </a:r>
            <a:endParaRPr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1" name="Google Shape;181;p21"/>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nvSpPr>
        <p:spPr>
          <a:xfrm>
            <a:off x="582930" y="895350"/>
            <a:ext cx="7745100" cy="123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IN" sz="2000" u="none" cap="none" strike="noStrike">
                <a:solidFill>
                  <a:schemeClr val="dk1"/>
                </a:solidFill>
                <a:latin typeface="Arial"/>
                <a:ea typeface="Arial"/>
                <a:cs typeface="Arial"/>
                <a:sym typeface="Arial"/>
              </a:rPr>
              <a:t>Examples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IN" sz="1800" u="none" cap="none" strike="noStrike">
                <a:solidFill>
                  <a:schemeClr val="dk1"/>
                </a:solidFill>
                <a:latin typeface="Arial"/>
                <a:ea typeface="Arial"/>
                <a:cs typeface="Arial"/>
                <a:sym typeface="Arial"/>
              </a:rPr>
              <a:t>Consider the following examples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7" name="Google Shape;187;p22"/>
          <p:cNvSpPr txBox="1"/>
          <p:nvPr/>
        </p:nvSpPr>
        <p:spPr>
          <a:xfrm>
            <a:off x="741600" y="1849500"/>
            <a:ext cx="3830400" cy="329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IN" sz="1600" u="sng" cap="none" strike="noStrike">
                <a:solidFill>
                  <a:schemeClr val="dk1"/>
                </a:solidFill>
                <a:latin typeface="Arial"/>
                <a:ea typeface="Arial"/>
                <a:cs typeface="Arial"/>
                <a:sym typeface="Arial"/>
              </a:rPr>
              <a:t>Input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start[]  =  {10, 12, 20};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finish[] =  {20, 25, 30};</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sng" cap="none" strike="noStrike">
                <a:solidFill>
                  <a:schemeClr val="dk1"/>
                </a:solidFill>
                <a:latin typeface="Arial"/>
                <a:ea typeface="Arial"/>
                <a:cs typeface="Arial"/>
                <a:sym typeface="Arial"/>
              </a:rPr>
              <a:t>Output</a:t>
            </a:r>
            <a:endParaRPr b="0" i="0" sz="16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{0,2}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sng" cap="none" strike="noStrike">
                <a:solidFill>
                  <a:schemeClr val="dk1"/>
                </a:solidFill>
                <a:latin typeface="Arial"/>
                <a:ea typeface="Arial"/>
                <a:cs typeface="Arial"/>
                <a:sym typeface="Arial"/>
              </a:rPr>
              <a:t>Explanation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A person can perform at most two activities. The  maximum set of activities that can be executed is {0, 2}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These are indexes in start[] and finish[]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88" name="Google Shape;188;p22"/>
          <p:cNvSpPr txBox="1"/>
          <p:nvPr/>
        </p:nvSpPr>
        <p:spPr>
          <a:xfrm>
            <a:off x="4730670" y="1849500"/>
            <a:ext cx="40851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IN" sz="1600" u="sng" cap="none" strike="noStrike">
                <a:solidFill>
                  <a:schemeClr val="dk1"/>
                </a:solidFill>
                <a:latin typeface="Arial"/>
                <a:ea typeface="Arial"/>
                <a:cs typeface="Arial"/>
                <a:sym typeface="Arial"/>
              </a:rPr>
              <a:t>Input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start[]  =  {1, 3, 0, 5, 8, 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finish[] =  {2, 4, 6, 7, 9, 9};</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sng" cap="none" strike="noStrike">
                <a:solidFill>
                  <a:schemeClr val="dk1"/>
                </a:solidFill>
                <a:latin typeface="Arial"/>
                <a:ea typeface="Arial"/>
                <a:cs typeface="Arial"/>
                <a:sym typeface="Arial"/>
              </a:rPr>
              <a:t>Output</a:t>
            </a:r>
            <a:endParaRPr b="0" i="0" sz="1600" u="sng"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{0, 1, 3, 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sng" cap="none" strike="noStrike">
                <a:solidFill>
                  <a:schemeClr val="dk1"/>
                </a:solidFill>
                <a:latin typeface="Arial"/>
                <a:ea typeface="Arial"/>
                <a:cs typeface="Arial"/>
                <a:sym typeface="Arial"/>
              </a:rPr>
              <a:t>Explanation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IN" sz="1600" u="none" cap="none" strike="noStrike">
                <a:solidFill>
                  <a:schemeClr val="dk1"/>
                </a:solidFill>
                <a:latin typeface="Arial"/>
                <a:ea typeface="Arial"/>
                <a:cs typeface="Arial"/>
                <a:sym typeface="Arial"/>
              </a:rPr>
              <a:t>A person can perform at most four activities. The maximum set of activities that can be executed is {0, 1, 3, 4}</a:t>
            </a:r>
            <a:endParaRPr b="0" i="0" sz="1600" u="none" cap="none" strike="noStrike">
              <a:solidFill>
                <a:schemeClr val="dk1"/>
              </a:solidFill>
              <a:latin typeface="Arial"/>
              <a:ea typeface="Arial"/>
              <a:cs typeface="Arial"/>
              <a:sym typeface="Arial"/>
            </a:endParaRPr>
          </a:p>
        </p:txBody>
      </p:sp>
      <p:sp>
        <p:nvSpPr>
          <p:cNvPr id="189" name="Google Shape;189;p22"/>
          <p:cNvSpPr txBox="1"/>
          <p:nvPr/>
        </p:nvSpPr>
        <p:spPr>
          <a:xfrm>
            <a:off x="556032" y="291995"/>
            <a:ext cx="522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lang="en-IN" sz="2100">
                <a:solidFill>
                  <a:srgbClr val="8181EF"/>
                </a:solidFill>
                <a:latin typeface="Roboto Black"/>
                <a:ea typeface="Roboto Black"/>
                <a:cs typeface="Roboto Black"/>
                <a:sym typeface="Roboto Black"/>
              </a:rPr>
              <a:t>ACTIVITY SELECTION PROBLEM</a:t>
            </a:r>
            <a:endParaRPr b="0" i="0" sz="21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