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FF00FF"/>
          </p15:clr>
        </p15:guide>
        <p15:guide id="2" orient="horz" pos="2755">
          <p15:clr>
            <a:srgbClr val="FF0000"/>
          </p15:clr>
        </p15:guide>
        <p15:guide id="3" orient="horz" pos="907">
          <p15:clr>
            <a:srgbClr val="FF0000"/>
          </p15:clr>
        </p15:guide>
        <p15:guide id="4" pos="5272">
          <p15:clr>
            <a:srgbClr val="FF00FF"/>
          </p15:clr>
        </p15:guide>
        <p15:guide id="5" orient="horz" pos="737">
          <p15:clr>
            <a:srgbClr val="00FF00"/>
          </p15:clr>
        </p15:guide>
        <p15:guide id="6" orient="horz" pos="397">
          <p15:clr>
            <a:srgbClr val="00FF00"/>
          </p15:clr>
        </p15:guide>
      </p15:sldGuideLst>
    </p:ext>
    <p:ext uri="GoogleSlidesCustomDataVersion2">
      <go:slidesCustomData xmlns:go="http://customooxmlschemas.google.com/" r:id="rId37" roundtripDataSignature="AMtx7mhOTp3DJVGpAoDrVpTRGKCIuN+v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2755" orient="horz"/>
        <p:guide pos="907" orient="horz"/>
        <p:guide pos="5272"/>
        <p:guide pos="737" orient="horz"/>
        <p:guide pos="39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oboto-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italic.fntdata"/><Relationship Id="rId12" Type="http://schemas.openxmlformats.org/officeDocument/2006/relationships/slide" Target="slides/slide5.xml"/><Relationship Id="rId34" Type="http://schemas.openxmlformats.org/officeDocument/2006/relationships/font" Target="fonts/Roboto-bold.fntdata"/><Relationship Id="rId15" Type="http://schemas.openxmlformats.org/officeDocument/2006/relationships/slide" Target="slides/slide8.xml"/><Relationship Id="rId37" Type="http://customschemas.google.com/relationships/presentationmetadata" Target="metadata"/><Relationship Id="rId14" Type="http://schemas.openxmlformats.org/officeDocument/2006/relationships/slide" Target="slides/slide7.xml"/><Relationship Id="rId36" Type="http://schemas.openxmlformats.org/officeDocument/2006/relationships/font" Target="fonts/Roboto-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95" name="Google Shape;19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04" name="Google Shape;20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10" name="Google Shape;21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17" name="Google Shape;217;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25" name="Google Shape;22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33" name="Google Shape;233;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39" name="Google Shape;23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47" name="Google Shape;247;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54" name="Google Shape;254;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61" name="Google Shape;26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68" name="Google Shape;268;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76" name="Google Shape;276;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82" name="Google Shape;282;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88" name="Google Shape;288;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294" name="Google Shape;294;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p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46" name="Google Shape;14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55" name="Google Shape;1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62" name="Google Shape;16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70" name="Google Shape;17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76" name="Google Shape;176;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82" name="Google Shape;182;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800"/>
              </a:spcBef>
              <a:spcAft>
                <a:spcPts val="0"/>
              </a:spcAft>
              <a:buSzPts val="1100"/>
              <a:buNone/>
            </a:pPr>
            <a:r>
              <a:t/>
            </a:r>
            <a:endParaRPr b="0" i="0" sz="1100" u="none" cap="none" strike="noStrike">
              <a:solidFill>
                <a:srgbClr val="000000"/>
              </a:solidFill>
              <a:latin typeface="Arial"/>
              <a:ea typeface="Arial"/>
              <a:cs typeface="Arial"/>
              <a:sym typeface="Arial"/>
            </a:endParaRPr>
          </a:p>
        </p:txBody>
      </p:sp>
      <p:sp>
        <p:nvSpPr>
          <p:cNvPr id="188" name="Google Shape;18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10.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6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6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14" name="Google Shape;14;p66"/>
          <p:cNvPicPr preferRelativeResize="0"/>
          <p:nvPr/>
        </p:nvPicPr>
        <p:blipFill rotWithShape="1">
          <a:blip r:embed="rId2">
            <a:alphaModFix/>
          </a:blip>
          <a:srcRect b="0" l="0" r="0" t="0"/>
          <a:stretch/>
        </p:blipFill>
        <p:spPr>
          <a:xfrm>
            <a:off x="-1" y="7219"/>
            <a:ext cx="9144001" cy="513628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6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6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sp>
        <p:nvSpPr>
          <p:cNvPr id="58" name="Google Shape;58;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9" name="Google Shape;59;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0" name="Google Shape;6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4" name="Google Shape;6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4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7" name="Google Shape;6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p4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4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1" name="Google Shape;71;p4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2" name="Google Shape;72;p4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73" name="Google Shape;73;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4" name="Shape 74"/>
        <p:cNvGrpSpPr/>
        <p:nvPr/>
      </p:nvGrpSpPr>
      <p:grpSpPr>
        <a:xfrm>
          <a:off x="0" y="0"/>
          <a:ext cx="0" cy="0"/>
          <a:chOff x="0" y="0"/>
          <a:chExt cx="0" cy="0"/>
        </a:xfrm>
      </p:grpSpPr>
      <p:sp>
        <p:nvSpPr>
          <p:cNvPr id="75" name="Google Shape;75;p4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76" name="Google Shape;76;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7" name="Shape 77"/>
        <p:cNvGrpSpPr/>
        <p:nvPr/>
      </p:nvGrpSpPr>
      <p:grpSpPr>
        <a:xfrm>
          <a:off x="0" y="0"/>
          <a:ext cx="0" cy="0"/>
          <a:chOff x="0" y="0"/>
          <a:chExt cx="0" cy="0"/>
        </a:xfrm>
      </p:grpSpPr>
      <p:sp>
        <p:nvSpPr>
          <p:cNvPr id="78" name="Google Shape;78;p4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9" name="Google Shape;79;p4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80" name="Google Shape;8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81" name="Shape 81"/>
        <p:cNvGrpSpPr/>
        <p:nvPr/>
      </p:nvGrpSpPr>
      <p:grpSpPr>
        <a:xfrm>
          <a:off x="0" y="0"/>
          <a:ext cx="0" cy="0"/>
          <a:chOff x="0" y="0"/>
          <a:chExt cx="0" cy="0"/>
        </a:xfrm>
      </p:grpSpPr>
      <p:pic>
        <p:nvPicPr>
          <p:cNvPr descr="A close up of a logo&#10;&#10;Description generated with high confidence" id="82" name="Google Shape;82;p44"/>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pic>
        <p:nvPicPr>
          <p:cNvPr descr="A picture containing colorful, colored&#10;&#10;Description generated with very high confidence" id="83" name="Google Shape;83;p44"/>
          <p:cNvPicPr preferRelativeResize="0"/>
          <p:nvPr/>
        </p:nvPicPr>
        <p:blipFill rotWithShape="1">
          <a:blip r:embed="rId3">
            <a:alphaModFix/>
          </a:blip>
          <a:srcRect b="37530" l="0" r="0" t="55602"/>
          <a:stretch/>
        </p:blipFill>
        <p:spPr>
          <a:xfrm>
            <a:off x="0" y="4849200"/>
            <a:ext cx="9144000" cy="294300"/>
          </a:xfrm>
          <a:prstGeom prst="rect">
            <a:avLst/>
          </a:prstGeom>
          <a:noFill/>
          <a:ln>
            <a:noFill/>
          </a:ln>
        </p:spPr>
      </p:pic>
      <p:sp>
        <p:nvSpPr>
          <p:cNvPr id="84" name="Google Shape;84;p44"/>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85" name="Google Shape;85;p44"/>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86" name="Google Shape;86;p44"/>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87" name="Google Shape;87;p44"/>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3" name="Shape 93"/>
        <p:cNvGrpSpPr/>
        <p:nvPr/>
      </p:nvGrpSpPr>
      <p:grpSpPr>
        <a:xfrm>
          <a:off x="0" y="0"/>
          <a:ext cx="0" cy="0"/>
          <a:chOff x="0" y="0"/>
          <a:chExt cx="0" cy="0"/>
        </a:xfrm>
      </p:grpSpPr>
      <p:sp>
        <p:nvSpPr>
          <p:cNvPr id="94" name="Google Shape;94;p6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5" name="Google Shape;95;p6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6" name="Google Shape;96;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97" name="Shape 97"/>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0" name="Google Shape;100;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1" name="Shape 101"/>
        <p:cNvGrpSpPr/>
        <p:nvPr/>
      </p:nvGrpSpPr>
      <p:grpSpPr>
        <a:xfrm>
          <a:off x="0" y="0"/>
          <a:ext cx="0" cy="0"/>
          <a:chOff x="0" y="0"/>
          <a:chExt cx="0" cy="0"/>
        </a:xfrm>
      </p:grpSpPr>
      <p:sp>
        <p:nvSpPr>
          <p:cNvPr id="102" name="Google Shape;102;p4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3" name="Google Shape;10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4" name="Shape 104"/>
        <p:cNvGrpSpPr/>
        <p:nvPr/>
      </p:nvGrpSpPr>
      <p:grpSpPr>
        <a:xfrm>
          <a:off x="0" y="0"/>
          <a:ext cx="0" cy="0"/>
          <a:chOff x="0" y="0"/>
          <a:chExt cx="0" cy="0"/>
        </a:xfrm>
      </p:grpSpPr>
      <p:sp>
        <p:nvSpPr>
          <p:cNvPr id="105" name="Google Shape;105;p4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4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7" name="Google Shape;107;p4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8" name="Google Shape;108;p4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09" name="Google Shape;109;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4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112" name="Google Shape;112;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3" name="Shape 113"/>
        <p:cNvGrpSpPr/>
        <p:nvPr/>
      </p:nvGrpSpPr>
      <p:grpSpPr>
        <a:xfrm>
          <a:off x="0" y="0"/>
          <a:ext cx="0" cy="0"/>
          <a:chOff x="0" y="0"/>
          <a:chExt cx="0" cy="0"/>
        </a:xfrm>
      </p:grpSpPr>
      <p:sp>
        <p:nvSpPr>
          <p:cNvPr id="114" name="Google Shape;114;p5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5" name="Google Shape;115;p5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16" name="Google Shape;116;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117" name="Shape 117"/>
        <p:cNvGrpSpPr/>
        <p:nvPr/>
      </p:nvGrpSpPr>
      <p:grpSpPr>
        <a:xfrm>
          <a:off x="0" y="0"/>
          <a:ext cx="0" cy="0"/>
          <a:chOff x="0" y="0"/>
          <a:chExt cx="0" cy="0"/>
        </a:xfrm>
      </p:grpSpPr>
      <p:pic>
        <p:nvPicPr>
          <p:cNvPr descr="A close up of a logo&#10;&#10;Description generated with high confidence" id="118" name="Google Shape;118;p51"/>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pic>
        <p:nvPicPr>
          <p:cNvPr descr="A picture containing colorful, colored&#10;&#10;Description generated with very high confidence" id="119" name="Google Shape;119;p51"/>
          <p:cNvPicPr preferRelativeResize="0"/>
          <p:nvPr/>
        </p:nvPicPr>
        <p:blipFill rotWithShape="1">
          <a:blip r:embed="rId3">
            <a:alphaModFix/>
          </a:blip>
          <a:srcRect b="37530" l="0" r="0" t="55603"/>
          <a:stretch/>
        </p:blipFill>
        <p:spPr>
          <a:xfrm>
            <a:off x="0" y="4849200"/>
            <a:ext cx="9144000" cy="294300"/>
          </a:xfrm>
          <a:prstGeom prst="rect">
            <a:avLst/>
          </a:prstGeom>
          <a:noFill/>
          <a:ln>
            <a:noFill/>
          </a:ln>
        </p:spPr>
      </p:pic>
      <p:sp>
        <p:nvSpPr>
          <p:cNvPr id="120" name="Google Shape;120;p51"/>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1" name="Google Shape;121;p51"/>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2" name="Google Shape;122;p51"/>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123" name="Google Shape;123;p51"/>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4" name="Shape 124"/>
        <p:cNvGrpSpPr/>
        <p:nvPr/>
      </p:nvGrpSpPr>
      <p:grpSpPr>
        <a:xfrm>
          <a:off x="0" y="0"/>
          <a:ext cx="0" cy="0"/>
          <a:chOff x="0" y="0"/>
          <a:chExt cx="0" cy="0"/>
        </a:xfrm>
      </p:grpSpPr>
      <p:sp>
        <p:nvSpPr>
          <p:cNvPr id="125" name="Google Shape;125;g2f1834e442a_2_1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6" name="Google Shape;126;g2f1834e442a_2_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5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5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5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5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5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5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5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5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5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0" Type="http://schemas.openxmlformats.org/officeDocument/2006/relationships/theme" Target="../theme/theme4.xml"/><Relationship Id="rId1" Type="http://schemas.openxmlformats.org/officeDocument/2006/relationships/image" Target="../media/image12.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theme" Target="../theme/theme3.xml"/><Relationship Id="rId10" Type="http://schemas.openxmlformats.org/officeDocument/2006/relationships/slideLayout" Target="../slideLayouts/slideLayout28.xml"/><Relationship Id="rId1" Type="http://schemas.openxmlformats.org/officeDocument/2006/relationships/image" Target="../media/image12.jpg"/><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Relationship Id="rId9" Type="http://schemas.openxmlformats.org/officeDocument/2006/relationships/slideLayout" Target="../slideLayouts/slideLayout27.xml"/><Relationship Id="rId5" Type="http://schemas.openxmlformats.org/officeDocument/2006/relationships/slideLayout" Target="../slideLayouts/slideLayout23.xml"/><Relationship Id="rId6" Type="http://schemas.openxmlformats.org/officeDocument/2006/relationships/slideLayout" Target="../slideLayouts/slideLayout24.xml"/><Relationship Id="rId7" Type="http://schemas.openxmlformats.org/officeDocument/2006/relationships/slideLayout" Target="../slideLayouts/slideLayout25.xml"/><Relationship Id="rId8"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24"/>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 name="Shape 52"/>
        <p:cNvGrpSpPr/>
        <p:nvPr/>
      </p:nvGrpSpPr>
      <p:grpSpPr>
        <a:xfrm>
          <a:off x="0" y="0"/>
          <a:ext cx="0" cy="0"/>
          <a:chOff x="0" y="0"/>
          <a:chExt cx="0" cy="0"/>
        </a:xfrm>
      </p:grpSpPr>
      <p:sp>
        <p:nvSpPr>
          <p:cNvPr id="53" name="Google Shape;5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4" name="Google Shape;54;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5" name="Google Shape;55;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56" name="Google Shape;56;p2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0" name="Google Shape;90;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1" name="Google Shape;9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2" name="Google Shape;92;p29"/>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9.png"/><Relationship Id="rId5"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2.jpg"/><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36.jpg"/><Relationship Id="rId4" Type="http://schemas.openxmlformats.org/officeDocument/2006/relationships/image" Target="../media/image3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9.jpg"/><Relationship Id="rId4" Type="http://schemas.openxmlformats.org/officeDocument/2006/relationships/image" Target="../media/image2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8.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5.xml"/><Relationship Id="rId3" Type="http://schemas.openxmlformats.org/officeDocument/2006/relationships/image" Target="../media/image33.jpg"/><Relationship Id="rId4" Type="http://schemas.openxmlformats.org/officeDocument/2006/relationships/image" Target="../media/image23.png"/><Relationship Id="rId5" Type="http://schemas.openxmlformats.org/officeDocument/2006/relationships/image" Target="../media/image31.png"/><Relationship Id="rId6"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6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32" name="Google Shape;132;p6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133" name="Google Shape;133;p62"/>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134" name="Google Shape;134;p62"/>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135" name="Google Shape;135;p62"/>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nvSpPr>
        <p:spPr>
          <a:xfrm>
            <a:off x="582930" y="856615"/>
            <a:ext cx="7978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Protocols: ARP, RARP and ICMP</a:t>
            </a:r>
            <a:endParaRPr b="0" i="0" sz="1600" u="none" cap="none" strike="noStrike">
              <a:solidFill>
                <a:schemeClr val="dk1"/>
              </a:solidFill>
              <a:latin typeface="Arial"/>
              <a:ea typeface="Arial"/>
              <a:cs typeface="Arial"/>
              <a:sym typeface="Arial"/>
            </a:endParaRPr>
          </a:p>
        </p:txBody>
      </p:sp>
      <p:pic>
        <p:nvPicPr>
          <p:cNvPr id="198" name="Google Shape;198;p23"/>
          <p:cNvPicPr preferRelativeResize="0"/>
          <p:nvPr/>
        </p:nvPicPr>
        <p:blipFill rotWithShape="1">
          <a:blip r:embed="rId3">
            <a:alphaModFix/>
          </a:blip>
          <a:srcRect b="0" l="0" r="0" t="0"/>
          <a:stretch/>
        </p:blipFill>
        <p:spPr>
          <a:xfrm>
            <a:off x="824230" y="1300480"/>
            <a:ext cx="3375660" cy="1829435"/>
          </a:xfrm>
          <a:prstGeom prst="rect">
            <a:avLst/>
          </a:prstGeom>
          <a:noFill/>
          <a:ln>
            <a:noFill/>
          </a:ln>
        </p:spPr>
      </p:pic>
      <p:pic>
        <p:nvPicPr>
          <p:cNvPr id="199" name="Google Shape;199;p23"/>
          <p:cNvPicPr preferRelativeResize="0"/>
          <p:nvPr/>
        </p:nvPicPr>
        <p:blipFill rotWithShape="1">
          <a:blip r:embed="rId4">
            <a:alphaModFix/>
          </a:blip>
          <a:srcRect b="0" l="0" r="0" t="0"/>
          <a:stretch/>
        </p:blipFill>
        <p:spPr>
          <a:xfrm>
            <a:off x="4733925" y="1852295"/>
            <a:ext cx="3333750" cy="857250"/>
          </a:xfrm>
          <a:prstGeom prst="rect">
            <a:avLst/>
          </a:prstGeom>
          <a:noFill/>
          <a:ln>
            <a:noFill/>
          </a:ln>
        </p:spPr>
      </p:pic>
      <p:pic>
        <p:nvPicPr>
          <p:cNvPr id="200" name="Google Shape;200;p23"/>
          <p:cNvPicPr preferRelativeResize="0"/>
          <p:nvPr/>
        </p:nvPicPr>
        <p:blipFill rotWithShape="1">
          <a:blip r:embed="rId5">
            <a:alphaModFix/>
          </a:blip>
          <a:srcRect b="0" l="0" r="0" t="0"/>
          <a:stretch/>
        </p:blipFill>
        <p:spPr>
          <a:xfrm>
            <a:off x="2067892" y="3204480"/>
            <a:ext cx="4742815" cy="1833880"/>
          </a:xfrm>
          <a:prstGeom prst="rect">
            <a:avLst/>
          </a:prstGeom>
          <a:noFill/>
          <a:ln>
            <a:noFill/>
          </a:ln>
        </p:spPr>
      </p:pic>
      <p:sp>
        <p:nvSpPr>
          <p:cNvPr id="201" name="Google Shape;201;p23"/>
          <p:cNvSpPr txBox="1"/>
          <p:nvPr/>
        </p:nvSpPr>
        <p:spPr>
          <a:xfrm>
            <a:off x="3499950" y="383950"/>
            <a:ext cx="214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NETWORKING</a:t>
            </a:r>
            <a:endParaRPr b="1" sz="2000">
              <a:solidFill>
                <a:srgbClr val="8182E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nvSpPr>
        <p:spPr>
          <a:xfrm>
            <a:off x="582900" y="1005471"/>
            <a:ext cx="7978200" cy="6003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600" u="none" cap="none" strike="noStrike">
                <a:solidFill>
                  <a:schemeClr val="dk1"/>
                </a:solidFill>
                <a:latin typeface="Arial"/>
                <a:ea typeface="Arial"/>
                <a:cs typeface="Arial"/>
                <a:sym typeface="Arial"/>
              </a:rPr>
              <a:t>Transport Layer</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chemeClr val="dk1"/>
                </a:solidFill>
                <a:latin typeface="Arial"/>
                <a:ea typeface="Arial"/>
                <a:cs typeface="Arial"/>
                <a:sym typeface="Arial"/>
              </a:rPr>
              <a:t>The main role of the transport layer is to provide the communication services (logical communication) directly to the application processes running on different hosts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chemeClr val="dk1"/>
                </a:solidFill>
                <a:latin typeface="Arial"/>
                <a:ea typeface="Arial"/>
                <a:cs typeface="Arial"/>
                <a:sym typeface="Arial"/>
              </a:rPr>
              <a:t>The transport layer protocols are implemented in the end systems but not in the network routers.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chemeClr val="dk1"/>
                </a:solidFill>
                <a:latin typeface="Arial"/>
                <a:ea typeface="Arial"/>
                <a:cs typeface="Arial"/>
                <a:sym typeface="Arial"/>
              </a:rPr>
              <a:t>All transport layer protocols provide multiplexing/demultiplexing service. It also provides other services such as reliable data transfer, bandwidth guarantees, and delay guarantees.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IN" sz="1600" u="none" cap="none" strike="noStrike">
                <a:solidFill>
                  <a:schemeClr val="dk1"/>
                </a:solidFill>
                <a:latin typeface="Arial"/>
                <a:ea typeface="Arial"/>
                <a:cs typeface="Arial"/>
                <a:sym typeface="Arial"/>
              </a:rPr>
              <a:t>Applications make use of either TCP/UDP and read and write to the transport layer</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207" name="Google Shape;207;p25"/>
          <p:cNvSpPr txBox="1"/>
          <p:nvPr/>
        </p:nvSpPr>
        <p:spPr>
          <a:xfrm>
            <a:off x="3499950" y="383950"/>
            <a:ext cx="214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NETWORKING</a:t>
            </a:r>
            <a:endParaRPr b="1" sz="2000">
              <a:solidFill>
                <a:srgbClr val="8182E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nvSpPr>
        <p:spPr>
          <a:xfrm>
            <a:off x="582930" y="932815"/>
            <a:ext cx="7978200" cy="335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Transport Layer</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213" name="Google Shape;213;p28"/>
          <p:cNvPicPr preferRelativeResize="0"/>
          <p:nvPr/>
        </p:nvPicPr>
        <p:blipFill rotWithShape="1">
          <a:blip r:embed="rId3">
            <a:alphaModFix/>
          </a:blip>
          <a:srcRect b="0" l="0" r="0" t="0"/>
          <a:stretch/>
        </p:blipFill>
        <p:spPr>
          <a:xfrm>
            <a:off x="2580006" y="1716405"/>
            <a:ext cx="4190999" cy="2781300"/>
          </a:xfrm>
          <a:prstGeom prst="rect">
            <a:avLst/>
          </a:prstGeom>
          <a:noFill/>
          <a:ln>
            <a:noFill/>
          </a:ln>
        </p:spPr>
      </p:pic>
      <p:sp>
        <p:nvSpPr>
          <p:cNvPr id="214" name="Google Shape;214;p28"/>
          <p:cNvSpPr txBox="1"/>
          <p:nvPr/>
        </p:nvSpPr>
        <p:spPr>
          <a:xfrm>
            <a:off x="3499950" y="383950"/>
            <a:ext cx="214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NETWORKING</a:t>
            </a:r>
            <a:endParaRPr b="1" sz="2000">
              <a:solidFill>
                <a:srgbClr val="8182E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nvSpPr>
        <p:spPr>
          <a:xfrm>
            <a:off x="582930" y="894715"/>
            <a:ext cx="7978200" cy="335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Transport Layer</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220" name="Google Shape;220;p31"/>
          <p:cNvPicPr preferRelativeResize="0"/>
          <p:nvPr/>
        </p:nvPicPr>
        <p:blipFill rotWithShape="1">
          <a:blip r:embed="rId3">
            <a:alphaModFix/>
          </a:blip>
          <a:srcRect b="0" l="0" r="0" t="0"/>
          <a:stretch/>
        </p:blipFill>
        <p:spPr>
          <a:xfrm>
            <a:off x="314325" y="1677670"/>
            <a:ext cx="4058919" cy="2570480"/>
          </a:xfrm>
          <a:prstGeom prst="rect">
            <a:avLst/>
          </a:prstGeom>
          <a:noFill/>
          <a:ln>
            <a:noFill/>
          </a:ln>
        </p:spPr>
      </p:pic>
      <p:pic>
        <p:nvPicPr>
          <p:cNvPr id="221" name="Google Shape;221;p31"/>
          <p:cNvPicPr preferRelativeResize="0"/>
          <p:nvPr/>
        </p:nvPicPr>
        <p:blipFill rotWithShape="1">
          <a:blip r:embed="rId4">
            <a:alphaModFix/>
          </a:blip>
          <a:srcRect b="0" l="0" r="0" t="0"/>
          <a:stretch/>
        </p:blipFill>
        <p:spPr>
          <a:xfrm>
            <a:off x="4770120" y="1449705"/>
            <a:ext cx="3942715" cy="3261361"/>
          </a:xfrm>
          <a:prstGeom prst="rect">
            <a:avLst/>
          </a:prstGeom>
          <a:noFill/>
          <a:ln>
            <a:noFill/>
          </a:ln>
        </p:spPr>
      </p:pic>
      <p:sp>
        <p:nvSpPr>
          <p:cNvPr id="222" name="Google Shape;222;p31"/>
          <p:cNvSpPr txBox="1"/>
          <p:nvPr/>
        </p:nvSpPr>
        <p:spPr>
          <a:xfrm>
            <a:off x="3499950" y="383950"/>
            <a:ext cx="214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NETWORKING</a:t>
            </a:r>
            <a:endParaRPr b="1" sz="2000">
              <a:solidFill>
                <a:srgbClr val="8182E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2"/>
          <p:cNvSpPr txBox="1"/>
          <p:nvPr/>
        </p:nvSpPr>
        <p:spPr>
          <a:xfrm>
            <a:off x="582930" y="856615"/>
            <a:ext cx="7978200" cy="184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Application Layer</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228" name="Google Shape;228;p32"/>
          <p:cNvPicPr preferRelativeResize="0"/>
          <p:nvPr/>
        </p:nvPicPr>
        <p:blipFill rotWithShape="1">
          <a:blip r:embed="rId3">
            <a:alphaModFix/>
          </a:blip>
          <a:srcRect b="0" l="0" r="0" t="0"/>
          <a:stretch/>
        </p:blipFill>
        <p:spPr>
          <a:xfrm>
            <a:off x="202344" y="1709420"/>
            <a:ext cx="4159885" cy="2689860"/>
          </a:xfrm>
          <a:prstGeom prst="rect">
            <a:avLst/>
          </a:prstGeom>
          <a:noFill/>
          <a:ln>
            <a:noFill/>
          </a:ln>
        </p:spPr>
      </p:pic>
      <p:pic>
        <p:nvPicPr>
          <p:cNvPr id="229" name="Google Shape;229;p32"/>
          <p:cNvPicPr preferRelativeResize="0"/>
          <p:nvPr/>
        </p:nvPicPr>
        <p:blipFill rotWithShape="1">
          <a:blip r:embed="rId4">
            <a:alphaModFix/>
          </a:blip>
          <a:srcRect b="0" l="0" r="0" t="0"/>
          <a:stretch/>
        </p:blipFill>
        <p:spPr>
          <a:xfrm>
            <a:off x="4362229" y="1709420"/>
            <a:ext cx="4650739" cy="2600960"/>
          </a:xfrm>
          <a:prstGeom prst="rect">
            <a:avLst/>
          </a:prstGeom>
          <a:noFill/>
          <a:ln>
            <a:noFill/>
          </a:ln>
        </p:spPr>
      </p:pic>
      <p:sp>
        <p:nvSpPr>
          <p:cNvPr id="230" name="Google Shape;230;p32"/>
          <p:cNvSpPr txBox="1"/>
          <p:nvPr/>
        </p:nvSpPr>
        <p:spPr>
          <a:xfrm>
            <a:off x="3499950" y="383950"/>
            <a:ext cx="214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NETWORKING</a:t>
            </a:r>
            <a:endParaRPr b="1" sz="2000">
              <a:solidFill>
                <a:srgbClr val="8182E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3"/>
          <p:cNvSpPr txBox="1"/>
          <p:nvPr/>
        </p:nvSpPr>
        <p:spPr>
          <a:xfrm>
            <a:off x="582930" y="856615"/>
            <a:ext cx="7978200" cy="35709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00000"/>
              </a:lnSpc>
              <a:spcBef>
                <a:spcPts val="0"/>
              </a:spcBef>
              <a:spcAft>
                <a:spcPts val="0"/>
              </a:spcAft>
              <a:buClr>
                <a:schemeClr val="dk1"/>
              </a:buClr>
              <a:buSzPts val="1800"/>
              <a:buFont typeface="Roboto"/>
              <a:buChar char="●"/>
            </a:pPr>
            <a:r>
              <a:rPr i="0" lang="en-IN" sz="1800" u="none" cap="none" strike="noStrike">
                <a:solidFill>
                  <a:schemeClr val="dk1"/>
                </a:solidFill>
                <a:latin typeface="Roboto"/>
                <a:ea typeface="Roboto"/>
                <a:cs typeface="Roboto"/>
                <a:sym typeface="Roboto"/>
              </a:rPr>
              <a:t>Application Layer Protocols</a:t>
            </a:r>
            <a:endParaRPr i="0" sz="20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i="0" sz="1600" u="none" cap="none" strike="noStrike">
              <a:solidFill>
                <a:schemeClr val="dk1"/>
              </a:solidFill>
              <a:latin typeface="Roboto"/>
              <a:ea typeface="Roboto"/>
              <a:cs typeface="Roboto"/>
              <a:sym typeface="Roboto"/>
            </a:endParaRPr>
          </a:p>
          <a:p>
            <a:pPr indent="-330200" lvl="0" marL="457200" marR="0" rtl="0" algn="l">
              <a:lnSpc>
                <a:spcPct val="100000"/>
              </a:lnSpc>
              <a:spcBef>
                <a:spcPts val="0"/>
              </a:spcBef>
              <a:spcAft>
                <a:spcPts val="0"/>
              </a:spcAft>
              <a:buClr>
                <a:schemeClr val="dk1"/>
              </a:buClr>
              <a:buSzPts val="1600"/>
              <a:buFont typeface="Roboto"/>
              <a:buChar char="●"/>
            </a:pPr>
            <a:r>
              <a:rPr i="0" lang="en-IN" sz="1600" u="none" cap="none" strike="noStrike">
                <a:solidFill>
                  <a:schemeClr val="dk1"/>
                </a:solidFill>
                <a:latin typeface="Roboto"/>
                <a:ea typeface="Roboto"/>
                <a:cs typeface="Roboto"/>
                <a:sym typeface="Roboto"/>
              </a:rPr>
              <a:t>Domain Name System (DNS)</a:t>
            </a:r>
            <a:endParaRPr i="0" sz="16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i="0" sz="1600" u="none" cap="none" strike="noStrike">
              <a:solidFill>
                <a:schemeClr val="dk1"/>
              </a:solidFill>
              <a:latin typeface="Roboto"/>
              <a:ea typeface="Roboto"/>
              <a:cs typeface="Roboto"/>
              <a:sym typeface="Roboto"/>
            </a:endParaRPr>
          </a:p>
          <a:p>
            <a:pPr indent="-330200" lvl="0" marL="457200" marR="0" rtl="0" algn="l">
              <a:lnSpc>
                <a:spcPct val="100000"/>
              </a:lnSpc>
              <a:spcBef>
                <a:spcPts val="0"/>
              </a:spcBef>
              <a:spcAft>
                <a:spcPts val="0"/>
              </a:spcAft>
              <a:buClr>
                <a:schemeClr val="dk1"/>
              </a:buClr>
              <a:buSzPts val="1600"/>
              <a:buFont typeface="Roboto"/>
              <a:buChar char="●"/>
            </a:pPr>
            <a:r>
              <a:rPr i="0" lang="en-IN" sz="1600" u="none" cap="none" strike="noStrike">
                <a:solidFill>
                  <a:schemeClr val="dk1"/>
                </a:solidFill>
                <a:latin typeface="Roboto"/>
                <a:ea typeface="Roboto"/>
                <a:cs typeface="Roboto"/>
                <a:sym typeface="Roboto"/>
              </a:rPr>
              <a:t>Simple Mail Transfer Protocol (SMTP)</a:t>
            </a:r>
            <a:endParaRPr i="0" sz="16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i="0" sz="1600" u="none" cap="none" strike="noStrike">
              <a:solidFill>
                <a:schemeClr val="dk1"/>
              </a:solidFill>
              <a:latin typeface="Roboto"/>
              <a:ea typeface="Roboto"/>
              <a:cs typeface="Roboto"/>
              <a:sym typeface="Roboto"/>
            </a:endParaRPr>
          </a:p>
          <a:p>
            <a:pPr indent="-330200" lvl="0" marL="457200" marR="0" rtl="0" algn="l">
              <a:lnSpc>
                <a:spcPct val="100000"/>
              </a:lnSpc>
              <a:spcBef>
                <a:spcPts val="0"/>
              </a:spcBef>
              <a:spcAft>
                <a:spcPts val="0"/>
              </a:spcAft>
              <a:buClr>
                <a:schemeClr val="dk1"/>
              </a:buClr>
              <a:buSzPts val="1600"/>
              <a:buFont typeface="Roboto"/>
              <a:buChar char="●"/>
            </a:pPr>
            <a:r>
              <a:rPr i="0" lang="en-IN" sz="1600" u="none" cap="none" strike="noStrike">
                <a:solidFill>
                  <a:schemeClr val="dk1"/>
                </a:solidFill>
                <a:latin typeface="Roboto"/>
                <a:ea typeface="Roboto"/>
                <a:cs typeface="Roboto"/>
                <a:sym typeface="Roboto"/>
              </a:rPr>
              <a:t>File Transfer Protocol (FTP)</a:t>
            </a:r>
            <a:endParaRPr i="0" sz="16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i="0" sz="1600" u="none" cap="none" strike="noStrike">
              <a:solidFill>
                <a:schemeClr val="dk1"/>
              </a:solidFill>
              <a:latin typeface="Roboto"/>
              <a:ea typeface="Roboto"/>
              <a:cs typeface="Roboto"/>
              <a:sym typeface="Roboto"/>
            </a:endParaRPr>
          </a:p>
          <a:p>
            <a:pPr indent="-330200" lvl="0" marL="457200" marR="0" rtl="0" algn="l">
              <a:lnSpc>
                <a:spcPct val="100000"/>
              </a:lnSpc>
              <a:spcBef>
                <a:spcPts val="0"/>
              </a:spcBef>
              <a:spcAft>
                <a:spcPts val="0"/>
              </a:spcAft>
              <a:buClr>
                <a:schemeClr val="dk1"/>
              </a:buClr>
              <a:buSzPts val="1600"/>
              <a:buFont typeface="Roboto"/>
              <a:buChar char="●"/>
            </a:pPr>
            <a:r>
              <a:rPr i="0" lang="en-IN" sz="1600" u="none" cap="none" strike="noStrike">
                <a:solidFill>
                  <a:schemeClr val="dk1"/>
                </a:solidFill>
                <a:latin typeface="Roboto"/>
                <a:ea typeface="Roboto"/>
                <a:cs typeface="Roboto"/>
                <a:sym typeface="Roboto"/>
              </a:rPr>
              <a:t>Post Office Protocol (POP)</a:t>
            </a:r>
            <a:endParaRPr i="0" sz="16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i="0" sz="1600" u="none" cap="none" strike="noStrike">
              <a:solidFill>
                <a:schemeClr val="dk1"/>
              </a:solidFill>
              <a:latin typeface="Roboto"/>
              <a:ea typeface="Roboto"/>
              <a:cs typeface="Roboto"/>
              <a:sym typeface="Roboto"/>
            </a:endParaRPr>
          </a:p>
          <a:p>
            <a:pPr indent="-330200" lvl="0" marL="457200" marR="0" rtl="0" algn="l">
              <a:lnSpc>
                <a:spcPct val="100000"/>
              </a:lnSpc>
              <a:spcBef>
                <a:spcPts val="0"/>
              </a:spcBef>
              <a:spcAft>
                <a:spcPts val="0"/>
              </a:spcAft>
              <a:buClr>
                <a:schemeClr val="dk1"/>
              </a:buClr>
              <a:buSzPts val="1600"/>
              <a:buFont typeface="Roboto"/>
              <a:buChar char="●"/>
            </a:pPr>
            <a:r>
              <a:rPr i="0" lang="en-IN" sz="1600" u="none" cap="none" strike="noStrike">
                <a:solidFill>
                  <a:schemeClr val="dk1"/>
                </a:solidFill>
                <a:latin typeface="Roboto"/>
                <a:ea typeface="Roboto"/>
                <a:cs typeface="Roboto"/>
                <a:sym typeface="Roboto"/>
              </a:rPr>
              <a:t>Hyper Text Transfer Protocol (HTTP)</a:t>
            </a:r>
            <a:endParaRPr i="0" sz="160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None/>
            </a:pPr>
            <a:r>
              <a:t/>
            </a:r>
            <a:endParaRPr i="0" sz="1600" u="none" cap="none" strike="noStrike">
              <a:solidFill>
                <a:schemeClr val="dk1"/>
              </a:solidFill>
              <a:latin typeface="Roboto"/>
              <a:ea typeface="Roboto"/>
              <a:cs typeface="Roboto"/>
              <a:sym typeface="Roboto"/>
            </a:endParaRPr>
          </a:p>
          <a:p>
            <a:pPr indent="-330200" lvl="0" marL="457200" marR="0" rtl="0" algn="l">
              <a:lnSpc>
                <a:spcPct val="100000"/>
              </a:lnSpc>
              <a:spcBef>
                <a:spcPts val="0"/>
              </a:spcBef>
              <a:spcAft>
                <a:spcPts val="0"/>
              </a:spcAft>
              <a:buClr>
                <a:schemeClr val="dk1"/>
              </a:buClr>
              <a:buSzPts val="1600"/>
              <a:buFont typeface="Roboto"/>
              <a:buChar char="●"/>
            </a:pPr>
            <a:r>
              <a:rPr i="0" lang="en-IN" sz="1600" u="none" cap="none" strike="noStrike">
                <a:solidFill>
                  <a:schemeClr val="dk1"/>
                </a:solidFill>
                <a:latin typeface="Roboto"/>
                <a:ea typeface="Roboto"/>
                <a:cs typeface="Roboto"/>
                <a:sym typeface="Roboto"/>
              </a:rPr>
              <a:t>Transport Layer Security (TLS)</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236" name="Google Shape;236;p33"/>
          <p:cNvSpPr txBox="1"/>
          <p:nvPr/>
        </p:nvSpPr>
        <p:spPr>
          <a:xfrm>
            <a:off x="3499950" y="383950"/>
            <a:ext cx="214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NETWORKING</a:t>
            </a:r>
            <a:endParaRPr b="1" sz="2000">
              <a:solidFill>
                <a:srgbClr val="8182E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4"/>
          <p:cNvSpPr txBox="1"/>
          <p:nvPr/>
        </p:nvSpPr>
        <p:spPr>
          <a:xfrm>
            <a:off x="582930" y="856615"/>
            <a:ext cx="7978200" cy="184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Client Server Model</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242" name="Google Shape;242;p34"/>
          <p:cNvPicPr preferRelativeResize="0"/>
          <p:nvPr/>
        </p:nvPicPr>
        <p:blipFill rotWithShape="1">
          <a:blip r:embed="rId3">
            <a:alphaModFix/>
          </a:blip>
          <a:srcRect b="0" l="0" r="0" t="0"/>
          <a:stretch/>
        </p:blipFill>
        <p:spPr>
          <a:xfrm>
            <a:off x="796867" y="1590242"/>
            <a:ext cx="2251710" cy="2226946"/>
          </a:xfrm>
          <a:prstGeom prst="rect">
            <a:avLst/>
          </a:prstGeom>
          <a:noFill/>
          <a:ln>
            <a:noFill/>
          </a:ln>
        </p:spPr>
      </p:pic>
      <p:pic>
        <p:nvPicPr>
          <p:cNvPr id="243" name="Google Shape;243;p34"/>
          <p:cNvPicPr preferRelativeResize="0"/>
          <p:nvPr/>
        </p:nvPicPr>
        <p:blipFill rotWithShape="1">
          <a:blip r:embed="rId4">
            <a:alphaModFix/>
          </a:blip>
          <a:srcRect b="0" l="0" r="0" t="0"/>
          <a:stretch/>
        </p:blipFill>
        <p:spPr>
          <a:xfrm>
            <a:off x="4305300" y="1274445"/>
            <a:ext cx="3677920" cy="3313430"/>
          </a:xfrm>
          <a:prstGeom prst="rect">
            <a:avLst/>
          </a:prstGeom>
          <a:noFill/>
          <a:ln>
            <a:noFill/>
          </a:ln>
        </p:spPr>
      </p:pic>
      <p:sp>
        <p:nvSpPr>
          <p:cNvPr id="244" name="Google Shape;244;p34"/>
          <p:cNvSpPr txBox="1"/>
          <p:nvPr/>
        </p:nvSpPr>
        <p:spPr>
          <a:xfrm>
            <a:off x="3499950" y="383950"/>
            <a:ext cx="214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NETWORKING</a:t>
            </a:r>
            <a:endParaRPr b="1" sz="2000">
              <a:solidFill>
                <a:srgbClr val="8182E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5"/>
          <p:cNvSpPr txBox="1"/>
          <p:nvPr/>
        </p:nvSpPr>
        <p:spPr>
          <a:xfrm>
            <a:off x="582930" y="856615"/>
            <a:ext cx="7978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Example: The WinSock Network model</a:t>
            </a:r>
            <a:endParaRPr b="0" i="0" sz="1600" u="none" cap="none" strike="noStrike">
              <a:solidFill>
                <a:schemeClr val="dk1"/>
              </a:solidFill>
              <a:latin typeface="Arial"/>
              <a:ea typeface="Arial"/>
              <a:cs typeface="Arial"/>
              <a:sym typeface="Arial"/>
            </a:endParaRPr>
          </a:p>
        </p:txBody>
      </p:sp>
      <p:pic>
        <p:nvPicPr>
          <p:cNvPr id="250" name="Google Shape;250;p35"/>
          <p:cNvPicPr preferRelativeResize="0"/>
          <p:nvPr/>
        </p:nvPicPr>
        <p:blipFill rotWithShape="1">
          <a:blip r:embed="rId3">
            <a:alphaModFix/>
          </a:blip>
          <a:srcRect b="0" l="0" r="0" t="0"/>
          <a:stretch/>
        </p:blipFill>
        <p:spPr>
          <a:xfrm>
            <a:off x="2339340" y="1580175"/>
            <a:ext cx="4465320" cy="2811780"/>
          </a:xfrm>
          <a:prstGeom prst="rect">
            <a:avLst/>
          </a:prstGeom>
          <a:noFill/>
          <a:ln>
            <a:noFill/>
          </a:ln>
        </p:spPr>
      </p:pic>
      <p:sp>
        <p:nvSpPr>
          <p:cNvPr id="251" name="Google Shape;251;p35"/>
          <p:cNvSpPr txBox="1"/>
          <p:nvPr/>
        </p:nvSpPr>
        <p:spPr>
          <a:xfrm>
            <a:off x="3499950" y="383950"/>
            <a:ext cx="214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NETWORKING</a:t>
            </a:r>
            <a:endParaRPr b="1" sz="2000">
              <a:solidFill>
                <a:srgbClr val="8182E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nvSpPr>
        <p:spPr>
          <a:xfrm>
            <a:off x="450200" y="794309"/>
            <a:ext cx="7978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Summary</a:t>
            </a:r>
            <a:endParaRPr b="0" i="0" sz="1600" u="none" cap="none" strike="noStrike">
              <a:solidFill>
                <a:schemeClr val="dk1"/>
              </a:solidFill>
              <a:latin typeface="Arial"/>
              <a:ea typeface="Arial"/>
              <a:cs typeface="Arial"/>
              <a:sym typeface="Arial"/>
            </a:endParaRPr>
          </a:p>
        </p:txBody>
      </p:sp>
      <p:pic>
        <p:nvPicPr>
          <p:cNvPr id="257" name="Google Shape;257;p36"/>
          <p:cNvPicPr preferRelativeResize="0"/>
          <p:nvPr/>
        </p:nvPicPr>
        <p:blipFill rotWithShape="1">
          <a:blip r:embed="rId3">
            <a:alphaModFix/>
          </a:blip>
          <a:srcRect b="0" l="0" r="0" t="0"/>
          <a:stretch/>
        </p:blipFill>
        <p:spPr>
          <a:xfrm>
            <a:off x="2596515" y="1282383"/>
            <a:ext cx="3657600" cy="3305175"/>
          </a:xfrm>
          <a:prstGeom prst="rect">
            <a:avLst/>
          </a:prstGeom>
          <a:noFill/>
          <a:ln>
            <a:noFill/>
          </a:ln>
        </p:spPr>
      </p:pic>
      <p:sp>
        <p:nvSpPr>
          <p:cNvPr id="258" name="Google Shape;258;p36"/>
          <p:cNvSpPr txBox="1"/>
          <p:nvPr/>
        </p:nvSpPr>
        <p:spPr>
          <a:xfrm>
            <a:off x="3499950" y="383950"/>
            <a:ext cx="214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NETWORKING</a:t>
            </a:r>
            <a:endParaRPr b="1" sz="2000">
              <a:solidFill>
                <a:srgbClr val="8182E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nvSpPr>
        <p:spPr>
          <a:xfrm>
            <a:off x="582930" y="856615"/>
            <a:ext cx="7978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The CIA Triad</a:t>
            </a:r>
            <a:endParaRPr b="0" i="0" sz="1600" u="none" cap="none" strike="noStrike">
              <a:solidFill>
                <a:schemeClr val="dk1"/>
              </a:solidFill>
              <a:latin typeface="Arial"/>
              <a:ea typeface="Arial"/>
              <a:cs typeface="Arial"/>
              <a:sym typeface="Arial"/>
            </a:endParaRPr>
          </a:p>
        </p:txBody>
      </p:sp>
      <p:pic>
        <p:nvPicPr>
          <p:cNvPr id="264" name="Google Shape;264;p37"/>
          <p:cNvPicPr preferRelativeResize="0"/>
          <p:nvPr/>
        </p:nvPicPr>
        <p:blipFill rotWithShape="1">
          <a:blip r:embed="rId3">
            <a:alphaModFix/>
          </a:blip>
          <a:srcRect b="0" l="0" r="0" t="0"/>
          <a:stretch/>
        </p:blipFill>
        <p:spPr>
          <a:xfrm>
            <a:off x="1224280" y="1386840"/>
            <a:ext cx="6696075" cy="3305175"/>
          </a:xfrm>
          <a:prstGeom prst="rect">
            <a:avLst/>
          </a:prstGeom>
          <a:noFill/>
          <a:ln>
            <a:noFill/>
          </a:ln>
        </p:spPr>
      </p:pic>
      <p:sp>
        <p:nvSpPr>
          <p:cNvPr id="265" name="Google Shape;265;p37"/>
          <p:cNvSpPr txBox="1"/>
          <p:nvPr/>
        </p:nvSpPr>
        <p:spPr>
          <a:xfrm>
            <a:off x="3499950" y="383950"/>
            <a:ext cx="140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SECURITY</a:t>
            </a:r>
            <a:endParaRPr b="1" sz="2000">
              <a:solidFill>
                <a:srgbClr val="8182E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1" name="Google Shape;141;p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2" name="Google Shape;142;p63"/>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143" name="Google Shape;143;p63"/>
          <p:cNvSpPr txBox="1"/>
          <p:nvPr/>
        </p:nvSpPr>
        <p:spPr>
          <a:xfrm>
            <a:off x="163133" y="1771546"/>
            <a:ext cx="4690800" cy="750945"/>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200"/>
              <a:buFont typeface="Arial"/>
              <a:buNone/>
            </a:pPr>
            <a:r>
              <a:rPr b="1" i="0" lang="en-IN" sz="3200" u="none" cap="none" strike="noStrike">
                <a:solidFill>
                  <a:schemeClr val="lt1"/>
                </a:solidFill>
                <a:latin typeface="Roboto"/>
                <a:ea typeface="Roboto"/>
                <a:cs typeface="Roboto"/>
                <a:sym typeface="Roboto"/>
              </a:rPr>
              <a:t> NETWORKING</a:t>
            </a:r>
            <a:endParaRPr b="1" i="0" sz="3200" u="none" cap="none" strike="noStrike">
              <a:solidFill>
                <a:schemeClr val="lt1"/>
              </a:solidFill>
              <a:latin typeface="Roboto"/>
              <a:ea typeface="Roboto"/>
              <a:cs typeface="Roboto"/>
              <a:sym typeface="Roboto"/>
            </a:endParaRPr>
          </a:p>
        </p:txBody>
      </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69"/>
          <p:cNvSpPr txBox="1"/>
          <p:nvPr/>
        </p:nvSpPr>
        <p:spPr>
          <a:xfrm>
            <a:off x="582930" y="856615"/>
            <a:ext cx="7978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Types of Security Threats</a:t>
            </a:r>
            <a:endParaRPr b="0" i="0" sz="1600" u="none" cap="none" strike="noStrike">
              <a:solidFill>
                <a:schemeClr val="dk1"/>
              </a:solidFill>
              <a:latin typeface="Arial"/>
              <a:ea typeface="Arial"/>
              <a:cs typeface="Arial"/>
              <a:sym typeface="Arial"/>
            </a:endParaRPr>
          </a:p>
        </p:txBody>
      </p:sp>
      <p:pic>
        <p:nvPicPr>
          <p:cNvPr id="271" name="Google Shape;271;p69"/>
          <p:cNvPicPr preferRelativeResize="0"/>
          <p:nvPr/>
        </p:nvPicPr>
        <p:blipFill rotWithShape="1">
          <a:blip r:embed="rId3">
            <a:alphaModFix/>
          </a:blip>
          <a:srcRect b="0" l="0" r="0" t="0"/>
          <a:stretch/>
        </p:blipFill>
        <p:spPr>
          <a:xfrm>
            <a:off x="1986280" y="1442720"/>
            <a:ext cx="5172075" cy="2257425"/>
          </a:xfrm>
          <a:prstGeom prst="rect">
            <a:avLst/>
          </a:prstGeom>
          <a:noFill/>
          <a:ln>
            <a:noFill/>
          </a:ln>
        </p:spPr>
      </p:pic>
      <p:pic>
        <p:nvPicPr>
          <p:cNvPr id="272" name="Google Shape;272;p69"/>
          <p:cNvPicPr preferRelativeResize="0"/>
          <p:nvPr/>
        </p:nvPicPr>
        <p:blipFill rotWithShape="1">
          <a:blip r:embed="rId4">
            <a:alphaModFix/>
          </a:blip>
          <a:srcRect b="0" l="0" r="0" t="0"/>
          <a:stretch/>
        </p:blipFill>
        <p:spPr>
          <a:xfrm>
            <a:off x="3300095" y="3700145"/>
            <a:ext cx="2543175" cy="1114425"/>
          </a:xfrm>
          <a:prstGeom prst="rect">
            <a:avLst/>
          </a:prstGeom>
          <a:noFill/>
          <a:ln>
            <a:noFill/>
          </a:ln>
        </p:spPr>
      </p:pic>
      <p:sp>
        <p:nvSpPr>
          <p:cNvPr id="273" name="Google Shape;273;p69"/>
          <p:cNvSpPr txBox="1"/>
          <p:nvPr/>
        </p:nvSpPr>
        <p:spPr>
          <a:xfrm>
            <a:off x="3499950" y="383950"/>
            <a:ext cx="140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SECURITY</a:t>
            </a:r>
            <a:endParaRPr b="1" sz="2000">
              <a:solidFill>
                <a:srgbClr val="8182E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70"/>
          <p:cNvSpPr txBox="1"/>
          <p:nvPr/>
        </p:nvSpPr>
        <p:spPr>
          <a:xfrm>
            <a:off x="582900" y="659219"/>
            <a:ext cx="7978200" cy="535527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IN" sz="1200" u="none" cap="none" strike="noStrike">
                <a:solidFill>
                  <a:schemeClr val="dk1"/>
                </a:solidFill>
                <a:latin typeface="Arial"/>
                <a:ea typeface="Arial"/>
                <a:cs typeface="Arial"/>
                <a:sym typeface="Arial"/>
              </a:rPr>
              <a:t>Spearfishing</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IN" sz="1200" u="none" cap="none" strike="noStrike">
                <a:solidFill>
                  <a:schemeClr val="dk1"/>
                </a:solidFill>
                <a:latin typeface="Arial"/>
                <a:ea typeface="Arial"/>
                <a:cs typeface="Arial"/>
                <a:sym typeface="Arial"/>
              </a:rPr>
              <a:t>Spear phishing is an email or electronic communications scam targeted towards a specific individual, organization or business. Although often intended to steal data for malicious purposes, cybercriminals may also intend to install malware on a targeted user’s computer</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i="0" lang="en-IN" sz="1200" u="none" cap="none" strike="noStrike">
                <a:solidFill>
                  <a:schemeClr val="dk1"/>
                </a:solidFill>
                <a:latin typeface="Arial"/>
                <a:ea typeface="Arial"/>
                <a:cs typeface="Arial"/>
                <a:sym typeface="Arial"/>
              </a:rPr>
              <a:t>Man in the Middle attack</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IN" sz="1200" u="none" cap="none" strike="noStrike">
                <a:solidFill>
                  <a:schemeClr val="dk1"/>
                </a:solidFill>
                <a:latin typeface="Arial"/>
                <a:ea typeface="Arial"/>
                <a:cs typeface="Arial"/>
                <a:sym typeface="Arial"/>
              </a:rPr>
              <a:t>is a cyberattack where the attacker secretly relays and possibly alters the communications between two parties who believe that they are directly communicating with each other, as the attacker has inserted themselves between the two parties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i="0" lang="en-IN" sz="1200" u="none" cap="none" strike="noStrike">
                <a:solidFill>
                  <a:schemeClr val="dk1"/>
                </a:solidFill>
                <a:latin typeface="Arial"/>
                <a:ea typeface="Arial"/>
                <a:cs typeface="Arial"/>
                <a:sym typeface="Arial"/>
              </a:rPr>
              <a:t>Denial of Service Attack</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IN" sz="1200" u="none" cap="none" strike="noStrike">
                <a:solidFill>
                  <a:schemeClr val="dk1"/>
                </a:solidFill>
                <a:latin typeface="Arial"/>
                <a:ea typeface="Arial"/>
                <a:cs typeface="Arial"/>
                <a:sym typeface="Arial"/>
              </a:rPr>
              <a:t>Denial-of-service attack (DoS attack) is a cyber-attack in which the perpetrator seeks to make a machine or network resource unavailable to its intended users by temporarily or indefinitely disrupting services of a host connected to a network. Denial of service is typically accomplished by flooding the targeted machine or resource with superfluous requests in an attempt to overload systems and prevent some or all legitimate requests from being fulfilled. In a distributed denial-of-service attack (DDoS attack), the incoming traffic flooding the victim originates from many different sources. This effectively makes it impossible to stop the attack simply by blocking a single source.</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IN" sz="1200" u="none" cap="none" strike="noStrike">
                <a:solidFill>
                  <a:schemeClr val="dk1"/>
                </a:solidFill>
                <a:latin typeface="Arial"/>
                <a:ea typeface="Arial"/>
                <a:cs typeface="Arial"/>
                <a:sym typeface="Arial"/>
              </a:rPr>
              <a:t>In DNS attacks, hackers will sometimes target the servers which contain the domain names. In other cases, these attackers will try to determine vulnerabilities within the system itself and exploit them for their own good.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200" u="none" cap="none" strike="noStrike">
              <a:solidFill>
                <a:schemeClr val="dk1"/>
              </a:solidFill>
              <a:latin typeface="Arial"/>
              <a:ea typeface="Arial"/>
              <a:cs typeface="Arial"/>
              <a:sym typeface="Arial"/>
            </a:endParaRPr>
          </a:p>
        </p:txBody>
      </p:sp>
      <p:sp>
        <p:nvSpPr>
          <p:cNvPr id="279" name="Google Shape;279;p70"/>
          <p:cNvSpPr txBox="1"/>
          <p:nvPr/>
        </p:nvSpPr>
        <p:spPr>
          <a:xfrm>
            <a:off x="3499950" y="383950"/>
            <a:ext cx="140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SECURITY</a:t>
            </a:r>
            <a:endParaRPr b="1" sz="2000">
              <a:solidFill>
                <a:srgbClr val="8182E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71"/>
          <p:cNvSpPr txBox="1"/>
          <p:nvPr/>
        </p:nvSpPr>
        <p:spPr>
          <a:xfrm>
            <a:off x="582900" y="994838"/>
            <a:ext cx="7978200" cy="3600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IN" sz="1200" u="none" cap="none" strike="noStrike">
                <a:solidFill>
                  <a:schemeClr val="dk1"/>
                </a:solidFill>
                <a:latin typeface="Arial"/>
                <a:ea typeface="Arial"/>
                <a:cs typeface="Arial"/>
                <a:sym typeface="Arial"/>
              </a:rPr>
              <a:t>SQL Injection</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IN" sz="1200" u="none" cap="none" strike="noStrike">
                <a:solidFill>
                  <a:schemeClr val="dk1"/>
                </a:solidFill>
                <a:latin typeface="Arial"/>
                <a:ea typeface="Arial"/>
                <a:cs typeface="Arial"/>
                <a:sym typeface="Arial"/>
              </a:rPr>
              <a:t>SQL injection usually occurs when you ask a user for input, like their username/userid, and instead of a name/id, the user gives you an SQL statement that you will unknowingly run on your database.</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i="0" lang="en-IN" sz="1200" u="none" cap="none" strike="noStrike">
                <a:solidFill>
                  <a:schemeClr val="dk1"/>
                </a:solidFill>
                <a:latin typeface="Arial"/>
                <a:ea typeface="Arial"/>
                <a:cs typeface="Arial"/>
                <a:sym typeface="Arial"/>
              </a:rPr>
              <a:t>Zero Day Exploits</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IN" sz="1200" u="none" cap="none" strike="noStrike">
                <a:solidFill>
                  <a:schemeClr val="dk1"/>
                </a:solidFill>
                <a:latin typeface="Arial"/>
                <a:ea typeface="Arial"/>
                <a:cs typeface="Arial"/>
                <a:sym typeface="Arial"/>
              </a:rPr>
              <a:t>A zero-day (also known as 0-day) is a computer-software vulnerability either unknown to those who should be interested in its mitigation (including the vendor of the target software) or known and a patch has not been developed. Until the vulnerability is mitigated, hackers can exploit it to adversely affect programs, data, additional computers or a network. An exploit directed at a zero-day is called a zero-day exploit, or zero-day attack.</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i="0" lang="en-IN" sz="1200" u="none" cap="none" strike="noStrike">
                <a:solidFill>
                  <a:schemeClr val="dk1"/>
                </a:solidFill>
                <a:latin typeface="Arial"/>
                <a:ea typeface="Arial"/>
                <a:cs typeface="Arial"/>
                <a:sym typeface="Arial"/>
              </a:rPr>
              <a:t>Advanced Persistent Threats</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IN" sz="1200" u="none" cap="none" strike="noStrike">
                <a:solidFill>
                  <a:schemeClr val="dk1"/>
                </a:solidFill>
                <a:latin typeface="Arial"/>
                <a:ea typeface="Arial"/>
                <a:cs typeface="Arial"/>
                <a:sym typeface="Arial"/>
              </a:rPr>
              <a:t>An advanced persistent threat (APT) is a stealthy threat actor, typically a nation state or state-sponsored group, which gains unauthorized access to a computer network and remains undetected for an extended period.</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IN" sz="1200" u="none" cap="none" strike="noStrike">
                <a:solidFill>
                  <a:schemeClr val="dk1"/>
                </a:solidFill>
                <a:latin typeface="Arial"/>
                <a:ea typeface="Arial"/>
                <a:cs typeface="Arial"/>
                <a:sym typeface="Arial"/>
              </a:rPr>
              <a:t>In recent times, the term may also refer to non-state-sponsored groups conducting large-scale targeted intrusions for specific goals</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200" u="none" cap="none" strike="noStrike">
              <a:solidFill>
                <a:schemeClr val="dk1"/>
              </a:solidFill>
              <a:latin typeface="Arial"/>
              <a:ea typeface="Arial"/>
              <a:cs typeface="Arial"/>
              <a:sym typeface="Arial"/>
            </a:endParaRPr>
          </a:p>
        </p:txBody>
      </p:sp>
      <p:sp>
        <p:nvSpPr>
          <p:cNvPr id="285" name="Google Shape;285;p71"/>
          <p:cNvSpPr txBox="1"/>
          <p:nvPr/>
        </p:nvSpPr>
        <p:spPr>
          <a:xfrm>
            <a:off x="3499950" y="383950"/>
            <a:ext cx="140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SECURITY</a:t>
            </a:r>
            <a:endParaRPr b="1" sz="2000">
              <a:solidFill>
                <a:srgbClr val="8182EF"/>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72"/>
          <p:cNvSpPr txBox="1"/>
          <p:nvPr/>
        </p:nvSpPr>
        <p:spPr>
          <a:xfrm>
            <a:off x="582900" y="531673"/>
            <a:ext cx="7978200" cy="535527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IN" sz="1200" u="none" cap="none" strike="noStrike">
                <a:solidFill>
                  <a:schemeClr val="dk1"/>
                </a:solidFill>
                <a:latin typeface="Arial"/>
                <a:ea typeface="Arial"/>
                <a:cs typeface="Arial"/>
                <a:sym typeface="Arial"/>
              </a:rPr>
              <a:t>Ransomware</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IN" sz="1200" u="none" cap="none" strike="noStrike">
                <a:solidFill>
                  <a:schemeClr val="dk1"/>
                </a:solidFill>
                <a:latin typeface="Arial"/>
                <a:ea typeface="Arial"/>
                <a:cs typeface="Arial"/>
                <a:sym typeface="Arial"/>
              </a:rPr>
              <a:t>Ransomware is a type of malware from cryptovirology that threatens to publish the victim's personal data or perpetually block access to it unless a ransom is paid. While some simple ransomware may lock the system so that it is not difficult for a knowledgeable person to reverse, more advanced malware uses a technique called cryptoviral extortion.</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i="0" lang="en-IN" sz="1200" u="none" cap="none" strike="noStrike">
                <a:solidFill>
                  <a:schemeClr val="dk1"/>
                </a:solidFill>
                <a:latin typeface="Arial"/>
                <a:ea typeface="Arial"/>
                <a:cs typeface="Arial"/>
                <a:sym typeface="Arial"/>
              </a:rPr>
              <a:t>DNS Attack</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IN" sz="1200" u="none" cap="none" strike="noStrike">
                <a:solidFill>
                  <a:schemeClr val="dk1"/>
                </a:solidFill>
                <a:latin typeface="Arial"/>
                <a:ea typeface="Arial"/>
                <a:cs typeface="Arial"/>
                <a:sym typeface="Arial"/>
              </a:rPr>
              <a:t>DNS -&gt; Domain Name Server is a prominent building block of the Internet. It’s developed as a system to convert alphabetical names into IP addresses, allowing users to access websites and exchange e-mails. DNS is organized into a tree-like infrastructure where the first level contains topmost domains, such as .com and .org. The second-level nodes contain general, traditional domain names. The ‘leaf’ nodes on this tree are known as hosts.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i="0" lang="en-IN" sz="1200" u="none" cap="none" strike="noStrike">
                <a:solidFill>
                  <a:schemeClr val="dk1"/>
                </a:solidFill>
                <a:latin typeface="Arial"/>
                <a:ea typeface="Arial"/>
                <a:cs typeface="Arial"/>
                <a:sym typeface="Arial"/>
              </a:rPr>
              <a:t>Malware</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IN" sz="1200" u="none" cap="none" strike="noStrike">
                <a:solidFill>
                  <a:schemeClr val="dk1"/>
                </a:solidFill>
                <a:latin typeface="Arial"/>
                <a:ea typeface="Arial"/>
                <a:cs typeface="Arial"/>
                <a:sym typeface="Arial"/>
              </a:rPr>
              <a:t>A malware attack is a common cyberattack where malware (normally malicious software) executes unauthorized actions on the victim's system. The malicious software (a.k.a. virus) encompasses many specific types of attacks such as ransomware, spyware, command and control, and more</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i="0" lang="en-IN" sz="1200" u="none" cap="none" strike="noStrike">
                <a:solidFill>
                  <a:schemeClr val="dk1"/>
                </a:solidFill>
                <a:latin typeface="Arial"/>
                <a:ea typeface="Arial"/>
                <a:cs typeface="Arial"/>
                <a:sym typeface="Arial"/>
              </a:rPr>
              <a:t>Phishing</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IN" sz="1200" u="none" cap="none" strike="noStrike">
                <a:solidFill>
                  <a:schemeClr val="dk1"/>
                </a:solidFill>
                <a:latin typeface="Arial"/>
                <a:ea typeface="Arial"/>
                <a:cs typeface="Arial"/>
                <a:sym typeface="Arial"/>
              </a:rPr>
              <a:t>Phishing is a type of social engineering where an attacker sends a fraudulent (e.g., spoofed, fake, or otherwise deceptive) message designed to trick a human victim into revealing sensitive information to the attacker or to deploy malicious software on the victim's infrastructure like ransomware</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IN" sz="1200" u="none" cap="none" strike="noStrike">
                <a:solidFill>
                  <a:schemeClr val="dk1"/>
                </a:solidFill>
                <a:latin typeface="Arial"/>
                <a:ea typeface="Arial"/>
                <a:cs typeface="Arial"/>
                <a:sym typeface="Arial"/>
              </a:rPr>
              <a:t>Note that Social engineering is the psychological manipulation of people into performing actions or divulging confidential information.</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1" name="Google Shape;291;p72"/>
          <p:cNvSpPr txBox="1"/>
          <p:nvPr/>
        </p:nvSpPr>
        <p:spPr>
          <a:xfrm>
            <a:off x="3499950" y="286925"/>
            <a:ext cx="140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SECURITY</a:t>
            </a:r>
            <a:endParaRPr b="1" sz="2000">
              <a:solidFill>
                <a:srgbClr val="8182EF"/>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73"/>
          <p:cNvSpPr txBox="1"/>
          <p:nvPr/>
        </p:nvSpPr>
        <p:spPr>
          <a:xfrm>
            <a:off x="582930" y="856615"/>
            <a:ext cx="7978200" cy="2770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1" i="0" lang="en-IN" sz="1200" u="none" cap="none" strike="noStrike">
                <a:solidFill>
                  <a:schemeClr val="dk1"/>
                </a:solidFill>
                <a:latin typeface="Arial"/>
                <a:ea typeface="Arial"/>
                <a:cs typeface="Arial"/>
                <a:sym typeface="Arial"/>
              </a:rPr>
              <a:t>Phishing</a:t>
            </a:r>
            <a:endParaRPr b="1"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IN" sz="1200" u="none" cap="none" strike="noStrike">
                <a:solidFill>
                  <a:schemeClr val="dk1"/>
                </a:solidFill>
                <a:latin typeface="Arial"/>
                <a:ea typeface="Arial"/>
                <a:cs typeface="Arial"/>
                <a:sym typeface="Arial"/>
              </a:rPr>
              <a:t>Phishing is a type of social engineering where an attacker sends a fraudulent (e.g., spoofed, fake, or otherwise deceptive) message designed to trick a human victim into revealing sensitive information to the attacker or to deploy malicious software on the victim's infrastructure like ransomware</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IN" sz="1200" u="none" cap="none" strike="noStrike">
                <a:solidFill>
                  <a:schemeClr val="dk1"/>
                </a:solidFill>
                <a:latin typeface="Arial"/>
                <a:ea typeface="Arial"/>
                <a:cs typeface="Arial"/>
                <a:sym typeface="Arial"/>
              </a:rPr>
              <a:t>Note that Social engineering is the psychological manipulation of people into performing actions or divulging confidential information.</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7" name="Google Shape;297;p73"/>
          <p:cNvSpPr txBox="1"/>
          <p:nvPr/>
        </p:nvSpPr>
        <p:spPr>
          <a:xfrm>
            <a:off x="3499950" y="383950"/>
            <a:ext cx="1406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SECURITY</a:t>
            </a:r>
            <a:endParaRPr b="1" sz="2000">
              <a:solidFill>
                <a:srgbClr val="8182EF"/>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6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03" name="Google Shape;303;p6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304" name="Google Shape;304;p65"/>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305" name="Google Shape;305;p65"/>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IN"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306" name="Google Shape;306;p65"/>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307" name="Google Shape;307;p65"/>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308" name="Google Shape;308;p65"/>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309" name="Google Shape;309;p65"/>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310" name="Google Shape;310;p65"/>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311" name="Google Shape;311;p65"/>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312" name="Google Shape;312;p65"/>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313" name="Google Shape;313;p65"/>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
          <p:cNvSpPr txBox="1"/>
          <p:nvPr/>
        </p:nvSpPr>
        <p:spPr>
          <a:xfrm>
            <a:off x="582900" y="719970"/>
            <a:ext cx="7978200" cy="3109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Architecture</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Arial"/>
                <a:ea typeface="Arial"/>
                <a:cs typeface="Arial"/>
                <a:sym typeface="Arial"/>
              </a:rPr>
              <a:t>Computer Network Architecture is defined as the physical and logical design of the software, hardware, protocols, and media of the transmission of data. Simply we can say that how computers are organized and how tasks are allocated to the computer.</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149" name="Google Shape;149;p3"/>
          <p:cNvPicPr preferRelativeResize="0"/>
          <p:nvPr/>
        </p:nvPicPr>
        <p:blipFill rotWithShape="1">
          <a:blip r:embed="rId3">
            <a:alphaModFix/>
          </a:blip>
          <a:srcRect b="0" l="0" r="0" t="0"/>
          <a:stretch/>
        </p:blipFill>
        <p:spPr>
          <a:xfrm>
            <a:off x="649842" y="2080470"/>
            <a:ext cx="4971841" cy="2701343"/>
          </a:xfrm>
          <a:prstGeom prst="rect">
            <a:avLst/>
          </a:prstGeom>
          <a:noFill/>
          <a:ln>
            <a:noFill/>
          </a:ln>
        </p:spPr>
      </p:pic>
      <p:pic>
        <p:nvPicPr>
          <p:cNvPr id="150" name="Google Shape;150;p3"/>
          <p:cNvPicPr preferRelativeResize="0"/>
          <p:nvPr/>
        </p:nvPicPr>
        <p:blipFill rotWithShape="1">
          <a:blip r:embed="rId4">
            <a:alphaModFix/>
          </a:blip>
          <a:srcRect b="0" l="0" r="0" t="0"/>
          <a:stretch/>
        </p:blipFill>
        <p:spPr>
          <a:xfrm>
            <a:off x="6612512" y="2274570"/>
            <a:ext cx="1646555" cy="856615"/>
          </a:xfrm>
          <a:prstGeom prst="rect">
            <a:avLst/>
          </a:prstGeom>
          <a:noFill/>
          <a:ln>
            <a:noFill/>
          </a:ln>
        </p:spPr>
      </p:pic>
      <p:pic>
        <p:nvPicPr>
          <p:cNvPr id="151" name="Google Shape;151;p3"/>
          <p:cNvPicPr preferRelativeResize="0"/>
          <p:nvPr/>
        </p:nvPicPr>
        <p:blipFill rotWithShape="1">
          <a:blip r:embed="rId5">
            <a:alphaModFix/>
          </a:blip>
          <a:srcRect b="0" l="0" r="0" t="0"/>
          <a:stretch/>
        </p:blipFill>
        <p:spPr>
          <a:xfrm>
            <a:off x="5966081" y="3346372"/>
            <a:ext cx="2939416" cy="1238885"/>
          </a:xfrm>
          <a:prstGeom prst="rect">
            <a:avLst/>
          </a:prstGeom>
          <a:noFill/>
          <a:ln>
            <a:noFill/>
          </a:ln>
        </p:spPr>
      </p:pic>
      <p:sp>
        <p:nvSpPr>
          <p:cNvPr id="152" name="Google Shape;152;p3"/>
          <p:cNvSpPr txBox="1"/>
          <p:nvPr/>
        </p:nvSpPr>
        <p:spPr>
          <a:xfrm>
            <a:off x="3499950" y="383950"/>
            <a:ext cx="214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NETWORKING</a:t>
            </a:r>
            <a:endParaRPr b="1" sz="2000">
              <a:solidFill>
                <a:srgbClr val="8182E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
          <p:cNvSpPr txBox="1"/>
          <p:nvPr/>
        </p:nvSpPr>
        <p:spPr>
          <a:xfrm>
            <a:off x="582930" y="704215"/>
            <a:ext cx="7978200" cy="335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Topologies</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Arial"/>
                <a:ea typeface="Arial"/>
                <a:cs typeface="Arial"/>
                <a:sym typeface="Arial"/>
              </a:rPr>
              <a:t>Topology defines the structure of the network of how all the components are interconnected to each other.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chemeClr val="dk1"/>
                </a:solidFill>
                <a:latin typeface="Arial"/>
                <a:ea typeface="Arial"/>
                <a:cs typeface="Arial"/>
                <a:sym typeface="Arial"/>
              </a:rPr>
              <a:t>There are two types of topology: physical and logical topology.</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158" name="Google Shape;158;p1"/>
          <p:cNvPicPr preferRelativeResize="0"/>
          <p:nvPr/>
        </p:nvPicPr>
        <p:blipFill rotWithShape="1">
          <a:blip r:embed="rId3">
            <a:alphaModFix/>
          </a:blip>
          <a:srcRect b="0" l="0" r="0" t="0"/>
          <a:stretch/>
        </p:blipFill>
        <p:spPr>
          <a:xfrm>
            <a:off x="2502852" y="2846601"/>
            <a:ext cx="4138295" cy="1951990"/>
          </a:xfrm>
          <a:prstGeom prst="rect">
            <a:avLst/>
          </a:prstGeom>
          <a:noFill/>
          <a:ln>
            <a:noFill/>
          </a:ln>
        </p:spPr>
      </p:pic>
      <p:sp>
        <p:nvSpPr>
          <p:cNvPr id="159" name="Google Shape;159;p1"/>
          <p:cNvSpPr txBox="1"/>
          <p:nvPr/>
        </p:nvSpPr>
        <p:spPr>
          <a:xfrm>
            <a:off x="3499950" y="383950"/>
            <a:ext cx="214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NETWORKING</a:t>
            </a:r>
            <a:endParaRPr b="1" sz="2000">
              <a:solidFill>
                <a:srgbClr val="8182E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
          <p:cNvSpPr txBox="1"/>
          <p:nvPr/>
        </p:nvSpPr>
        <p:spPr>
          <a:xfrm>
            <a:off x="582930" y="856615"/>
            <a:ext cx="3192116" cy="209284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OSI model</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pic>
        <p:nvPicPr>
          <p:cNvPr id="165" name="Google Shape;165;p2"/>
          <p:cNvPicPr preferRelativeResize="0"/>
          <p:nvPr/>
        </p:nvPicPr>
        <p:blipFill rotWithShape="1">
          <a:blip r:embed="rId3">
            <a:alphaModFix/>
          </a:blip>
          <a:srcRect b="0" l="0" r="0" t="0"/>
          <a:stretch/>
        </p:blipFill>
        <p:spPr>
          <a:xfrm>
            <a:off x="131445" y="1488440"/>
            <a:ext cx="4974590" cy="3099435"/>
          </a:xfrm>
          <a:prstGeom prst="rect">
            <a:avLst/>
          </a:prstGeom>
          <a:noFill/>
          <a:ln>
            <a:noFill/>
          </a:ln>
        </p:spPr>
      </p:pic>
      <p:pic>
        <p:nvPicPr>
          <p:cNvPr id="166" name="Google Shape;166;p2"/>
          <p:cNvPicPr preferRelativeResize="0"/>
          <p:nvPr/>
        </p:nvPicPr>
        <p:blipFill rotWithShape="1">
          <a:blip r:embed="rId4">
            <a:alphaModFix/>
          </a:blip>
          <a:srcRect b="0" l="0" r="0" t="0"/>
          <a:stretch/>
        </p:blipFill>
        <p:spPr>
          <a:xfrm>
            <a:off x="4955033" y="1677035"/>
            <a:ext cx="3968115" cy="2490470"/>
          </a:xfrm>
          <a:prstGeom prst="rect">
            <a:avLst/>
          </a:prstGeom>
          <a:noFill/>
          <a:ln>
            <a:noFill/>
          </a:ln>
        </p:spPr>
      </p:pic>
      <p:sp>
        <p:nvSpPr>
          <p:cNvPr id="167" name="Google Shape;167;p2"/>
          <p:cNvSpPr txBox="1"/>
          <p:nvPr/>
        </p:nvSpPr>
        <p:spPr>
          <a:xfrm>
            <a:off x="3499950" y="383950"/>
            <a:ext cx="214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NETWORKING</a:t>
            </a:r>
            <a:endParaRPr b="1" sz="2000">
              <a:solidFill>
                <a:srgbClr val="8182E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5"/>
          <p:cNvPicPr preferRelativeResize="0"/>
          <p:nvPr/>
        </p:nvPicPr>
        <p:blipFill rotWithShape="1">
          <a:blip r:embed="rId3">
            <a:alphaModFix/>
          </a:blip>
          <a:srcRect b="0" l="0" r="0" t="0"/>
          <a:stretch/>
        </p:blipFill>
        <p:spPr>
          <a:xfrm>
            <a:off x="1597530" y="969541"/>
            <a:ext cx="6172200" cy="3829050"/>
          </a:xfrm>
          <a:prstGeom prst="rect">
            <a:avLst/>
          </a:prstGeom>
          <a:noFill/>
          <a:ln>
            <a:noFill/>
          </a:ln>
        </p:spPr>
      </p:pic>
      <p:sp>
        <p:nvSpPr>
          <p:cNvPr id="173" name="Google Shape;173;p5"/>
          <p:cNvSpPr txBox="1"/>
          <p:nvPr/>
        </p:nvSpPr>
        <p:spPr>
          <a:xfrm>
            <a:off x="3499950" y="383950"/>
            <a:ext cx="214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NETWORKING</a:t>
            </a:r>
            <a:endParaRPr b="1" sz="2000">
              <a:solidFill>
                <a:srgbClr val="8182E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8"/>
          <p:cNvPicPr preferRelativeResize="0"/>
          <p:nvPr/>
        </p:nvPicPr>
        <p:blipFill rotWithShape="1">
          <a:blip r:embed="rId3">
            <a:alphaModFix/>
          </a:blip>
          <a:srcRect b="3189" l="3101" r="3100" t="3649"/>
          <a:stretch/>
        </p:blipFill>
        <p:spPr>
          <a:xfrm>
            <a:off x="1743739" y="786810"/>
            <a:ext cx="5656522" cy="4197202"/>
          </a:xfrm>
          <a:prstGeom prst="rect">
            <a:avLst/>
          </a:prstGeom>
          <a:noFill/>
          <a:ln>
            <a:noFill/>
          </a:ln>
        </p:spPr>
      </p:pic>
      <p:sp>
        <p:nvSpPr>
          <p:cNvPr id="179" name="Google Shape;179;p8"/>
          <p:cNvSpPr txBox="1"/>
          <p:nvPr/>
        </p:nvSpPr>
        <p:spPr>
          <a:xfrm>
            <a:off x="3499950" y="383950"/>
            <a:ext cx="214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NETWORKING</a:t>
            </a:r>
            <a:endParaRPr b="1" sz="2000">
              <a:solidFill>
                <a:srgbClr val="8182E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1"/>
          <p:cNvSpPr txBox="1"/>
          <p:nvPr/>
        </p:nvSpPr>
        <p:spPr>
          <a:xfrm>
            <a:off x="582900" y="794309"/>
            <a:ext cx="7978200" cy="5510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IN" sz="1600" u="none" cap="none" strike="noStrike">
                <a:solidFill>
                  <a:schemeClr val="dk1"/>
                </a:solidFill>
                <a:latin typeface="Roboto"/>
                <a:ea typeface="Roboto"/>
                <a:cs typeface="Roboto"/>
                <a:sym typeface="Roboto"/>
              </a:rPr>
              <a:t>Network Layer</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chemeClr val="dk1"/>
                </a:solidFill>
                <a:latin typeface="Roboto"/>
                <a:ea typeface="Roboto"/>
                <a:cs typeface="Roboto"/>
                <a:sym typeface="Roboto"/>
              </a:rPr>
              <a:t>Routing</a:t>
            </a:r>
            <a:r>
              <a:rPr i="0" lang="en-IN" sz="1600" u="none" cap="none" strike="noStrike">
                <a:solidFill>
                  <a:schemeClr val="dk1"/>
                </a:solidFill>
                <a:latin typeface="Roboto"/>
                <a:ea typeface="Roboto"/>
                <a:cs typeface="Roboto"/>
                <a:sym typeface="Roboto"/>
              </a:rPr>
              <a:t>: When a packet reaches the router's input link, the router will move the packets to the router's output link. For example, a packet from S1 to R1 must be forwarded to the next router on the path to S2.</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chemeClr val="dk1"/>
                </a:solidFill>
                <a:latin typeface="Roboto"/>
                <a:ea typeface="Roboto"/>
                <a:cs typeface="Roboto"/>
                <a:sym typeface="Roboto"/>
              </a:rPr>
              <a:t>Logical Addressing</a:t>
            </a:r>
            <a:r>
              <a:rPr i="0" lang="en-IN" sz="1600" u="none" cap="none" strike="noStrike">
                <a:solidFill>
                  <a:schemeClr val="dk1"/>
                </a:solidFill>
                <a:latin typeface="Roboto"/>
                <a:ea typeface="Roboto"/>
                <a:cs typeface="Roboto"/>
                <a:sym typeface="Roboto"/>
              </a:rPr>
              <a:t>: The data link layer implements the physical addressing and network layer implements the logical addressing. Logical addressing is also used to distinguish between source and destination system. The network layer adds a header to the packet which includes the logical addresses of both the sender and the receiver.</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chemeClr val="dk1"/>
                </a:solidFill>
                <a:latin typeface="Roboto"/>
                <a:ea typeface="Roboto"/>
                <a:cs typeface="Roboto"/>
                <a:sym typeface="Roboto"/>
              </a:rPr>
              <a:t>Internetworking</a:t>
            </a:r>
            <a:r>
              <a:rPr i="0" lang="en-IN" sz="1600" u="none" cap="none" strike="noStrike">
                <a:solidFill>
                  <a:schemeClr val="dk1"/>
                </a:solidFill>
                <a:latin typeface="Roboto"/>
                <a:ea typeface="Roboto"/>
                <a:cs typeface="Roboto"/>
                <a:sym typeface="Roboto"/>
              </a:rPr>
              <a:t>: This is the main role of the network layer that it provides the logical connection between different types of networks.</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1" i="0" lang="en-IN" sz="1600" u="none" cap="none" strike="noStrike">
                <a:solidFill>
                  <a:schemeClr val="dk1"/>
                </a:solidFill>
                <a:latin typeface="Roboto"/>
                <a:ea typeface="Roboto"/>
                <a:cs typeface="Roboto"/>
                <a:sym typeface="Roboto"/>
              </a:rPr>
              <a:t>Fragmentation</a:t>
            </a:r>
            <a:r>
              <a:rPr i="0" lang="en-IN" sz="1600" u="none" cap="none" strike="noStrike">
                <a:solidFill>
                  <a:schemeClr val="dk1"/>
                </a:solidFill>
                <a:latin typeface="Roboto"/>
                <a:ea typeface="Roboto"/>
                <a:cs typeface="Roboto"/>
                <a:sym typeface="Roboto"/>
              </a:rPr>
              <a:t>: The fragmentation is a process of breaking the packets into the smallest individual data units that travel through different networks.</a:t>
            </a:r>
            <a:endParaRPr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85" name="Google Shape;185;p21"/>
          <p:cNvSpPr txBox="1"/>
          <p:nvPr/>
        </p:nvSpPr>
        <p:spPr>
          <a:xfrm>
            <a:off x="3499950" y="383950"/>
            <a:ext cx="214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NETWORKING</a:t>
            </a:r>
            <a:endParaRPr b="1" sz="2000">
              <a:solidFill>
                <a:srgbClr val="8182E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2"/>
          <p:cNvPicPr preferRelativeResize="0"/>
          <p:nvPr/>
        </p:nvPicPr>
        <p:blipFill rotWithShape="1">
          <a:blip r:embed="rId3">
            <a:alphaModFix/>
          </a:blip>
          <a:srcRect b="0" l="0" r="0" t="0"/>
          <a:stretch/>
        </p:blipFill>
        <p:spPr>
          <a:xfrm>
            <a:off x="2239689" y="1221282"/>
            <a:ext cx="4928870" cy="3776346"/>
          </a:xfrm>
          <a:prstGeom prst="rect">
            <a:avLst/>
          </a:prstGeom>
          <a:noFill/>
          <a:ln>
            <a:noFill/>
          </a:ln>
        </p:spPr>
      </p:pic>
      <p:sp>
        <p:nvSpPr>
          <p:cNvPr id="191" name="Google Shape;191;p22"/>
          <p:cNvSpPr txBox="1"/>
          <p:nvPr/>
        </p:nvSpPr>
        <p:spPr>
          <a:xfrm>
            <a:off x="450200" y="814082"/>
            <a:ext cx="7978200" cy="212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IN" sz="1800" u="none" cap="none" strike="noStrike">
                <a:solidFill>
                  <a:schemeClr val="dk1"/>
                </a:solidFill>
                <a:latin typeface="Arial"/>
                <a:ea typeface="Arial"/>
                <a:cs typeface="Arial"/>
                <a:sym typeface="Arial"/>
              </a:rPr>
              <a:t>Routing in the network layer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p:txBody>
      </p:sp>
      <p:sp>
        <p:nvSpPr>
          <p:cNvPr id="192" name="Google Shape;192;p22"/>
          <p:cNvSpPr txBox="1"/>
          <p:nvPr/>
        </p:nvSpPr>
        <p:spPr>
          <a:xfrm>
            <a:off x="3499950" y="383950"/>
            <a:ext cx="2144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sz="2000">
                <a:solidFill>
                  <a:srgbClr val="8182EF"/>
                </a:solidFill>
                <a:latin typeface="Roboto"/>
                <a:ea typeface="Roboto"/>
                <a:cs typeface="Roboto"/>
                <a:sym typeface="Roboto"/>
              </a:rPr>
              <a:t>NETWORKING</a:t>
            </a:r>
            <a:endParaRPr b="1" sz="2000">
              <a:solidFill>
                <a:srgbClr val="8182E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2022-10-05T06:20:26Z</dcterms:created>
  <dc:creator>pooja ram</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5AF2CBCEB9C44D759E6C7127A2DBAAD4</vt:lpwstr>
  </property>
  <property fmtid="{D5CDD505-2E9C-101B-9397-08002B2CF9AE}" pid="3" name="KSOProductBuildVer">
    <vt:lpwstr>1033-11.2.0.11341</vt:lpwstr>
  </property>
</Properties>
</file>