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288" autoAdjust="0"/>
  </p:normalViewPr>
  <p:slideViewPr>
    <p:cSldViewPr>
      <p:cViewPr>
        <p:scale>
          <a:sx n="75" d="100"/>
          <a:sy n="75" d="100"/>
        </p:scale>
        <p:origin x="-1236"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769918-220F-4010-AD1F-5F03590EE93A}" type="datetimeFigureOut">
              <a:rPr lang="en-US" smtClean="0"/>
              <a:t>10/9/2024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FCC76B-A7CD-4B59-9CCD-D50EF0B69364}" type="slidenum">
              <a:rPr lang="en-US" smtClean="0"/>
              <a:t>‹#›</a:t>
            </a:fld>
            <a:endParaRPr lang="en-US"/>
          </a:p>
        </p:txBody>
      </p:sp>
    </p:spTree>
    <p:extLst>
      <p:ext uri="{BB962C8B-B14F-4D97-AF65-F5344CB8AC3E}">
        <p14:creationId xmlns:p14="http://schemas.microsoft.com/office/powerpoint/2010/main" val="3175875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Containers are </a:t>
            </a:r>
            <a:r>
              <a:rPr lang="en-US" b="1" dirty="0" smtClean="0"/>
              <a:t>packages of software that contain all of the necessary elements to run in any environment</a:t>
            </a:r>
            <a:r>
              <a:rPr lang="en-US" dirty="0" smtClean="0"/>
              <a:t>. In this way, containers virtualize the operating system and run anywhere, from a private data center to the public cloud or even on a developer's personal laptop.</a:t>
            </a:r>
          </a:p>
          <a:p>
            <a:r>
              <a:rPr lang="en-US" b="1" dirty="0" smtClean="0"/>
              <a:t>While </a:t>
            </a:r>
            <a:r>
              <a:rPr lang="en-US" b="1" dirty="0" err="1" smtClean="0"/>
              <a:t>Docker</a:t>
            </a:r>
            <a:r>
              <a:rPr lang="en-US" b="1" dirty="0" smtClean="0"/>
              <a:t> is a container runtime, </a:t>
            </a:r>
            <a:r>
              <a:rPr lang="en-US" b="1" dirty="0" err="1" smtClean="0"/>
              <a:t>Kubernetes</a:t>
            </a:r>
            <a:r>
              <a:rPr lang="en-US" b="1" dirty="0" smtClean="0"/>
              <a:t> is a platform for running and managing containers from many container runtimes</a:t>
            </a:r>
            <a:r>
              <a:rPr lang="en-US" dirty="0" smtClean="0"/>
              <a:t>. </a:t>
            </a:r>
            <a:r>
              <a:rPr lang="en-US" dirty="0" err="1" smtClean="0"/>
              <a:t>Kubernetes</a:t>
            </a:r>
            <a:r>
              <a:rPr lang="en-US" dirty="0" smtClean="0"/>
              <a:t> supports numerous container runtimes including </a:t>
            </a:r>
            <a:r>
              <a:rPr lang="en-US" dirty="0" err="1" smtClean="0"/>
              <a:t>Docker</a:t>
            </a:r>
            <a:endParaRPr lang="en-US" dirty="0" smtClean="0"/>
          </a:p>
          <a:p>
            <a:endParaRPr lang="en-US" dirty="0"/>
          </a:p>
        </p:txBody>
      </p:sp>
      <p:sp>
        <p:nvSpPr>
          <p:cNvPr id="4" name="Slide Number Placeholder 3"/>
          <p:cNvSpPr>
            <a:spLocks noGrp="1"/>
          </p:cNvSpPr>
          <p:nvPr>
            <p:ph type="sldNum" sz="quarter" idx="10"/>
          </p:nvPr>
        </p:nvSpPr>
        <p:spPr/>
        <p:txBody>
          <a:bodyPr/>
          <a:lstStyle/>
          <a:p>
            <a:fld id="{0BFCC76B-A7CD-4B59-9CCD-D50EF0B69364}" type="slidenum">
              <a:rPr lang="en-US" smtClean="0"/>
              <a:t>14</a:t>
            </a:fld>
            <a:endParaRPr lang="en-US"/>
          </a:p>
        </p:txBody>
      </p:sp>
    </p:spTree>
    <p:extLst>
      <p:ext uri="{BB962C8B-B14F-4D97-AF65-F5344CB8AC3E}">
        <p14:creationId xmlns:p14="http://schemas.microsoft.com/office/powerpoint/2010/main" val="4274011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Microservices</a:t>
            </a:r>
            <a:endParaRPr lang="en-US" dirty="0"/>
          </a:p>
        </p:txBody>
      </p:sp>
      <p:sp>
        <p:nvSpPr>
          <p:cNvPr id="3" name="Subtitle 2"/>
          <p:cNvSpPr>
            <a:spLocks noGrp="1"/>
          </p:cNvSpPr>
          <p:nvPr>
            <p:ph type="subTitle" idx="1"/>
          </p:nvPr>
        </p:nvSpPr>
        <p:spPr/>
        <p:txBody>
          <a:bodyPr/>
          <a:lstStyle/>
          <a:p>
            <a:r>
              <a:rPr lang="en-US" dirty="0" err="1" smtClean="0"/>
              <a:t>Brijendra</a:t>
            </a:r>
            <a:r>
              <a:rPr lang="en-US" dirty="0" smtClean="0"/>
              <a:t> Singh</a:t>
            </a:r>
            <a:endParaRPr lang="en-US" dirty="0"/>
          </a:p>
        </p:txBody>
      </p:sp>
    </p:spTree>
    <p:extLst>
      <p:ext uri="{BB962C8B-B14F-4D97-AF65-F5344CB8AC3E}">
        <p14:creationId xmlns:p14="http://schemas.microsoft.com/office/powerpoint/2010/main" val="1354590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Illustration of the shopping application disaggregated into a set of </a:t>
            </a:r>
            <a:r>
              <a:rPr lang="en-US" sz="2800" b="1" dirty="0" err="1"/>
              <a:t>microservices</a:t>
            </a:r>
            <a:r>
              <a:rPr lang="en-US" sz="2800" b="1" dirty="0"/>
              <a:t> that communicate with one </a:t>
            </a:r>
            <a:r>
              <a:rPr lang="en-US" sz="2800" b="1" dirty="0" smtClean="0"/>
              <a:t>another</a:t>
            </a:r>
            <a:endParaRPr lang="en-US" sz="28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1571624"/>
            <a:ext cx="8715375"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6796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Advantages Of </a:t>
            </a:r>
            <a:r>
              <a:rPr lang="en-US" b="1" dirty="0" err="1" smtClean="0"/>
              <a:t>Microservices</a:t>
            </a:r>
            <a:r>
              <a:rPr lang="en-US" sz="2200" b="1" dirty="0" smtClean="0"/>
              <a:t>-Advantages </a:t>
            </a:r>
            <a:r>
              <a:rPr lang="en-US" sz="2200" b="1" dirty="0"/>
              <a:t>For Software Development </a:t>
            </a:r>
            <a:r>
              <a:rPr lang="en-US" b="1" dirty="0" smtClean="0"/>
              <a:t> </a:t>
            </a:r>
            <a:endParaRPr lang="en-US"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a:t>The </a:t>
            </a:r>
            <a:r>
              <a:rPr lang="en-US" dirty="0" err="1" smtClean="0"/>
              <a:t>microservices</a:t>
            </a:r>
            <a:r>
              <a:rPr lang="en-US" dirty="0" smtClean="0"/>
              <a:t> approach offers several advantages for software development: </a:t>
            </a:r>
          </a:p>
          <a:p>
            <a:pPr>
              <a:buFont typeface="Wingdings" pitchFamily="2" charset="2"/>
              <a:buChar char="Ø"/>
            </a:pPr>
            <a:r>
              <a:rPr lang="en-US" dirty="0" smtClean="0"/>
              <a:t>Smaller scope and better modularity</a:t>
            </a:r>
          </a:p>
          <a:p>
            <a:pPr marL="0" indent="0" algn="just">
              <a:buNone/>
            </a:pPr>
            <a:r>
              <a:rPr lang="en-US" dirty="0"/>
              <a:t>The limited scope encourages better decomposition and allows engineers to understand each piece completely.</a:t>
            </a:r>
            <a:endParaRPr lang="en-US" dirty="0" smtClean="0"/>
          </a:p>
          <a:p>
            <a:pPr>
              <a:buFont typeface="Wingdings" pitchFamily="2" charset="2"/>
              <a:buChar char="Ø"/>
            </a:pPr>
            <a:r>
              <a:rPr lang="en-US" dirty="0" smtClean="0"/>
              <a:t>Smaller teams</a:t>
            </a:r>
          </a:p>
          <a:p>
            <a:pPr marL="0" indent="0" algn="just">
              <a:buNone/>
            </a:pPr>
            <a:r>
              <a:rPr lang="en-US" dirty="0"/>
              <a:t>E</a:t>
            </a:r>
            <a:r>
              <a:rPr lang="en-US" dirty="0" smtClean="0"/>
              <a:t>ach </a:t>
            </a:r>
            <a:r>
              <a:rPr lang="en-US" dirty="0" err="1"/>
              <a:t>microservice</a:t>
            </a:r>
            <a:r>
              <a:rPr lang="en-US" dirty="0"/>
              <a:t> only requires a small development team, meaning that the resulting code will be more uniform and less prone to errors. </a:t>
            </a:r>
            <a:endParaRPr lang="en-US" dirty="0" smtClean="0"/>
          </a:p>
        </p:txBody>
      </p:sp>
    </p:spTree>
    <p:extLst>
      <p:ext uri="{BB962C8B-B14F-4D97-AF65-F5344CB8AC3E}">
        <p14:creationId xmlns:p14="http://schemas.microsoft.com/office/powerpoint/2010/main" val="4039172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Advantages Of </a:t>
            </a:r>
            <a:r>
              <a:rPr lang="en-US" b="1" dirty="0" err="1"/>
              <a:t>Microservices</a:t>
            </a:r>
            <a:r>
              <a:rPr lang="en-US" b="1" dirty="0"/>
              <a:t>-</a:t>
            </a:r>
            <a:r>
              <a:rPr lang="en-US" sz="2200" b="1" dirty="0"/>
              <a:t>Advantages For Software Development </a:t>
            </a:r>
            <a:endParaRPr lang="en-US" sz="2200"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Ø"/>
            </a:pPr>
            <a:r>
              <a:rPr lang="en-US" dirty="0"/>
              <a:t>Less complexity</a:t>
            </a:r>
          </a:p>
          <a:p>
            <a:pPr marL="0" indent="0">
              <a:buNone/>
            </a:pPr>
            <a:r>
              <a:rPr lang="en-US" dirty="0" smtClean="0"/>
              <a:t>The </a:t>
            </a:r>
            <a:r>
              <a:rPr lang="en-US" dirty="0" err="1"/>
              <a:t>microservices</a:t>
            </a:r>
            <a:r>
              <a:rPr lang="en-US" dirty="0"/>
              <a:t> approach eliminates global variables, and requires designers to document the exact interfaces among piece of codes.</a:t>
            </a:r>
          </a:p>
          <a:p>
            <a:pPr>
              <a:buFont typeface="Wingdings" pitchFamily="2" charset="2"/>
              <a:buChar char="Ø"/>
            </a:pPr>
            <a:r>
              <a:rPr lang="en-US" dirty="0"/>
              <a:t>Choice of programming language</a:t>
            </a:r>
          </a:p>
          <a:p>
            <a:pPr marL="0" indent="0">
              <a:buNone/>
            </a:pPr>
            <a:r>
              <a:rPr lang="en-US" dirty="0" smtClean="0"/>
              <a:t>Software </a:t>
            </a:r>
            <a:r>
              <a:rPr lang="en-US" dirty="0"/>
              <a:t>engineers can choose the best language for </a:t>
            </a:r>
            <a:r>
              <a:rPr lang="en-US" dirty="0" smtClean="0"/>
              <a:t>individual service. </a:t>
            </a:r>
            <a:endParaRPr lang="en-US" dirty="0"/>
          </a:p>
          <a:p>
            <a:pPr>
              <a:buFont typeface="Wingdings" pitchFamily="2" charset="2"/>
              <a:buChar char="Ø"/>
            </a:pPr>
            <a:r>
              <a:rPr lang="en-US" dirty="0"/>
              <a:t>More extensive testing</a:t>
            </a:r>
          </a:p>
          <a:p>
            <a:pPr marL="0" indent="0">
              <a:buNone/>
            </a:pPr>
            <a:r>
              <a:rPr lang="en-US" dirty="0" smtClean="0"/>
              <a:t>Each </a:t>
            </a:r>
            <a:r>
              <a:rPr lang="en-US" dirty="0"/>
              <a:t>service can be tested independently, allowing more extensive and thorough assessment.  </a:t>
            </a:r>
          </a:p>
          <a:p>
            <a:endParaRPr lang="en-US" dirty="0"/>
          </a:p>
        </p:txBody>
      </p:sp>
    </p:spTree>
    <p:extLst>
      <p:ext uri="{BB962C8B-B14F-4D97-AF65-F5344CB8AC3E}">
        <p14:creationId xmlns:p14="http://schemas.microsoft.com/office/powerpoint/2010/main" val="1795995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Advantages Of </a:t>
            </a:r>
            <a:r>
              <a:rPr lang="en-US" b="1" dirty="0" err="1"/>
              <a:t>Microservices</a:t>
            </a:r>
            <a:r>
              <a:rPr lang="en-US" b="1" dirty="0"/>
              <a:t> </a:t>
            </a:r>
            <a:r>
              <a:rPr lang="en-US" b="1" dirty="0" smtClean="0"/>
              <a:t>-</a:t>
            </a:r>
            <a:r>
              <a:rPr lang="en-US" sz="2200" b="1" dirty="0" smtClean="0"/>
              <a:t>Advantages </a:t>
            </a:r>
            <a:r>
              <a:rPr lang="en-US" sz="2200" b="1" dirty="0"/>
              <a:t>For Operations And Maintenance </a:t>
            </a:r>
            <a:endParaRPr lang="en-US" sz="2200" dirty="0"/>
          </a:p>
        </p:txBody>
      </p:sp>
      <p:sp>
        <p:nvSpPr>
          <p:cNvPr id="3" name="Content Placeholder 2"/>
          <p:cNvSpPr>
            <a:spLocks noGrp="1"/>
          </p:cNvSpPr>
          <p:nvPr>
            <p:ph idx="1"/>
          </p:nvPr>
        </p:nvSpPr>
        <p:spPr/>
        <p:txBody>
          <a:bodyPr>
            <a:normAutofit fontScale="85000" lnSpcReduction="20000"/>
          </a:bodyPr>
          <a:lstStyle/>
          <a:p>
            <a:pPr algn="just"/>
            <a:r>
              <a:rPr lang="en-US" dirty="0"/>
              <a:t>The </a:t>
            </a:r>
            <a:r>
              <a:rPr lang="en-US" dirty="0" err="1" smtClean="0"/>
              <a:t>microservices</a:t>
            </a:r>
            <a:r>
              <a:rPr lang="en-US" dirty="0" smtClean="0"/>
              <a:t> approach also offers operational advantages:</a:t>
            </a:r>
          </a:p>
          <a:p>
            <a:pPr>
              <a:buFont typeface="Wingdings" pitchFamily="2" charset="2"/>
              <a:buChar char="Ø"/>
            </a:pPr>
            <a:r>
              <a:rPr lang="en-US" dirty="0" smtClean="0"/>
              <a:t>Rapid deployment</a:t>
            </a:r>
          </a:p>
          <a:p>
            <a:pPr marL="0" indent="0" algn="just">
              <a:buNone/>
            </a:pPr>
            <a:r>
              <a:rPr lang="en-US" dirty="0"/>
              <a:t>Because each service is small, the </a:t>
            </a:r>
            <a:r>
              <a:rPr lang="en-US" dirty="0" err="1"/>
              <a:t>microservices</a:t>
            </a:r>
            <a:r>
              <a:rPr lang="en-US" dirty="0"/>
              <a:t> approach means a given </a:t>
            </a:r>
            <a:r>
              <a:rPr lang="en-US" dirty="0" err="1"/>
              <a:t>microservice</a:t>
            </a:r>
            <a:r>
              <a:rPr lang="en-US" dirty="0"/>
              <a:t> can be created, tested, and deployed rapidly.</a:t>
            </a:r>
            <a:endParaRPr lang="en-US" dirty="0" smtClean="0"/>
          </a:p>
          <a:p>
            <a:pPr>
              <a:buFont typeface="Wingdings" pitchFamily="2" charset="2"/>
              <a:buChar char="Ø"/>
            </a:pPr>
            <a:r>
              <a:rPr lang="en-US" dirty="0" smtClean="0"/>
              <a:t>Improved </a:t>
            </a:r>
            <a:r>
              <a:rPr lang="en-US" dirty="0"/>
              <a:t>fault isolation </a:t>
            </a:r>
            <a:endParaRPr lang="en-US" dirty="0" smtClean="0"/>
          </a:p>
          <a:p>
            <a:pPr marL="0" indent="0">
              <a:buNone/>
            </a:pPr>
            <a:r>
              <a:rPr lang="en-US" dirty="0"/>
              <a:t>Dividing an application into multiple </a:t>
            </a:r>
            <a:r>
              <a:rPr lang="en-US" dirty="0" err="1"/>
              <a:t>microservices</a:t>
            </a:r>
            <a:r>
              <a:rPr lang="en-US" dirty="0"/>
              <a:t> makes fault isolation easier. When a problem occurs, a manager can identify and test the misbehaving </a:t>
            </a:r>
            <a:r>
              <a:rPr lang="en-US" dirty="0" err="1"/>
              <a:t>microservice</a:t>
            </a:r>
            <a:r>
              <a:rPr lang="en-US" dirty="0"/>
              <a:t> while allowing applications and other </a:t>
            </a:r>
            <a:r>
              <a:rPr lang="en-US" dirty="0" err="1"/>
              <a:t>microservices</a:t>
            </a:r>
            <a:r>
              <a:rPr lang="en-US" dirty="0"/>
              <a:t> to continue normal operations. </a:t>
            </a:r>
          </a:p>
        </p:txBody>
      </p:sp>
    </p:spTree>
    <p:extLst>
      <p:ext uri="{BB962C8B-B14F-4D97-AF65-F5344CB8AC3E}">
        <p14:creationId xmlns:p14="http://schemas.microsoft.com/office/powerpoint/2010/main" val="1536833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Advantages Of </a:t>
            </a:r>
            <a:r>
              <a:rPr lang="en-US" b="1" dirty="0" err="1"/>
              <a:t>Microservices</a:t>
            </a:r>
            <a:r>
              <a:rPr lang="en-US" b="1" dirty="0"/>
              <a:t> -</a:t>
            </a:r>
            <a:r>
              <a:rPr lang="en-US" sz="2200" b="1" dirty="0"/>
              <a:t>Advantages For Operations And Maintenance </a:t>
            </a:r>
            <a:endParaRPr lang="en-US" sz="2200" dirty="0"/>
          </a:p>
        </p:txBody>
      </p:sp>
      <p:sp>
        <p:nvSpPr>
          <p:cNvPr id="3" name="Content Placeholder 2"/>
          <p:cNvSpPr>
            <a:spLocks noGrp="1"/>
          </p:cNvSpPr>
          <p:nvPr>
            <p:ph idx="1"/>
          </p:nvPr>
        </p:nvSpPr>
        <p:spPr>
          <a:xfrm>
            <a:off x="381000" y="1600200"/>
            <a:ext cx="8229600" cy="4525963"/>
          </a:xfrm>
        </p:spPr>
        <p:txBody>
          <a:bodyPr>
            <a:normAutofit fontScale="85000" lnSpcReduction="20000"/>
          </a:bodyPr>
          <a:lstStyle/>
          <a:p>
            <a:pPr>
              <a:buFont typeface="Wingdings" pitchFamily="2" charset="2"/>
              <a:buChar char="Ø"/>
            </a:pPr>
            <a:r>
              <a:rPr lang="en-US" dirty="0"/>
              <a:t>Better control of </a:t>
            </a:r>
            <a:r>
              <a:rPr lang="en-US" dirty="0" smtClean="0"/>
              <a:t>scaling</a:t>
            </a:r>
          </a:p>
          <a:p>
            <a:pPr marL="0" indent="0">
              <a:buNone/>
            </a:pPr>
            <a:r>
              <a:rPr lang="en-US" dirty="0"/>
              <a:t>Each </a:t>
            </a:r>
            <a:r>
              <a:rPr lang="en-US" dirty="0" err="1"/>
              <a:t>microservice</a:t>
            </a:r>
            <a:r>
              <a:rPr lang="en-US" dirty="0"/>
              <a:t> can be scaled independently.</a:t>
            </a:r>
          </a:p>
          <a:p>
            <a:pPr algn="just">
              <a:buFont typeface="Wingdings" pitchFamily="2" charset="2"/>
              <a:buChar char="Ø"/>
            </a:pPr>
            <a:r>
              <a:rPr lang="en-US" dirty="0"/>
              <a:t>Compatibility with containers and orchestration </a:t>
            </a:r>
            <a:r>
              <a:rPr lang="en-US" dirty="0" smtClean="0"/>
              <a:t>systems</a:t>
            </a:r>
          </a:p>
          <a:p>
            <a:pPr marL="0" indent="0" algn="just">
              <a:buNone/>
            </a:pPr>
            <a:r>
              <a:rPr lang="en-US" dirty="0"/>
              <a:t>A key distinction between the monolithic approach and the </a:t>
            </a:r>
            <a:r>
              <a:rPr lang="en-US" dirty="0" err="1"/>
              <a:t>microservices</a:t>
            </a:r>
            <a:r>
              <a:rPr lang="en-US" dirty="0"/>
              <a:t> approach arises from the </a:t>
            </a:r>
            <a:r>
              <a:rPr lang="en-US" dirty="0" smtClean="0"/>
              <a:t>underlying </a:t>
            </a:r>
            <a:r>
              <a:rPr lang="en-US" dirty="0"/>
              <a:t>platforms needed. Because it is small and only performs one task, a </a:t>
            </a:r>
            <a:r>
              <a:rPr lang="en-US" dirty="0" err="1"/>
              <a:t>microservice</a:t>
            </a:r>
            <a:r>
              <a:rPr lang="en-US" dirty="0"/>
              <a:t> fits best into the container paradigm. Furthermore, using containers means that </a:t>
            </a:r>
            <a:r>
              <a:rPr lang="en-US" dirty="0" err="1" smtClean="0"/>
              <a:t>microservices</a:t>
            </a:r>
            <a:r>
              <a:rPr lang="en-US" dirty="0" smtClean="0"/>
              <a:t> </a:t>
            </a:r>
            <a:r>
              <a:rPr lang="en-US" dirty="0"/>
              <a:t>can be monitored, scaled, and load balanced by a conventional container orchestration system, such as </a:t>
            </a:r>
            <a:r>
              <a:rPr lang="en-US" dirty="0" err="1"/>
              <a:t>Kubernetes</a:t>
            </a:r>
            <a:r>
              <a:rPr lang="en-US" dirty="0"/>
              <a:t>. </a:t>
            </a:r>
          </a:p>
          <a:p>
            <a:endParaRPr lang="en-US" dirty="0"/>
          </a:p>
        </p:txBody>
      </p:sp>
    </p:spTree>
    <p:extLst>
      <p:ext uri="{BB962C8B-B14F-4D97-AF65-F5344CB8AC3E}">
        <p14:creationId xmlns:p14="http://schemas.microsoft.com/office/powerpoint/2010/main" val="635446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Advantages Of </a:t>
            </a:r>
            <a:r>
              <a:rPr lang="en-US" b="1" dirty="0" err="1" smtClean="0"/>
              <a:t>Microservices</a:t>
            </a:r>
            <a:r>
              <a:rPr lang="en-US" b="1" dirty="0" smtClean="0"/>
              <a:t>-</a:t>
            </a:r>
            <a:r>
              <a:rPr lang="en-US" b="1" dirty="0"/>
              <a:t> </a:t>
            </a:r>
            <a:r>
              <a:rPr lang="en-US" sz="2200" b="1" dirty="0"/>
              <a:t>Advantages For Operations And Maintenance</a:t>
            </a:r>
            <a:endParaRPr lang="en-US" sz="2200" dirty="0"/>
          </a:p>
        </p:txBody>
      </p:sp>
      <p:sp>
        <p:nvSpPr>
          <p:cNvPr id="3" name="Content Placeholder 2"/>
          <p:cNvSpPr>
            <a:spLocks noGrp="1"/>
          </p:cNvSpPr>
          <p:nvPr>
            <p:ph idx="1"/>
          </p:nvPr>
        </p:nvSpPr>
        <p:spPr/>
        <p:txBody>
          <a:bodyPr/>
          <a:lstStyle/>
          <a:p>
            <a:pPr>
              <a:buFont typeface="Wingdings" pitchFamily="2" charset="2"/>
              <a:buChar char="Ø"/>
            </a:pPr>
            <a:r>
              <a:rPr lang="en-US" dirty="0"/>
              <a:t>Independent upgrade of each </a:t>
            </a:r>
            <a:r>
              <a:rPr lang="en-US" dirty="0" smtClean="0"/>
              <a:t>service</a:t>
            </a:r>
          </a:p>
          <a:p>
            <a:pPr marL="0" indent="0" algn="just">
              <a:buNone/>
            </a:pPr>
            <a:r>
              <a:rPr lang="en-US" dirty="0"/>
              <a:t>Once an improved version of a </a:t>
            </a:r>
            <a:r>
              <a:rPr lang="en-US" dirty="0" err="1"/>
              <a:t>microservice</a:t>
            </a:r>
            <a:r>
              <a:rPr lang="en-US" dirty="0"/>
              <a:t> has been created, the new version can be introduced without stopping existing </a:t>
            </a:r>
            <a:r>
              <a:rPr lang="en-US" dirty="0" smtClean="0"/>
              <a:t>applications </a:t>
            </a:r>
            <a:r>
              <a:rPr lang="en-US" dirty="0"/>
              <a:t>and without disturbing other </a:t>
            </a:r>
            <a:r>
              <a:rPr lang="en-US" dirty="0" err="1"/>
              <a:t>microservices</a:t>
            </a:r>
            <a:r>
              <a:rPr lang="en-US" dirty="0"/>
              <a:t>.</a:t>
            </a:r>
          </a:p>
          <a:p>
            <a:endParaRPr lang="en-US" dirty="0"/>
          </a:p>
        </p:txBody>
      </p:sp>
    </p:spTree>
    <p:extLst>
      <p:ext uri="{BB962C8B-B14F-4D97-AF65-F5344CB8AC3E}">
        <p14:creationId xmlns:p14="http://schemas.microsoft.com/office/powerpoint/2010/main" val="1903328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Potential Disadvantages Of </a:t>
            </a:r>
            <a:r>
              <a:rPr lang="en-US" b="1" dirty="0" err="1"/>
              <a:t>Microservices</a:t>
            </a:r>
            <a:endParaRPr lang="en-US" dirty="0"/>
          </a:p>
        </p:txBody>
      </p:sp>
      <p:sp>
        <p:nvSpPr>
          <p:cNvPr id="3" name="Content Placeholder 2"/>
          <p:cNvSpPr>
            <a:spLocks noGrp="1"/>
          </p:cNvSpPr>
          <p:nvPr>
            <p:ph idx="1"/>
          </p:nvPr>
        </p:nvSpPr>
        <p:spPr/>
        <p:txBody>
          <a:bodyPr>
            <a:normAutofit fontScale="85000" lnSpcReduction="10000"/>
          </a:bodyPr>
          <a:lstStyle/>
          <a:p>
            <a:r>
              <a:rPr lang="en-US" dirty="0"/>
              <a:t>Although </a:t>
            </a:r>
            <a:r>
              <a:rPr lang="en-US" dirty="0" smtClean="0"/>
              <a:t>it offers many </a:t>
            </a:r>
            <a:r>
              <a:rPr lang="en-US" dirty="0" err="1" smtClean="0"/>
              <a:t>advantages,the</a:t>
            </a:r>
            <a:r>
              <a:rPr lang="en-US" dirty="0" smtClean="0"/>
              <a:t> </a:t>
            </a:r>
            <a:r>
              <a:rPr lang="en-US" dirty="0" err="1" smtClean="0"/>
              <a:t>microservices</a:t>
            </a:r>
            <a:r>
              <a:rPr lang="en-US" dirty="0" smtClean="0"/>
              <a:t> approach also has potential </a:t>
            </a:r>
            <a:r>
              <a:rPr lang="en-US" dirty="0"/>
              <a:t>disadvantages, including: </a:t>
            </a:r>
            <a:endParaRPr lang="en-US" dirty="0" smtClean="0"/>
          </a:p>
          <a:p>
            <a:pPr>
              <a:buFont typeface="Wingdings" pitchFamily="2" charset="2"/>
              <a:buChar char="Ø"/>
            </a:pPr>
            <a:r>
              <a:rPr lang="en-US" dirty="0" smtClean="0"/>
              <a:t> </a:t>
            </a:r>
            <a:r>
              <a:rPr lang="en-US" dirty="0"/>
              <a:t>Cascading </a:t>
            </a:r>
            <a:r>
              <a:rPr lang="en-US" dirty="0" smtClean="0"/>
              <a:t>errors</a:t>
            </a:r>
          </a:p>
          <a:p>
            <a:pPr marL="0" indent="0" algn="just">
              <a:buNone/>
            </a:pPr>
            <a:r>
              <a:rPr lang="en-US" dirty="0"/>
              <a:t>One of the advantages of a monolithic application lies in the property of being self-contained. If a function contains an error, the application may fail, but other applications will continue. In the </a:t>
            </a:r>
            <a:r>
              <a:rPr lang="en-US" dirty="0" err="1"/>
              <a:t>microservices</a:t>
            </a:r>
            <a:r>
              <a:rPr lang="en-US" dirty="0"/>
              <a:t> approach, one </a:t>
            </a:r>
            <a:r>
              <a:rPr lang="en-US" dirty="0" err="1"/>
              <a:t>microser</a:t>
            </a:r>
            <a:r>
              <a:rPr lang="en-US" dirty="0"/>
              <a:t>- vice can invoke another, which can invoke another, and so on. If one of the </a:t>
            </a:r>
            <a:r>
              <a:rPr lang="en-US" dirty="0" err="1"/>
              <a:t>microser</a:t>
            </a:r>
            <a:r>
              <a:rPr lang="en-US" dirty="0"/>
              <a:t>- vices fails, the failure may affect many others as well as the applications that use them</a:t>
            </a:r>
            <a:r>
              <a:rPr lang="en-US" dirty="0" smtClean="0"/>
              <a:t>.</a:t>
            </a:r>
          </a:p>
        </p:txBody>
      </p:sp>
    </p:spTree>
    <p:extLst>
      <p:ext uri="{BB962C8B-B14F-4D97-AF65-F5344CB8AC3E}">
        <p14:creationId xmlns:p14="http://schemas.microsoft.com/office/powerpoint/2010/main" val="2067040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Potential Disadvantages Of </a:t>
            </a:r>
            <a:r>
              <a:rPr lang="en-US" b="1" dirty="0" err="1"/>
              <a:t>Microservices</a:t>
            </a:r>
            <a:endParaRPr lang="en-US" dirty="0"/>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Ø"/>
            </a:pPr>
            <a:r>
              <a:rPr lang="en-US" dirty="0"/>
              <a:t>Duplication of functionality and </a:t>
            </a:r>
            <a:r>
              <a:rPr lang="en-US" dirty="0" smtClean="0"/>
              <a:t>overlap</a:t>
            </a:r>
          </a:p>
          <a:p>
            <a:pPr marL="0" indent="0" algn="just">
              <a:buNone/>
            </a:pPr>
            <a:r>
              <a:rPr lang="en-US" dirty="0"/>
              <a:t>Interestingly, the ease with which </a:t>
            </a:r>
            <a:r>
              <a:rPr lang="en-US" dirty="0" err="1" smtClean="0"/>
              <a:t>microservices</a:t>
            </a:r>
            <a:r>
              <a:rPr lang="en-US" dirty="0" smtClean="0"/>
              <a:t> </a:t>
            </a:r>
            <a:r>
              <a:rPr lang="en-US" dirty="0"/>
              <a:t>can be created invites software engineers to deploy many. For example, some large enterprises report having hundreds of </a:t>
            </a:r>
            <a:r>
              <a:rPr lang="en-US" dirty="0" err="1"/>
              <a:t>microservices</a:t>
            </a:r>
            <a:r>
              <a:rPr lang="en-US" dirty="0"/>
              <a:t> deployed. When </a:t>
            </a:r>
            <a:r>
              <a:rPr lang="en-US" dirty="0" smtClean="0"/>
              <a:t>func</a:t>
            </a:r>
            <a:r>
              <a:rPr lang="en-US" dirty="0"/>
              <a:t>tionality is needed that differs slightly from an existing </a:t>
            </a:r>
            <a:r>
              <a:rPr lang="en-US" dirty="0" err="1"/>
              <a:t>microservice</a:t>
            </a:r>
            <a:r>
              <a:rPr lang="en-US" dirty="0"/>
              <a:t>, it is often easier to create a completely new one than to modify the existing </a:t>
            </a:r>
            <a:r>
              <a:rPr lang="en-US" dirty="0" err="1"/>
              <a:t>microservice</a:t>
            </a:r>
            <a:r>
              <a:rPr lang="en-US" dirty="0"/>
              <a:t>. </a:t>
            </a:r>
            <a:endParaRPr lang="en-US" dirty="0" smtClean="0"/>
          </a:p>
          <a:p>
            <a:pPr marL="0" indent="0" algn="just">
              <a:buNone/>
            </a:pPr>
            <a:endParaRPr lang="en-US" dirty="0"/>
          </a:p>
          <a:p>
            <a:pPr>
              <a:buFont typeface="Wingdings" pitchFamily="2" charset="2"/>
              <a:buChar char="Ø"/>
            </a:pPr>
            <a:r>
              <a:rPr lang="en-US" dirty="0"/>
              <a:t>Management </a:t>
            </a:r>
            <a:r>
              <a:rPr lang="en-US" dirty="0" smtClean="0"/>
              <a:t>complexity</a:t>
            </a:r>
          </a:p>
          <a:p>
            <a:pPr marL="0" indent="0" algn="just">
              <a:buNone/>
            </a:pPr>
            <a:r>
              <a:rPr lang="en-US" dirty="0"/>
              <a:t>Each </a:t>
            </a:r>
            <a:r>
              <a:rPr lang="en-US" dirty="0" err="1"/>
              <a:t>microservice</a:t>
            </a:r>
            <a:r>
              <a:rPr lang="en-US" dirty="0"/>
              <a:t> must be monitored and managed. </a:t>
            </a:r>
            <a:r>
              <a:rPr lang="en-US" dirty="0" err="1"/>
              <a:t>Microservices</a:t>
            </a:r>
            <a:r>
              <a:rPr lang="en-US" dirty="0"/>
              <a:t> make management more complex. Although orchestration and </a:t>
            </a:r>
            <a:r>
              <a:rPr lang="en-US" dirty="0" smtClean="0"/>
              <a:t>automation </a:t>
            </a:r>
            <a:r>
              <a:rPr lang="en-US" dirty="0"/>
              <a:t>tools help, with hundreds of </a:t>
            </a:r>
            <a:r>
              <a:rPr lang="en-US" dirty="0" err="1"/>
              <a:t>microservices</a:t>
            </a:r>
            <a:r>
              <a:rPr lang="en-US" dirty="0"/>
              <a:t> running simultaneously, it can be </a:t>
            </a:r>
            <a:r>
              <a:rPr lang="en-US" dirty="0" smtClean="0"/>
              <a:t>difficult </a:t>
            </a:r>
            <a:r>
              <a:rPr lang="en-US" dirty="0"/>
              <a:t>for a manager to understand their behaviors, interdependencies, and the interactions among them. </a:t>
            </a:r>
          </a:p>
          <a:p>
            <a:pPr algn="just"/>
            <a:endParaRPr lang="en-US" dirty="0"/>
          </a:p>
        </p:txBody>
      </p:sp>
    </p:spTree>
    <p:extLst>
      <p:ext uri="{BB962C8B-B14F-4D97-AF65-F5344CB8AC3E}">
        <p14:creationId xmlns:p14="http://schemas.microsoft.com/office/powerpoint/2010/main" val="672545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Potential Disadvantages Of </a:t>
            </a:r>
            <a:r>
              <a:rPr lang="en-US" b="1" dirty="0" err="1"/>
              <a:t>Microservices</a:t>
            </a:r>
            <a:endParaRPr lang="en-US" dirty="0"/>
          </a:p>
        </p:txBody>
      </p:sp>
      <p:sp>
        <p:nvSpPr>
          <p:cNvPr id="3" name="Content Placeholder 2"/>
          <p:cNvSpPr>
            <a:spLocks noGrp="1"/>
          </p:cNvSpPr>
          <p:nvPr>
            <p:ph idx="1"/>
          </p:nvPr>
        </p:nvSpPr>
        <p:spPr/>
        <p:txBody>
          <a:bodyPr>
            <a:normAutofit fontScale="85000" lnSpcReduction="10000"/>
          </a:bodyPr>
          <a:lstStyle/>
          <a:p>
            <a:pPr>
              <a:buFont typeface="Wingdings" pitchFamily="2" charset="2"/>
              <a:buChar char="Ø"/>
            </a:pPr>
            <a:r>
              <a:rPr lang="en-US" i="1" dirty="0"/>
              <a:t>Replication of </a:t>
            </a:r>
            <a:r>
              <a:rPr lang="en-US" i="1" dirty="0" smtClean="0"/>
              <a:t>data </a:t>
            </a:r>
            <a:r>
              <a:rPr lang="en-US" i="1" dirty="0"/>
              <a:t>and transmission </a:t>
            </a:r>
            <a:r>
              <a:rPr lang="en-US" i="1" dirty="0" smtClean="0"/>
              <a:t>overhead</a:t>
            </a:r>
          </a:p>
          <a:p>
            <a:pPr marL="0" indent="0" algn="just">
              <a:buNone/>
            </a:pPr>
            <a:r>
              <a:rPr lang="en-US" dirty="0"/>
              <a:t>Recall that the monolithic </a:t>
            </a:r>
            <a:r>
              <a:rPr lang="en-US" dirty="0" smtClean="0"/>
              <a:t>approach </a:t>
            </a:r>
            <a:r>
              <a:rPr lang="en-US" dirty="0"/>
              <a:t>allows functions to share global data, Although it can lead to problems, sharing has the advantage of efficiency, especially in cases where functions access large sets of data. The </a:t>
            </a:r>
            <a:r>
              <a:rPr lang="en-US" dirty="0" err="1"/>
              <a:t>microservices</a:t>
            </a:r>
            <a:r>
              <a:rPr lang="en-US" dirty="0"/>
              <a:t> approach requires each </a:t>
            </a:r>
            <a:r>
              <a:rPr lang="en-US" dirty="0" err="1"/>
              <a:t>microservice</a:t>
            </a:r>
            <a:r>
              <a:rPr lang="en-US" dirty="0"/>
              <a:t> to obtain a copy of the needed data, either from a storage server or by being passed a copy when the </a:t>
            </a:r>
            <a:r>
              <a:rPr lang="en-US" dirty="0" err="1" smtClean="0"/>
              <a:t>microservice</a:t>
            </a:r>
            <a:r>
              <a:rPr lang="en-US" dirty="0" smtClean="0"/>
              <a:t> </a:t>
            </a:r>
            <a:r>
              <a:rPr lang="en-US" dirty="0"/>
              <a:t>is invoked. More important, an application that invokes many </a:t>
            </a:r>
            <a:r>
              <a:rPr lang="en-US" dirty="0" err="1"/>
              <a:t>microservices</a:t>
            </a:r>
            <a:r>
              <a:rPr lang="en-US" dirty="0"/>
              <a:t> may experience excessive overhead if each of the </a:t>
            </a:r>
            <a:r>
              <a:rPr lang="en-US" dirty="0" err="1"/>
              <a:t>microservices</a:t>
            </a:r>
            <a:r>
              <a:rPr lang="en-US" dirty="0"/>
              <a:t> needs to access the data. </a:t>
            </a:r>
            <a:r>
              <a:rPr lang="en-US" i="1" dirty="0" smtClean="0"/>
              <a:t> </a:t>
            </a:r>
            <a:endParaRPr lang="en-US" dirty="0"/>
          </a:p>
        </p:txBody>
      </p:sp>
    </p:spTree>
    <p:extLst>
      <p:ext uri="{BB962C8B-B14F-4D97-AF65-F5344CB8AC3E}">
        <p14:creationId xmlns:p14="http://schemas.microsoft.com/office/powerpoint/2010/main" val="1355690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Potential Disadvantages Of </a:t>
            </a:r>
            <a:r>
              <a:rPr lang="en-US" b="1" dirty="0" err="1"/>
              <a:t>Microservices</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i="1" dirty="0"/>
              <a:t>Increase security attack </a:t>
            </a:r>
            <a:r>
              <a:rPr lang="en-US" i="1" dirty="0" smtClean="0"/>
              <a:t>surface</a:t>
            </a:r>
          </a:p>
          <a:p>
            <a:pPr marL="0" indent="0" algn="just">
              <a:buNone/>
            </a:pPr>
            <a:r>
              <a:rPr lang="en-US" dirty="0" smtClean="0"/>
              <a:t>We use the term </a:t>
            </a:r>
            <a:r>
              <a:rPr lang="en-US" i="1" dirty="0"/>
              <a:t>security </a:t>
            </a:r>
            <a:r>
              <a:rPr lang="en-US" i="1" dirty="0" smtClean="0"/>
              <a:t>attack surface </a:t>
            </a:r>
            <a:r>
              <a:rPr lang="en-US" dirty="0"/>
              <a:t>to refer </a:t>
            </a:r>
            <a:r>
              <a:rPr lang="en-US" dirty="0" smtClean="0"/>
              <a:t>to the points in a system that can be used to launch an attack. A monolithic application </a:t>
            </a:r>
            <a:r>
              <a:rPr lang="en-US" dirty="0"/>
              <a:t>represents </a:t>
            </a:r>
            <a:r>
              <a:rPr lang="en-US" dirty="0" smtClean="0"/>
              <a:t>a single attack point.</a:t>
            </a:r>
          </a:p>
          <a:p>
            <a:pPr marL="0" indent="0" algn="just">
              <a:buNone/>
            </a:pPr>
            <a:r>
              <a:rPr lang="en-US" dirty="0" smtClean="0"/>
              <a:t>By </a:t>
            </a:r>
            <a:r>
              <a:rPr lang="en-US" dirty="0"/>
              <a:t>disaggregating an application into many </a:t>
            </a:r>
            <a:r>
              <a:rPr lang="en-US" dirty="0" err="1"/>
              <a:t>indepen</a:t>
            </a:r>
            <a:r>
              <a:rPr lang="en-US" dirty="0"/>
              <a:t>- dent pieces, the </a:t>
            </a:r>
            <a:r>
              <a:rPr lang="en-US" dirty="0" err="1"/>
              <a:t>microservices</a:t>
            </a:r>
            <a:r>
              <a:rPr lang="en-US" dirty="0"/>
              <a:t> approach creates multiple points that an attacker can try to exploit. </a:t>
            </a:r>
            <a:endParaRPr lang="en-US" i="1" dirty="0" smtClean="0"/>
          </a:p>
        </p:txBody>
      </p:sp>
    </p:spTree>
    <p:extLst>
      <p:ext uri="{BB962C8B-B14F-4D97-AF65-F5344CB8AC3E}">
        <p14:creationId xmlns:p14="http://schemas.microsoft.com/office/powerpoint/2010/main" val="2719623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Traditional Monolithic Applications </a:t>
            </a:r>
            <a:endParaRPr lang="en-US" dirty="0"/>
          </a:p>
        </p:txBody>
      </p:sp>
      <p:sp>
        <p:nvSpPr>
          <p:cNvPr id="3" name="Content Placeholder 2"/>
          <p:cNvSpPr>
            <a:spLocks noGrp="1"/>
          </p:cNvSpPr>
          <p:nvPr>
            <p:ph idx="1"/>
          </p:nvPr>
        </p:nvSpPr>
        <p:spPr/>
        <p:txBody>
          <a:bodyPr/>
          <a:lstStyle/>
          <a:p>
            <a:pPr algn="just"/>
            <a:r>
              <a:rPr lang="en-US" dirty="0"/>
              <a:t>Industry </a:t>
            </a:r>
            <a:r>
              <a:rPr lang="en-US" dirty="0" smtClean="0"/>
              <a:t>uses the term </a:t>
            </a:r>
            <a:r>
              <a:rPr lang="en-US" i="1" dirty="0"/>
              <a:t>monolithic </a:t>
            </a:r>
            <a:r>
              <a:rPr lang="en-US" dirty="0"/>
              <a:t>to characterize an </a:t>
            </a:r>
            <a:r>
              <a:rPr lang="en-US" dirty="0" smtClean="0"/>
              <a:t>application constructed as a </a:t>
            </a:r>
            <a:r>
              <a:rPr lang="en-US" dirty="0"/>
              <a:t>single, </a:t>
            </a:r>
            <a:r>
              <a:rPr lang="en-US" dirty="0" smtClean="0"/>
              <a:t>self contained piece of software. Monolithic applications tend to be both large and complex.</a:t>
            </a:r>
          </a:p>
          <a:p>
            <a:pPr algn="just"/>
            <a:r>
              <a:rPr lang="en-US" dirty="0" smtClean="0"/>
              <a:t>Internally, they contain code to perform many functions that can span a </a:t>
            </a:r>
            <a:r>
              <a:rPr lang="en-US" dirty="0"/>
              <a:t>wide range. </a:t>
            </a:r>
          </a:p>
        </p:txBody>
      </p:sp>
    </p:spTree>
    <p:extLst>
      <p:ext uri="{BB962C8B-B14F-4D97-AF65-F5344CB8AC3E}">
        <p14:creationId xmlns:p14="http://schemas.microsoft.com/office/powerpoint/2010/main" val="2351768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Potential Disadvantages Of </a:t>
            </a:r>
            <a:r>
              <a:rPr lang="en-US" b="1" dirty="0" err="1"/>
              <a:t>Microservices</a:t>
            </a:r>
            <a:endParaRPr lang="en-US" dirty="0"/>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Ø"/>
            </a:pPr>
            <a:r>
              <a:rPr lang="en-US" i="1" dirty="0"/>
              <a:t>Workforce </a:t>
            </a:r>
            <a:r>
              <a:rPr lang="en-US" i="1" dirty="0" smtClean="0"/>
              <a:t>training</a:t>
            </a:r>
            <a:endParaRPr lang="en-US" dirty="0"/>
          </a:p>
          <a:p>
            <a:pPr marL="0" indent="0" algn="just">
              <a:buNone/>
            </a:pPr>
            <a:r>
              <a:rPr lang="en-US" dirty="0"/>
              <a:t>When following the monolithic approach, a software engineer divides the code into modules that make the application easy to create and maintain. </a:t>
            </a:r>
            <a:endParaRPr lang="en-US" dirty="0" smtClean="0"/>
          </a:p>
          <a:p>
            <a:pPr marL="0" indent="0" algn="just">
              <a:buNone/>
            </a:pPr>
            <a:r>
              <a:rPr lang="en-US" dirty="0" smtClean="0"/>
              <a:t>In </a:t>
            </a:r>
            <a:r>
              <a:rPr lang="en-US" dirty="0"/>
              <a:t>contrast, the </a:t>
            </a:r>
            <a:r>
              <a:rPr lang="en-US" dirty="0" err="1"/>
              <a:t>microservices</a:t>
            </a:r>
            <a:r>
              <a:rPr lang="en-US" dirty="0"/>
              <a:t> approach requires software engineers to consider the cost of running each </a:t>
            </a:r>
            <a:r>
              <a:rPr lang="en-US" dirty="0" err="1"/>
              <a:t>microservice</a:t>
            </a:r>
            <a:r>
              <a:rPr lang="en-US" dirty="0"/>
              <a:t> as well as the communication costs incurred in accessing data or passing it from one </a:t>
            </a:r>
            <a:r>
              <a:rPr lang="en-US" dirty="0" err="1"/>
              <a:t>microservice</a:t>
            </a:r>
            <a:r>
              <a:rPr lang="en-US" dirty="0"/>
              <a:t> to another. </a:t>
            </a:r>
            <a:endParaRPr lang="en-US" dirty="0" smtClean="0"/>
          </a:p>
          <a:p>
            <a:pPr marL="0" indent="0" algn="just">
              <a:buNone/>
            </a:pPr>
            <a:r>
              <a:rPr lang="en-US" dirty="0" smtClean="0"/>
              <a:t>A </a:t>
            </a:r>
            <a:r>
              <a:rPr lang="en-US" dirty="0"/>
              <a:t>software engineer must also consider the question of </a:t>
            </a:r>
            <a:r>
              <a:rPr lang="en-US" dirty="0" smtClean="0"/>
              <a:t>granularity. </a:t>
            </a:r>
            <a:r>
              <a:rPr lang="en-US" dirty="0"/>
              <a:t>Thus, software </a:t>
            </a:r>
            <a:r>
              <a:rPr lang="en-US" dirty="0" smtClean="0"/>
              <a:t>engineers </a:t>
            </a:r>
            <a:r>
              <a:rPr lang="en-US" dirty="0"/>
              <a:t>need new skills to create software for </a:t>
            </a:r>
            <a:r>
              <a:rPr lang="en-US" dirty="0" err="1"/>
              <a:t>microservices</a:t>
            </a:r>
            <a:r>
              <a:rPr lang="en-US" dirty="0"/>
              <a:t>. </a:t>
            </a:r>
          </a:p>
        </p:txBody>
      </p:sp>
    </p:spTree>
    <p:extLst>
      <p:ext uri="{BB962C8B-B14F-4D97-AF65-F5344CB8AC3E}">
        <p14:creationId xmlns:p14="http://schemas.microsoft.com/office/powerpoint/2010/main" val="332225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Communication Protocols Used For </a:t>
            </a:r>
            <a:r>
              <a:rPr lang="en-US" b="1" dirty="0" err="1"/>
              <a:t>Microservices</a:t>
            </a:r>
            <a:r>
              <a:rPr lang="en-US" b="1" dirty="0"/>
              <a:t> </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To have meaningful and unambiguous communication, both sides must agree on the format and meaning of messages that are exchanged; communication protocols specify the message details. </a:t>
            </a:r>
            <a:endParaRPr lang="en-US" dirty="0" smtClean="0"/>
          </a:p>
          <a:p>
            <a:pPr algn="just"/>
            <a:r>
              <a:rPr lang="en-US" dirty="0" smtClean="0"/>
              <a:t>Like </a:t>
            </a:r>
            <a:r>
              <a:rPr lang="en-US" dirty="0"/>
              <a:t>other applications in a data center, </a:t>
            </a:r>
            <a:r>
              <a:rPr lang="en-US" dirty="0" err="1"/>
              <a:t>microservices</a:t>
            </a:r>
            <a:r>
              <a:rPr lang="en-US" dirty="0"/>
              <a:t> communicate using Internet protocols</a:t>
            </a:r>
            <a:r>
              <a:rPr lang="en-US" dirty="0" smtClean="0"/>
              <a:t>. </a:t>
            </a:r>
            <a:r>
              <a:rPr lang="en-US" dirty="0"/>
              <a:t>Doing so means a </a:t>
            </a:r>
            <a:r>
              <a:rPr lang="en-US" dirty="0" err="1"/>
              <a:t>microservice</a:t>
            </a:r>
            <a:r>
              <a:rPr lang="en-US" dirty="0"/>
              <a:t> can be reached from inside or outside the data center, subject to security restrictions.</a:t>
            </a:r>
            <a:endParaRPr lang="en-US" dirty="0"/>
          </a:p>
        </p:txBody>
      </p:sp>
    </p:spTree>
    <p:extLst>
      <p:ext uri="{BB962C8B-B14F-4D97-AF65-F5344CB8AC3E}">
        <p14:creationId xmlns:p14="http://schemas.microsoft.com/office/powerpoint/2010/main" val="3340323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Communication Protocols Used For </a:t>
            </a:r>
            <a:r>
              <a:rPr lang="en-US" b="1" dirty="0" err="1"/>
              <a:t>Microservices</a:t>
            </a:r>
            <a:r>
              <a:rPr lang="en-US" b="1" dirty="0"/>
              <a:t> </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For the </a:t>
            </a:r>
            <a:r>
              <a:rPr lang="en-US" i="1" dirty="0"/>
              <a:t>transport layer protocol</a:t>
            </a:r>
            <a:r>
              <a:rPr lang="en-US" dirty="0"/>
              <a:t>, </a:t>
            </a:r>
            <a:r>
              <a:rPr lang="en-US" dirty="0" smtClean="0"/>
              <a:t>most </a:t>
            </a:r>
            <a:r>
              <a:rPr lang="en-US" dirty="0" err="1" smtClean="0"/>
              <a:t>microservices</a:t>
            </a:r>
            <a:r>
              <a:rPr lang="en-US" dirty="0" smtClean="0"/>
              <a:t> use the </a:t>
            </a:r>
            <a:r>
              <a:rPr lang="en-US" i="1" dirty="0"/>
              <a:t>Transmission </a:t>
            </a:r>
            <a:r>
              <a:rPr lang="en-US" i="1" dirty="0" smtClean="0"/>
              <a:t>Control Protocol </a:t>
            </a:r>
            <a:r>
              <a:rPr lang="en-US" dirty="0"/>
              <a:t>(</a:t>
            </a:r>
            <a:r>
              <a:rPr lang="en-US" i="1" dirty="0"/>
              <a:t>TCP</a:t>
            </a:r>
            <a:r>
              <a:rPr lang="en-US" dirty="0"/>
              <a:t>), with TCP </a:t>
            </a:r>
            <a:r>
              <a:rPr lang="en-US" dirty="0" smtClean="0"/>
              <a:t>being sent in </a:t>
            </a:r>
            <a:r>
              <a:rPr lang="en-US" i="1" dirty="0"/>
              <a:t>Internet Protocol </a:t>
            </a:r>
            <a:r>
              <a:rPr lang="en-US" dirty="0"/>
              <a:t>(</a:t>
            </a:r>
            <a:r>
              <a:rPr lang="en-US" i="1" dirty="0"/>
              <a:t>IP</a:t>
            </a:r>
            <a:r>
              <a:rPr lang="en-US" dirty="0"/>
              <a:t>) packets. </a:t>
            </a:r>
            <a:endParaRPr lang="en-US" dirty="0" smtClean="0"/>
          </a:p>
          <a:p>
            <a:pPr algn="just"/>
            <a:r>
              <a:rPr lang="en-US" dirty="0"/>
              <a:t>Although a software engineer can design a special-purpose transfer protocol for each new </a:t>
            </a:r>
            <a:r>
              <a:rPr lang="en-US" dirty="0" err="1"/>
              <a:t>microservice</a:t>
            </a:r>
            <a:r>
              <a:rPr lang="en-US" dirty="0"/>
              <a:t>, most engineers choose from among existing transfer protocols. Using an existing protocol makes it easier to write code. Several transfer protocols ex- </a:t>
            </a:r>
            <a:r>
              <a:rPr lang="en-US" dirty="0" err="1"/>
              <a:t>ist</a:t>
            </a:r>
            <a:r>
              <a:rPr lang="en-US" dirty="0"/>
              <a:t> and satisfy most needs.</a:t>
            </a:r>
            <a:endParaRPr lang="en-US" dirty="0"/>
          </a:p>
        </p:txBody>
      </p:sp>
    </p:spTree>
    <p:extLst>
      <p:ext uri="{BB962C8B-B14F-4D97-AF65-F5344CB8AC3E}">
        <p14:creationId xmlns:p14="http://schemas.microsoft.com/office/powerpoint/2010/main" val="731687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Communication Protocols Used For </a:t>
            </a:r>
            <a:r>
              <a:rPr lang="en-US" b="1" dirty="0" err="1"/>
              <a:t>Microservices</a:t>
            </a:r>
            <a:r>
              <a:rPr lang="en-US" b="1" dirty="0"/>
              <a:t> </a:t>
            </a:r>
            <a:endParaRPr lang="en-US" dirty="0"/>
          </a:p>
        </p:txBody>
      </p:sp>
      <p:sp>
        <p:nvSpPr>
          <p:cNvPr id="3" name="Content Placeholder 2"/>
          <p:cNvSpPr>
            <a:spLocks noGrp="1"/>
          </p:cNvSpPr>
          <p:nvPr>
            <p:ph idx="1"/>
          </p:nvPr>
        </p:nvSpPr>
        <p:spPr/>
        <p:txBody>
          <a:bodyPr/>
          <a:lstStyle/>
          <a:p>
            <a:r>
              <a:rPr lang="en-US" i="1" dirty="0" smtClean="0"/>
              <a:t>HTTP</a:t>
            </a:r>
            <a:endParaRPr lang="en-US" dirty="0"/>
          </a:p>
          <a:p>
            <a:pPr marL="0" indent="0" algn="just">
              <a:buNone/>
            </a:pPr>
            <a:r>
              <a:rPr lang="en-US" dirty="0" smtClean="0"/>
              <a:t>When </a:t>
            </a:r>
            <a:r>
              <a:rPr lang="en-US" dirty="0"/>
              <a:t>an entity uses HTTP to communicate with a </a:t>
            </a:r>
            <a:r>
              <a:rPr lang="en-US" dirty="0" err="1"/>
              <a:t>microservice</a:t>
            </a:r>
            <a:r>
              <a:rPr lang="en-US" dirty="0"/>
              <a:t>, data can flow in either direction. That is, the entity can send data to the </a:t>
            </a:r>
            <a:r>
              <a:rPr lang="en-US" dirty="0" err="1"/>
              <a:t>microservice</a:t>
            </a:r>
            <a:r>
              <a:rPr lang="en-US" dirty="0"/>
              <a:t> or request that the </a:t>
            </a:r>
            <a:r>
              <a:rPr lang="en-US" dirty="0" err="1"/>
              <a:t>microservice</a:t>
            </a:r>
            <a:r>
              <a:rPr lang="en-US" dirty="0"/>
              <a:t> send data.</a:t>
            </a:r>
            <a:endParaRPr lang="en-US" dirty="0"/>
          </a:p>
        </p:txBody>
      </p:sp>
    </p:spTree>
    <p:extLst>
      <p:ext uri="{BB962C8B-B14F-4D97-AF65-F5344CB8AC3E}">
        <p14:creationId xmlns:p14="http://schemas.microsoft.com/office/powerpoint/2010/main" val="4258574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675" y="685800"/>
            <a:ext cx="596265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0153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Communication Protocols Used For </a:t>
            </a:r>
            <a:r>
              <a:rPr lang="en-US" b="1" dirty="0" err="1"/>
              <a:t>Microservices</a:t>
            </a:r>
            <a:r>
              <a:rPr lang="en-US" b="1" dirty="0"/>
              <a:t> </a:t>
            </a:r>
            <a:endParaRPr lang="en-US" dirty="0"/>
          </a:p>
        </p:txBody>
      </p:sp>
      <p:sp>
        <p:nvSpPr>
          <p:cNvPr id="3" name="Content Placeholder 2"/>
          <p:cNvSpPr>
            <a:spLocks noGrp="1"/>
          </p:cNvSpPr>
          <p:nvPr>
            <p:ph idx="1"/>
          </p:nvPr>
        </p:nvSpPr>
        <p:spPr/>
        <p:txBody>
          <a:bodyPr>
            <a:normAutofit/>
          </a:bodyPr>
          <a:lstStyle/>
          <a:p>
            <a:r>
              <a:rPr lang="en-US" dirty="0" err="1" smtClean="0"/>
              <a:t>gRPC</a:t>
            </a:r>
            <a:endParaRPr lang="en-US" dirty="0" smtClean="0"/>
          </a:p>
          <a:p>
            <a:pPr marL="0" indent="0" algn="just">
              <a:buNone/>
            </a:pPr>
            <a:r>
              <a:rPr lang="en-US" dirty="0" smtClean="0"/>
              <a:t>Unlike </a:t>
            </a:r>
            <a:r>
              <a:rPr lang="en-US" dirty="0"/>
              <a:t>most transfer protocols, </a:t>
            </a:r>
            <a:r>
              <a:rPr lang="en-US" dirty="0" err="1"/>
              <a:t>gRPC</a:t>
            </a:r>
            <a:r>
              <a:rPr lang="en-US" dirty="0"/>
              <a:t> does not define a specific set of operations that can be performed. Instead, it provides a general framework for </a:t>
            </a:r>
            <a:r>
              <a:rPr lang="en-US" dirty="0" smtClean="0"/>
              <a:t>communication </a:t>
            </a:r>
            <a:r>
              <a:rPr lang="en-US" dirty="0"/>
              <a:t>and allows a specific set of operations to be defined for each instance (i.e., for each </a:t>
            </a:r>
            <a:r>
              <a:rPr lang="en-US" dirty="0" err="1"/>
              <a:t>microservice</a:t>
            </a:r>
            <a:r>
              <a:rPr lang="en-US" dirty="0"/>
              <a:t>). </a:t>
            </a:r>
            <a:endParaRPr lang="en-US" dirty="0" smtClean="0"/>
          </a:p>
        </p:txBody>
      </p:sp>
    </p:spTree>
    <p:extLst>
      <p:ext uri="{BB962C8B-B14F-4D97-AF65-F5344CB8AC3E}">
        <p14:creationId xmlns:p14="http://schemas.microsoft.com/office/powerpoint/2010/main" val="3676433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Communication Among </a:t>
            </a:r>
            <a:r>
              <a:rPr lang="en-US" b="1" dirty="0" err="1"/>
              <a:t>Microservices</a:t>
            </a:r>
            <a:r>
              <a:rPr lang="en-US" b="1" dirty="0"/>
              <a:t> </a:t>
            </a:r>
            <a:endParaRPr lang="en-US" dirty="0"/>
          </a:p>
        </p:txBody>
      </p:sp>
      <p:sp>
        <p:nvSpPr>
          <p:cNvPr id="3" name="Content Placeholder 2"/>
          <p:cNvSpPr>
            <a:spLocks noGrp="1"/>
          </p:cNvSpPr>
          <p:nvPr>
            <p:ph idx="1"/>
          </p:nvPr>
        </p:nvSpPr>
        <p:spPr/>
        <p:txBody>
          <a:bodyPr/>
          <a:lstStyle/>
          <a:p>
            <a:r>
              <a:rPr lang="en-US" dirty="0"/>
              <a:t>A variety of interactions have been used with </a:t>
            </a:r>
            <a:r>
              <a:rPr lang="en-US" dirty="0" err="1"/>
              <a:t>microservices</a:t>
            </a:r>
            <a:r>
              <a:rPr lang="en-US" dirty="0"/>
              <a:t>. The interactions can be divided into two broad types: </a:t>
            </a:r>
            <a:endParaRPr lang="en-US" dirty="0" smtClean="0"/>
          </a:p>
          <a:p>
            <a:pPr marL="0" indent="0">
              <a:buNone/>
            </a:pPr>
            <a:r>
              <a:rPr lang="en-US" dirty="0"/>
              <a:t>Request-response (</a:t>
            </a:r>
            <a:r>
              <a:rPr lang="en-US" dirty="0" err="1"/>
              <a:t>RESTinterface</a:t>
            </a:r>
            <a:r>
              <a:rPr lang="en-US" dirty="0"/>
              <a:t>) </a:t>
            </a:r>
            <a:r>
              <a:rPr lang="en-US" dirty="0" smtClean="0"/>
              <a:t> </a:t>
            </a:r>
          </a:p>
          <a:p>
            <a:pPr marL="0" indent="0">
              <a:buNone/>
            </a:pPr>
            <a:r>
              <a:rPr lang="en-US" dirty="0" smtClean="0"/>
              <a:t>Data </a:t>
            </a:r>
            <a:r>
              <a:rPr lang="en-US" dirty="0"/>
              <a:t>streaming (continuous interface) </a:t>
            </a:r>
            <a:endParaRPr lang="en-US" dirty="0"/>
          </a:p>
        </p:txBody>
      </p:sp>
    </p:spTree>
    <p:extLst>
      <p:ext uri="{BB962C8B-B14F-4D97-AF65-F5344CB8AC3E}">
        <p14:creationId xmlns:p14="http://schemas.microsoft.com/office/powerpoint/2010/main" val="2827775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request-response</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Software engineers use </a:t>
            </a:r>
            <a:r>
              <a:rPr lang="en-US" dirty="0"/>
              <a:t>the </a:t>
            </a:r>
            <a:r>
              <a:rPr lang="en-US" dirty="0" smtClean="0"/>
              <a:t>term REST or </a:t>
            </a:r>
            <a:r>
              <a:rPr lang="en-US" dirty="0" err="1" smtClean="0"/>
              <a:t>RESTful</a:t>
            </a:r>
            <a:r>
              <a:rPr lang="en-US" dirty="0"/>
              <a:t>† to describe the </a:t>
            </a:r>
            <a:r>
              <a:rPr lang="en-US" i="1" dirty="0"/>
              <a:t>request-response </a:t>
            </a:r>
            <a:r>
              <a:rPr lang="en-US" dirty="0"/>
              <a:t>style </a:t>
            </a:r>
            <a:r>
              <a:rPr lang="en-US" dirty="0" smtClean="0"/>
              <a:t>of interaction use d on the Web: a web browser sends a request to which a web server responds</a:t>
            </a:r>
            <a:r>
              <a:rPr lang="en-US" dirty="0"/>
              <a:t>.</a:t>
            </a:r>
            <a:endParaRPr lang="en-US" dirty="0" smtClean="0"/>
          </a:p>
          <a:p>
            <a:pPr algn="just"/>
            <a:r>
              <a:rPr lang="en-US" dirty="0" smtClean="0"/>
              <a:t>A </a:t>
            </a:r>
            <a:r>
              <a:rPr lang="en-US" dirty="0" err="1"/>
              <a:t>microservice</a:t>
            </a:r>
            <a:r>
              <a:rPr lang="en-US" dirty="0"/>
              <a:t> that uses request-response </a:t>
            </a:r>
            <a:r>
              <a:rPr lang="en-US" dirty="0" smtClean="0"/>
              <a:t>interaction </a:t>
            </a:r>
            <a:r>
              <a:rPr lang="en-US" dirty="0"/>
              <a:t>follows the same pattern of accepting a request and returning a response. Any further interaction between the </a:t>
            </a:r>
            <a:r>
              <a:rPr lang="en-US" dirty="0" err="1"/>
              <a:t>microservice</a:t>
            </a:r>
            <a:r>
              <a:rPr lang="en-US" dirty="0"/>
              <a:t> and the entity using the </a:t>
            </a:r>
            <a:r>
              <a:rPr lang="en-US" dirty="0" err="1"/>
              <a:t>microservice</a:t>
            </a:r>
            <a:r>
              <a:rPr lang="en-US" dirty="0"/>
              <a:t> re- quires another request. Saying that a </a:t>
            </a:r>
            <a:r>
              <a:rPr lang="en-US" dirty="0" err="1"/>
              <a:t>microservice</a:t>
            </a:r>
            <a:r>
              <a:rPr lang="en-US" dirty="0"/>
              <a:t> uses a REST API usually implies that the </a:t>
            </a:r>
            <a:r>
              <a:rPr lang="en-US" dirty="0" err="1"/>
              <a:t>microservice</a:t>
            </a:r>
            <a:r>
              <a:rPr lang="en-US" dirty="0"/>
              <a:t> uses HTTP as its transfer protocol. </a:t>
            </a:r>
            <a:endParaRPr lang="en-US" dirty="0"/>
          </a:p>
        </p:txBody>
      </p:sp>
    </p:spTree>
    <p:extLst>
      <p:ext uri="{BB962C8B-B14F-4D97-AF65-F5344CB8AC3E}">
        <p14:creationId xmlns:p14="http://schemas.microsoft.com/office/powerpoint/2010/main" val="238804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Streaming</a:t>
            </a:r>
            <a:endParaRPr lang="en-US" dirty="0"/>
          </a:p>
        </p:txBody>
      </p:sp>
      <p:sp>
        <p:nvSpPr>
          <p:cNvPr id="3" name="Content Placeholder 2"/>
          <p:cNvSpPr>
            <a:spLocks noGrp="1"/>
          </p:cNvSpPr>
          <p:nvPr>
            <p:ph idx="1"/>
          </p:nvPr>
        </p:nvSpPr>
        <p:spPr/>
        <p:txBody>
          <a:bodyPr/>
          <a:lstStyle/>
          <a:p>
            <a:pPr algn="just"/>
            <a:r>
              <a:rPr lang="en-US" dirty="0"/>
              <a:t>A major disadvantage of request-response interaction arises in cases when a </a:t>
            </a:r>
            <a:r>
              <a:rPr lang="en-US" dirty="0" err="1"/>
              <a:t>microservice</a:t>
            </a:r>
            <a:r>
              <a:rPr lang="en-US" dirty="0"/>
              <a:t> needs to return many items in response to a request. To adhere to the request-response approach, the entity using the </a:t>
            </a:r>
            <a:r>
              <a:rPr lang="en-US" dirty="0" err="1"/>
              <a:t>microservice</a:t>
            </a:r>
            <a:r>
              <a:rPr lang="en-US" dirty="0"/>
              <a:t> must make repeated requests. Of course, a </a:t>
            </a:r>
            <a:r>
              <a:rPr lang="en-US" dirty="0" err="1"/>
              <a:t>microservice</a:t>
            </a:r>
            <a:r>
              <a:rPr lang="en-US" dirty="0"/>
              <a:t> can combine a small number of items into a single response (e.g., by sending the equivalent of a zip file).</a:t>
            </a:r>
            <a:endParaRPr lang="en-US" dirty="0"/>
          </a:p>
        </p:txBody>
      </p:sp>
    </p:spTree>
    <p:extLst>
      <p:ext uri="{BB962C8B-B14F-4D97-AF65-F5344CB8AC3E}">
        <p14:creationId xmlns:p14="http://schemas.microsoft.com/office/powerpoint/2010/main" val="2096363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Streaming</a:t>
            </a:r>
          </a:p>
        </p:txBody>
      </p:sp>
      <p:sp>
        <p:nvSpPr>
          <p:cNvPr id="3" name="Content Placeholder 2"/>
          <p:cNvSpPr>
            <a:spLocks noGrp="1"/>
          </p:cNvSpPr>
          <p:nvPr>
            <p:ph idx="1"/>
          </p:nvPr>
        </p:nvSpPr>
        <p:spPr/>
        <p:txBody>
          <a:bodyPr>
            <a:normAutofit fontScale="85000" lnSpcReduction="10000"/>
          </a:bodyPr>
          <a:lstStyle/>
          <a:p>
            <a:pPr algn="just"/>
            <a:r>
              <a:rPr lang="en-US" dirty="0"/>
              <a:t>However, all items </a:t>
            </a:r>
            <a:r>
              <a:rPr lang="en-US" dirty="0" smtClean="0"/>
              <a:t>must </a:t>
            </a:r>
            <a:r>
              <a:rPr lang="en-US" dirty="0"/>
              <a:t>be available, and the processing required to create the combined response must be reasonable. Data streaming interaction avoids repeated requests by allowing the </a:t>
            </a:r>
            <a:r>
              <a:rPr lang="en-US" dirty="0" err="1" smtClean="0"/>
              <a:t>microservice</a:t>
            </a:r>
            <a:r>
              <a:rPr lang="en-US" dirty="0" smtClean="0"/>
              <a:t> </a:t>
            </a:r>
            <a:r>
              <a:rPr lang="en-US" dirty="0"/>
              <a:t>to provide a stream of data items as a response</a:t>
            </a:r>
            <a:r>
              <a:rPr lang="en-US"/>
              <a:t>. </a:t>
            </a:r>
            <a:endParaRPr lang="en-US" smtClean="0"/>
          </a:p>
          <a:p>
            <a:pPr algn="just"/>
            <a:r>
              <a:rPr lang="en-US" smtClean="0"/>
              <a:t>When </a:t>
            </a:r>
            <a:r>
              <a:rPr lang="en-US" dirty="0"/>
              <a:t>using a streaming </a:t>
            </a:r>
            <a:r>
              <a:rPr lang="en-US" dirty="0" smtClean="0"/>
              <a:t>interface</a:t>
            </a:r>
            <a:r>
              <a:rPr lang="en-US" dirty="0"/>
              <a:t>, an entity establishes a network connection with the </a:t>
            </a:r>
            <a:r>
              <a:rPr lang="en-US" dirty="0" err="1"/>
              <a:t>microservice</a:t>
            </a:r>
            <a:r>
              <a:rPr lang="en-US" dirty="0"/>
              <a:t> and sends a single request. The </a:t>
            </a:r>
            <a:r>
              <a:rPr lang="en-US" dirty="0" err="1"/>
              <a:t>microservice</a:t>
            </a:r>
            <a:r>
              <a:rPr lang="en-US" dirty="0"/>
              <a:t> sends a sequence of one or more data items in response to the request (i.e., the </a:t>
            </a:r>
            <a:r>
              <a:rPr lang="en-US" dirty="0" err="1"/>
              <a:t>microservice</a:t>
            </a:r>
            <a:r>
              <a:rPr lang="en-US" dirty="0"/>
              <a:t> streams a sequence of data items).</a:t>
            </a:r>
            <a:endParaRPr lang="en-US" dirty="0"/>
          </a:p>
        </p:txBody>
      </p:sp>
    </p:spTree>
    <p:extLst>
      <p:ext uri="{BB962C8B-B14F-4D97-AF65-F5344CB8AC3E}">
        <p14:creationId xmlns:p14="http://schemas.microsoft.com/office/powerpoint/2010/main" val="3468864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a:t>
            </a:r>
            <a:r>
              <a:rPr lang="en-US" dirty="0"/>
              <a:t>of a monolithic application</a:t>
            </a:r>
          </a:p>
        </p:txBody>
      </p:sp>
      <p:sp>
        <p:nvSpPr>
          <p:cNvPr id="3" name="Content Placeholder 2"/>
          <p:cNvSpPr>
            <a:spLocks noGrp="1"/>
          </p:cNvSpPr>
          <p:nvPr>
            <p:ph idx="1"/>
          </p:nvPr>
        </p:nvSpPr>
        <p:spPr/>
        <p:txBody>
          <a:bodyPr>
            <a:normAutofit fontScale="77500" lnSpcReduction="20000"/>
          </a:bodyPr>
          <a:lstStyle/>
          <a:p>
            <a:pPr algn="just"/>
            <a:r>
              <a:rPr lang="en-US" dirty="0"/>
              <a:t>C</a:t>
            </a:r>
            <a:r>
              <a:rPr lang="en-US" dirty="0" smtClean="0"/>
              <a:t>onsider </a:t>
            </a:r>
            <a:r>
              <a:rPr lang="en-US" dirty="0"/>
              <a:t>an application program that provides an online shopping service. </a:t>
            </a:r>
            <a:endParaRPr lang="en-US" dirty="0" smtClean="0"/>
          </a:p>
          <a:p>
            <a:pPr algn="just"/>
            <a:r>
              <a:rPr lang="en-US" dirty="0" smtClean="0"/>
              <a:t>To </a:t>
            </a:r>
            <a:r>
              <a:rPr lang="en-US" dirty="0"/>
              <a:t>access the service, a user launches a browser and enters the URL of the service, which connects to the application in question</a:t>
            </a:r>
            <a:r>
              <a:rPr lang="en-US" dirty="0" smtClean="0"/>
              <a:t>.</a:t>
            </a:r>
          </a:p>
          <a:p>
            <a:pPr algn="just"/>
            <a:r>
              <a:rPr lang="en-US" dirty="0"/>
              <a:t>The application allows the user to select items, specify shipping, enter payment information, and rate the experience. </a:t>
            </a:r>
            <a:endParaRPr lang="en-US" dirty="0" smtClean="0"/>
          </a:p>
          <a:p>
            <a:pPr algn="just"/>
            <a:r>
              <a:rPr lang="en-US" dirty="0" smtClean="0"/>
              <a:t>Internally</a:t>
            </a:r>
            <a:r>
              <a:rPr lang="en-US" dirty="0"/>
              <a:t>, a monolithic application must contain the code needed to handle each of the steps, including code to search the catalog of products, code to access the customer database, the payment processing system, and so on</a:t>
            </a:r>
            <a:r>
              <a:rPr lang="en-US" dirty="0" smtClean="0"/>
              <a:t>.</a:t>
            </a:r>
          </a:p>
          <a:p>
            <a:pPr algn="just"/>
            <a:endParaRPr lang="en-US" b="1" dirty="0"/>
          </a:p>
        </p:txBody>
      </p:sp>
    </p:spTree>
    <p:extLst>
      <p:ext uri="{BB962C8B-B14F-4D97-AF65-F5344CB8AC3E}">
        <p14:creationId xmlns:p14="http://schemas.microsoft.com/office/powerpoint/2010/main" val="15884233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11848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a monolithic application</a:t>
            </a:r>
          </a:p>
        </p:txBody>
      </p:sp>
      <p:sp>
        <p:nvSpPr>
          <p:cNvPr id="3" name="Content Placeholder 2"/>
          <p:cNvSpPr>
            <a:spLocks noGrp="1"/>
          </p:cNvSpPr>
          <p:nvPr>
            <p:ph idx="1"/>
          </p:nvPr>
        </p:nvSpPr>
        <p:spPr/>
        <p:txBody>
          <a:bodyPr/>
          <a:lstStyle/>
          <a:p>
            <a:r>
              <a:rPr lang="en-US" dirty="0"/>
              <a:t>The </a:t>
            </a:r>
            <a:r>
              <a:rPr lang="en-US" dirty="0" smtClean="0"/>
              <a:t>code is organized into a main program plus a set of </a:t>
            </a:r>
            <a:r>
              <a:rPr lang="en-US" i="1" dirty="0"/>
              <a:t>functions </a:t>
            </a:r>
            <a:r>
              <a:rPr lang="en-US" dirty="0"/>
              <a:t>(which </a:t>
            </a:r>
            <a:r>
              <a:rPr lang="en-US" dirty="0" smtClean="0"/>
              <a:t>are known as </a:t>
            </a:r>
            <a:r>
              <a:rPr lang="en-US" i="1" dirty="0"/>
              <a:t>methods</a:t>
            </a:r>
            <a:r>
              <a:rPr lang="en-US" dirty="0"/>
              <a:t>). </a:t>
            </a:r>
            <a:r>
              <a:rPr lang="en-US" dirty="0" smtClean="0"/>
              <a:t>Next figure </a:t>
            </a:r>
            <a:r>
              <a:rPr lang="en-US" dirty="0"/>
              <a:t>illustrates </a:t>
            </a:r>
            <a:r>
              <a:rPr lang="en-US" dirty="0" smtClean="0"/>
              <a:t>the idea</a:t>
            </a:r>
            <a:r>
              <a:rPr lang="en-US" dirty="0"/>
              <a:t>.</a:t>
            </a:r>
          </a:p>
        </p:txBody>
      </p:sp>
    </p:spTree>
    <p:extLst>
      <p:ext uri="{BB962C8B-B14F-4D97-AF65-F5344CB8AC3E}">
        <p14:creationId xmlns:p14="http://schemas.microsoft.com/office/powerpoint/2010/main" val="585791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Illustration of a monolithic application with all the functions needed to support online shopping built into a single program.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1595173"/>
            <a:ext cx="7805738" cy="4653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5713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Monolithic Applications In A Data Center </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Can a traditional monolithic application run in a data center? Yes</a:t>
            </a:r>
            <a:r>
              <a:rPr lang="en-US" dirty="0" smtClean="0"/>
              <a:t>.</a:t>
            </a:r>
          </a:p>
          <a:p>
            <a:pPr algn="just"/>
            <a:r>
              <a:rPr lang="en-US" dirty="0" smtClean="0"/>
              <a:t>A </a:t>
            </a:r>
            <a:r>
              <a:rPr lang="en-US" dirty="0"/>
              <a:t>tenant can launch and use a VM to run monolithic applications, exactly the way they run on a </a:t>
            </a:r>
            <a:r>
              <a:rPr lang="en-US" dirty="0" smtClean="0"/>
              <a:t>traditional </a:t>
            </a:r>
            <a:r>
              <a:rPr lang="en-US" dirty="0"/>
              <a:t>server. </a:t>
            </a:r>
            <a:endParaRPr lang="en-US" dirty="0" smtClean="0"/>
          </a:p>
          <a:p>
            <a:pPr algn="just"/>
            <a:r>
              <a:rPr lang="en-US" dirty="0" smtClean="0"/>
              <a:t>However</a:t>
            </a:r>
            <a:r>
              <a:rPr lang="en-US" dirty="0"/>
              <a:t>, software engineers have pointed out that the monolithic </a:t>
            </a:r>
            <a:r>
              <a:rPr lang="en-US" dirty="0" smtClean="0"/>
              <a:t>approach </a:t>
            </a:r>
            <a:r>
              <a:rPr lang="en-US" dirty="0"/>
              <a:t>has some disadvantages and an alternate approach may be better for a cloud </a:t>
            </a:r>
            <a:r>
              <a:rPr lang="en-US" dirty="0" smtClean="0"/>
              <a:t>environment.</a:t>
            </a:r>
          </a:p>
          <a:p>
            <a:pPr algn="just"/>
            <a:r>
              <a:rPr lang="en-US" dirty="0" smtClean="0"/>
              <a:t>In </a:t>
            </a:r>
            <a:r>
              <a:rPr lang="en-US" dirty="0"/>
              <a:t>particular, monolithic applications cannot be replicated as quickly as cloud-native applications. </a:t>
            </a:r>
            <a:r>
              <a:rPr lang="en-US" dirty="0" smtClean="0"/>
              <a:t>First</a:t>
            </a:r>
            <a:r>
              <a:rPr lang="en-US" dirty="0"/>
              <a:t>, starting a VM has higher overhead than starting a </a:t>
            </a:r>
            <a:r>
              <a:rPr lang="en-US" dirty="0" smtClean="0"/>
              <a:t>container</a:t>
            </a:r>
            <a:r>
              <a:rPr lang="en-US" dirty="0"/>
              <a:t>. </a:t>
            </a:r>
            <a:r>
              <a:rPr lang="en-US" dirty="0" smtClean="0"/>
              <a:t>Second</a:t>
            </a:r>
            <a:r>
              <a:rPr lang="en-US" dirty="0"/>
              <a:t>, a monolithic design means all code must be downloaded when the </a:t>
            </a:r>
            <a:r>
              <a:rPr lang="en-US" dirty="0" smtClean="0"/>
              <a:t>application </a:t>
            </a:r>
            <a:r>
              <a:rPr lang="en-US" dirty="0"/>
              <a:t>starts, even if pieces are not used. </a:t>
            </a:r>
          </a:p>
        </p:txBody>
      </p:sp>
    </p:spTree>
    <p:extLst>
      <p:ext uri="{BB962C8B-B14F-4D97-AF65-F5344CB8AC3E}">
        <p14:creationId xmlns:p14="http://schemas.microsoft.com/office/powerpoint/2010/main" val="1051060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Monolithic Applications In A Data Center </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To understand why downloading code causes unnecessary overhead, consider the shopping example and remember that many cloud systems handle scale by </a:t>
            </a:r>
            <a:r>
              <a:rPr lang="en-US" dirty="0" smtClean="0"/>
              <a:t>creating copies </a:t>
            </a:r>
            <a:r>
              <a:rPr lang="en-US" dirty="0"/>
              <a:t>of an application as needed and allowing the copies to expire when they </a:t>
            </a:r>
            <a:r>
              <a:rPr lang="en-US" dirty="0" smtClean="0"/>
              <a:t>complete</a:t>
            </a:r>
            <a:r>
              <a:rPr lang="en-US" dirty="0"/>
              <a:t>. </a:t>
            </a:r>
            <a:endParaRPr lang="en-US" dirty="0" smtClean="0"/>
          </a:p>
          <a:p>
            <a:pPr algn="just"/>
            <a:r>
              <a:rPr lang="en-US" dirty="0" smtClean="0"/>
              <a:t>In </a:t>
            </a:r>
            <a:r>
              <a:rPr lang="en-US" dirty="0"/>
              <a:t>the case of online shopping, many users peruse a catalog without logging in, without making a purchase or arranging shipping, and without filling out the experience questionnaire. </a:t>
            </a:r>
            <a:endParaRPr lang="en-US" dirty="0" smtClean="0"/>
          </a:p>
          <a:p>
            <a:pPr algn="just"/>
            <a:r>
              <a:rPr lang="en-US" dirty="0" smtClean="0"/>
              <a:t>For </a:t>
            </a:r>
            <a:r>
              <a:rPr lang="en-US" dirty="0"/>
              <a:t>such customers, the application only invokes the catalog search function; code for other functions must be downloaded, but is not used. </a:t>
            </a:r>
          </a:p>
        </p:txBody>
      </p:sp>
    </p:spTree>
    <p:extLst>
      <p:ext uri="{BB962C8B-B14F-4D97-AF65-F5344CB8AC3E}">
        <p14:creationId xmlns:p14="http://schemas.microsoft.com/office/powerpoint/2010/main" val="3109762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t>
            </a:r>
            <a:r>
              <a:rPr lang="en-US" b="1" dirty="0" err="1"/>
              <a:t>Microservices</a:t>
            </a:r>
            <a:r>
              <a:rPr lang="en-US" b="1" dirty="0"/>
              <a:t> Approach </a:t>
            </a:r>
            <a:endParaRPr lang="en-US" dirty="0"/>
          </a:p>
        </p:txBody>
      </p:sp>
      <p:sp>
        <p:nvSpPr>
          <p:cNvPr id="3" name="Content Placeholder 2"/>
          <p:cNvSpPr>
            <a:spLocks noGrp="1"/>
          </p:cNvSpPr>
          <p:nvPr>
            <p:ph idx="1"/>
          </p:nvPr>
        </p:nvSpPr>
        <p:spPr/>
        <p:txBody>
          <a:bodyPr>
            <a:normAutofit lnSpcReduction="10000"/>
          </a:bodyPr>
          <a:lstStyle/>
          <a:p>
            <a:pPr algn="just"/>
            <a:r>
              <a:rPr lang="en-US" dirty="0"/>
              <a:t>The </a:t>
            </a:r>
            <a:r>
              <a:rPr lang="en-US" i="1" dirty="0" err="1"/>
              <a:t>microservices</a:t>
            </a:r>
            <a:r>
              <a:rPr lang="en-US" i="1" dirty="0"/>
              <a:t> </a:t>
            </a:r>
            <a:r>
              <a:rPr lang="en-US" dirty="0"/>
              <a:t>approach </a:t>
            </a:r>
            <a:r>
              <a:rPr lang="en-US" dirty="0" smtClean="0"/>
              <a:t>to software, sometimes called a </a:t>
            </a:r>
            <a:r>
              <a:rPr lang="en-US" i="1" dirty="0" err="1"/>
              <a:t>microservices</a:t>
            </a:r>
            <a:r>
              <a:rPr lang="en-US" i="1" dirty="0"/>
              <a:t> </a:t>
            </a:r>
            <a:r>
              <a:rPr lang="en-US" i="1" dirty="0" smtClean="0"/>
              <a:t>architecture</a:t>
            </a:r>
            <a:r>
              <a:rPr lang="en-US" dirty="0" smtClean="0"/>
              <a:t>, divides functionality into multiple, independent applications. Each of the independent applications is much smaller than a monolithic program, and only handles </a:t>
            </a:r>
            <a:r>
              <a:rPr lang="en-US" dirty="0"/>
              <a:t>one </a:t>
            </a:r>
            <a:r>
              <a:rPr lang="en-US" dirty="0" smtClean="0"/>
              <a:t>function.</a:t>
            </a:r>
          </a:p>
          <a:p>
            <a:pPr algn="just"/>
            <a:r>
              <a:rPr lang="en-US" dirty="0"/>
              <a:t>To perform a task, the independent applications communicate over a </a:t>
            </a:r>
            <a:r>
              <a:rPr lang="en-US" dirty="0" smtClean="0"/>
              <a:t>network</a:t>
            </a:r>
            <a:r>
              <a:rPr lang="en-US" dirty="0"/>
              <a:t>. </a:t>
            </a:r>
          </a:p>
        </p:txBody>
      </p:sp>
    </p:spTree>
    <p:extLst>
      <p:ext uri="{BB962C8B-B14F-4D97-AF65-F5344CB8AC3E}">
        <p14:creationId xmlns:p14="http://schemas.microsoft.com/office/powerpoint/2010/main" val="28094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t>
            </a:r>
            <a:r>
              <a:rPr lang="en-US" b="1" dirty="0" err="1"/>
              <a:t>Microservices</a:t>
            </a:r>
            <a:r>
              <a:rPr lang="en-US" b="1" dirty="0"/>
              <a:t> Approach </a:t>
            </a:r>
            <a:endParaRPr lang="en-US" dirty="0"/>
          </a:p>
        </p:txBody>
      </p:sp>
      <p:sp>
        <p:nvSpPr>
          <p:cNvPr id="3" name="Content Placeholder 2"/>
          <p:cNvSpPr>
            <a:spLocks noGrp="1"/>
          </p:cNvSpPr>
          <p:nvPr>
            <p:ph idx="1"/>
          </p:nvPr>
        </p:nvSpPr>
        <p:spPr/>
        <p:txBody>
          <a:bodyPr>
            <a:normAutofit/>
          </a:bodyPr>
          <a:lstStyle/>
          <a:p>
            <a:pPr algn="just"/>
            <a:r>
              <a:rPr lang="en-US" dirty="0" smtClean="0"/>
              <a:t>The </a:t>
            </a:r>
            <a:r>
              <a:rPr lang="en-US" dirty="0" err="1" smtClean="0"/>
              <a:t>microservices</a:t>
            </a:r>
            <a:r>
              <a:rPr lang="en-US" dirty="0" smtClean="0"/>
              <a:t>  approach can be used in two </a:t>
            </a:r>
            <a:r>
              <a:rPr lang="en-US" dirty="0" err="1" smtClean="0"/>
              <a:t>ways:to</a:t>
            </a:r>
            <a:r>
              <a:rPr lang="en-US" dirty="0" smtClean="0"/>
              <a:t> implement a new application or to divide an existing monolithic application.</a:t>
            </a:r>
          </a:p>
          <a:p>
            <a:pPr algn="just"/>
            <a:r>
              <a:rPr lang="en-US" dirty="0" smtClean="0"/>
              <a:t>We use the term </a:t>
            </a:r>
            <a:r>
              <a:rPr lang="en-US" i="1" dirty="0"/>
              <a:t>disaggregation </a:t>
            </a:r>
            <a:r>
              <a:rPr lang="en-US" dirty="0"/>
              <a:t>to refer </a:t>
            </a:r>
            <a:r>
              <a:rPr lang="en-US" dirty="0" smtClean="0"/>
              <a:t>to the division of a monolithic application into </a:t>
            </a:r>
            <a:r>
              <a:rPr lang="en-US" dirty="0" err="1" smtClean="0"/>
              <a:t>microservices</a:t>
            </a:r>
            <a:r>
              <a:rPr lang="en-US" dirty="0"/>
              <a:t>. </a:t>
            </a:r>
            <a:r>
              <a:rPr lang="en-US" dirty="0" smtClean="0"/>
              <a:t>Next figure illustrates one possible way to disaggregate the monolithic online shopping application.</a:t>
            </a:r>
            <a:endParaRPr lang="en-US" dirty="0"/>
          </a:p>
        </p:txBody>
      </p:sp>
    </p:spTree>
    <p:extLst>
      <p:ext uri="{BB962C8B-B14F-4D97-AF65-F5344CB8AC3E}">
        <p14:creationId xmlns:p14="http://schemas.microsoft.com/office/powerpoint/2010/main" val="994342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456</TotalTime>
  <Words>1982</Words>
  <Application>Microsoft Office PowerPoint</Application>
  <PresentationFormat>On-screen Show (4:3)</PresentationFormat>
  <Paragraphs>105</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Microservices</vt:lpstr>
      <vt:lpstr>Traditional Monolithic Applications </vt:lpstr>
      <vt:lpstr>Example of a monolithic application</vt:lpstr>
      <vt:lpstr>Example of a monolithic application</vt:lpstr>
      <vt:lpstr>Illustration of a monolithic application with all the functions needed to support online shopping built into a single program. </vt:lpstr>
      <vt:lpstr>Monolithic Applications In A Data Center </vt:lpstr>
      <vt:lpstr>Monolithic Applications In A Data Center </vt:lpstr>
      <vt:lpstr>The Microservices Approach </vt:lpstr>
      <vt:lpstr>The Microservices Approach </vt:lpstr>
      <vt:lpstr>Illustration of the shopping application disaggregated into a set of microservices that communicate with one another</vt:lpstr>
      <vt:lpstr>The Advantages Of Microservices-Advantages For Software Development  </vt:lpstr>
      <vt:lpstr>The Advantages Of Microservices-Advantages For Software Development </vt:lpstr>
      <vt:lpstr>The Advantages Of Microservices -Advantages For Operations And Maintenance </vt:lpstr>
      <vt:lpstr>The Advantages Of Microservices -Advantages For Operations And Maintenance </vt:lpstr>
      <vt:lpstr>The Advantages Of Microservices- Advantages For Operations And Maintenance</vt:lpstr>
      <vt:lpstr>The Potential Disadvantages Of Microservices</vt:lpstr>
      <vt:lpstr>The Potential Disadvantages Of Microservices</vt:lpstr>
      <vt:lpstr>The Potential Disadvantages Of Microservices</vt:lpstr>
      <vt:lpstr>The Potential Disadvantages Of Microservices</vt:lpstr>
      <vt:lpstr>The Potential Disadvantages Of Microservices</vt:lpstr>
      <vt:lpstr>Communication Protocols Used For Microservices </vt:lpstr>
      <vt:lpstr>Communication Protocols Used For Microservices </vt:lpstr>
      <vt:lpstr>Communication Protocols Used For Microservices </vt:lpstr>
      <vt:lpstr>PowerPoint Presentation</vt:lpstr>
      <vt:lpstr>Communication Protocols Used For Microservices </vt:lpstr>
      <vt:lpstr>Communication Among Microservices </vt:lpstr>
      <vt:lpstr>request-response</vt:lpstr>
      <vt:lpstr>Data Streaming</vt:lpstr>
      <vt:lpstr>Data Streaming</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Brijendra Singh</dc:creator>
  <cp:lastModifiedBy>Dell</cp:lastModifiedBy>
  <cp:revision>41</cp:revision>
  <dcterms:created xsi:type="dcterms:W3CDTF">2006-08-16T00:00:00Z</dcterms:created>
  <dcterms:modified xsi:type="dcterms:W3CDTF">2024-10-09T09:55:01Z</dcterms:modified>
</cp:coreProperties>
</file>