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3" r:id="rId2"/>
    <p:sldId id="274" r:id="rId3"/>
    <p:sldId id="275" r:id="rId4"/>
    <p:sldId id="276" r:id="rId5"/>
    <p:sldId id="277" r:id="rId6"/>
    <p:sldId id="278" r:id="rId7"/>
    <p:sldId id="279" r:id="rId8"/>
    <p:sldId id="280" r:id="rId9"/>
    <p:sldId id="281" r:id="rId10"/>
    <p:sldId id="283" r:id="rId11"/>
    <p:sldId id="284" r:id="rId12"/>
    <p:sldId id="286" r:id="rId13"/>
    <p:sldId id="287" r:id="rId14"/>
    <p:sldId id="293" r:id="rId15"/>
    <p:sldId id="294" r:id="rId16"/>
    <p:sldId id="296" r:id="rId17"/>
    <p:sldId id="297" r:id="rId18"/>
    <p:sldId id="298" r:id="rId19"/>
    <p:sldId id="299" r:id="rId20"/>
    <p:sldId id="300" r:id="rId21"/>
    <p:sldId id="3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A45332-A46B-404B-BC5F-DF55F0747473}" type="datetimeFigureOut">
              <a:rPr lang="en-US" smtClean="0"/>
              <a:pPr/>
              <a:t>7/31/2024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1E6932-0F8C-411A-8785-5210AA23D25B}" type="slidenum">
              <a:rPr lang="en-US" smtClean="0"/>
              <a:pPr/>
              <a:t>‹#›</a:t>
            </a:fld>
            <a:endParaRPr lang="en-US" dirty="0"/>
          </a:p>
        </p:txBody>
      </p:sp>
    </p:spTree>
    <p:extLst>
      <p:ext uri="{BB962C8B-B14F-4D97-AF65-F5344CB8AC3E}">
        <p14:creationId xmlns:p14="http://schemas.microsoft.com/office/powerpoint/2010/main" val="463636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76A72B-1F2B-4A8D-B8E3-8DD6082D2343}" type="datetimeFigureOut">
              <a:rPr lang="en-US" smtClean="0"/>
              <a:pPr/>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EB0F4C-4D98-498F-AB96-2628E01207C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6A72B-1F2B-4A8D-B8E3-8DD6082D2343}" type="datetimeFigureOut">
              <a:rPr lang="en-US" smtClean="0"/>
              <a:pPr/>
              <a:t>7/31/2024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B0F4C-4D98-498F-AB96-2628E01207C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rackspace.com/" TargetMode="External"/><Relationship Id="rId2" Type="http://schemas.openxmlformats.org/officeDocument/2006/relationships/hyperlink" Target="http://aws.amazon.com/ec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Cloud computing is the delivery of different services through the Internet. These resources include tools and applications like data storage, servers, databases, networking, and software.</a:t>
            </a:r>
            <a:br>
              <a:rPr lang="en-US" dirty="0" smtClean="0"/>
            </a:br>
            <a:r>
              <a:rPr lang="en-US" dirty="0" smtClean="0"/>
              <a:t/>
            </a:r>
            <a:br>
              <a:rPr lang="en-US" dirty="0" smtClean="0"/>
            </a:br>
            <a:r>
              <a:rPr lang="en-US" dirty="0" smtClean="0"/>
              <a:t>Information is found remotely in the cloud or on a virtual space. Companies that provide cloud services enable users to store files and applications on remote servers and then access all the data via the Internet. </a:t>
            </a:r>
            <a:br>
              <a:rPr lang="en-US" dirty="0" smtClean="0"/>
            </a:br>
            <a:r>
              <a:rPr lang="en-US" dirty="0" smtClean="0"/>
              <a:t>This means the user is not required to be in a specific place to gain access to it, allowing the user to work remotely.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Private Cloud: </a:t>
            </a:r>
            <a:r>
              <a:rPr lang="en-US" dirty="0" smtClean="0"/>
              <a:t>Only one specific company owns a private cloud, which is why it is also called internal or corporate. Because these data center architectures reside within the firewall, they provide enhanced security. Even though one organization runs its workloads on a private basis, a third party can also manage it, and the server can be hosted externally or on-premises of the user company.</a:t>
            </a:r>
          </a:p>
          <a:p>
            <a:pPr>
              <a:buNone/>
            </a:pPr>
            <a:r>
              <a:rPr lang="en-US" dirty="0" smtClean="0"/>
              <a:t>     Only a clearly defined scope of persons have access to the information kept in a private repository, preventing the general public from using it. In light of numerous breaches, a growing number of large corporations decided on a closed private type as it is expected to be less risky</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FF0000"/>
                </a:solidFill>
              </a:rPr>
              <a:t>Advantages of a private model:</a:t>
            </a:r>
          </a:p>
          <a:p>
            <a:r>
              <a:rPr lang="en-US" dirty="0" smtClean="0"/>
              <a:t>Individual development</a:t>
            </a:r>
          </a:p>
          <a:p>
            <a:r>
              <a:rPr lang="en-US" dirty="0" smtClean="0"/>
              <a:t>Storage and network components are customizable</a:t>
            </a:r>
          </a:p>
          <a:p>
            <a:r>
              <a:rPr lang="en-US" dirty="0" smtClean="0"/>
              <a:t>High control over the corporate information</a:t>
            </a:r>
          </a:p>
          <a:p>
            <a:r>
              <a:rPr lang="en-US" dirty="0" smtClean="0"/>
              <a:t>High security, privacy and reliability</a:t>
            </a:r>
            <a:br>
              <a:rPr lang="en-US" dirty="0" smtClean="0"/>
            </a:br>
            <a:endParaRPr lang="en-US" dirty="0" smtClean="0"/>
          </a:p>
          <a:p>
            <a:pPr>
              <a:buNone/>
            </a:pPr>
            <a:r>
              <a:rPr lang="en-US" dirty="0" smtClean="0">
                <a:solidFill>
                  <a:srgbClr val="FF0000"/>
                </a:solidFill>
              </a:rPr>
              <a:t>Disadvantage of the private cloud deployment model:</a:t>
            </a:r>
          </a:p>
          <a:p>
            <a:pPr>
              <a:buFont typeface="Wingdings" pitchFamily="2" charset="2"/>
              <a:buChar char="§"/>
            </a:pPr>
            <a:r>
              <a:rPr lang="en-US" dirty="0" smtClean="0"/>
              <a:t>cost intensiveness, as it entails considerable expenses on hardware, software and staff training.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Community Cloud: </a:t>
            </a:r>
            <a:r>
              <a:rPr lang="en-US" dirty="0" smtClean="0"/>
              <a:t>Several  organizations with similar background share the infrastructure and related resources. As the organizations have uniform security, privacy and performance requirements, this multi-tenant data center architecture helps companies achieve their business-specific objectives. That is why a community model is particularly suited for organizations that work on joint projects.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Advantages of a community computing</a:t>
            </a:r>
          </a:p>
          <a:p>
            <a:r>
              <a:rPr lang="en-US" dirty="0" smtClean="0"/>
              <a:t>Cost reduction</a:t>
            </a:r>
          </a:p>
          <a:p>
            <a:r>
              <a:rPr lang="en-US" dirty="0" smtClean="0"/>
              <a:t>Improved security, privacy and reliability</a:t>
            </a:r>
          </a:p>
          <a:p>
            <a:r>
              <a:rPr lang="en-US" dirty="0" smtClean="0"/>
              <a:t>Ease of data sharing and collaboration</a:t>
            </a:r>
            <a:br>
              <a:rPr lang="en-US" dirty="0" smtClean="0"/>
            </a:br>
            <a:endParaRPr lang="en-US" dirty="0" smtClean="0"/>
          </a:p>
          <a:p>
            <a:pPr>
              <a:buNone/>
            </a:pPr>
            <a:r>
              <a:rPr lang="en-US" dirty="0" smtClean="0">
                <a:solidFill>
                  <a:srgbClr val="FF0000"/>
                </a:solidFill>
              </a:rPr>
              <a:t>Disadvantages of a community computing</a:t>
            </a:r>
            <a:endParaRPr lang="en-US" dirty="0" smtClean="0"/>
          </a:p>
          <a:p>
            <a:r>
              <a:rPr lang="en-US" dirty="0" smtClean="0"/>
              <a:t>Higher cost than that of a public one</a:t>
            </a:r>
          </a:p>
          <a:p>
            <a:r>
              <a:rPr lang="en-US" dirty="0" smtClean="0"/>
              <a:t>Sharing of fixed storage and bandwidth capacity</a:t>
            </a:r>
          </a:p>
          <a:p>
            <a:r>
              <a:rPr lang="en-US" dirty="0" smtClean="0"/>
              <a:t>It is not widespread so far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FF0000"/>
                </a:solidFill>
              </a:rPr>
              <a:t>Hybrid Cloud: </a:t>
            </a:r>
            <a:r>
              <a:rPr lang="en-US" dirty="0" smtClean="0"/>
              <a:t>encompasses the best features of the above-mentioned cloud computing deployment models, a public, private and community ones. It allows companies to mix and match the facets of all three types that best suit their requirements.</a:t>
            </a:r>
            <a:endParaRPr lang="en-US" dirty="0" smtClean="0">
              <a:solidFill>
                <a:srgbClr val="FF0000"/>
              </a:solidFill>
            </a:endParaRPr>
          </a:p>
          <a:p>
            <a:pPr>
              <a:buNone/>
            </a:pPr>
            <a:r>
              <a:rPr lang="en-US" dirty="0" smtClean="0"/>
              <a:t>    As an example, a company can balance its load by locating mission-critical workloads on a secure private cloud and deploying less sensitive ones to a public one.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lstStyle/>
          <a:p>
            <a:pPr>
              <a:buNone/>
            </a:pPr>
            <a:r>
              <a:rPr lang="en-US" dirty="0" smtClean="0"/>
              <a:t>    </a:t>
            </a:r>
            <a:br>
              <a:rPr lang="en-US" dirty="0" smtClean="0"/>
            </a:br>
            <a:r>
              <a:rPr lang="en-US" dirty="0" smtClean="0">
                <a:solidFill>
                  <a:srgbClr val="FF0000"/>
                </a:solidFill>
              </a:rPr>
              <a:t>The benefits of a hybrid model are:</a:t>
            </a:r>
          </a:p>
          <a:p>
            <a:r>
              <a:rPr lang="en-US" dirty="0" smtClean="0"/>
              <a:t>Improved security and privacy</a:t>
            </a:r>
          </a:p>
          <a:p>
            <a:r>
              <a:rPr lang="en-US" dirty="0" smtClean="0"/>
              <a:t>Enhanced scalability and flexibility</a:t>
            </a:r>
          </a:p>
          <a:p>
            <a:r>
              <a:rPr lang="en-US" dirty="0" smtClean="0"/>
              <a:t>Reasonable price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Computing Services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solidFill>
                  <a:srgbClr val="FF0000"/>
                </a:solidFill>
              </a:rPr>
              <a:t>1. </a:t>
            </a:r>
            <a:r>
              <a:rPr lang="en-US" sz="3900" b="1" dirty="0" smtClean="0">
                <a:solidFill>
                  <a:srgbClr val="FF0000"/>
                </a:solidFill>
              </a:rPr>
              <a:t>Infrastructure as a Service (</a:t>
            </a:r>
            <a:r>
              <a:rPr lang="en-US" sz="3900" dirty="0" err="1" smtClean="0">
                <a:solidFill>
                  <a:srgbClr val="FF0000"/>
                </a:solidFill>
              </a:rPr>
              <a:t>IaaS</a:t>
            </a:r>
            <a:r>
              <a:rPr lang="en-US" sz="3900" dirty="0" smtClean="0">
                <a:solidFill>
                  <a:srgbClr val="FF0000"/>
                </a:solidFill>
              </a:rPr>
              <a:t>): </a:t>
            </a:r>
            <a:r>
              <a:rPr lang="en-US" sz="3900" dirty="0" smtClean="0"/>
              <a:t>Gives business access to vital web architecture, such as storage space, servers, and connections, without the business need of purchasing and managing this internet infrastructure themselves. Because of the economies of scale and specialization involved, this can be to the benefit of both the business providing the infrastructure and the one using it. In particular, </a:t>
            </a:r>
            <a:r>
              <a:rPr lang="en-US" sz="3900" dirty="0" err="1" smtClean="0"/>
              <a:t>IaaS</a:t>
            </a:r>
            <a:r>
              <a:rPr lang="en-US" sz="3900" dirty="0" smtClean="0"/>
              <a:t> allows an internet business a way to develop and grow on demand. Both </a:t>
            </a:r>
            <a:r>
              <a:rPr lang="en-US" sz="3900" dirty="0" err="1" smtClean="0"/>
              <a:t>PaaS</a:t>
            </a:r>
            <a:r>
              <a:rPr lang="en-US" sz="3900" dirty="0" smtClean="0"/>
              <a:t> and </a:t>
            </a:r>
            <a:r>
              <a:rPr lang="en-US" sz="3900" dirty="0" err="1" smtClean="0"/>
              <a:t>SaaS</a:t>
            </a:r>
            <a:r>
              <a:rPr lang="en-US" sz="3900" dirty="0" smtClean="0"/>
              <a:t> clouds are grounded in </a:t>
            </a:r>
            <a:r>
              <a:rPr lang="en-US" sz="3900" dirty="0" err="1" smtClean="0"/>
              <a:t>IaaS</a:t>
            </a:r>
            <a:r>
              <a:rPr lang="en-US" sz="3900" dirty="0" smtClean="0"/>
              <a:t> clouds, as the company providing the software as service is also providing the infrastructure to run the software. Choosing to use an </a:t>
            </a:r>
            <a:r>
              <a:rPr lang="en-US" sz="3900" dirty="0" err="1" smtClean="0"/>
              <a:t>IaaS</a:t>
            </a:r>
            <a:r>
              <a:rPr lang="en-US" sz="3900" dirty="0" smtClean="0"/>
              <a:t> cloud demands a willingness to put up with complexity, but with that complexity comes flexibility. </a:t>
            </a:r>
            <a:br>
              <a:rPr lang="en-US" sz="3900" dirty="0" smtClean="0"/>
            </a:br>
            <a:r>
              <a:rPr lang="en-US" sz="3900" dirty="0" smtClean="0"/>
              <a:t/>
            </a:r>
            <a:br>
              <a:rPr lang="en-US" sz="3900" dirty="0" smtClean="0"/>
            </a:br>
            <a:r>
              <a:rPr lang="en-US" sz="3900" dirty="0" smtClean="0">
                <a:hlinkClick r:id="rId2"/>
              </a:rPr>
              <a:t>Amazon EC2</a:t>
            </a:r>
            <a:r>
              <a:rPr lang="en-US" sz="3900" dirty="0" smtClean="0"/>
              <a:t> and </a:t>
            </a:r>
            <a:r>
              <a:rPr lang="en-US" sz="3900" dirty="0" err="1" smtClean="0">
                <a:hlinkClick r:id="rId3"/>
              </a:rPr>
              <a:t>Rackspace</a:t>
            </a:r>
            <a:r>
              <a:rPr lang="en-US" sz="3900" dirty="0" smtClean="0">
                <a:hlinkClick r:id="rId3"/>
              </a:rPr>
              <a:t> Cloud</a:t>
            </a:r>
            <a:r>
              <a:rPr lang="en-US" sz="3900" dirty="0" smtClean="0"/>
              <a:t> are examples of </a:t>
            </a:r>
            <a:r>
              <a:rPr lang="en-US" sz="3900" dirty="0" err="1" smtClean="0"/>
              <a:t>IaaS</a:t>
            </a:r>
            <a:r>
              <a:rPr lang="en-US" sz="3900" dirty="0" smtClean="0"/>
              <a:t>.</a:t>
            </a:r>
            <a:endParaRPr lang="en-US" sz="3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 Computing Services</a:t>
            </a:r>
            <a:endParaRPr lang="en-US" dirty="0"/>
          </a:p>
        </p:txBody>
      </p:sp>
      <p:sp>
        <p:nvSpPr>
          <p:cNvPr id="3" name="Content Placeholder 2"/>
          <p:cNvSpPr>
            <a:spLocks noGrp="1"/>
          </p:cNvSpPr>
          <p:nvPr>
            <p:ph idx="1"/>
          </p:nvPr>
        </p:nvSpPr>
        <p:spPr/>
        <p:txBody>
          <a:bodyPr>
            <a:normAutofit fontScale="70000" lnSpcReduction="20000"/>
          </a:bodyPr>
          <a:lstStyle/>
          <a:p>
            <a:pPr fontAlgn="base">
              <a:buNone/>
            </a:pPr>
            <a:r>
              <a:rPr lang="en-US" b="1" dirty="0" smtClean="0"/>
              <a:t>2.   </a:t>
            </a:r>
            <a:r>
              <a:rPr lang="en-US" b="1" dirty="0" smtClean="0">
                <a:solidFill>
                  <a:srgbClr val="FF0000"/>
                </a:solidFill>
              </a:rPr>
              <a:t>Platform as a Service (</a:t>
            </a:r>
            <a:r>
              <a:rPr lang="en-US" b="1" dirty="0" err="1" smtClean="0">
                <a:solidFill>
                  <a:srgbClr val="FF0000"/>
                </a:solidFill>
              </a:rPr>
              <a:t>PaaS</a:t>
            </a:r>
            <a:r>
              <a:rPr lang="en-US" b="1" dirty="0" smtClean="0">
                <a:solidFill>
                  <a:srgbClr val="FF0000"/>
                </a:solidFill>
              </a:rPr>
              <a:t>): </a:t>
            </a:r>
            <a:r>
              <a:rPr lang="en-US" dirty="0" smtClean="0"/>
              <a:t>clouds are created, many times inside </a:t>
            </a:r>
            <a:r>
              <a:rPr lang="en-US" dirty="0" err="1" smtClean="0"/>
              <a:t>IaaS</a:t>
            </a:r>
            <a:r>
              <a:rPr lang="en-US" dirty="0" smtClean="0"/>
              <a:t> Clouds by specialists to render the scalability and deployment of any application trivial and to help make your expenses scalable and predictable.</a:t>
            </a:r>
            <a:br>
              <a:rPr lang="en-US" dirty="0" smtClean="0"/>
            </a:br>
            <a:r>
              <a:rPr lang="en-US" dirty="0" smtClean="0"/>
              <a:t> Some examples of a </a:t>
            </a:r>
            <a:r>
              <a:rPr lang="en-US" dirty="0" err="1" smtClean="0"/>
              <a:t>PaaS</a:t>
            </a:r>
            <a:r>
              <a:rPr lang="en-US" dirty="0" smtClean="0"/>
              <a:t> system include: </a:t>
            </a:r>
            <a:r>
              <a:rPr lang="en-US" dirty="0" err="1" smtClean="0"/>
              <a:t>Mosso</a:t>
            </a:r>
            <a:r>
              <a:rPr lang="en-US" dirty="0" smtClean="0"/>
              <a:t>, Google App Engine, and Force.com. </a:t>
            </a:r>
            <a:br>
              <a:rPr lang="en-US" dirty="0" smtClean="0"/>
            </a:br>
            <a:r>
              <a:rPr lang="en-US" dirty="0" smtClean="0"/>
              <a:t>The chief benefit of a service like this is that for as little as no money you can initiate your application with no stress more than basic development and maybe a little porting if you are dealing with an existing app. Furthermore, </a:t>
            </a:r>
            <a:r>
              <a:rPr lang="en-US" dirty="0" err="1" smtClean="0"/>
              <a:t>PaaS</a:t>
            </a:r>
            <a:r>
              <a:rPr lang="en-US" dirty="0" smtClean="0"/>
              <a:t> allows a lot of scalability by design because it is based on cloud computing as defined earlier in the article. If you want a lean operations staff, a </a:t>
            </a:r>
            <a:r>
              <a:rPr lang="en-US" dirty="0" err="1" smtClean="0"/>
              <a:t>PaaS</a:t>
            </a:r>
            <a:r>
              <a:rPr lang="en-US" dirty="0" smtClean="0"/>
              <a:t> can be very useful if your app will capitulate. The most important negative of using a </a:t>
            </a:r>
            <a:r>
              <a:rPr lang="en-US" dirty="0" err="1" smtClean="0"/>
              <a:t>PaaS</a:t>
            </a:r>
            <a:r>
              <a:rPr lang="en-US" dirty="0" smtClean="0"/>
              <a:t> Cloud provider is that these services may implement some restrictions or trade-offs that will not work with your product under any circumstances.</a:t>
            </a:r>
          </a:p>
          <a:p>
            <a:pPr fontAlgn="base"/>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Cloud Computing Services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solidFill>
                  <a:srgbClr val="FF0000"/>
                </a:solidFill>
              </a:rPr>
              <a:t>3. Software as a Service (</a:t>
            </a:r>
            <a:r>
              <a:rPr lang="en-US" b="1" dirty="0" err="1" smtClean="0">
                <a:solidFill>
                  <a:srgbClr val="FF0000"/>
                </a:solidFill>
              </a:rPr>
              <a:t>SaaS</a:t>
            </a:r>
            <a:r>
              <a:rPr lang="en-US" b="1" dirty="0" smtClean="0">
                <a:solidFill>
                  <a:srgbClr val="FF0000"/>
                </a:solidFill>
              </a:rPr>
              <a:t>)</a:t>
            </a:r>
            <a:r>
              <a:rPr lang="en-US" dirty="0" smtClean="0"/>
              <a:t> is relatively mature, and the phrase’s use predates that of cloud computing. Cloud applications allow the cloud to be leveraged for software architecture, reducing the burdens of maintenance, support, and operations by having the application run on computers belonging to the vendor. </a:t>
            </a:r>
            <a:br>
              <a:rPr lang="en-US" dirty="0" smtClean="0"/>
            </a:br>
            <a:r>
              <a:rPr lang="en-US" dirty="0" smtClean="0"/>
              <a:t>Gmail and </a:t>
            </a:r>
            <a:r>
              <a:rPr lang="en-US" dirty="0" err="1" smtClean="0"/>
              <a:t>Salesforce</a:t>
            </a:r>
            <a:r>
              <a:rPr lang="en-US" dirty="0" smtClean="0"/>
              <a:t> are among examples of </a:t>
            </a:r>
            <a:r>
              <a:rPr lang="en-US" dirty="0" err="1" smtClean="0"/>
              <a:t>SaaS</a:t>
            </a:r>
            <a:r>
              <a:rPr lang="en-US" dirty="0" smtClean="0"/>
              <a:t> run as clouds, but not all </a:t>
            </a:r>
            <a:r>
              <a:rPr lang="en-US" dirty="0" err="1" smtClean="0"/>
              <a:t>SaaS</a:t>
            </a:r>
            <a:r>
              <a:rPr lang="en-US" dirty="0" smtClean="0"/>
              <a:t> has to be based in cloud computing.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Cloud related concerns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t>  </a:t>
            </a:r>
            <a:r>
              <a:rPr lang="en-US" dirty="0" smtClean="0">
                <a:solidFill>
                  <a:srgbClr val="FF0000"/>
                </a:solidFill>
              </a:rPr>
              <a:t>1. Security issues:  </a:t>
            </a:r>
            <a:r>
              <a:rPr lang="en-US" dirty="0" smtClean="0"/>
              <a:t>It has indeed been a primary, and valid, concern from the start of cloud computing technology, as the users are unable to see the exact location where the data is stored or being processed. This increases the cloud computing risks that can arise during the implementation or management of the cloud. </a:t>
            </a:r>
            <a:br>
              <a:rPr lang="en-US" dirty="0" smtClean="0"/>
            </a:br>
            <a:endParaRPr lang="en-US" dirty="0" smtClean="0"/>
          </a:p>
          <a:p>
            <a:pPr algn="just">
              <a:buNone/>
            </a:pPr>
            <a:r>
              <a:rPr lang="en-US" dirty="0" smtClean="0">
                <a:solidFill>
                  <a:srgbClr val="FF0000"/>
                </a:solidFill>
              </a:rPr>
              <a:t>2. Cost management and containment: </a:t>
            </a:r>
            <a:r>
              <a:rPr lang="en-US" dirty="0" smtClean="0"/>
              <a:t>The on-demand and scalable nature of cloud computing services make it sometimes difficult to define and predict quantities and costs.</a:t>
            </a:r>
            <a:br>
              <a:rPr lang="en-US" dirty="0" smtClean="0"/>
            </a:br>
            <a:r>
              <a:rPr lang="en-US" dirty="0" smtClean="0"/>
              <a:t>However there are several ways to keep cloud costs in check, for example, optimizing costs by conducting better financial analytics and reporting, automating policies for governance, or keeping the management reporting practice on course, so that these issues in cloud computing could be decreased</a:t>
            </a:r>
          </a:p>
          <a:p>
            <a:pPr algn="just">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Services</a:t>
            </a:r>
            <a:br>
              <a:rPr lang="en-US" dirty="0" smtClean="0"/>
            </a:br>
            <a:endParaRPr lang="en-US" dirty="0"/>
          </a:p>
        </p:txBody>
      </p:sp>
      <p:sp>
        <p:nvSpPr>
          <p:cNvPr id="3" name="Content Placeholder 2"/>
          <p:cNvSpPr>
            <a:spLocks noGrp="1"/>
          </p:cNvSpPr>
          <p:nvPr>
            <p:ph idx="1"/>
          </p:nvPr>
        </p:nvSpPr>
        <p:spPr/>
        <p:txBody>
          <a:bodyPr/>
          <a:lstStyle/>
          <a:p>
            <a:r>
              <a:rPr lang="en-US" dirty="0" smtClean="0"/>
              <a:t>Email</a:t>
            </a:r>
          </a:p>
          <a:p>
            <a:r>
              <a:rPr lang="en-US" dirty="0" smtClean="0"/>
              <a:t>Storage, backup, and data retrieval</a:t>
            </a:r>
          </a:p>
          <a:p>
            <a:r>
              <a:rPr lang="en-US" dirty="0" smtClean="0"/>
              <a:t>Creating and testing apps</a:t>
            </a:r>
          </a:p>
          <a:p>
            <a:r>
              <a:rPr lang="en-US" dirty="0" smtClean="0"/>
              <a:t>Analyzing data</a:t>
            </a:r>
          </a:p>
          <a:p>
            <a:r>
              <a:rPr lang="en-US" dirty="0" smtClean="0"/>
              <a:t>Audio and video streaming</a:t>
            </a:r>
          </a:p>
          <a:p>
            <a:r>
              <a:rPr lang="en-US" dirty="0" smtClean="0"/>
              <a:t>Delivering software on demand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related concerns</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solidFill>
                  <a:srgbClr val="FF0000"/>
                </a:solidFill>
              </a:rPr>
              <a:t>3. Lack of resources/expertise: </a:t>
            </a:r>
            <a:r>
              <a:rPr lang="en-US" dirty="0" smtClean="0"/>
              <a:t>Organizations are increasingly placing more workloads in the cloud while cloud technologies continue to rapidly advance. Due to these factors, organizations are having a tough time keeping up with the tools. Also, the need for expertise continues to grow. These challenges can be minimized through additional training of IT and development staff. </a:t>
            </a:r>
            <a:br>
              <a:rPr lang="en-US" dirty="0" smtClean="0"/>
            </a:br>
            <a:r>
              <a:rPr lang="en-US" dirty="0" smtClean="0"/>
              <a:t/>
            </a:r>
            <a:br>
              <a:rPr lang="en-US" dirty="0" smtClean="0"/>
            </a:br>
            <a:r>
              <a:rPr lang="en-US" dirty="0" smtClean="0"/>
              <a:t>SME (small and medium-sized) organizations may find adding cloud specialists to their IT teams to be prohibitively costly. Luckily, many common tasks performed by these specialists can be automated. To this end companies are turning to </a:t>
            </a:r>
            <a:r>
              <a:rPr lang="en-US" dirty="0" err="1" smtClean="0"/>
              <a:t>Devlops</a:t>
            </a:r>
            <a:r>
              <a:rPr lang="en-US" dirty="0" smtClean="0"/>
              <a:t> tools, like Chef and Puppet, to perform tasks like monitoring usage patterns of resources and automated backups at predefined time periods. These tools also help optimize the cloud for cost, governance, and security.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related concerns</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solidFill>
                  <a:srgbClr val="FF0000"/>
                </a:solidFill>
              </a:rPr>
              <a:t>4. Governance/Control: </a:t>
            </a:r>
            <a:r>
              <a:rPr lang="en-US" dirty="0" smtClean="0"/>
              <a:t>In today’s cloud-based world, IT does not always have full control over the provisioning, de-provisioning, and operations of infrastructure. This has increased the difficulty for IT to provide the governance, compliance, risks and data quality management required. To mitigate the various risks and uncertainties in transitioning to the cloud, IT must adapt its traditional IT governance and control processes to include the cloud. To this effect, the role of central IT teams in the cloud has been evolving over the last few years. </a:t>
            </a:r>
            <a:br>
              <a:rPr lang="en-US" dirty="0" smtClean="0"/>
            </a:br>
            <a:endParaRPr lang="en-US" dirty="0" smtClean="0"/>
          </a:p>
          <a:p>
            <a:pPr>
              <a:buNone/>
            </a:pPr>
            <a:r>
              <a:rPr lang="en-US" dirty="0" smtClean="0">
                <a:solidFill>
                  <a:srgbClr val="FF0000"/>
                </a:solidFill>
              </a:rPr>
              <a:t>5. Compliance: </a:t>
            </a:r>
            <a:r>
              <a:rPr lang="en-US" dirty="0" smtClean="0"/>
              <a:t>Every time a company moves data from the internal storage to a cloud, it is faced with being compliant with industry regulations and laws. </a:t>
            </a:r>
            <a:br>
              <a:rPr lang="en-US" dirty="0" smtClean="0"/>
            </a:br>
            <a:r>
              <a:rPr lang="en-US" dirty="0" smtClean="0"/>
              <a:t>For example, healthcare organizations in the USA have to comply with HIPAA (Health Insurance Portability and Accountability Act of 1996), public retail companies have to comply with SOX (Sarbanes-Oxley Act of 2002) and PCI DSS (Payment Card Industry Data Security Standard)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Cloud computing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On-demand usage/flexibility: </a:t>
            </a:r>
            <a:r>
              <a:rPr lang="en-US" dirty="0" smtClean="0"/>
              <a:t>These can be used almost instantly and can easily be scaled up and down.</a:t>
            </a:r>
          </a:p>
          <a:p>
            <a:r>
              <a:rPr lang="en-US" dirty="0" smtClean="0">
                <a:solidFill>
                  <a:srgbClr val="FF0000"/>
                </a:solidFill>
              </a:rPr>
              <a:t>External data storage: </a:t>
            </a:r>
            <a:r>
              <a:rPr lang="en-US" dirty="0" smtClean="0"/>
              <a:t>A customer’s data is usually stored externally at the location of the cloud computing vendor.</a:t>
            </a:r>
          </a:p>
          <a:p>
            <a:r>
              <a:rPr lang="en-US" dirty="0" smtClean="0">
                <a:solidFill>
                  <a:srgbClr val="FF0000"/>
                </a:solidFill>
              </a:rPr>
              <a:t>Multi-tenancy: </a:t>
            </a:r>
            <a:r>
              <a:rPr lang="en-US" dirty="0"/>
              <a:t>R</a:t>
            </a:r>
            <a:r>
              <a:rPr lang="en-US" dirty="0" smtClean="0"/>
              <a:t>esources are shared between different users and customers.</a:t>
            </a:r>
          </a:p>
          <a:p>
            <a:r>
              <a:rPr lang="en-US" dirty="0" smtClean="0">
                <a:solidFill>
                  <a:srgbClr val="FF0000"/>
                </a:solidFill>
              </a:rPr>
              <a:t>Rented service delivery model: </a:t>
            </a:r>
            <a:r>
              <a:rPr lang="en-US" dirty="0" smtClean="0"/>
              <a:t>Customers pay for the service instead of buying software licenses and hardware.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Advantages of cloud computing</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9600" dirty="0" smtClean="0">
                <a:solidFill>
                  <a:srgbClr val="FF0000"/>
                </a:solidFill>
              </a:rPr>
              <a:t>1. Security:</a:t>
            </a:r>
            <a:r>
              <a:rPr lang="en-US" sz="9600" dirty="0" smtClean="0"/>
              <a:t> A cloud host's full-time job is to carefully monitor security from external and as well as internal threat to data, which is significantly more efficient than a conventional in-house system. </a:t>
            </a:r>
            <a:br>
              <a:rPr lang="en-US" sz="9600" dirty="0" smtClean="0"/>
            </a:br>
            <a:r>
              <a:rPr lang="en-US" sz="9600" dirty="0" err="1" smtClean="0"/>
              <a:t>RapidScale</a:t>
            </a:r>
            <a:r>
              <a:rPr lang="en-US" sz="9600" dirty="0" smtClean="0"/>
              <a:t> claims that 94% of businesses saw an improvement in security after switching to the cloud, and 91% said the cloud makes it easier to meet government compliance requirements. Dell reports that companies that invest in big data, cloud mobility, and security enjoy up to 53% faster revenue growth than their competitors.</a:t>
            </a:r>
            <a:br>
              <a:rPr lang="en-US" sz="9600" dirty="0" smtClean="0"/>
            </a:br>
            <a:endParaRPr lang="en-US" sz="9600" dirty="0" smtClean="0"/>
          </a:p>
          <a:p>
            <a:pPr>
              <a:buNone/>
            </a:pPr>
            <a:r>
              <a:rPr lang="en-US" sz="9600" dirty="0" smtClean="0">
                <a:solidFill>
                  <a:srgbClr val="FF0000"/>
                </a:solidFill>
              </a:rPr>
              <a:t>2. Cost Savings: </a:t>
            </a:r>
            <a:r>
              <a:rPr lang="en-US" sz="9600" dirty="0" smtClean="0"/>
              <a:t>It eliminates the capital expenditure by allowing the customers to move from CAPEX(capital Expenses) to OPEX(Operating Expenses).</a:t>
            </a:r>
          </a:p>
          <a:p>
            <a:pPr>
              <a:buNone/>
            </a:pPr>
            <a:endParaRPr lang="en-US" sz="9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cloud computing</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FF0000"/>
                </a:solidFill>
              </a:rPr>
              <a:t>   3. Flexibility:</a:t>
            </a:r>
            <a:r>
              <a:rPr lang="en-US" dirty="0" smtClean="0"/>
              <a:t> A cloud-based service can meet that demand instantly, rather than undergoing a complex (and expensive) update to your IT infrastructure. This improved freedom and flexibility can make a significant difference to the overall efficiency of your organization. </a:t>
            </a:r>
          </a:p>
          <a:p>
            <a:pPr>
              <a:buNone/>
            </a:pPr>
            <a:r>
              <a:rPr lang="en-US" dirty="0" smtClean="0">
                <a:solidFill>
                  <a:srgbClr val="FF0000"/>
                </a:solidFill>
              </a:rPr>
              <a:t>  4. Reliability</a:t>
            </a:r>
            <a:r>
              <a:rPr lang="en-US" dirty="0" smtClean="0"/>
              <a:t>: Cloud systems are more reliable as they take care of disaster recovery, business continuity and data backups, etc.</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cloud computing</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solidFill>
                  <a:srgbClr val="FF0000"/>
                </a:solidFill>
              </a:rPr>
              <a:t>   5. Mobility: </a:t>
            </a:r>
            <a:r>
              <a:rPr lang="en-US" dirty="0" smtClean="0"/>
              <a:t>Cloud computing allows mobile access to corporate data via </a:t>
            </a:r>
            <a:r>
              <a:rPr lang="en-US" dirty="0" err="1" smtClean="0"/>
              <a:t>smartphones</a:t>
            </a:r>
            <a:r>
              <a:rPr lang="en-US" dirty="0" smtClean="0"/>
              <a:t> and devices. </a:t>
            </a:r>
            <a:br>
              <a:rPr lang="en-US" dirty="0" smtClean="0"/>
            </a:br>
            <a:r>
              <a:rPr lang="en-US" dirty="0" smtClean="0"/>
              <a:t>Through the cloud, information is accessible to sales staff who travel, freelance employees, or remote employees, for better work-life balance, and also in case of emergencies like lockdown due to emergency (CORONA).  Therefore, it's not surprising to see that organizations with employee satisfaction listed as a priority are up to 24% more likely to expand cloud usage.</a:t>
            </a:r>
          </a:p>
          <a:p>
            <a:pPr>
              <a:buNone/>
            </a:pPr>
            <a:r>
              <a:rPr lang="en-US" dirty="0" smtClean="0">
                <a:solidFill>
                  <a:srgbClr val="FF0000"/>
                </a:solidFill>
              </a:rPr>
              <a:t>    6. Performance: </a:t>
            </a:r>
            <a:r>
              <a:rPr lang="en-US" dirty="0" smtClean="0"/>
              <a:t>All latest resources are made available that drastically improve the performance and also take care of obsolescence.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cloud computing</a:t>
            </a:r>
            <a:endParaRPr lang="en-US" dirty="0"/>
          </a:p>
        </p:txBody>
      </p:sp>
      <p:sp>
        <p:nvSpPr>
          <p:cNvPr id="3" name="Content Placeholder 2"/>
          <p:cNvSpPr>
            <a:spLocks noGrp="1"/>
          </p:cNvSpPr>
          <p:nvPr>
            <p:ph idx="1"/>
          </p:nvPr>
        </p:nvSpPr>
        <p:spPr>
          <a:xfrm>
            <a:off x="381000" y="1600200"/>
            <a:ext cx="8305800" cy="4953000"/>
          </a:xfrm>
        </p:spPr>
        <p:txBody>
          <a:bodyPr>
            <a:normAutofit fontScale="55000" lnSpcReduction="20000"/>
          </a:bodyPr>
          <a:lstStyle/>
          <a:p>
            <a:pPr>
              <a:buNone/>
            </a:pPr>
            <a:r>
              <a:rPr lang="en-US" sz="4900" dirty="0" smtClean="0">
                <a:solidFill>
                  <a:srgbClr val="FF0000"/>
                </a:solidFill>
              </a:rPr>
              <a:t>7. Quality Control:</a:t>
            </a:r>
            <a:r>
              <a:rPr lang="en-US" sz="4900" dirty="0" smtClean="0"/>
              <a:t> All documents are stored in one place and in a single format. With everyone accessing the same information, you can maintain consistency in data, avoid human error, and have a clear record of any revisions or updates. </a:t>
            </a:r>
            <a:br>
              <a:rPr lang="en-US" sz="4900" dirty="0" smtClean="0"/>
            </a:br>
            <a:endParaRPr lang="en-US" sz="4900" dirty="0" smtClean="0"/>
          </a:p>
          <a:p>
            <a:pPr>
              <a:buNone/>
            </a:pPr>
            <a:r>
              <a:rPr lang="en-US" sz="4900" dirty="0" smtClean="0">
                <a:solidFill>
                  <a:srgbClr val="FF0000"/>
                </a:solidFill>
              </a:rPr>
              <a:t>8. Disaster Recovery: </a:t>
            </a:r>
            <a:r>
              <a:rPr lang="en-US" sz="4900" dirty="0" smtClean="0"/>
              <a:t>Cloud-based services provide quick data recovery for all kinds of emergency scenarios, from natural disasters to power outages. While 20% of cloud users claim disaster recovery in four hours or less, only 9% of non-cloud users could claim the same. In a recent survey, 43% of IT executives said they plan to invest in or improve cloud-based disaster recovery solutions.</a:t>
            </a:r>
          </a:p>
          <a:p>
            <a:pPr>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a:xfrm>
            <a:off x="457200" y="1600200"/>
            <a:ext cx="8458200" cy="5029200"/>
          </a:xfrm>
        </p:spPr>
        <p:txBody>
          <a:bodyPr>
            <a:normAutofit fontScale="55000" lnSpcReduction="20000"/>
          </a:bodyPr>
          <a:lstStyle/>
          <a:p>
            <a:pPr>
              <a:buNone/>
            </a:pPr>
            <a:r>
              <a:rPr lang="en-US" sz="4900" dirty="0" smtClean="0">
                <a:solidFill>
                  <a:srgbClr val="FF0000"/>
                </a:solidFill>
              </a:rPr>
              <a:t>    1. Public Cloud:</a:t>
            </a:r>
            <a:r>
              <a:rPr lang="en-US" sz="4900" dirty="0" smtClean="0"/>
              <a:t> These are available to the general public and data are created and stored on third-party servers. As server infrastructure belongs to service providers that manage them and administer pool resources, the need for user companies to buy and maintain their own hardware is eliminated. Provider companies offer resources as a service on a free of charge or pay-per-use basis via the Internet connection. Users can scale them when required.</a:t>
            </a:r>
            <a:br>
              <a:rPr lang="en-US" sz="4900" dirty="0" smtClean="0"/>
            </a:br>
            <a:r>
              <a:rPr lang="en-US" sz="4900" dirty="0" smtClean="0"/>
              <a:t>Examples are Amazon Elastic Compute, Google </a:t>
            </a:r>
            <a:r>
              <a:rPr lang="en-US" sz="4900" dirty="0" err="1" smtClean="0"/>
              <a:t>AppEngine</a:t>
            </a:r>
            <a:r>
              <a:rPr lang="en-US" sz="4900" dirty="0" smtClean="0"/>
              <a:t>, IBM’s Blue, Microsoft Azure, </a:t>
            </a:r>
            <a:r>
              <a:rPr lang="en-US" sz="4900" dirty="0" err="1" smtClean="0"/>
              <a:t>Salesforce</a:t>
            </a:r>
            <a:r>
              <a:rPr lang="en-US" sz="4900" dirty="0" smtClean="0"/>
              <a:t> </a:t>
            </a:r>
            <a:r>
              <a:rPr lang="en-US" sz="4900" dirty="0" err="1" smtClean="0"/>
              <a:t>Heroku</a:t>
            </a:r>
            <a:r>
              <a:rPr lang="en-US" sz="4900" dirty="0" smtClean="0"/>
              <a:t> and others.</a:t>
            </a:r>
          </a:p>
          <a:p>
            <a:pPr>
              <a:buNone/>
            </a:pPr>
            <a:r>
              <a:rPr lang="en-US" dirty="0" smtClean="0"/>
              <a:t/>
            </a:r>
            <a:br>
              <a:rPr lang="en-US" dirty="0" smtClean="0"/>
            </a:br>
            <a:endParaRPr lang="en-US" dirty="0" smtClean="0"/>
          </a:p>
          <a:p>
            <a:pPr>
              <a:buNone/>
            </a:pPr>
            <a:endParaRPr lang="en-US"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cloud based deployment models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solidFill>
                  <a:srgbClr val="FF0000"/>
                </a:solidFill>
              </a:rPr>
              <a:t>The pros of a public cloud are:</a:t>
            </a:r>
          </a:p>
          <a:p>
            <a:pPr>
              <a:buNone/>
            </a:pPr>
            <a:r>
              <a:rPr lang="en-US" dirty="0" smtClean="0"/>
              <a:t>-     Unsophisticated setup and use</a:t>
            </a:r>
          </a:p>
          <a:p>
            <a:pPr>
              <a:buFontTx/>
              <a:buChar char="-"/>
            </a:pPr>
            <a:r>
              <a:rPr lang="en-US" dirty="0" smtClean="0"/>
              <a:t>Easy access to data</a:t>
            </a:r>
          </a:p>
          <a:p>
            <a:pPr>
              <a:buFontTx/>
              <a:buChar char="-"/>
            </a:pPr>
            <a:r>
              <a:rPr lang="en-US" dirty="0" smtClean="0"/>
              <a:t>Flexibility to add and reduce capacity</a:t>
            </a:r>
          </a:p>
          <a:p>
            <a:pPr>
              <a:buFontTx/>
              <a:buChar char="-"/>
            </a:pPr>
            <a:r>
              <a:rPr lang="en-US" dirty="0" smtClean="0"/>
              <a:t>Cost-effectiveness</a:t>
            </a:r>
          </a:p>
          <a:p>
            <a:pPr>
              <a:buFontTx/>
              <a:buChar char="-"/>
            </a:pPr>
            <a:r>
              <a:rPr lang="en-US" dirty="0" smtClean="0"/>
              <a:t>Continuous operation time</a:t>
            </a:r>
          </a:p>
          <a:p>
            <a:pPr>
              <a:buFontTx/>
              <a:buChar char="-"/>
            </a:pPr>
            <a:r>
              <a:rPr lang="en-US" dirty="0" smtClean="0"/>
              <a:t>24/7 upkeep(Good Maintenance)</a:t>
            </a:r>
          </a:p>
          <a:p>
            <a:pPr>
              <a:buFontTx/>
              <a:buChar char="-"/>
            </a:pPr>
            <a:r>
              <a:rPr lang="en-US" dirty="0" smtClean="0"/>
              <a:t>Scalability</a:t>
            </a:r>
          </a:p>
          <a:p>
            <a:pPr>
              <a:buFontTx/>
              <a:buChar char="-"/>
            </a:pPr>
            <a:r>
              <a:rPr lang="en-US" dirty="0" smtClean="0"/>
              <a:t>Eliminated need for software</a:t>
            </a:r>
            <a:br>
              <a:rPr lang="en-US" dirty="0" smtClean="0"/>
            </a:br>
            <a:endParaRPr lang="en-US" dirty="0" smtClean="0"/>
          </a:p>
          <a:p>
            <a:pPr>
              <a:buNone/>
            </a:pPr>
            <a:r>
              <a:rPr lang="en-US" dirty="0" smtClean="0">
                <a:solidFill>
                  <a:srgbClr val="FF0000"/>
                </a:solidFill>
              </a:rPr>
              <a:t>The cons of a public model:</a:t>
            </a:r>
          </a:p>
          <a:p>
            <a:pPr>
              <a:buFontTx/>
              <a:buChar char="-"/>
            </a:pPr>
            <a:r>
              <a:rPr lang="en-US" dirty="0" smtClean="0"/>
              <a:t>Data security and privacy</a:t>
            </a:r>
          </a:p>
          <a:p>
            <a:pPr>
              <a:buFontTx/>
              <a:buChar char="-"/>
            </a:pPr>
            <a:r>
              <a:rPr lang="en-US" dirty="0" smtClean="0"/>
              <a:t>Compromised reliability</a:t>
            </a:r>
          </a:p>
          <a:p>
            <a:pPr>
              <a:buFontTx/>
              <a:buChar char="-"/>
            </a:pPr>
            <a:r>
              <a:rPr lang="en-US" dirty="0" smtClean="0"/>
              <a:t>The lack of individual approach</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1017</Words>
  <Application>Microsoft Office PowerPoint</Application>
  <PresentationFormat>On-screen Show (4:3)</PresentationFormat>
  <Paragraphs>88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Cloud Computing </vt:lpstr>
      <vt:lpstr>Types of Cloud Services </vt:lpstr>
      <vt:lpstr>Characteristics of Cloud computing </vt:lpstr>
      <vt:lpstr>  Advantages of cloud computing  </vt:lpstr>
      <vt:lpstr>Advantages of cloud computing</vt:lpstr>
      <vt:lpstr>Advantages of cloud computing</vt:lpstr>
      <vt:lpstr>Advantages of cloud computing</vt:lpstr>
      <vt:lpstr>Types of cloud based deployment models</vt:lpstr>
      <vt:lpstr>Types of cloud based deployment models</vt:lpstr>
      <vt:lpstr>Types of cloud based deployment models</vt:lpstr>
      <vt:lpstr>Types of cloud based deployment models</vt:lpstr>
      <vt:lpstr>Types of cloud based deployment models</vt:lpstr>
      <vt:lpstr>Types of cloud based deployment models</vt:lpstr>
      <vt:lpstr>Types of cloud based deployment models</vt:lpstr>
      <vt:lpstr>Types of cloud based deployment models</vt:lpstr>
      <vt:lpstr>Types of Cloud Computing Services </vt:lpstr>
      <vt:lpstr>Types of Cloud Computing Services</vt:lpstr>
      <vt:lpstr>Types of Cloud Computing Services</vt:lpstr>
      <vt:lpstr>Cloud related concerns</vt:lpstr>
      <vt:lpstr>Cloud related concerns</vt:lpstr>
      <vt:lpstr>Cloud related concerns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Computing</dc:title>
  <dc:creator>sp</dc:creator>
  <cp:lastModifiedBy>Dell</cp:lastModifiedBy>
  <cp:revision>13</cp:revision>
  <dcterms:created xsi:type="dcterms:W3CDTF">2020-03-06T06:45:37Z</dcterms:created>
  <dcterms:modified xsi:type="dcterms:W3CDTF">2024-07-31T03:02:37Z</dcterms:modified>
</cp:coreProperties>
</file>