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16334-05D2-4913-8DCB-4C9D04EE88C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02F90-690A-4C7C-9486-685A45E4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is address of line </a:t>
            </a:r>
          </a:p>
          <a:p>
            <a:r>
              <a:rPr lang="en-US" dirty="0" smtClean="0"/>
              <a:t>value is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2F90-690A-4C7C-9486-685A45E41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2F90-690A-4C7C-9486-685A45E418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Writable</a:t>
            </a:r>
            <a:r>
              <a:rPr lang="en-US" baseline="0" dirty="0" err="1" smtClean="0"/>
              <a:t>Comparable</a:t>
            </a:r>
            <a:r>
              <a:rPr lang="en-US" baseline="0" dirty="0" smtClean="0"/>
              <a:t> and Writable are the interfaces which describes the behavior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2F90-690A-4C7C-9486-685A45E418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r>
              <a:rPr lang="en-US" baseline="0" dirty="0" smtClean="0"/>
              <a:t> lets a class defer instantiation to subclass.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2F90-690A-4C7C-9486-685A45E418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2F90-690A-4C7C-9486-685A45E418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JobConf</a:t>
            </a:r>
            <a:r>
              <a:rPr lang="en-US" dirty="0" smtClean="0"/>
              <a:t> is a object which sets </a:t>
            </a:r>
            <a:r>
              <a:rPr lang="en-US" dirty="0" err="1" smtClean="0"/>
              <a:t>Partitioner</a:t>
            </a:r>
            <a:r>
              <a:rPr lang="en-US" dirty="0" smtClean="0"/>
              <a:t> </a:t>
            </a:r>
            <a:r>
              <a:rPr lang="en-US" smtClean="0"/>
              <a:t>function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02F90-690A-4C7C-9486-685A45E418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Daphne Lopez and </a:t>
            </a:r>
            <a:r>
              <a:rPr lang="en-US" dirty="0" err="1" smtClean="0"/>
              <a:t>Brijendra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/>
              <a:t>Job</a:t>
            </a:r>
            <a:r>
              <a:rPr lang="en-US" dirty="0"/>
              <a:t> – A “full program” - an execution of a Mapper and Reducer across a data set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/>
              <a:t>Task – </a:t>
            </a:r>
            <a:r>
              <a:rPr lang="en-US" dirty="0"/>
              <a:t>An execution of a Mapper or a Reducer on a slice of data 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a.k.a. Task-In-Progress (TIP)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Task Attempt – A particular instance of an attempt to execute a task on a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6494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Wingdings 2"/>
              <a:buChar char=""/>
              <a:defRPr/>
            </a:pPr>
            <a:r>
              <a:rPr lang="en-US" altLang="zh-CN" dirty="0">
                <a:ea typeface="宋体" pitchFamily="2" charset="-122"/>
              </a:rPr>
              <a:t>Map:</a:t>
            </a:r>
          </a:p>
          <a:p>
            <a:pPr marL="521208" lvl="1"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Accepts </a:t>
            </a:r>
            <a:r>
              <a:rPr lang="en-US" altLang="zh-CN" i="1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input</a:t>
            </a: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 key/value pair</a:t>
            </a:r>
          </a:p>
          <a:p>
            <a:pPr marL="521208" lvl="1"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Emits </a:t>
            </a:r>
            <a:r>
              <a:rPr lang="en-US" altLang="zh-CN" i="1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intermediate</a:t>
            </a: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 key/value pair</a:t>
            </a:r>
          </a:p>
          <a:p>
            <a:pPr marL="274320" indent="-274320">
              <a:buFont typeface="Wingdings 2"/>
              <a:buChar char=""/>
              <a:defRPr/>
            </a:pPr>
            <a:r>
              <a:rPr lang="en-US" altLang="zh-CN" dirty="0">
                <a:ea typeface="宋体" pitchFamily="2" charset="-122"/>
              </a:rPr>
              <a:t>Reduce :</a:t>
            </a:r>
          </a:p>
          <a:p>
            <a:pPr marL="521208" lvl="1"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Accepts </a:t>
            </a:r>
            <a:r>
              <a:rPr lang="en-US" altLang="zh-CN" i="1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intermediate</a:t>
            </a: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 key/value* pair</a:t>
            </a:r>
          </a:p>
          <a:p>
            <a:pPr marL="521208" lvl="1"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Emits </a:t>
            </a:r>
            <a:r>
              <a:rPr lang="en-US" altLang="zh-CN" i="1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output</a:t>
            </a:r>
            <a:r>
              <a:rPr lang="en-US" altLang="zh-CN" dirty="0">
                <a:solidFill>
                  <a:schemeClr val="tx1">
                    <a:tint val="85000"/>
                  </a:schemeClr>
                </a:solidFill>
                <a:ea typeface="宋体" pitchFamily="2" charset="-122"/>
              </a:rPr>
              <a:t> key/value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a method for distributing a task across multiple nodes</a:t>
            </a:r>
          </a:p>
          <a:p>
            <a:r>
              <a:rPr lang="en-US" dirty="0"/>
              <a:t>Each node processes data stored on that node</a:t>
            </a:r>
          </a:p>
          <a:p>
            <a:r>
              <a:rPr lang="en-US" dirty="0"/>
              <a:t>Consists of two phases: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Map: (K1, V1) -&gt; (K2, V2)</a:t>
            </a:r>
          </a:p>
          <a:p>
            <a:r>
              <a:rPr lang="en-US" dirty="0"/>
              <a:t>Reduce: (K2, list(V2)) -&gt; list(K3, V3)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8334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word count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587" y="1929606"/>
            <a:ext cx="7362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 Map Reduce Job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5794"/>
            <a:ext cx="7010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</a:t>
            </a:r>
            <a:r>
              <a:rPr lang="en-US" dirty="0" smtClean="0"/>
              <a:t>Mapper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777206"/>
            <a:ext cx="7096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Mapper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7" y="1734344"/>
            <a:ext cx="71342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Input Reducer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701006"/>
            <a:ext cx="7077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Simple data-parallel programming model</a:t>
            </a:r>
            <a:endParaRPr lang="en-US" altLang="en-US" sz="2200" dirty="0"/>
          </a:p>
          <a:p>
            <a:r>
              <a:rPr lang="en-US" altLang="zh-CN" dirty="0">
                <a:ea typeface="宋体" pitchFamily="2" charset="-122"/>
              </a:rPr>
              <a:t>For large-scale data processing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Exploits large set of commodity computers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Executes process in distributed manner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Offers high availability</a:t>
            </a:r>
          </a:p>
          <a:p>
            <a:r>
              <a:rPr lang="en-US" altLang="en-US" dirty="0"/>
              <a:t>Pioneered by Google</a:t>
            </a:r>
          </a:p>
          <a:p>
            <a:pPr lvl="1"/>
            <a:r>
              <a:rPr lang="en-US" altLang="en-US" sz="2200" dirty="0"/>
              <a:t>Processes 20 petabytes of data per day</a:t>
            </a:r>
          </a:p>
          <a:p>
            <a:r>
              <a:rPr lang="en-US" altLang="en-US" dirty="0"/>
              <a:t>Popularized by open-source </a:t>
            </a:r>
            <a:r>
              <a:rPr lang="en-US" altLang="en-US" dirty="0" err="1"/>
              <a:t>Hadoop</a:t>
            </a:r>
            <a:r>
              <a:rPr lang="en-US" altLang="en-US" dirty="0"/>
              <a:t> project</a:t>
            </a:r>
          </a:p>
          <a:p>
            <a:pPr lvl="1"/>
            <a:r>
              <a:rPr lang="en-US" altLang="en-US" sz="2200" dirty="0"/>
              <a:t>Used at Yahoo!, Facebook, Amazon, …</a:t>
            </a:r>
            <a:endParaRPr lang="en-US" altLang="zh-CN" dirty="0">
              <a:ea typeface="宋体" pitchFamily="2" charset="-122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Reducer Output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3347" y="1600200"/>
            <a:ext cx="75573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93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Framework(Google)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467599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7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Automatic </a:t>
            </a:r>
            <a:r>
              <a:rPr lang="en-US" dirty="0"/>
              <a:t>Parallel </a:t>
            </a:r>
            <a:r>
              <a:rPr lang="en-US" dirty="0" smtClean="0"/>
              <a:t>Execution</a:t>
            </a:r>
            <a:br>
              <a:rPr lang="en-US" dirty="0" smtClean="0"/>
            </a:br>
            <a:r>
              <a:rPr lang="en-US" sz="2200" dirty="0"/>
              <a:t>Handles failures automatically, e.g., restarts tasks if a node fails; runs multiples copies of the same task to avoid a slow task slowing down the whole job</a:t>
            </a:r>
            <a:br>
              <a:rPr lang="en-US" sz="2200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65415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in a </a:t>
            </a:r>
            <a:r>
              <a:rPr lang="en-US" dirty="0" err="1"/>
              <a:t>MapReduce</a:t>
            </a:r>
            <a:r>
              <a:rPr lang="en-US" dirty="0"/>
              <a:t> Program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0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explained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InputFormat</a:t>
            </a:r>
            <a:r>
              <a:rPr lang="en-US" dirty="0"/>
              <a:t> describes the input-specification for a Map/Reduce job.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Map/Reduce framework relies on the </a:t>
            </a:r>
            <a:r>
              <a:rPr lang="en-US" dirty="0" err="1"/>
              <a:t>InputFormat</a:t>
            </a:r>
            <a:r>
              <a:rPr lang="en-US" dirty="0"/>
              <a:t> of the job to: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1. Validate the input-specification of the job.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2. Split-up </a:t>
            </a:r>
            <a:r>
              <a:rPr lang="en-US" dirty="0"/>
              <a:t>the input file(s) into logical </a:t>
            </a:r>
            <a:r>
              <a:rPr lang="en-US" dirty="0" err="1"/>
              <a:t>InputSplit</a:t>
            </a:r>
            <a:r>
              <a:rPr lang="en-US" dirty="0"/>
              <a:t> instances, each of which is </a:t>
            </a:r>
            <a:r>
              <a:rPr lang="en-US" dirty="0" smtClean="0"/>
              <a:t>then assigned </a:t>
            </a:r>
            <a:r>
              <a:rPr lang="en-US" dirty="0"/>
              <a:t>to an individual Mapper</a:t>
            </a:r>
            <a:r>
              <a:rPr lang="en-US" dirty="0" smtClean="0"/>
              <a:t>. Mapper </a:t>
            </a:r>
            <a:r>
              <a:rPr lang="en-US" dirty="0"/>
              <a:t>maps input key/value pairs to a set of intermediate key/value pairs.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Reducer reduces a set of intermediate values which share a key to a smaller set of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explained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/>
              <a:t>Shuffle:</a:t>
            </a:r>
            <a:r>
              <a:rPr lang="en-US" dirty="0" smtClean="0"/>
              <a:t> </a:t>
            </a:r>
            <a:r>
              <a:rPr lang="en-US" dirty="0"/>
              <a:t>Input to the Reducer is the sorted output of the mappers. In this phase the framework fetches the relevant partition of the output of all the mappers.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Sort:</a:t>
            </a:r>
            <a:r>
              <a:rPr lang="en-US" dirty="0" smtClean="0"/>
              <a:t> The </a:t>
            </a:r>
            <a:r>
              <a:rPr lang="en-US" dirty="0"/>
              <a:t>framework groups Reducer inputs by keys (since different mappers may have output the same key) in this stage.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shuffle </a:t>
            </a:r>
            <a:r>
              <a:rPr lang="en-US" b="1" dirty="0"/>
              <a:t>and sort</a:t>
            </a:r>
            <a:r>
              <a:rPr lang="en-US" dirty="0"/>
              <a:t> phases occur simultaneously; while map-outputs are being fetched they are merged.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explained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err="1" smtClean="0"/>
              <a:t>Partitioner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partitions the key space. </a:t>
            </a:r>
            <a:r>
              <a:rPr lang="en-US" dirty="0" err="1"/>
              <a:t>Partitioner</a:t>
            </a:r>
            <a:r>
              <a:rPr lang="en-US" dirty="0"/>
              <a:t> controls the partitioning of the keys of the intermediate map-outputs.</a:t>
            </a:r>
          </a:p>
          <a:p>
            <a:pPr algn="just"/>
            <a:r>
              <a:rPr lang="en-US" b="1" dirty="0" smtClean="0"/>
              <a:t>Reporter:</a:t>
            </a:r>
            <a:r>
              <a:rPr lang="en-US" dirty="0" smtClean="0"/>
              <a:t> </a:t>
            </a:r>
            <a:r>
              <a:rPr lang="en-US" dirty="0"/>
              <a:t>Reporter is a facility for Map/Reduce applications to report progress, set application-level status messages and update Counters.</a:t>
            </a:r>
          </a:p>
          <a:p>
            <a:pPr algn="just"/>
            <a:r>
              <a:rPr lang="en-US" b="1" dirty="0" err="1" smtClean="0"/>
              <a:t>OutputCollector</a:t>
            </a:r>
            <a:r>
              <a:rPr lang="en-US" b="1" dirty="0" smtClean="0"/>
              <a:t>:</a:t>
            </a:r>
            <a:r>
              <a:rPr lang="en-US" dirty="0" smtClean="0"/>
              <a:t> It is </a:t>
            </a:r>
            <a:r>
              <a:rPr lang="en-US" dirty="0"/>
              <a:t>a generalization of the facility provided by the Map/Reduce framework to collect data output by the Mapper or the Reducer (either the intermediate outputs or the output of the job).  </a:t>
            </a:r>
          </a:p>
          <a:p>
            <a:pPr algn="just"/>
            <a:r>
              <a:rPr lang="en-US" dirty="0" err="1"/>
              <a:t>Hadoop</a:t>
            </a:r>
            <a:r>
              <a:rPr lang="en-US" dirty="0"/>
              <a:t> Map/Reduce comes bundled with a library of generally useful </a:t>
            </a:r>
            <a:r>
              <a:rPr lang="en-US" dirty="0" smtClean="0"/>
              <a:t>for mappers</a:t>
            </a:r>
            <a:r>
              <a:rPr lang="en-US" dirty="0"/>
              <a:t>, reducers, and </a:t>
            </a:r>
            <a:r>
              <a:rPr lang="en-US" dirty="0" err="1"/>
              <a:t>partitioners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the Mapper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350546"/>
              </p:ext>
            </p:extLst>
          </p:nvPr>
        </p:nvGraphicFramePr>
        <p:xfrm>
          <a:off x="685800" y="1447800"/>
          <a:ext cx="761206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3" imgW="4106622" imgH="3108439" progId="Visio.Drawing.11">
                  <p:embed/>
                </p:oleObj>
              </mc:Choice>
              <mc:Fallback>
                <p:oleObj name="Visio" r:id="rId3" imgW="4106622" imgH="3108439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61206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8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You provide the instance of </a:t>
            </a:r>
            <a:r>
              <a:rPr lang="en-US" i="1" dirty="0"/>
              <a:t>Mapper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Should extend </a:t>
            </a:r>
            <a:r>
              <a:rPr lang="en-US" i="1" dirty="0" err="1"/>
              <a:t>MapReduceBase</a:t>
            </a:r>
            <a:endParaRPr lang="en-US" i="1" dirty="0"/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One instance of your Mapper is initialized by the </a:t>
            </a:r>
            <a:r>
              <a:rPr lang="en-US" i="1" dirty="0" err="1"/>
              <a:t>MapTaskRunner</a:t>
            </a:r>
            <a:r>
              <a:rPr lang="en-US" i="1" dirty="0"/>
              <a:t> </a:t>
            </a:r>
            <a:r>
              <a:rPr lang="en-US" dirty="0"/>
              <a:t>for a </a:t>
            </a:r>
            <a:r>
              <a:rPr lang="en-US" i="1" dirty="0" err="1"/>
              <a:t>TaskInProgress</a:t>
            </a:r>
            <a:endParaRPr lang="en-US" i="1" dirty="0"/>
          </a:p>
          <a:p>
            <a:pPr marL="668338" lvl="1" indent="-325438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Exists in separate process from all other instances of Mapper – no data sharing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void map(</a:t>
            </a:r>
            <a:r>
              <a:rPr lang="en-US" sz="2600" dirty="0"/>
              <a:t>K1 key,</a:t>
            </a:r>
          </a:p>
          <a:p>
            <a:pPr marL="669925" lvl="1" indent="-323850"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   V1 value, </a:t>
            </a:r>
          </a:p>
          <a:p>
            <a:pPr marL="669925" lvl="1" indent="-323850"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   </a:t>
            </a:r>
            <a:r>
              <a:rPr lang="en-US" dirty="0" err="1"/>
              <a:t>OutputCollector</a:t>
            </a:r>
            <a:r>
              <a:rPr lang="en-US" dirty="0"/>
              <a:t>&lt;K2, V2&gt; output, </a:t>
            </a:r>
          </a:p>
          <a:p>
            <a:pPr marL="669925" lvl="1" indent="-323850"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   Reporter reporter) </a:t>
            </a:r>
          </a:p>
          <a:p>
            <a:pPr marL="669925" lvl="1" indent="-323850"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/>
              <a:t>K</a:t>
            </a:r>
            <a:r>
              <a:rPr lang="en-US" dirty="0"/>
              <a:t> types implement </a:t>
            </a:r>
            <a:r>
              <a:rPr lang="en-US" i="1" dirty="0" err="1"/>
              <a:t>WritableComparable</a:t>
            </a:r>
            <a:endParaRPr lang="en-US" i="1" dirty="0"/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/>
              <a:t>V</a:t>
            </a:r>
            <a:r>
              <a:rPr lang="en-US" dirty="0"/>
              <a:t> types implement </a:t>
            </a:r>
            <a:r>
              <a:rPr lang="en-US" i="1" dirty="0"/>
              <a:t>Writable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MapReduce</a:t>
            </a:r>
            <a:r>
              <a:rPr lang="en-US" dirty="0"/>
              <a:t>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At Google:</a:t>
            </a:r>
          </a:p>
          <a:p>
            <a:pPr lvl="1"/>
            <a:r>
              <a:rPr lang="en-US" altLang="en-US" sz="2200" dirty="0"/>
              <a:t>Index construction for Google Search</a:t>
            </a:r>
          </a:p>
          <a:p>
            <a:pPr lvl="1"/>
            <a:r>
              <a:rPr lang="en-US" altLang="en-US" sz="2200" dirty="0"/>
              <a:t>Article clustering for Google News</a:t>
            </a:r>
          </a:p>
          <a:p>
            <a:pPr lvl="1"/>
            <a:r>
              <a:rPr lang="en-US" altLang="en-US" sz="2200" dirty="0"/>
              <a:t>Statistical machine translation</a:t>
            </a:r>
          </a:p>
          <a:p>
            <a:r>
              <a:rPr lang="en-US" altLang="en-US" sz="2200" dirty="0"/>
              <a:t>At Yahoo!:</a:t>
            </a:r>
          </a:p>
          <a:p>
            <a:pPr lvl="1"/>
            <a:r>
              <a:rPr lang="en-US" altLang="en-US" sz="2200" dirty="0"/>
              <a:t>“Web map” powering Yahoo! Search</a:t>
            </a:r>
          </a:p>
          <a:p>
            <a:pPr lvl="1"/>
            <a:r>
              <a:rPr lang="en-US" altLang="en-US" sz="2200" dirty="0"/>
              <a:t>Spam detection for Yahoo! Mail</a:t>
            </a:r>
          </a:p>
          <a:p>
            <a:pPr lvl="1"/>
            <a:r>
              <a:rPr lang="en-US" altLang="en-US" sz="2200" dirty="0"/>
              <a:t>At Facebook:</a:t>
            </a:r>
          </a:p>
          <a:p>
            <a:pPr lvl="1"/>
            <a:r>
              <a:rPr lang="en-US" altLang="en-US" sz="2200" dirty="0"/>
              <a:t>Data mining </a:t>
            </a:r>
          </a:p>
          <a:p>
            <a:pPr lvl="1"/>
            <a:r>
              <a:rPr lang="en-US" altLang="en-US" sz="2200" dirty="0"/>
              <a:t>Ad optimization </a:t>
            </a:r>
          </a:p>
          <a:p>
            <a:pPr lvl="1"/>
            <a:r>
              <a:rPr lang="en-US" altLang="en-US" sz="2200" dirty="0"/>
              <a:t>Spam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Data sets are specified by </a:t>
            </a:r>
            <a:r>
              <a:rPr lang="en-US" i="1" dirty="0" err="1"/>
              <a:t>InputFormats</a:t>
            </a:r>
            <a:endParaRPr lang="en-US" i="1" dirty="0"/>
          </a:p>
          <a:p>
            <a:pPr marL="668338" lvl="1" indent="-325438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Defines input data (e.g., a directory)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Identifies partitions of the data that form an </a:t>
            </a:r>
            <a:r>
              <a:rPr lang="en-US" i="1" dirty="0" err="1"/>
              <a:t>InputSplit</a:t>
            </a:r>
            <a:endParaRPr lang="en-US" i="1" dirty="0"/>
          </a:p>
          <a:p>
            <a:pPr marL="668338" lvl="1" indent="-325438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Factory for </a:t>
            </a:r>
            <a:r>
              <a:rPr lang="en-US" i="1" dirty="0" err="1"/>
              <a:t>RecordReader</a:t>
            </a:r>
            <a:r>
              <a:rPr lang="en-US" i="1" dirty="0"/>
              <a:t> </a:t>
            </a:r>
            <a:r>
              <a:rPr lang="en-US" dirty="0"/>
              <a:t>objects to extract (k, v) records from the input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</a:t>
            </a:r>
            <a:r>
              <a:rPr lang="en-US" dirty="0"/>
              <a:t>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TextInputFormat</a:t>
            </a:r>
            <a:r>
              <a:rPr lang="en-US" i="1" dirty="0"/>
              <a:t> </a:t>
            </a:r>
            <a:r>
              <a:rPr lang="en-US" dirty="0"/>
              <a:t>– Treats each ‘\n’-terminated line of a file as a value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KeyValueTextInputFormat</a:t>
            </a:r>
            <a:r>
              <a:rPr lang="en-US" i="1" dirty="0"/>
              <a:t> </a:t>
            </a:r>
            <a:r>
              <a:rPr lang="en-US" dirty="0"/>
              <a:t>– Maps ‘\n’- terminated text lines of “k SEP v”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SequenceFileInputFormat</a:t>
            </a:r>
            <a:r>
              <a:rPr lang="en-US" i="1" dirty="0"/>
              <a:t> </a:t>
            </a:r>
            <a:r>
              <a:rPr lang="en-US" dirty="0"/>
              <a:t>– Binary file of (k, v) pairs with some </a:t>
            </a:r>
            <a:r>
              <a:rPr lang="en-US" dirty="0" err="1"/>
              <a:t>add’l</a:t>
            </a:r>
            <a:r>
              <a:rPr lang="en-US" dirty="0"/>
              <a:t> metadata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SequenceFileAsTextInputFormat</a:t>
            </a:r>
            <a:r>
              <a:rPr lang="en-US" i="1" dirty="0"/>
              <a:t> </a:t>
            </a:r>
            <a:r>
              <a:rPr lang="en-US" dirty="0"/>
              <a:t>– Same, but maps (</a:t>
            </a:r>
            <a:r>
              <a:rPr lang="en-US" dirty="0" err="1"/>
              <a:t>k.toString</a:t>
            </a:r>
            <a:r>
              <a:rPr lang="en-US" dirty="0"/>
              <a:t>(), </a:t>
            </a:r>
            <a:r>
              <a:rPr lang="en-US" dirty="0" err="1"/>
              <a:t>v.toString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FileInputFormat</a:t>
            </a:r>
            <a:r>
              <a:rPr lang="en-US" dirty="0"/>
              <a:t> will read all files out of a specified directory and send them to the mapper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Delegates filtering this file list to a method subclasses may override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/>
              <a:t>e.g., </a:t>
            </a:r>
            <a:r>
              <a:rPr lang="en-US" dirty="0"/>
              <a:t>Create your own “</a:t>
            </a:r>
            <a:r>
              <a:rPr lang="en-US" dirty="0" err="1"/>
              <a:t>xyzFileInputFormat</a:t>
            </a:r>
            <a:r>
              <a:rPr lang="en-US" dirty="0"/>
              <a:t>” to read *.xyz from directory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Readers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Each </a:t>
            </a:r>
            <a:r>
              <a:rPr lang="en-US" i="1" dirty="0" err="1"/>
              <a:t>InputFormat</a:t>
            </a:r>
            <a:r>
              <a:rPr lang="en-US" dirty="0"/>
              <a:t> provides its own </a:t>
            </a:r>
            <a:r>
              <a:rPr lang="en-US" i="1" dirty="0" err="1"/>
              <a:t>RecordReader</a:t>
            </a:r>
            <a:r>
              <a:rPr lang="en-US" dirty="0"/>
              <a:t> implementation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Provides </a:t>
            </a:r>
            <a:r>
              <a:rPr lang="en-US" dirty="0" smtClean="0"/>
              <a:t>capability </a:t>
            </a:r>
            <a:r>
              <a:rPr lang="en-US" dirty="0"/>
              <a:t>multiplexing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LineRecordReader</a:t>
            </a:r>
            <a:r>
              <a:rPr lang="en-US" dirty="0"/>
              <a:t> – Reads a line from a text file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KeyValueRecordReader</a:t>
            </a:r>
            <a:r>
              <a:rPr lang="en-US" dirty="0"/>
              <a:t> – Used by </a:t>
            </a:r>
            <a:r>
              <a:rPr lang="en-US" i="1" dirty="0" err="1"/>
              <a:t>KeyValueTextInputFormat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Split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FileInputFormat</a:t>
            </a:r>
            <a:r>
              <a:rPr lang="en-US" i="1" dirty="0"/>
              <a:t> </a:t>
            </a:r>
            <a:r>
              <a:rPr lang="en-US" dirty="0"/>
              <a:t>will divide large files into chunks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Exact size controlled by </a:t>
            </a:r>
            <a:r>
              <a:rPr lang="en-US" dirty="0" err="1"/>
              <a:t>mapred.min.split.size</a:t>
            </a:r>
            <a:r>
              <a:rPr lang="en-US" dirty="0"/>
              <a:t> 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RecordReaders</a:t>
            </a:r>
            <a:r>
              <a:rPr lang="en-US" dirty="0"/>
              <a:t> receive file, offset, and length of chunk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Custom </a:t>
            </a:r>
            <a:r>
              <a:rPr lang="en-US" i="1" dirty="0" err="1"/>
              <a:t>InputFormat</a:t>
            </a:r>
            <a:r>
              <a:rPr lang="en-US" dirty="0"/>
              <a:t> implementations may override split size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Map function receives </a:t>
            </a:r>
            <a:r>
              <a:rPr lang="en-US" i="1" dirty="0" err="1"/>
              <a:t>OutputCollector</a:t>
            </a:r>
            <a:r>
              <a:rPr lang="en-US" dirty="0"/>
              <a:t> object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OutputCollector.collect</a:t>
            </a:r>
            <a:r>
              <a:rPr lang="en-US" dirty="0"/>
              <a:t>() takes (k, v) elements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Any </a:t>
            </a:r>
            <a:r>
              <a:rPr lang="en-US" i="1" dirty="0"/>
              <a:t>(</a:t>
            </a:r>
            <a:r>
              <a:rPr lang="en-US" i="1" dirty="0" err="1"/>
              <a:t>WritableComparable</a:t>
            </a:r>
            <a:r>
              <a:rPr lang="en-US" i="1" dirty="0"/>
              <a:t>, Writable)</a:t>
            </a:r>
            <a:r>
              <a:rPr lang="en-US" dirty="0"/>
              <a:t> can be used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By default, mapper output type assumed to be same as reducer output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Writable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Compares Writable Comparable data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Will call </a:t>
            </a:r>
            <a:r>
              <a:rPr lang="en-US" dirty="0" err="1"/>
              <a:t>WritableComparable.compare</a:t>
            </a:r>
            <a:r>
              <a:rPr lang="en-US" dirty="0"/>
              <a:t>()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Can provide fast path for serialized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to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/>
              <a:t>Reporter</a:t>
            </a:r>
            <a:r>
              <a:rPr lang="en-US" dirty="0"/>
              <a:t> object sent to Mapper allows simple asynchronous feedback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incrCounter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 key, long amount) 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setStatus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Allows self-identification of input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InputSplit</a:t>
            </a:r>
            <a:r>
              <a:rPr lang="en-US" dirty="0"/>
              <a:t> </a:t>
            </a:r>
            <a:r>
              <a:rPr lang="en-US" dirty="0" err="1"/>
              <a:t>getInputSplit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and Shuffle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433988"/>
              </p:ext>
            </p:extLst>
          </p:nvPr>
        </p:nvGraphicFramePr>
        <p:xfrm>
          <a:off x="1143000" y="1447800"/>
          <a:ext cx="73152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4038228" imgH="2363441" progId="Visio.Drawing.11">
                  <p:embed/>
                </p:oleObj>
              </mc:Choice>
              <mc:Fallback>
                <p:oleObj name="Visio" r:id="rId3" imgW="4038228" imgH="2363441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73152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6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/>
              <a:t>Want to use hundreds or thousands of CPUs</a:t>
            </a:r>
            <a:br>
              <a:rPr lang="en-GB" altLang="en-US" dirty="0"/>
            </a:br>
            <a:r>
              <a:rPr lang="en-GB" altLang="en-US" dirty="0"/>
              <a:t>	... but this needs to be easy!</a:t>
            </a:r>
          </a:p>
          <a:p>
            <a:pPr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 err="1"/>
              <a:t>MapReduce</a:t>
            </a:r>
            <a:r>
              <a:rPr lang="en-GB" altLang="en-US" dirty="0"/>
              <a:t> provides</a:t>
            </a:r>
          </a:p>
          <a:p>
            <a:pPr lvl="1"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/>
              <a:t>User-defined functions</a:t>
            </a:r>
          </a:p>
          <a:p>
            <a:pPr lvl="1"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/>
              <a:t>Automatic parallelization and distribution</a:t>
            </a:r>
          </a:p>
          <a:p>
            <a:pPr lvl="1"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/>
              <a:t>Fault-tolerance</a:t>
            </a:r>
          </a:p>
          <a:p>
            <a:pPr lvl="1"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/>
              <a:t>I/O scheduling</a:t>
            </a:r>
          </a:p>
          <a:p>
            <a:pPr lvl="1">
              <a:lnSpc>
                <a:spcPct val="95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altLang="en-US" dirty="0"/>
              <a:t>Status and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getPartition</a:t>
            </a:r>
            <a:r>
              <a:rPr lang="en-US" dirty="0"/>
              <a:t>(key,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numPartitions</a:t>
            </a:r>
            <a:r>
              <a:rPr lang="en-US" dirty="0"/>
              <a:t>)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Outputs the partition number for a given key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One partition == values sent to one Reduce task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HashPartitioner</a:t>
            </a:r>
            <a:r>
              <a:rPr lang="en-US" dirty="0"/>
              <a:t> used by default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Uses </a:t>
            </a:r>
            <a:r>
              <a:rPr lang="en-US" dirty="0" err="1"/>
              <a:t>key.hashCode</a:t>
            </a:r>
            <a:r>
              <a:rPr lang="en-US" dirty="0"/>
              <a:t>() to return partition </a:t>
            </a:r>
            <a:r>
              <a:rPr lang="en-US" dirty="0" err="1"/>
              <a:t>num</a:t>
            </a:r>
            <a:endParaRPr lang="en-US" dirty="0"/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JobConf</a:t>
            </a:r>
            <a:r>
              <a:rPr lang="en-US" i="1" dirty="0"/>
              <a:t> </a:t>
            </a:r>
            <a:r>
              <a:rPr lang="en-US" dirty="0"/>
              <a:t>sets </a:t>
            </a:r>
            <a:r>
              <a:rPr lang="en-US" i="1" dirty="0" err="1"/>
              <a:t>Partitioner</a:t>
            </a:r>
            <a:r>
              <a:rPr lang="en-US" i="1" dirty="0"/>
              <a:t> </a:t>
            </a:r>
            <a:r>
              <a:rPr lang="en-US" dirty="0"/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reduce(	</a:t>
            </a:r>
            <a:r>
              <a:rPr lang="en-US" sz="2600" dirty="0"/>
              <a:t>K2 key, </a:t>
            </a:r>
          </a:p>
          <a:p>
            <a:pPr marL="669925" lvl="1" indent="-323850">
              <a:lnSpc>
                <a:spcPct val="90000"/>
              </a:lnSpc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Iterator&lt;V2&gt; values, </a:t>
            </a:r>
          </a:p>
          <a:p>
            <a:pPr marL="669925" lvl="1" indent="-323850">
              <a:lnSpc>
                <a:spcPct val="90000"/>
              </a:lnSpc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</a:t>
            </a:r>
            <a:r>
              <a:rPr lang="en-US" dirty="0" err="1"/>
              <a:t>OutputCollector</a:t>
            </a:r>
            <a:r>
              <a:rPr lang="en-US" dirty="0"/>
              <a:t>&lt;K3, V3&gt; output, </a:t>
            </a:r>
          </a:p>
          <a:p>
            <a:pPr marL="669925" lvl="1" indent="-323850">
              <a:lnSpc>
                <a:spcPct val="90000"/>
              </a:lnSpc>
              <a:buSzPct val="6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			Reporter </a:t>
            </a:r>
            <a:r>
              <a:rPr lang="en-US" dirty="0" err="1"/>
              <a:t>reporter</a:t>
            </a:r>
            <a:r>
              <a:rPr lang="en-US" dirty="0"/>
              <a:t> )</a:t>
            </a:r>
          </a:p>
          <a:p>
            <a:pPr marL="341313" indent="-341313">
              <a:lnSpc>
                <a:spcPct val="90000"/>
              </a:lnSpc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Keys &amp; values sent to one partition all go to the same reduce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output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06858"/>
              </p:ext>
            </p:extLst>
          </p:nvPr>
        </p:nvGraphicFramePr>
        <p:xfrm>
          <a:off x="1752600" y="2286000"/>
          <a:ext cx="5852319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3" imgW="3169548" imgH="1677641" progId="Visio.Drawing.11">
                  <p:embed/>
                </p:oleObj>
              </mc:Choice>
              <mc:Fallback>
                <p:oleObj name="Visio" r:id="rId3" imgW="3169548" imgH="1677641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5852319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3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Analogous to </a:t>
            </a:r>
            <a:r>
              <a:rPr lang="en-US" i="1" dirty="0" err="1"/>
              <a:t>InputFormat</a:t>
            </a:r>
            <a:endParaRPr lang="en-US" i="1" dirty="0"/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TextOutputFormat</a:t>
            </a:r>
            <a:r>
              <a:rPr lang="en-US" dirty="0"/>
              <a:t> – Writes “key </a:t>
            </a:r>
            <a:r>
              <a:rPr lang="en-US" dirty="0" err="1"/>
              <a:t>val</a:t>
            </a:r>
            <a:r>
              <a:rPr lang="en-US" dirty="0"/>
              <a:t>\n” strings to output file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SequenceFileOutputFormat</a:t>
            </a:r>
            <a:r>
              <a:rPr lang="en-US" i="1" dirty="0"/>
              <a:t> </a:t>
            </a:r>
            <a:r>
              <a:rPr lang="en-US" dirty="0"/>
              <a:t>– Uses a binary format to pack (k, v) pairs</a:t>
            </a:r>
          </a:p>
          <a:p>
            <a:pPr marL="341313" indent="-341313"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err="1"/>
              <a:t>NullOutputFormat</a:t>
            </a:r>
            <a:r>
              <a:rPr lang="en-US" i="1" dirty="0"/>
              <a:t> </a:t>
            </a:r>
            <a:r>
              <a:rPr lang="en-US" dirty="0"/>
              <a:t>– Discards output</a:t>
            </a:r>
          </a:p>
          <a:p>
            <a:pPr marL="668338" lvl="1" indent="-325438"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Only useful if defining own output methods within reduce()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map()</a:t>
            </a:r>
          </a:p>
          <a:p>
            <a:pPr marL="668338" lvl="1" indent="-325438">
              <a:lnSpc>
                <a:spcPct val="80000"/>
              </a:lnSpc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Receives a chunk of text</a:t>
            </a:r>
          </a:p>
          <a:p>
            <a:pPr marL="668338" lvl="1" indent="-325438">
              <a:lnSpc>
                <a:spcPct val="80000"/>
              </a:lnSpc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Outputs a set of word/count pairs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reduce()</a:t>
            </a:r>
          </a:p>
          <a:p>
            <a:pPr marL="668338" lvl="1" indent="-325438">
              <a:lnSpc>
                <a:spcPct val="80000"/>
              </a:lnSpc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Receives a key and all its associated values</a:t>
            </a:r>
          </a:p>
          <a:p>
            <a:pPr marL="668338" lvl="1" indent="-325438">
              <a:lnSpc>
                <a:spcPct val="80000"/>
              </a:lnSpc>
              <a:buClr>
                <a:srgbClr val="3B812F"/>
              </a:buClr>
              <a:buSzPct val="6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Outputs the key and the sum of the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7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/>
              <a:t>In research:</a:t>
            </a:r>
          </a:p>
          <a:p>
            <a:pPr lvl="1"/>
            <a:r>
              <a:rPr lang="en-US" altLang="en-US" sz="2500" dirty="0"/>
              <a:t>Astronomical image analysis </a:t>
            </a:r>
          </a:p>
          <a:p>
            <a:pPr lvl="1"/>
            <a:r>
              <a:rPr lang="en-US" altLang="en-US" sz="2500" dirty="0"/>
              <a:t>Bioinformatics </a:t>
            </a:r>
          </a:p>
          <a:p>
            <a:pPr lvl="1"/>
            <a:r>
              <a:rPr lang="en-US" altLang="en-US" sz="2500" dirty="0"/>
              <a:t>Analyzing Wikipedia conflicts </a:t>
            </a:r>
          </a:p>
          <a:p>
            <a:pPr lvl="1"/>
            <a:r>
              <a:rPr lang="en-US" altLang="en-US" sz="2500" dirty="0"/>
              <a:t>Natural language processing </a:t>
            </a:r>
            <a:r>
              <a:rPr lang="en-US" altLang="en-US" sz="2500" dirty="0" smtClean="0"/>
              <a:t> </a:t>
            </a:r>
            <a:endParaRPr lang="en-US" altLang="en-US" sz="2500" dirty="0"/>
          </a:p>
          <a:p>
            <a:pPr lvl="1"/>
            <a:r>
              <a:rPr lang="en-US" altLang="en-US" sz="2500" dirty="0"/>
              <a:t>Particle physics </a:t>
            </a:r>
          </a:p>
          <a:p>
            <a:pPr lvl="1"/>
            <a:r>
              <a:rPr lang="en-US" altLang="en-US" sz="2500" dirty="0"/>
              <a:t>Ocean climate simulation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‘</a:t>
            </a:r>
            <a:r>
              <a:rPr lang="en-GB" dirty="0" err="1"/>
              <a:t>grep</a:t>
            </a:r>
            <a:r>
              <a:rPr lang="en-GB" dirty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199"/>
            <a:ext cx="85248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7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Distributed word count 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4188" y="2867025"/>
            <a:ext cx="776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Very 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big</a:t>
            </a:r>
          </a:p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data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71625" y="2419350"/>
            <a:ext cx="1704975" cy="1952625"/>
            <a:chOff x="1038" y="1524"/>
            <a:chExt cx="1074" cy="123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352800" y="2346325"/>
            <a:ext cx="2819400" cy="2039938"/>
            <a:chOff x="2160" y="1478"/>
            <a:chExt cx="1776" cy="1285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312" y="151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312" y="1767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318" y="199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336" y="253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248400" y="2971800"/>
            <a:ext cx="2457450" cy="685800"/>
            <a:chOff x="3984" y="1872"/>
            <a:chExt cx="1548" cy="432"/>
          </a:xfrm>
        </p:grpSpPr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80" y="1958"/>
              <a:ext cx="5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ea typeface="宋体" pitchFamily="2" charset="-122"/>
                </a:rPr>
                <a:t>merge</a:t>
              </a: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608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850" y="1881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merged</a:t>
              </a:r>
            </a:p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1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588"/>
          <a:stretch>
            <a:fillRect/>
          </a:stretch>
        </p:blipFill>
        <p:spPr bwMode="auto">
          <a:xfrm>
            <a:off x="457200" y="14478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0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data flows through the Map and Reduce functions to generate the output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en-US" sz="4000" dirty="0" smtClean="0">
                <a:cs typeface="Arial" pitchFamily="34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control flow using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software library. Special user interfaces are used to access the Map and Reduce resources.</a:t>
            </a:r>
            <a:endParaRPr lang="en-US" alt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1157</Words>
  <Application>Microsoft Office PowerPoint</Application>
  <PresentationFormat>On-screen Show (4:3)</PresentationFormat>
  <Paragraphs>203</Paragraphs>
  <Slides>45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Visio</vt:lpstr>
      <vt:lpstr>MapReduce</vt:lpstr>
      <vt:lpstr>MapReduce Framework</vt:lpstr>
      <vt:lpstr>What is MapReduce used for?</vt:lpstr>
      <vt:lpstr>Large Scale Data Processing</vt:lpstr>
      <vt:lpstr>Research Applications</vt:lpstr>
      <vt:lpstr>Distributed ‘grep’</vt:lpstr>
      <vt:lpstr>Distributed word count  </vt:lpstr>
      <vt:lpstr>MapReduce framework</vt:lpstr>
      <vt:lpstr>MapReduce framework</vt:lpstr>
      <vt:lpstr>MapReduce Terminologies</vt:lpstr>
      <vt:lpstr>Map and Reduce</vt:lpstr>
      <vt:lpstr>Map and Reduce</vt:lpstr>
      <vt:lpstr>Map and Reduce</vt:lpstr>
      <vt:lpstr>Map and Reduce Process</vt:lpstr>
      <vt:lpstr>MapReduce word count example</vt:lpstr>
      <vt:lpstr>Input/Output for Map Reduce Job</vt:lpstr>
      <vt:lpstr>Word Count Mapper 1</vt:lpstr>
      <vt:lpstr>Word Count Mapper 2</vt:lpstr>
      <vt:lpstr>Word Count Input Reducer</vt:lpstr>
      <vt:lpstr>Word Count Reducer Output</vt:lpstr>
      <vt:lpstr>MapReduce Framework(Google)</vt:lpstr>
      <vt:lpstr>  Automatic Parallel Execution Handles failures automatically, e.g., restarts tasks if a node fails; runs multiples copies of the same task to avoid a slow task slowing down the whole job  </vt:lpstr>
      <vt:lpstr>Data flow in a MapReduce Program</vt:lpstr>
      <vt:lpstr>Data Flow explained </vt:lpstr>
      <vt:lpstr>Data Flow explained </vt:lpstr>
      <vt:lpstr>Data Flow explained </vt:lpstr>
      <vt:lpstr>Getting Data to the Mapper</vt:lpstr>
      <vt:lpstr>Creating Mapper</vt:lpstr>
      <vt:lpstr>Mapper</vt:lpstr>
      <vt:lpstr>Shuffle and Sort</vt:lpstr>
      <vt:lpstr>Data Reading</vt:lpstr>
      <vt:lpstr>FileInput Formats</vt:lpstr>
      <vt:lpstr>Filtering File Input</vt:lpstr>
      <vt:lpstr>Record Readers</vt:lpstr>
      <vt:lpstr>Input Split size</vt:lpstr>
      <vt:lpstr>Data to Reducers</vt:lpstr>
      <vt:lpstr>Writable Comparator</vt:lpstr>
      <vt:lpstr>Sending data to the client</vt:lpstr>
      <vt:lpstr>Partition and Shuffle</vt:lpstr>
      <vt:lpstr>Partitioner</vt:lpstr>
      <vt:lpstr>Reduction</vt:lpstr>
      <vt:lpstr>Writing the output</vt:lpstr>
      <vt:lpstr>Writing the output</vt:lpstr>
      <vt:lpstr>Word Count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Brijendra Singh</dc:creator>
  <cp:lastModifiedBy>Dell</cp:lastModifiedBy>
  <cp:revision>46</cp:revision>
  <dcterms:created xsi:type="dcterms:W3CDTF">2006-08-16T00:00:00Z</dcterms:created>
  <dcterms:modified xsi:type="dcterms:W3CDTF">2024-10-04T15:53:06Z</dcterms:modified>
</cp:coreProperties>
</file>