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256" r:id="rId2"/>
    <p:sldId id="289" r:id="rId3"/>
    <p:sldId id="258" r:id="rId4"/>
    <p:sldId id="278" r:id="rId5"/>
    <p:sldId id="261" r:id="rId6"/>
    <p:sldId id="263" r:id="rId7"/>
    <p:sldId id="292" r:id="rId8"/>
    <p:sldId id="265" r:id="rId9"/>
    <p:sldId id="280" r:id="rId10"/>
    <p:sldId id="295" r:id="rId11"/>
    <p:sldId id="296" r:id="rId12"/>
    <p:sldId id="297" r:id="rId13"/>
    <p:sldId id="300" r:id="rId14"/>
    <p:sldId id="298" r:id="rId15"/>
    <p:sldId id="301" r:id="rId16"/>
    <p:sldId id="267" r:id="rId17"/>
    <p:sldId id="287" r:id="rId18"/>
    <p:sldId id="288"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277" r:id="rId50"/>
  </p:sldIdLst>
  <p:sldSz cx="12192000" cy="6858000"/>
  <p:notesSz cx="6858000" cy="9144000"/>
  <p:embeddedFontLst>
    <p:embeddedFont>
      <p:font typeface="Calibri" panose="020F050202020403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herKbzSfQSu29Hw84k60lRo+AL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282B6C-A94E-49AA-B100-4841AA5C93F9}">
  <a:tblStyle styleId="{90282B6C-A94E-49AA-B100-4841AA5C93F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CD71A0C-035A-4124-AECA-62D017D9E42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latin typeface="Times New Roman" panose="02020603050405020304" pitchFamily="18" charset="0"/>
                <a:cs typeface="Times New Roman" panose="02020603050405020304" pitchFamily="18" charset="0"/>
              </a:rPr>
              <a:t>ANS:</a:t>
            </a:r>
            <a:r>
              <a:rPr lang="en-US" sz="3200" baseline="0" dirty="0" smtClean="0">
                <a:latin typeface="Times New Roman" panose="02020603050405020304" pitchFamily="18" charset="0"/>
                <a:cs typeface="Times New Roman" panose="02020603050405020304" pitchFamily="18" charset="0"/>
              </a:rPr>
              <a:t> C</a:t>
            </a:r>
            <a:endParaRPr lang="en-US" sz="3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E9A6583-990B-4707-82AF-703527F7BB40}" type="slidenum">
              <a:rPr lang="en-IN" smtClean="0"/>
              <a:t>19</a:t>
            </a:fld>
            <a:endParaRPr lang="en-IN"/>
          </a:p>
        </p:txBody>
      </p:sp>
    </p:spTree>
    <p:extLst>
      <p:ext uri="{BB962C8B-B14F-4D97-AF65-F5344CB8AC3E}">
        <p14:creationId xmlns:p14="http://schemas.microsoft.com/office/powerpoint/2010/main" val="912311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latin typeface="Times New Roman" panose="02020603050405020304" pitchFamily="18" charset="0"/>
                <a:cs typeface="Times New Roman" panose="02020603050405020304" pitchFamily="18" charset="0"/>
              </a:rPr>
              <a:t>Ans: d</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E9A6583-990B-4707-82AF-703527F7BB40}" type="slidenum">
              <a:rPr lang="en-IN" smtClean="0"/>
              <a:t>20</a:t>
            </a:fld>
            <a:endParaRPr lang="en-IN"/>
          </a:p>
        </p:txBody>
      </p:sp>
    </p:spTree>
    <p:extLst>
      <p:ext uri="{BB962C8B-B14F-4D97-AF65-F5344CB8AC3E}">
        <p14:creationId xmlns:p14="http://schemas.microsoft.com/office/powerpoint/2010/main" val="239060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21</a:t>
            </a:fld>
            <a:endParaRPr lang="en-IN"/>
          </a:p>
        </p:txBody>
      </p:sp>
    </p:spTree>
    <p:extLst>
      <p:ext uri="{BB962C8B-B14F-4D97-AF65-F5344CB8AC3E}">
        <p14:creationId xmlns:p14="http://schemas.microsoft.com/office/powerpoint/2010/main" val="1890599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22</a:t>
            </a:fld>
            <a:endParaRPr lang="en-IN"/>
          </a:p>
        </p:txBody>
      </p:sp>
    </p:spTree>
    <p:extLst>
      <p:ext uri="{BB962C8B-B14F-4D97-AF65-F5344CB8AC3E}">
        <p14:creationId xmlns:p14="http://schemas.microsoft.com/office/powerpoint/2010/main" val="24809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23</a:t>
            </a:fld>
            <a:endParaRPr lang="en-IN"/>
          </a:p>
        </p:txBody>
      </p:sp>
    </p:spTree>
    <p:extLst>
      <p:ext uri="{BB962C8B-B14F-4D97-AF65-F5344CB8AC3E}">
        <p14:creationId xmlns:p14="http://schemas.microsoft.com/office/powerpoint/2010/main" val="3981257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c</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24</a:t>
            </a:fld>
            <a:endParaRPr lang="en-IN"/>
          </a:p>
        </p:txBody>
      </p:sp>
    </p:spTree>
    <p:extLst>
      <p:ext uri="{BB962C8B-B14F-4D97-AF65-F5344CB8AC3E}">
        <p14:creationId xmlns:p14="http://schemas.microsoft.com/office/powerpoint/2010/main" val="1148951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25</a:t>
            </a:fld>
            <a:endParaRPr lang="en-IN"/>
          </a:p>
        </p:txBody>
      </p:sp>
    </p:spTree>
    <p:extLst>
      <p:ext uri="{BB962C8B-B14F-4D97-AF65-F5344CB8AC3E}">
        <p14:creationId xmlns:p14="http://schemas.microsoft.com/office/powerpoint/2010/main" val="987235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26</a:t>
            </a:fld>
            <a:endParaRPr lang="en-IN"/>
          </a:p>
        </p:txBody>
      </p:sp>
    </p:spTree>
    <p:extLst>
      <p:ext uri="{BB962C8B-B14F-4D97-AF65-F5344CB8AC3E}">
        <p14:creationId xmlns:p14="http://schemas.microsoft.com/office/powerpoint/2010/main" val="149228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d</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27</a:t>
            </a:fld>
            <a:endParaRPr lang="en-IN"/>
          </a:p>
        </p:txBody>
      </p:sp>
    </p:spTree>
    <p:extLst>
      <p:ext uri="{BB962C8B-B14F-4D97-AF65-F5344CB8AC3E}">
        <p14:creationId xmlns:p14="http://schemas.microsoft.com/office/powerpoint/2010/main" val="441661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d</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28</a:t>
            </a:fld>
            <a:endParaRPr lang="en-IN"/>
          </a:p>
        </p:txBody>
      </p:sp>
    </p:spTree>
    <p:extLst>
      <p:ext uri="{BB962C8B-B14F-4D97-AF65-F5344CB8AC3E}">
        <p14:creationId xmlns:p14="http://schemas.microsoft.com/office/powerpoint/2010/main" val="259429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29</a:t>
            </a:fld>
            <a:endParaRPr lang="en-IN"/>
          </a:p>
        </p:txBody>
      </p:sp>
    </p:spTree>
    <p:extLst>
      <p:ext uri="{BB962C8B-B14F-4D97-AF65-F5344CB8AC3E}">
        <p14:creationId xmlns:p14="http://schemas.microsoft.com/office/powerpoint/2010/main" val="1755180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30</a:t>
            </a:fld>
            <a:endParaRPr lang="en-IN"/>
          </a:p>
        </p:txBody>
      </p:sp>
    </p:spTree>
    <p:extLst>
      <p:ext uri="{BB962C8B-B14F-4D97-AF65-F5344CB8AC3E}">
        <p14:creationId xmlns:p14="http://schemas.microsoft.com/office/powerpoint/2010/main" val="2563059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While “c” is an appropriate answer in some business settings, it may be more appropriate in other settings to tactfully discuss the outburst with your colleague. How one employee treats a client can reflect poorly on the whole company</a:t>
            </a:r>
            <a:endParaRPr lang="en-IN" dirty="0" smtClean="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31</a:t>
            </a:fld>
            <a:endParaRPr lang="en-IN"/>
          </a:p>
        </p:txBody>
      </p:sp>
    </p:spTree>
    <p:extLst>
      <p:ext uri="{BB962C8B-B14F-4D97-AF65-F5344CB8AC3E}">
        <p14:creationId xmlns:p14="http://schemas.microsoft.com/office/powerpoint/2010/main" val="1715202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32</a:t>
            </a:fld>
            <a:endParaRPr lang="en-IN"/>
          </a:p>
        </p:txBody>
      </p:sp>
    </p:spTree>
    <p:extLst>
      <p:ext uri="{BB962C8B-B14F-4D97-AF65-F5344CB8AC3E}">
        <p14:creationId xmlns:p14="http://schemas.microsoft.com/office/powerpoint/2010/main" val="411895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33</a:t>
            </a:fld>
            <a:endParaRPr lang="en-IN"/>
          </a:p>
        </p:txBody>
      </p:sp>
    </p:spTree>
    <p:extLst>
      <p:ext uri="{BB962C8B-B14F-4D97-AF65-F5344CB8AC3E}">
        <p14:creationId xmlns:p14="http://schemas.microsoft.com/office/powerpoint/2010/main" val="6785632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34</a:t>
            </a:fld>
            <a:endParaRPr lang="en-IN"/>
          </a:p>
        </p:txBody>
      </p:sp>
    </p:spTree>
    <p:extLst>
      <p:ext uri="{BB962C8B-B14F-4D97-AF65-F5344CB8AC3E}">
        <p14:creationId xmlns:p14="http://schemas.microsoft.com/office/powerpoint/2010/main" val="1184848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35</a:t>
            </a:fld>
            <a:endParaRPr lang="en-IN"/>
          </a:p>
        </p:txBody>
      </p:sp>
    </p:spTree>
    <p:extLst>
      <p:ext uri="{BB962C8B-B14F-4D97-AF65-F5344CB8AC3E}">
        <p14:creationId xmlns:p14="http://schemas.microsoft.com/office/powerpoint/2010/main" val="757119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36</a:t>
            </a:fld>
            <a:endParaRPr lang="en-IN"/>
          </a:p>
        </p:txBody>
      </p:sp>
    </p:spTree>
    <p:extLst>
      <p:ext uri="{BB962C8B-B14F-4D97-AF65-F5344CB8AC3E}">
        <p14:creationId xmlns:p14="http://schemas.microsoft.com/office/powerpoint/2010/main" val="744392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Answer:</a:t>
            </a:r>
          </a:p>
          <a:p>
            <a:pPr marL="0" indent="0">
              <a:buNone/>
            </a:pPr>
            <a:r>
              <a:rPr lang="en-US" dirty="0" smtClean="0"/>
              <a:t>Option (a)</a:t>
            </a:r>
            <a:endParaRPr lang="en-IN" dirty="0" smtClean="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37</a:t>
            </a:fld>
            <a:endParaRPr lang="en-IN"/>
          </a:p>
        </p:txBody>
      </p:sp>
    </p:spTree>
    <p:extLst>
      <p:ext uri="{BB962C8B-B14F-4D97-AF65-F5344CB8AC3E}">
        <p14:creationId xmlns:p14="http://schemas.microsoft.com/office/powerpoint/2010/main" val="2853065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Answer:</a:t>
            </a:r>
          </a:p>
          <a:p>
            <a:pPr marL="0" indent="0">
              <a:buNone/>
            </a:pPr>
            <a:r>
              <a:rPr lang="en-US" dirty="0" smtClean="0"/>
              <a:t>Option (b)</a:t>
            </a:r>
            <a:endParaRPr lang="en-IN" dirty="0" smtClean="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38</a:t>
            </a:fld>
            <a:endParaRPr lang="en-IN"/>
          </a:p>
        </p:txBody>
      </p:sp>
    </p:spTree>
    <p:extLst>
      <p:ext uri="{BB962C8B-B14F-4D97-AF65-F5344CB8AC3E}">
        <p14:creationId xmlns:p14="http://schemas.microsoft.com/office/powerpoint/2010/main" val="3431884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72755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00000"/>
              </a:lnSpc>
              <a:buNone/>
            </a:pPr>
            <a:r>
              <a:rPr lang="en-US" dirty="0" smtClean="0"/>
              <a:t>  </a:t>
            </a:r>
            <a:endParaRPr lang="en-US" sz="12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200" dirty="0" smtClean="0">
                <a:latin typeface="Times New Roman" panose="02020603050405020304" pitchFamily="18" charset="0"/>
                <a:cs typeface="Times New Roman" panose="02020603050405020304" pitchFamily="18" charset="0"/>
              </a:rPr>
              <a:t>Answer:</a:t>
            </a:r>
          </a:p>
          <a:p>
            <a:pPr marL="0" indent="0" algn="just">
              <a:lnSpc>
                <a:spcPct val="100000"/>
              </a:lnSpc>
              <a:buNone/>
            </a:pPr>
            <a:r>
              <a:rPr lang="en-US" sz="1200" dirty="0" smtClean="0">
                <a:latin typeface="Times New Roman" panose="02020603050405020304" pitchFamily="18" charset="0"/>
                <a:cs typeface="Times New Roman" panose="02020603050405020304" pitchFamily="18" charset="0"/>
              </a:rPr>
              <a:t>Option (d)</a:t>
            </a:r>
            <a:endParaRPr lang="en-IN" sz="1200" dirty="0" smtClean="0">
              <a:latin typeface="Times New Roman" panose="02020603050405020304" pitchFamily="18" charset="0"/>
              <a:cs typeface="Times New Roman" panose="02020603050405020304" pitchFamily="18" charset="0"/>
            </a:endParaRPr>
          </a:p>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39</a:t>
            </a:fld>
            <a:endParaRPr lang="en-IN"/>
          </a:p>
        </p:txBody>
      </p:sp>
    </p:spTree>
    <p:extLst>
      <p:ext uri="{BB962C8B-B14F-4D97-AF65-F5344CB8AC3E}">
        <p14:creationId xmlns:p14="http://schemas.microsoft.com/office/powerpoint/2010/main" val="205255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Answer:</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Option (c)</a:t>
            </a:r>
            <a:endParaRPr lang="en-IN" dirty="0" smtClean="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40</a:t>
            </a:fld>
            <a:endParaRPr lang="en-IN"/>
          </a:p>
        </p:txBody>
      </p:sp>
    </p:spTree>
    <p:extLst>
      <p:ext uri="{BB962C8B-B14F-4D97-AF65-F5344CB8AC3E}">
        <p14:creationId xmlns:p14="http://schemas.microsoft.com/office/powerpoint/2010/main" val="4122597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None/>
            </a:pP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Answer:</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Option (b)</a:t>
            </a:r>
            <a:endParaRPr lang="en-IN" dirty="0" smtClean="0">
              <a:latin typeface="Times New Roman" panose="02020603050405020304" pitchFamily="18" charset="0"/>
              <a:cs typeface="Times New Roman" panose="02020603050405020304" pitchFamily="18" charset="0"/>
            </a:endParaRPr>
          </a:p>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41</a:t>
            </a:fld>
            <a:endParaRPr lang="en-IN"/>
          </a:p>
        </p:txBody>
      </p:sp>
    </p:spTree>
    <p:extLst>
      <p:ext uri="{BB962C8B-B14F-4D97-AF65-F5344CB8AC3E}">
        <p14:creationId xmlns:p14="http://schemas.microsoft.com/office/powerpoint/2010/main" val="1842405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Answer:</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Option (a)</a:t>
            </a:r>
            <a:endParaRPr lang="en-IN" dirty="0" smtClean="0">
              <a:latin typeface="Times New Roman" panose="02020603050405020304" pitchFamily="18" charset="0"/>
              <a:cs typeface="Times New Roman" panose="02020603050405020304" pitchFamily="18" charset="0"/>
            </a:endParaRPr>
          </a:p>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42</a:t>
            </a:fld>
            <a:endParaRPr lang="en-IN"/>
          </a:p>
        </p:txBody>
      </p:sp>
    </p:spTree>
    <p:extLst>
      <p:ext uri="{BB962C8B-B14F-4D97-AF65-F5344CB8AC3E}">
        <p14:creationId xmlns:p14="http://schemas.microsoft.com/office/powerpoint/2010/main" val="1356656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Answer:</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Option (b)</a:t>
            </a:r>
            <a:endParaRPr lang="en-IN" dirty="0" smtClean="0">
              <a:latin typeface="Times New Roman" panose="02020603050405020304" pitchFamily="18" charset="0"/>
              <a:cs typeface="Times New Roman" panose="02020603050405020304" pitchFamily="18" charset="0"/>
            </a:endParaRPr>
          </a:p>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43</a:t>
            </a:fld>
            <a:endParaRPr lang="en-IN"/>
          </a:p>
        </p:txBody>
      </p:sp>
    </p:spTree>
    <p:extLst>
      <p:ext uri="{BB962C8B-B14F-4D97-AF65-F5344CB8AC3E}">
        <p14:creationId xmlns:p14="http://schemas.microsoft.com/office/powerpoint/2010/main" val="314754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Answer:</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Option (d)</a:t>
            </a:r>
            <a:endParaRPr lang="en-IN" dirty="0" smtClean="0">
              <a:latin typeface="Times New Roman" panose="02020603050405020304" pitchFamily="18" charset="0"/>
              <a:cs typeface="Times New Roman" panose="02020603050405020304" pitchFamily="18" charset="0"/>
            </a:endParaRPr>
          </a:p>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44</a:t>
            </a:fld>
            <a:endParaRPr lang="en-IN"/>
          </a:p>
        </p:txBody>
      </p:sp>
    </p:spTree>
    <p:extLst>
      <p:ext uri="{BB962C8B-B14F-4D97-AF65-F5344CB8AC3E}">
        <p14:creationId xmlns:p14="http://schemas.microsoft.com/office/powerpoint/2010/main" val="2167416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Answer:</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Option (b)</a:t>
            </a:r>
            <a:endParaRPr lang="en-IN" dirty="0" smtClean="0">
              <a:latin typeface="Times New Roman" panose="02020603050405020304" pitchFamily="18" charset="0"/>
              <a:cs typeface="Times New Roman" panose="02020603050405020304" pitchFamily="18" charset="0"/>
            </a:endParaRPr>
          </a:p>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45</a:t>
            </a:fld>
            <a:endParaRPr lang="en-IN"/>
          </a:p>
        </p:txBody>
      </p:sp>
    </p:spTree>
    <p:extLst>
      <p:ext uri="{BB962C8B-B14F-4D97-AF65-F5344CB8AC3E}">
        <p14:creationId xmlns:p14="http://schemas.microsoft.com/office/powerpoint/2010/main" val="2186807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46</a:t>
            </a:fld>
            <a:endParaRPr lang="en-IN"/>
          </a:p>
        </p:txBody>
      </p:sp>
    </p:spTree>
    <p:extLst>
      <p:ext uri="{BB962C8B-B14F-4D97-AF65-F5344CB8AC3E}">
        <p14:creationId xmlns:p14="http://schemas.microsoft.com/office/powerpoint/2010/main" val="257924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47</a:t>
            </a:fld>
            <a:endParaRPr lang="en-IN"/>
          </a:p>
        </p:txBody>
      </p:sp>
    </p:spTree>
    <p:extLst>
      <p:ext uri="{BB962C8B-B14F-4D97-AF65-F5344CB8AC3E}">
        <p14:creationId xmlns:p14="http://schemas.microsoft.com/office/powerpoint/2010/main" val="22968764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48</a:t>
            </a:fld>
            <a:endParaRPr lang="en-IN"/>
          </a:p>
        </p:txBody>
      </p:sp>
    </p:spTree>
    <p:extLst>
      <p:ext uri="{BB962C8B-B14F-4D97-AF65-F5344CB8AC3E}">
        <p14:creationId xmlns:p14="http://schemas.microsoft.com/office/powerpoint/2010/main" val="826730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2a2578452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2a2578452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24e5d5c53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6" name="Google Shape;286;g224e5d5c53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500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62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2a2578452a_1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g22a2578452a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g224e5d5c537_0_12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5" name="Google Shape;15;g224e5d5c537_0_12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g224e5d5c537_0_139"/>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49" name="Google Shape;49;g224e5d5c537_0_1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g224e5d5c537_0_142"/>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2" name="Google Shape;52;g224e5d5c537_0_142"/>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53" name="Google Shape;53;g224e5d5c537_0_14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427464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g224e5d5c537_0_14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g224e5d5c537_0_107"/>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20" name="Google Shape;20;g224e5d5c537_0_107"/>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21" name="Google Shape;21;g224e5d5c537_0_10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g224e5d5c537_0_111"/>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4" name="Google Shape;24;g224e5d5c537_0_1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224e5d5c537_0_1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7" name="Google Shape;27;g224e5d5c537_0_1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8" name="Google Shape;28;g224e5d5c537_0_11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g224e5d5c537_0_11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1" name="Google Shape;31;g224e5d5c537_0_118"/>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2" name="Google Shape;32;g224e5d5c537_0_118"/>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3" name="Google Shape;33;g224e5d5c537_0_11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224e5d5c537_0_126"/>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36" name="Google Shape;36;g224e5d5c537_0_126"/>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7" name="Google Shape;37;g224e5d5c537_0_12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g224e5d5c537_0_130"/>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40" name="Google Shape;40;g224e5d5c537_0_13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g224e5d5c537_0_1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224e5d5c537_0_133"/>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4" name="Google Shape;44;g224e5d5c537_0_133"/>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5" name="Google Shape;45;g224e5d5c537_0_133"/>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46" name="Google Shape;46;g224e5d5c537_0_13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224e5d5c537_0_10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11" name="Google Shape;11;g224e5d5c537_0_103"/>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12" name="Google Shape;12;g224e5d5c537_0_10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business.com/articles/why-its-time-to-change-your-companys-dress-code/"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pic>
        <p:nvPicPr>
          <p:cNvPr id="109" name="Google Shape;109;p1"/>
          <p:cNvPicPr preferRelativeResize="0"/>
          <p:nvPr/>
        </p:nvPicPr>
        <p:blipFill rotWithShape="1">
          <a:blip r:embed="rId3">
            <a:alphaModFix/>
          </a:blip>
          <a:srcRect/>
          <a:stretch/>
        </p:blipFill>
        <p:spPr>
          <a:xfrm>
            <a:off x="1727200" y="3510614"/>
            <a:ext cx="9618135" cy="2862411"/>
          </a:xfrm>
          <a:prstGeom prst="rect">
            <a:avLst/>
          </a:prstGeom>
          <a:noFill/>
          <a:ln>
            <a:noFill/>
          </a:ln>
        </p:spPr>
      </p:pic>
      <p:sp>
        <p:nvSpPr>
          <p:cNvPr id="110" name="Google Shape;110;p1"/>
          <p:cNvSpPr/>
          <p:nvPr/>
        </p:nvSpPr>
        <p:spPr>
          <a:xfrm>
            <a:off x="1326726" y="0"/>
            <a:ext cx="9736" cy="6858000"/>
          </a:xfrm>
          <a:custGeom>
            <a:avLst/>
            <a:gdLst/>
            <a:ahLst/>
            <a:cxnLst/>
            <a:rect l="l" t="t" r="r" b="b"/>
            <a:pathLst>
              <a:path w="14605" h="10287000" extrusionOk="0">
                <a:moveTo>
                  <a:pt x="14605" y="0"/>
                </a:moveTo>
                <a:lnTo>
                  <a:pt x="0" y="0"/>
                </a:lnTo>
                <a:lnTo>
                  <a:pt x="0" y="10286997"/>
                </a:lnTo>
                <a:lnTo>
                  <a:pt x="14605" y="10286997"/>
                </a:lnTo>
                <a:lnTo>
                  <a:pt x="14605"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111" name="Google Shape;111;p1"/>
          <p:cNvSpPr txBox="1">
            <a:spLocks noGrp="1"/>
          </p:cNvSpPr>
          <p:nvPr>
            <p:ph type="title"/>
          </p:nvPr>
        </p:nvSpPr>
        <p:spPr>
          <a:xfrm>
            <a:off x="1671763" y="1019576"/>
            <a:ext cx="9729000" cy="2119800"/>
          </a:xfrm>
          <a:prstGeom prst="rect">
            <a:avLst/>
          </a:prstGeom>
          <a:noFill/>
          <a:ln>
            <a:noFill/>
          </a:ln>
        </p:spPr>
        <p:txBody>
          <a:bodyPr spcFirstLastPara="1" wrap="square" lIns="0" tIns="8875" rIns="0" bIns="0" anchor="ctr" anchorCtr="0">
            <a:noAutofit/>
          </a:bodyPr>
          <a:lstStyle/>
          <a:p>
            <a:pPr marL="0" lvl="0" indent="0" algn="l" rtl="0">
              <a:lnSpc>
                <a:spcPct val="114281"/>
              </a:lnSpc>
              <a:spcBef>
                <a:spcPts val="0"/>
              </a:spcBef>
              <a:spcAft>
                <a:spcPts val="0"/>
              </a:spcAft>
              <a:buClr>
                <a:srgbClr val="0C1512"/>
              </a:buClr>
              <a:buSzPts val="6400"/>
              <a:buFont typeface="Arial"/>
              <a:buNone/>
            </a:pPr>
            <a:endParaRPr sz="6400" dirty="0">
              <a:latin typeface="Arial"/>
              <a:ea typeface="Arial"/>
              <a:cs typeface="Arial"/>
              <a:sym typeface="Arial"/>
            </a:endParaRPr>
          </a:p>
          <a:p>
            <a:pPr marL="8467" lvl="0" indent="0" algn="ctr" rtl="0">
              <a:lnSpc>
                <a:spcPct val="114281"/>
              </a:lnSpc>
              <a:spcBef>
                <a:spcPts val="0"/>
              </a:spcBef>
              <a:spcAft>
                <a:spcPts val="0"/>
              </a:spcAft>
              <a:buClr>
                <a:srgbClr val="0C1512"/>
              </a:buClr>
              <a:buSzPts val="6400"/>
              <a:buFont typeface="Arial"/>
              <a:buNone/>
            </a:pPr>
            <a:r>
              <a:rPr lang="en-US" sz="6400" dirty="0">
                <a:solidFill>
                  <a:srgbClr val="0C1512"/>
                </a:solidFill>
              </a:rPr>
              <a:t>Business</a:t>
            </a:r>
            <a:r>
              <a:rPr lang="en-US" sz="6400" dirty="0">
                <a:solidFill>
                  <a:srgbClr val="0C1512"/>
                </a:solidFill>
                <a:latin typeface="Arial"/>
                <a:ea typeface="Arial"/>
                <a:cs typeface="Arial"/>
                <a:sym typeface="Arial"/>
              </a:rPr>
              <a:t> Etiquette - 1</a:t>
            </a:r>
            <a:endParaRPr sz="6400" dirty="0">
              <a:latin typeface="Arial"/>
              <a:ea typeface="Arial"/>
              <a:cs typeface="Arial"/>
              <a:sym typeface="Arial"/>
            </a:endParaRPr>
          </a:p>
        </p:txBody>
      </p:sp>
      <p:grpSp>
        <p:nvGrpSpPr>
          <p:cNvPr id="112" name="Google Shape;112;p1"/>
          <p:cNvGrpSpPr/>
          <p:nvPr/>
        </p:nvGrpSpPr>
        <p:grpSpPr>
          <a:xfrm>
            <a:off x="7638078" y="1777"/>
            <a:ext cx="4535989" cy="1344489"/>
            <a:chOff x="11456543" y="2666"/>
            <a:chExt cx="6803643" cy="2016632"/>
          </a:xfrm>
        </p:grpSpPr>
        <p:pic>
          <p:nvPicPr>
            <p:cNvPr id="113" name="Google Shape;113;p1"/>
            <p:cNvPicPr preferRelativeResize="0"/>
            <p:nvPr/>
          </p:nvPicPr>
          <p:blipFill rotWithShape="1">
            <a:blip r:embed="rId4">
              <a:alphaModFix/>
            </a:blip>
            <a:srcRect/>
            <a:stretch/>
          </p:blipFill>
          <p:spPr>
            <a:xfrm>
              <a:off x="11456543" y="343280"/>
              <a:ext cx="3097656" cy="1447419"/>
            </a:xfrm>
            <a:prstGeom prst="rect">
              <a:avLst/>
            </a:prstGeom>
            <a:noFill/>
            <a:ln>
              <a:noFill/>
            </a:ln>
          </p:spPr>
        </p:pic>
        <p:pic>
          <p:nvPicPr>
            <p:cNvPr id="114" name="Google Shape;114;p1"/>
            <p:cNvPicPr preferRelativeResize="0"/>
            <p:nvPr/>
          </p:nvPicPr>
          <p:blipFill rotWithShape="1">
            <a:blip r:embed="rId5">
              <a:alphaModFix/>
            </a:blip>
            <a:srcRect/>
            <a:stretch/>
          </p:blipFill>
          <p:spPr>
            <a:xfrm>
              <a:off x="14249400" y="2666"/>
              <a:ext cx="4010786" cy="2016632"/>
            </a:xfrm>
            <a:prstGeom prst="rect">
              <a:avLst/>
            </a:prstGeom>
            <a:noFill/>
            <a:ln>
              <a:noFill/>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Business Etiquette around the World-</a:t>
            </a:r>
            <a:r>
              <a:rPr lang="en-US" dirty="0" smtClean="0">
                <a:solidFill>
                  <a:schemeClr val="tx1"/>
                </a:solidFill>
                <a:latin typeface="Times New Roman" pitchFamily="18" charset="0"/>
                <a:cs typeface="Times New Roman" pitchFamily="18" charset="0"/>
              </a:rPr>
              <a:t>CHINA</a:t>
            </a:r>
            <a:br>
              <a:rPr lang="en-US" dirty="0" smtClean="0">
                <a:solidFill>
                  <a:schemeClr val="tx1"/>
                </a:solidFill>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15599" y="1330036"/>
            <a:ext cx="7633891" cy="5056909"/>
          </a:xfrm>
        </p:spPr>
        <p:txBody>
          <a:bodyPr>
            <a:normAutofit/>
          </a:bodyPr>
          <a:lstStyle/>
          <a:p>
            <a:r>
              <a:rPr lang="en-US" dirty="0" smtClean="0">
                <a:solidFill>
                  <a:schemeClr val="tx1"/>
                </a:solidFill>
                <a:latin typeface="Times New Roman" pitchFamily="18" charset="0"/>
                <a:cs typeface="Times New Roman" pitchFamily="18" charset="0"/>
              </a:rPr>
              <a:t>Show up on time for business meetings. Punctuality is important to the Chinese and being late is offensive. </a:t>
            </a:r>
          </a:p>
          <a:p>
            <a:r>
              <a:rPr lang="en-US" dirty="0" smtClean="0">
                <a:solidFill>
                  <a:schemeClr val="tx1"/>
                </a:solidFill>
                <a:latin typeface="Times New Roman" pitchFamily="18" charset="0"/>
                <a:cs typeface="Times New Roman" pitchFamily="18" charset="0"/>
              </a:rPr>
              <a:t>Chinese people appreciate a </a:t>
            </a:r>
            <a:r>
              <a:rPr lang="en-US" dirty="0" smtClean="0">
                <a:solidFill>
                  <a:schemeClr val="tx1"/>
                </a:solidFill>
                <a:latin typeface="Times New Roman" pitchFamily="18" charset="0"/>
                <a:cs typeface="Times New Roman" pitchFamily="18" charset="0"/>
                <a:hlinkClick r:id="rId2"/>
              </a:rPr>
              <a:t>conservative dress code</a:t>
            </a:r>
            <a:r>
              <a:rPr lang="en-US" dirty="0" smtClean="0">
                <a:solidFill>
                  <a:schemeClr val="tx1"/>
                </a:solidFill>
                <a:latin typeface="Times New Roman" pitchFamily="18" charset="0"/>
                <a:cs typeface="Times New Roman" pitchFamily="18" charset="0"/>
              </a:rPr>
              <a:t>, and you should avoid physical contact while conversing.</a:t>
            </a:r>
          </a:p>
          <a:p>
            <a:r>
              <a:rPr lang="en-US" dirty="0" smtClean="0">
                <a:solidFill>
                  <a:schemeClr val="tx1"/>
                </a:solidFill>
                <a:latin typeface="Times New Roman" pitchFamily="18" charset="0"/>
                <a:cs typeface="Times New Roman" pitchFamily="18" charset="0"/>
              </a:rPr>
              <a:t>Always be prepared for meetings. Conduct research on the company ahead of time and avoid scheduling a meeting during a Chinese holiday.</a:t>
            </a:r>
          </a:p>
          <a:p>
            <a:r>
              <a:rPr lang="en-US" dirty="0" smtClean="0">
                <a:solidFill>
                  <a:schemeClr val="tx1"/>
                </a:solidFill>
                <a:latin typeface="Times New Roman" pitchFamily="18" charset="0"/>
                <a:cs typeface="Times New Roman" pitchFamily="18" charset="0"/>
              </a:rPr>
              <a:t>Enter the room in hierarchical order. The person of the highest seniority will enter the room first and the rest will follow in order. </a:t>
            </a:r>
          </a:p>
          <a:p>
            <a:endParaRPr lang="en-US" dirty="0"/>
          </a:p>
        </p:txBody>
      </p:sp>
      <p:pic>
        <p:nvPicPr>
          <p:cNvPr id="4" name="Picture 3" descr="chinese-business-themed-photo-with-a-group-of-bussinessmen-E70K8F.jpg"/>
          <p:cNvPicPr>
            <a:picLocks noChangeAspect="1"/>
          </p:cNvPicPr>
          <p:nvPr/>
        </p:nvPicPr>
        <p:blipFill>
          <a:blip r:embed="rId3"/>
          <a:stretch>
            <a:fillRect/>
          </a:stretch>
        </p:blipFill>
        <p:spPr>
          <a:xfrm>
            <a:off x="7952509" y="1302327"/>
            <a:ext cx="3796145" cy="38499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Business etiquette: Japan</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15600" y="1536632"/>
            <a:ext cx="7329091" cy="5099695"/>
          </a:xfrm>
        </p:spPr>
        <p:txBody>
          <a:bodyPr>
            <a:normAutofit lnSpcReduction="10000"/>
          </a:bodyPr>
          <a:lstStyle/>
          <a:p>
            <a:r>
              <a:rPr lang="en-US" dirty="0" smtClean="0">
                <a:solidFill>
                  <a:schemeClr val="tx1"/>
                </a:solidFill>
                <a:latin typeface="Times New Roman" pitchFamily="18" charset="0"/>
                <a:cs typeface="Times New Roman" pitchFamily="18" charset="0"/>
              </a:rPr>
              <a:t>Bowing is a typical way of greeting each other. Handshakes sometimes occur, but you should let the Japanese person initiate it.</a:t>
            </a:r>
          </a:p>
          <a:p>
            <a:r>
              <a:rPr lang="en-US" dirty="0" smtClean="0">
                <a:solidFill>
                  <a:schemeClr val="tx1"/>
                </a:solidFill>
                <a:latin typeface="Times New Roman" pitchFamily="18" charset="0"/>
                <a:cs typeface="Times New Roman" pitchFamily="18" charset="0"/>
              </a:rPr>
              <a:t>The senior member of the group often leads the business meeting while younger members, out of respect, speak less. People of similar positions in different groups should sit across from each other; junior employees should never sit across from senior employees.</a:t>
            </a:r>
          </a:p>
          <a:p>
            <a:r>
              <a:rPr lang="en-US" dirty="0" smtClean="0">
                <a:solidFill>
                  <a:schemeClr val="tx1"/>
                </a:solidFill>
                <a:latin typeface="Times New Roman" pitchFamily="18" charset="0"/>
                <a:cs typeface="Times New Roman" pitchFamily="18" charset="0"/>
              </a:rPr>
              <a:t>When handing out business cards, make sure you’re using both hands. Bowing during this exchange is viewed as a form of respect.  </a:t>
            </a:r>
          </a:p>
          <a:p>
            <a:endParaRPr lang="en-US" dirty="0">
              <a:solidFill>
                <a:schemeClr val="tx1"/>
              </a:solidFill>
              <a:latin typeface="Times New Roman" pitchFamily="18" charset="0"/>
              <a:cs typeface="Times New Roman" pitchFamily="18" charset="0"/>
            </a:endParaRPr>
          </a:p>
        </p:txBody>
      </p:sp>
      <p:pic>
        <p:nvPicPr>
          <p:cNvPr id="6146" name="Picture 2" descr="Japanese Business Meeting Etiquette - Biz Epic"/>
          <p:cNvPicPr>
            <a:picLocks noChangeAspect="1" noChangeArrowheads="1"/>
          </p:cNvPicPr>
          <p:nvPr/>
        </p:nvPicPr>
        <p:blipFill>
          <a:blip r:embed="rId2"/>
          <a:srcRect/>
          <a:stretch>
            <a:fillRect/>
          </a:stretch>
        </p:blipFill>
        <p:spPr bwMode="auto">
          <a:xfrm>
            <a:off x="7620000" y="803564"/>
            <a:ext cx="4069484" cy="2701636"/>
          </a:xfrm>
          <a:prstGeom prst="rect">
            <a:avLst/>
          </a:prstGeom>
          <a:noFill/>
        </p:spPr>
      </p:pic>
      <p:pic>
        <p:nvPicPr>
          <p:cNvPr id="6148" name="Picture 4" descr="Business cards in Japan: So many rules ..."/>
          <p:cNvPicPr>
            <a:picLocks noChangeAspect="1" noChangeArrowheads="1"/>
          </p:cNvPicPr>
          <p:nvPr/>
        </p:nvPicPr>
        <p:blipFill>
          <a:blip r:embed="rId3"/>
          <a:srcRect/>
          <a:stretch>
            <a:fillRect/>
          </a:stretch>
        </p:blipFill>
        <p:spPr bwMode="auto">
          <a:xfrm>
            <a:off x="7744691" y="3851564"/>
            <a:ext cx="4100945" cy="238990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Business etiquette: France</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15601" y="1343890"/>
            <a:ext cx="7315236" cy="5514110"/>
          </a:xfrm>
        </p:spPr>
        <p:txBody>
          <a:bodyPr>
            <a:noAutofit/>
          </a:bodyPr>
          <a:lstStyle/>
          <a:p>
            <a:r>
              <a:rPr lang="en-US" sz="2200" dirty="0" smtClean="0">
                <a:solidFill>
                  <a:schemeClr val="tx1"/>
                </a:solidFill>
                <a:latin typeface="Times New Roman" pitchFamily="18" charset="0"/>
                <a:cs typeface="Times New Roman" pitchFamily="18" charset="0"/>
              </a:rPr>
              <a:t>It is vital to make appointments for both business and social occasions. It is not acceptable in France to drop in on someone unannounced.</a:t>
            </a:r>
          </a:p>
          <a:p>
            <a:r>
              <a:rPr lang="en-US" sz="2200" dirty="0" smtClean="0">
                <a:solidFill>
                  <a:schemeClr val="tx1"/>
                </a:solidFill>
                <a:latin typeface="Times New Roman" pitchFamily="18" charset="0"/>
                <a:cs typeface="Times New Roman" pitchFamily="18" charset="0"/>
              </a:rPr>
              <a:t>Punctuality is valued but sometimes treated casually in France, so do not be surprised if your French colleague arrives late</a:t>
            </a:r>
          </a:p>
          <a:p>
            <a:r>
              <a:rPr lang="en-US" sz="2200" dirty="0" smtClean="0">
                <a:solidFill>
                  <a:schemeClr val="tx1"/>
                </a:solidFill>
                <a:latin typeface="Times New Roman" pitchFamily="18" charset="0"/>
                <a:cs typeface="Times New Roman" pitchFamily="18" charset="0"/>
              </a:rPr>
              <a:t>As you would expect, the nation that created haute couture puts a premium on style. Fashion and appearance are more important in France than in many other countries in the world.</a:t>
            </a:r>
          </a:p>
          <a:p>
            <a:r>
              <a:rPr lang="en-US" sz="2200" dirty="0" smtClean="0">
                <a:solidFill>
                  <a:schemeClr val="tx1"/>
                </a:solidFill>
                <a:latin typeface="Times New Roman" pitchFamily="18" charset="0"/>
                <a:cs typeface="Times New Roman" pitchFamily="18" charset="0"/>
              </a:rPr>
              <a:t> Even low-paid, entry-level executives buy the best clothes they can afford. Dress tends to be on the formal side for both men and women, whether in business or social situations.</a:t>
            </a:r>
          </a:p>
          <a:p>
            <a:endParaRPr lang="en-US" sz="2200" dirty="0">
              <a:solidFill>
                <a:schemeClr val="tx1"/>
              </a:solidFill>
              <a:latin typeface="Times New Roman" pitchFamily="18" charset="0"/>
              <a:cs typeface="Times New Roman" pitchFamily="18" charset="0"/>
            </a:endParaRPr>
          </a:p>
        </p:txBody>
      </p:sp>
      <p:pic>
        <p:nvPicPr>
          <p:cNvPr id="2050" name="Picture 2" descr="The Complete Guide to Mastering Business French"/>
          <p:cNvPicPr>
            <a:picLocks noChangeAspect="1" noChangeArrowheads="1"/>
          </p:cNvPicPr>
          <p:nvPr/>
        </p:nvPicPr>
        <p:blipFill>
          <a:blip r:embed="rId2"/>
          <a:srcRect/>
          <a:stretch>
            <a:fillRect/>
          </a:stretch>
        </p:blipFill>
        <p:spPr bwMode="auto">
          <a:xfrm>
            <a:off x="7786255" y="1717965"/>
            <a:ext cx="4405745" cy="399660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5"/>
          <p:cNvPicPr preferRelativeResize="0"/>
          <p:nvPr/>
        </p:nvPicPr>
        <p:blipFill rotWithShape="1">
          <a:blip r:embed="rId3">
            <a:alphaModFix/>
          </a:blip>
          <a:srcRect/>
          <a:stretch/>
        </p:blipFill>
        <p:spPr>
          <a:xfrm>
            <a:off x="-1" y="5080"/>
            <a:ext cx="1134409" cy="440152"/>
          </a:xfrm>
          <a:prstGeom prst="rect">
            <a:avLst/>
          </a:prstGeom>
          <a:noFill/>
          <a:ln>
            <a:noFill/>
          </a:ln>
        </p:spPr>
      </p:pic>
      <p:pic>
        <p:nvPicPr>
          <p:cNvPr id="191" name="Google Shape;191;p5"/>
          <p:cNvPicPr preferRelativeResize="0"/>
          <p:nvPr/>
        </p:nvPicPr>
        <p:blipFill rotWithShape="1">
          <a:blip r:embed="rId4">
            <a:alphaModFix/>
          </a:blip>
          <a:srcRect/>
          <a:stretch/>
        </p:blipFill>
        <p:spPr>
          <a:xfrm>
            <a:off x="9484" y="6282372"/>
            <a:ext cx="1134300" cy="537377"/>
          </a:xfrm>
          <a:prstGeom prst="rect">
            <a:avLst/>
          </a:prstGeom>
          <a:noFill/>
          <a:ln>
            <a:noFill/>
          </a:ln>
        </p:spPr>
      </p:pic>
      <p:sp>
        <p:nvSpPr>
          <p:cNvPr id="192" name="Google Shape;192;p5"/>
          <p:cNvSpPr/>
          <p:nvPr/>
        </p:nvSpPr>
        <p:spPr>
          <a:xfrm>
            <a:off x="1143774" y="1335225"/>
            <a:ext cx="10208853" cy="954067"/>
          </a:xfrm>
          <a:prstGeom prst="rect">
            <a:avLst/>
          </a:prstGeom>
          <a:noFill/>
          <a:ln>
            <a:noFill/>
          </a:ln>
        </p:spPr>
        <p:txBody>
          <a:bodyPr spcFirstLastPara="1" wrap="square" lIns="91425" tIns="45700" rIns="91425" bIns="45700" anchor="t" anchorCtr="0">
            <a:spAutoFit/>
          </a:bodyPr>
          <a:lstStyle/>
          <a:p>
            <a:pPr marL="457200" lvl="0" indent="-406400">
              <a:buClr>
                <a:schemeClr val="dk1"/>
              </a:buClr>
              <a:buSzPct val="60000"/>
              <a:buFont typeface="Times New Roman"/>
              <a:buChar char="●"/>
            </a:pPr>
            <a:r>
              <a:rPr lang="en-US" sz="2800" dirty="0">
                <a:solidFill>
                  <a:schemeClr val="dk1"/>
                </a:solidFill>
                <a:latin typeface="Times New Roman"/>
                <a:ea typeface="Times New Roman"/>
                <a:cs typeface="Times New Roman"/>
                <a:sym typeface="Times New Roman"/>
              </a:rPr>
              <a:t>Incorporating Local Traditions into Business Practices</a:t>
            </a:r>
          </a:p>
          <a:p>
            <a:pPr marL="457200" lvl="0" indent="-406400">
              <a:buClr>
                <a:schemeClr val="dk1"/>
              </a:buClr>
              <a:buSzPct val="60000"/>
              <a:buFont typeface="Times New Roman"/>
              <a:buChar char="●"/>
            </a:pPr>
            <a:r>
              <a:rPr lang="en-US" sz="2800" dirty="0">
                <a:latin typeface="Times New Roman"/>
                <a:ea typeface="Times New Roman"/>
                <a:cs typeface="Times New Roman"/>
                <a:sym typeface="Times New Roman"/>
              </a:rPr>
              <a:t>Embracing Cultural Celebrations</a:t>
            </a:r>
            <a:endParaRPr sz="2800" b="0" i="0" u="none" strike="noStrike" cap="none" dirty="0">
              <a:solidFill>
                <a:srgbClr val="000000"/>
              </a:solidFill>
              <a:latin typeface="Times New Roman"/>
              <a:ea typeface="Times New Roman"/>
              <a:cs typeface="Times New Roman"/>
              <a:sym typeface="Times New Roman"/>
            </a:endParaRPr>
          </a:p>
        </p:txBody>
      </p:sp>
      <p:sp>
        <p:nvSpPr>
          <p:cNvPr id="193" name="Google Shape;193;p5"/>
          <p:cNvSpPr/>
          <p:nvPr/>
        </p:nvSpPr>
        <p:spPr>
          <a:xfrm>
            <a:off x="1134402" y="445225"/>
            <a:ext cx="7207739" cy="461700"/>
          </a:xfrm>
          <a:prstGeom prst="rect">
            <a:avLst/>
          </a:prstGeom>
          <a:noFill/>
          <a:ln>
            <a:noFill/>
          </a:ln>
        </p:spPr>
        <p:txBody>
          <a:bodyPr spcFirstLastPara="1" wrap="square" lIns="91425" tIns="45700" rIns="91425" bIns="45700" anchor="t" anchorCtr="0">
            <a:noAutofit/>
          </a:bodyPr>
          <a:lstStyle/>
          <a:p>
            <a:pPr lvl="0">
              <a:buSzPts val="3200"/>
            </a:pPr>
            <a:r>
              <a:rPr lang="en-US" sz="3200" b="1">
                <a:solidFill>
                  <a:schemeClr val="dk1"/>
                </a:solidFill>
                <a:latin typeface="Times New Roman"/>
                <a:ea typeface="Times New Roman"/>
                <a:cs typeface="Times New Roman"/>
                <a:sym typeface="Times New Roman"/>
              </a:rPr>
              <a:t>Traditional Customs in Business</a:t>
            </a:r>
            <a:endParaRPr sz="3200" b="1" i="0" u="none" strike="noStrike" cap="none"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5"/>
          <a:stretch>
            <a:fillRect/>
          </a:stretch>
        </p:blipFill>
        <p:spPr>
          <a:xfrm>
            <a:off x="3591365" y="2671344"/>
            <a:ext cx="4953000" cy="3228975"/>
          </a:xfrm>
          <a:prstGeom prst="rect">
            <a:avLst/>
          </a:prstGeom>
        </p:spPr>
      </p:pic>
    </p:spTree>
    <p:extLst>
      <p:ext uri="{BB962C8B-B14F-4D97-AF65-F5344CB8AC3E}">
        <p14:creationId xmlns:p14="http://schemas.microsoft.com/office/powerpoint/2010/main" val="1584774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93366"/>
            <a:ext cx="11360700" cy="1138451"/>
          </a:xfrm>
        </p:spPr>
        <p:txBody>
          <a:bodyPr>
            <a:normAutofit fontScale="90000"/>
          </a:bodyPr>
          <a:lstStyle/>
          <a:p>
            <a:r>
              <a:rPr lang="en-US" dirty="0" smtClean="0">
                <a:latin typeface="Times New Roman" pitchFamily="18" charset="0"/>
                <a:cs typeface="Times New Roman" pitchFamily="18" charset="0"/>
              </a:rPr>
              <a:t>Traditions and Business: Embracing the Past for Future Success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15600" y="1842655"/>
            <a:ext cx="11360700" cy="4696690"/>
          </a:xfrm>
        </p:spPr>
        <p:txBody>
          <a:bodyPr>
            <a:noAutofit/>
          </a:bodyPr>
          <a:lstStyle/>
          <a:p>
            <a:r>
              <a:rPr lang="en-US" sz="2800" dirty="0" smtClean="0">
                <a:solidFill>
                  <a:schemeClr val="tx1"/>
                </a:solidFill>
                <a:latin typeface="Times New Roman" pitchFamily="18" charset="0"/>
                <a:cs typeface="Times New Roman" pitchFamily="18" charset="0"/>
              </a:rPr>
              <a:t>Business traditions vary from industry to industry and company to company. Understanding these traditions can give you valuable insights into the company culture and how business is conducted.</a:t>
            </a:r>
          </a:p>
          <a:p>
            <a:pPr>
              <a:buNone/>
            </a:pPr>
            <a:endParaRPr lang="en-US" sz="2800" dirty="0" smtClean="0">
              <a:solidFill>
                <a:schemeClr val="tx1"/>
              </a:solidFill>
              <a:latin typeface="Times New Roman" pitchFamily="18" charset="0"/>
              <a:cs typeface="Times New Roman" pitchFamily="18" charset="0"/>
            </a:endParaRPr>
          </a:p>
          <a:p>
            <a:r>
              <a:rPr lang="en-US" sz="2800" dirty="0" smtClean="0">
                <a:solidFill>
                  <a:schemeClr val="tx1"/>
                </a:solidFill>
                <a:latin typeface="Times New Roman" pitchFamily="18" charset="0"/>
                <a:cs typeface="Times New Roman" pitchFamily="18" charset="0"/>
              </a:rPr>
              <a:t>Respecting traditions demonstrates your willingness to integrate into the company and builds trust with colleagues. </a:t>
            </a:r>
          </a:p>
          <a:p>
            <a:pPr>
              <a:buNone/>
            </a:pPr>
            <a:endParaRPr lang="en-US" sz="2800" dirty="0" smtClean="0">
              <a:solidFill>
                <a:schemeClr val="tx1"/>
              </a:solidFill>
              <a:latin typeface="Times New Roman" pitchFamily="18" charset="0"/>
              <a:cs typeface="Times New Roman" pitchFamily="18" charset="0"/>
            </a:endParaRPr>
          </a:p>
          <a:p>
            <a:r>
              <a:rPr lang="en-US" sz="2800" dirty="0" smtClean="0">
                <a:solidFill>
                  <a:schemeClr val="tx1"/>
                </a:solidFill>
                <a:latin typeface="Times New Roman" pitchFamily="18" charset="0"/>
                <a:cs typeface="Times New Roman" pitchFamily="18" charset="0"/>
              </a:rPr>
              <a:t>However, it's also important to be adaptable. Some traditions may no longer be relevant, so be prepared to adjust your approach if necessary.</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Business Etiquette in the Digital Age:</a:t>
            </a:r>
            <a:r>
              <a:rPr lang="en-US" dirty="0" smtClean="0"/>
              <a:t/>
            </a:r>
            <a:br>
              <a:rPr lang="en-US" dirty="0" smtClean="0"/>
            </a:br>
            <a:endParaRPr lang="en-US" dirty="0"/>
          </a:p>
        </p:txBody>
      </p:sp>
      <p:sp>
        <p:nvSpPr>
          <p:cNvPr id="3" name="Text Placeholder 2"/>
          <p:cNvSpPr>
            <a:spLocks noGrp="1"/>
          </p:cNvSpPr>
          <p:nvPr>
            <p:ph type="body" idx="1"/>
          </p:nvPr>
        </p:nvSpPr>
        <p:spPr/>
        <p:txBody>
          <a:bodyPr>
            <a:normAutofit/>
          </a:bodyPr>
          <a:lstStyle/>
          <a:p>
            <a:pPr>
              <a:buNone/>
            </a:pPr>
            <a:r>
              <a:rPr lang="en-US" dirty="0" smtClean="0">
                <a:solidFill>
                  <a:schemeClr val="tx1"/>
                </a:solidFill>
                <a:latin typeface="Times New Roman" pitchFamily="18" charset="0"/>
                <a:cs typeface="Times New Roman" pitchFamily="18" charset="0"/>
              </a:rPr>
              <a:t>The rise of digital communication requires new considerations for etiquette:</a:t>
            </a:r>
          </a:p>
          <a:p>
            <a:r>
              <a:rPr lang="en-US" b="1" dirty="0" smtClean="0">
                <a:solidFill>
                  <a:schemeClr val="tx1"/>
                </a:solidFill>
                <a:latin typeface="Times New Roman" pitchFamily="18" charset="0"/>
                <a:cs typeface="Times New Roman" pitchFamily="18" charset="0"/>
              </a:rPr>
              <a:t>Professional Online Presence:</a:t>
            </a:r>
            <a:r>
              <a:rPr lang="en-US" dirty="0" smtClean="0">
                <a:solidFill>
                  <a:schemeClr val="tx1"/>
                </a:solidFill>
                <a:latin typeface="Times New Roman" pitchFamily="18" charset="0"/>
                <a:cs typeface="Times New Roman" pitchFamily="18" charset="0"/>
              </a:rPr>
              <a:t> Maintain professionalism in all online interactions, including email, social media, and video conferencing.</a:t>
            </a:r>
          </a:p>
          <a:p>
            <a:r>
              <a:rPr lang="en-US" b="1" dirty="0" smtClean="0">
                <a:solidFill>
                  <a:schemeClr val="tx1"/>
                </a:solidFill>
                <a:latin typeface="Times New Roman" pitchFamily="18" charset="0"/>
                <a:cs typeface="Times New Roman" pitchFamily="18" charset="0"/>
              </a:rPr>
              <a:t>Social Media Awareness:</a:t>
            </a:r>
            <a:r>
              <a:rPr lang="en-US" dirty="0" smtClean="0">
                <a:solidFill>
                  <a:schemeClr val="tx1"/>
                </a:solidFill>
                <a:latin typeface="Times New Roman" pitchFamily="18" charset="0"/>
                <a:cs typeface="Times New Roman" pitchFamily="18" charset="0"/>
              </a:rPr>
              <a:t> Be mindful of what you post on social media, as it can impact your professional image.</a:t>
            </a:r>
          </a:p>
          <a:p>
            <a:r>
              <a:rPr lang="en-US" b="1" dirty="0" smtClean="0">
                <a:solidFill>
                  <a:schemeClr val="tx1"/>
                </a:solidFill>
                <a:latin typeface="Times New Roman" pitchFamily="18" charset="0"/>
                <a:cs typeface="Times New Roman" pitchFamily="18" charset="0"/>
              </a:rPr>
              <a:t>Email Etiquette:</a:t>
            </a:r>
            <a:r>
              <a:rPr lang="en-US" dirty="0" smtClean="0">
                <a:solidFill>
                  <a:schemeClr val="tx1"/>
                </a:solidFill>
                <a:latin typeface="Times New Roman" pitchFamily="18" charset="0"/>
                <a:cs typeface="Times New Roman" pitchFamily="18" charset="0"/>
              </a:rPr>
              <a:t> Use proper email etiquette, including clear subject lines, professional greetings, and avoiding excessive exclamation points.</a:t>
            </a:r>
          </a:p>
          <a:p>
            <a:r>
              <a:rPr lang="en-US" b="1" dirty="0" smtClean="0">
                <a:solidFill>
                  <a:schemeClr val="tx1"/>
                </a:solidFill>
                <a:latin typeface="Times New Roman" pitchFamily="18" charset="0"/>
                <a:cs typeface="Times New Roman" pitchFamily="18" charset="0"/>
              </a:rPr>
              <a:t>Confidentiality:</a:t>
            </a:r>
            <a:r>
              <a:rPr lang="en-US" dirty="0" smtClean="0">
                <a:solidFill>
                  <a:schemeClr val="tx1"/>
                </a:solidFill>
                <a:latin typeface="Times New Roman" pitchFamily="18" charset="0"/>
                <a:cs typeface="Times New Roman" pitchFamily="18" charset="0"/>
              </a:rPr>
              <a:t> Be cautious about sharing confidential information online.</a:t>
            </a:r>
          </a:p>
          <a:p>
            <a:r>
              <a:rPr lang="en-US" b="1" dirty="0" smtClean="0">
                <a:solidFill>
                  <a:schemeClr val="tx1"/>
                </a:solidFill>
                <a:latin typeface="Times New Roman" pitchFamily="18" charset="0"/>
                <a:cs typeface="Times New Roman" pitchFamily="18" charset="0"/>
              </a:rPr>
              <a:t>Prompt Response:</a:t>
            </a:r>
            <a:r>
              <a:rPr lang="en-US" dirty="0" smtClean="0">
                <a:solidFill>
                  <a:schemeClr val="tx1"/>
                </a:solidFill>
                <a:latin typeface="Times New Roman" pitchFamily="18" charset="0"/>
                <a:cs typeface="Times New Roman" pitchFamily="18" charset="0"/>
              </a:rPr>
              <a:t> Respond to emails and messages promptly to show respect for others' time.</a:t>
            </a:r>
          </a:p>
          <a:p>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g22a2578452a_1_17"/>
          <p:cNvPicPr preferRelativeResize="0"/>
          <p:nvPr/>
        </p:nvPicPr>
        <p:blipFill rotWithShape="1">
          <a:blip r:embed="rId3">
            <a:alphaModFix/>
          </a:blip>
          <a:srcRect/>
          <a:stretch/>
        </p:blipFill>
        <p:spPr>
          <a:xfrm>
            <a:off x="-1" y="5080"/>
            <a:ext cx="1134409" cy="440152"/>
          </a:xfrm>
          <a:prstGeom prst="rect">
            <a:avLst/>
          </a:prstGeom>
          <a:noFill/>
          <a:ln>
            <a:noFill/>
          </a:ln>
        </p:spPr>
      </p:pic>
      <p:sp>
        <p:nvSpPr>
          <p:cNvPr id="209" name="Google Shape;209;g22a2578452a_1_17"/>
          <p:cNvSpPr/>
          <p:nvPr/>
        </p:nvSpPr>
        <p:spPr>
          <a:xfrm>
            <a:off x="1134400" y="1382250"/>
            <a:ext cx="9866400" cy="4093500"/>
          </a:xfrm>
          <a:prstGeom prst="rect">
            <a:avLst/>
          </a:prstGeom>
          <a:noFill/>
          <a:ln>
            <a:noFill/>
          </a:ln>
        </p:spPr>
        <p:txBody>
          <a:bodyPr spcFirstLastPara="1" wrap="square" lIns="91425" tIns="45700" rIns="91425" bIns="45700" anchor="t" anchorCtr="0">
            <a:noAutofit/>
          </a:bodyPr>
          <a:lstStyle/>
          <a:p>
            <a:pPr marL="914400" lvl="0" indent="-457200">
              <a:buFont typeface="Arial" panose="020B0604020202020204" pitchFamily="34" charset="0"/>
              <a:buChar char="•"/>
            </a:pPr>
            <a:r>
              <a:rPr lang="en-US" sz="2800" dirty="0">
                <a:latin typeface="Times New Roman"/>
                <a:ea typeface="Times New Roman"/>
                <a:cs typeface="Times New Roman"/>
                <a:sym typeface="Times New Roman"/>
              </a:rPr>
              <a:t>Navigating Video Conferencing and Virtual Meetings</a:t>
            </a:r>
          </a:p>
          <a:p>
            <a:pPr marL="914400" lvl="0" indent="-457200">
              <a:buFont typeface="Arial" panose="020B0604020202020204" pitchFamily="34" charset="0"/>
              <a:buChar char="•"/>
            </a:pPr>
            <a:r>
              <a:rPr lang="en-US" sz="2800" dirty="0">
                <a:latin typeface="Times New Roman"/>
                <a:ea typeface="Times New Roman"/>
                <a:cs typeface="Times New Roman"/>
                <a:sym typeface="Times New Roman"/>
              </a:rPr>
              <a:t>Adapting to Online Communication Norms</a:t>
            </a:r>
            <a:endParaRPr sz="2800" b="0" i="0" u="none" strike="noStrike" cap="none" dirty="0">
              <a:solidFill>
                <a:srgbClr val="000000"/>
              </a:solidFill>
              <a:latin typeface="Times New Roman"/>
              <a:ea typeface="Times New Roman"/>
              <a:cs typeface="Times New Roman"/>
              <a:sym typeface="Times New Roman"/>
            </a:endParaRPr>
          </a:p>
        </p:txBody>
      </p:sp>
      <p:sp>
        <p:nvSpPr>
          <p:cNvPr id="210" name="Google Shape;210;g22a2578452a_1_17"/>
          <p:cNvSpPr/>
          <p:nvPr/>
        </p:nvSpPr>
        <p:spPr>
          <a:xfrm>
            <a:off x="1134403" y="445225"/>
            <a:ext cx="6116100" cy="461700"/>
          </a:xfrm>
          <a:prstGeom prst="rect">
            <a:avLst/>
          </a:prstGeom>
          <a:noFill/>
          <a:ln>
            <a:noFill/>
          </a:ln>
        </p:spPr>
        <p:txBody>
          <a:bodyPr spcFirstLastPara="1" wrap="square" lIns="91425" tIns="45700" rIns="91425" bIns="45700" anchor="t" anchorCtr="0">
            <a:noAutofit/>
          </a:bodyPr>
          <a:lstStyle/>
          <a:p>
            <a:pPr lvl="0">
              <a:buSzPts val="3200"/>
            </a:pPr>
            <a:r>
              <a:rPr lang="en-US" sz="3200" b="1">
                <a:solidFill>
                  <a:schemeClr val="dk1"/>
                </a:solidFill>
                <a:latin typeface="Times New Roman"/>
                <a:ea typeface="Times New Roman"/>
                <a:cs typeface="Times New Roman"/>
                <a:sym typeface="Times New Roman"/>
              </a:rPr>
              <a:t>Technology and Virtual Etiquette</a:t>
            </a:r>
            <a:endParaRPr sz="3200" b="1" i="0" u="none" strike="noStrike" cap="none"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4"/>
          <a:stretch>
            <a:fillRect/>
          </a:stretch>
        </p:blipFill>
        <p:spPr>
          <a:xfrm>
            <a:off x="3291841" y="2694666"/>
            <a:ext cx="5754858" cy="345291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0"/>
            <a:ext cx="11360700" cy="1356867"/>
          </a:xfrm>
        </p:spPr>
        <p:txBody>
          <a:bodyPr>
            <a:normAutofit fontScale="90000"/>
          </a:bodyPr>
          <a:lstStyle/>
          <a:p>
            <a:r>
              <a:rPr lang="en-US" dirty="0" smtClean="0"/>
              <a:t>How an assassination attempt of a Person have an impact over Business around the world.</a:t>
            </a:r>
            <a:endParaRPr lang="en-US" dirty="0"/>
          </a:p>
        </p:txBody>
      </p:sp>
      <p:sp>
        <p:nvSpPr>
          <p:cNvPr id="3" name="Text Placeholder 2"/>
          <p:cNvSpPr>
            <a:spLocks noGrp="1"/>
          </p:cNvSpPr>
          <p:nvPr>
            <p:ph type="body" idx="1"/>
          </p:nvPr>
        </p:nvSpPr>
        <p:spPr>
          <a:xfrm>
            <a:off x="415600" y="1219200"/>
            <a:ext cx="11360700" cy="4872633"/>
          </a:xfrm>
        </p:spPr>
        <p:txBody>
          <a:bodyPr/>
          <a:lstStyle/>
          <a:p>
            <a:endParaRPr lang="en-US" dirty="0"/>
          </a:p>
        </p:txBody>
      </p:sp>
      <p:pic>
        <p:nvPicPr>
          <p:cNvPr id="6" name="Picture 5" descr="WhatsApp Image 2024-07-16 at 7.03.17 AM.jpeg"/>
          <p:cNvPicPr>
            <a:picLocks noChangeAspect="1"/>
          </p:cNvPicPr>
          <p:nvPr/>
        </p:nvPicPr>
        <p:blipFill>
          <a:blip r:embed="rId2"/>
          <a:stretch>
            <a:fillRect/>
          </a:stretch>
        </p:blipFill>
        <p:spPr>
          <a:xfrm>
            <a:off x="6334825" y="3519055"/>
            <a:ext cx="4776521" cy="3338945"/>
          </a:xfrm>
          <a:prstGeom prst="rect">
            <a:avLst/>
          </a:prstGeom>
        </p:spPr>
      </p:pic>
      <p:pic>
        <p:nvPicPr>
          <p:cNvPr id="8" name="Picture 7" descr="WhatsApp Image 2024-07-16 at 7.03.18 AM (1).jpeg"/>
          <p:cNvPicPr>
            <a:picLocks noChangeAspect="1"/>
          </p:cNvPicPr>
          <p:nvPr/>
        </p:nvPicPr>
        <p:blipFill>
          <a:blip r:embed="rId3"/>
          <a:stretch>
            <a:fillRect/>
          </a:stretch>
        </p:blipFill>
        <p:spPr>
          <a:xfrm>
            <a:off x="415600" y="3644800"/>
            <a:ext cx="5434317" cy="2991527"/>
          </a:xfrm>
          <a:prstGeom prst="rect">
            <a:avLst/>
          </a:prstGeom>
        </p:spPr>
      </p:pic>
      <p:pic>
        <p:nvPicPr>
          <p:cNvPr id="16386" name="Picture 2" descr="Trump Media surges 70% in pre-market after shooting attempt on Donald Trump"/>
          <p:cNvPicPr>
            <a:picLocks noChangeAspect="1" noChangeArrowheads="1"/>
          </p:cNvPicPr>
          <p:nvPr/>
        </p:nvPicPr>
        <p:blipFill>
          <a:blip r:embed="rId4"/>
          <a:srcRect/>
          <a:stretch>
            <a:fillRect/>
          </a:stretch>
        </p:blipFill>
        <p:spPr bwMode="auto">
          <a:xfrm>
            <a:off x="415600" y="1233055"/>
            <a:ext cx="11360700" cy="227849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apture t.JPG"/>
          <p:cNvPicPr>
            <a:picLocks noChangeAspect="1"/>
          </p:cNvPicPr>
          <p:nvPr/>
        </p:nvPicPr>
        <p:blipFill>
          <a:blip r:embed="rId2"/>
          <a:stretch>
            <a:fillRect/>
          </a:stretch>
        </p:blipFill>
        <p:spPr>
          <a:xfrm>
            <a:off x="0" y="406146"/>
            <a:ext cx="12192000" cy="593487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5087" y="5604933"/>
            <a:ext cx="2626913" cy="1253066"/>
          </a:xfrm>
          <a:prstGeom prst="rect">
            <a:avLst/>
          </a:prstGeom>
        </p:spPr>
      </p:pic>
      <p:sp>
        <p:nvSpPr>
          <p:cNvPr id="5" name="Content Placeholder 4"/>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Which of the following is NOT considered appropriate business etiquette during a formal meeting?</a:t>
            </a:r>
          </a:p>
          <a:p>
            <a:pPr marL="457200" lvl="1" indent="0" algn="just">
              <a:lnSpc>
                <a:spcPct val="150000"/>
              </a:lnSpc>
              <a:buNone/>
            </a:pPr>
            <a:r>
              <a:rPr lang="en-US" dirty="0" smtClean="0">
                <a:latin typeface="Times New Roman" panose="02020603050405020304" pitchFamily="18" charset="0"/>
                <a:cs typeface="Times New Roman" panose="02020603050405020304" pitchFamily="18" charset="0"/>
              </a:rPr>
              <a:t>A. Arriving </a:t>
            </a:r>
            <a:r>
              <a:rPr lang="en-US" dirty="0">
                <a:latin typeface="Times New Roman" panose="02020603050405020304" pitchFamily="18" charset="0"/>
                <a:cs typeface="Times New Roman" panose="02020603050405020304" pitchFamily="18" charset="0"/>
              </a:rPr>
              <a:t>on time</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Using </a:t>
            </a:r>
            <a:r>
              <a:rPr lang="en-US" dirty="0">
                <a:latin typeface="Times New Roman" panose="02020603050405020304" pitchFamily="18" charset="0"/>
                <a:cs typeface="Times New Roman" panose="02020603050405020304" pitchFamily="18" charset="0"/>
              </a:rPr>
              <a:t>a respectful tone when speaking</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Interrupting </a:t>
            </a:r>
            <a:r>
              <a:rPr lang="en-US" dirty="0">
                <a:latin typeface="Times New Roman" panose="02020603050405020304" pitchFamily="18" charset="0"/>
                <a:cs typeface="Times New Roman" panose="02020603050405020304" pitchFamily="18" charset="0"/>
              </a:rPr>
              <a:t>others while they are speaking</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Following </a:t>
            </a:r>
            <a:r>
              <a:rPr lang="en-US" dirty="0">
                <a:latin typeface="Times New Roman" panose="02020603050405020304" pitchFamily="18" charset="0"/>
                <a:cs typeface="Times New Roman" panose="02020603050405020304" pitchFamily="18" charset="0"/>
              </a:rPr>
              <a:t>up with a thank-you email after the meeting</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632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smtClean="0">
                <a:latin typeface="Times New Roman" pitchFamily="18" charset="0"/>
                <a:cs typeface="Times New Roman" pitchFamily="18" charset="0"/>
              </a:rPr>
              <a:t>Preface </a:t>
            </a:r>
            <a:endParaRPr lang="en-US" sz="6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Autofit/>
          </a:bodyPr>
          <a:lstStyle/>
          <a:p>
            <a:r>
              <a:rPr lang="en-US" sz="2800" dirty="0" smtClean="0">
                <a:solidFill>
                  <a:schemeClr val="tx1"/>
                </a:solidFill>
                <a:latin typeface="Times New Roman" pitchFamily="18" charset="0"/>
                <a:cs typeface="Times New Roman" pitchFamily="18" charset="0"/>
              </a:rPr>
              <a:t>In today's globalized world, building strong business relationships is crucial. Understanding and practicing business etiquette is an essential skill that can help you navigate professional interactions and achieve success. </a:t>
            </a:r>
          </a:p>
          <a:p>
            <a:r>
              <a:rPr lang="en-US" sz="2800" dirty="0" smtClean="0">
                <a:solidFill>
                  <a:schemeClr val="tx1"/>
                </a:solidFill>
                <a:latin typeface="Times New Roman" pitchFamily="18" charset="0"/>
                <a:cs typeface="Times New Roman" pitchFamily="18" charset="0"/>
              </a:rPr>
              <a:t>This presentation will explore the key components of business etiquette, including values, manners, customs, language, and tradition. </a:t>
            </a:r>
          </a:p>
          <a:p>
            <a:r>
              <a:rPr lang="en-US" sz="2800" dirty="0" smtClean="0">
                <a:solidFill>
                  <a:schemeClr val="tx1"/>
                </a:solidFill>
                <a:latin typeface="Times New Roman" pitchFamily="18" charset="0"/>
                <a:cs typeface="Times New Roman" pitchFamily="18" charset="0"/>
              </a:rPr>
              <a:t>By understanding these elements, you can present yourself professionally, build trust with colleagues and clients, and ultimately achieve your business goals.</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7" name="Content Placeholder 6"/>
          <p:cNvSpPr>
            <a:spLocks noGrp="1"/>
          </p:cNvSpPr>
          <p:nvPr>
            <p:ph idx="1"/>
          </p:nvPr>
        </p:nvSpPr>
        <p:spPr/>
        <p:txBody>
          <a:bodyPr>
            <a:norm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type of contact is important in business?</a:t>
            </a:r>
          </a:p>
          <a:p>
            <a:pPr marL="457200" lvl="1" indent="0" algn="just">
              <a:lnSpc>
                <a:spcPct val="150000"/>
              </a:lnSpc>
              <a:buNone/>
            </a:pPr>
            <a:r>
              <a:rPr lang="en-US" dirty="0" smtClean="0">
                <a:latin typeface="Times New Roman" panose="02020603050405020304" pitchFamily="18" charset="0"/>
                <a:cs typeface="Times New Roman" panose="02020603050405020304" pitchFamily="18" charset="0"/>
              </a:rPr>
              <a:t>A. Email</a:t>
            </a: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dirty="0" smtClean="0">
                <a:latin typeface="Times New Roman" panose="02020603050405020304" pitchFamily="18" charset="0"/>
                <a:cs typeface="Times New Roman" panose="02020603050405020304" pitchFamily="18" charset="0"/>
              </a:rPr>
              <a:t>B. Social</a:t>
            </a: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Written</a:t>
            </a: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Eye</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621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job interviews, dress more casually than professionally.</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True</a:t>
            </a: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False</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3</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2324688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Creating an effective _________ is one of the most important elements for a productive meeting.</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Theme</a:t>
            </a: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Agenda</a:t>
            </a: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Menu</a:t>
            </a: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Seating </a:t>
            </a:r>
            <a:r>
              <a:rPr lang="en-US" dirty="0">
                <a:latin typeface="Times New Roman" panose="02020603050405020304" pitchFamily="18" charset="0"/>
                <a:cs typeface="Times New Roman" panose="02020603050405020304" pitchFamily="18" charset="0"/>
              </a:rPr>
              <a:t>chart</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4</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808971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It is important to wait for everyone to arrive before starting a meeting.</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True</a:t>
            </a: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False</a:t>
            </a:r>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5</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4269278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What is an </a:t>
            </a:r>
            <a:r>
              <a:rPr lang="en-US" sz="2400" dirty="0" smtClean="0">
                <a:latin typeface="Times New Roman" panose="02020603050405020304" pitchFamily="18" charset="0"/>
                <a:cs typeface="Times New Roman" panose="02020603050405020304" pitchFamily="18" charset="0"/>
              </a:rPr>
              <a:t>emotion </a:t>
            </a:r>
            <a:r>
              <a:rPr lang="en-US" sz="2400" dirty="0">
                <a:latin typeface="Times New Roman" panose="02020603050405020304" pitchFamily="18" charset="0"/>
                <a:cs typeface="Times New Roman" panose="02020603050405020304" pitchFamily="18" charset="0"/>
              </a:rPr>
              <a:t>and is it appropriate to use in business correspondence?</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An </a:t>
            </a:r>
            <a:r>
              <a:rPr lang="en-US" dirty="0">
                <a:latin typeface="Times New Roman" panose="02020603050405020304" pitchFamily="18" charset="0"/>
                <a:cs typeface="Times New Roman" panose="02020603050405020304" pitchFamily="18" charset="0"/>
              </a:rPr>
              <a:t>emotional graphic, is </a:t>
            </a:r>
            <a:r>
              <a:rPr lang="en-US" dirty="0" smtClean="0">
                <a:latin typeface="Times New Roman" panose="02020603050405020304" pitchFamily="18" charset="0"/>
                <a:cs typeface="Times New Roman" panose="02020603050405020304" pitchFamily="18" charset="0"/>
              </a:rPr>
              <a:t>acceptable </a:t>
            </a:r>
            <a:r>
              <a:rPr lang="en-US" dirty="0">
                <a:latin typeface="Times New Roman" panose="02020603050405020304" pitchFamily="18" charset="0"/>
                <a:cs typeface="Times New Roman" panose="02020603050405020304" pitchFamily="18" charset="0"/>
              </a:rPr>
              <a:t>to use in all business communication</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Smiley </a:t>
            </a:r>
            <a:r>
              <a:rPr lang="en-US" dirty="0">
                <a:latin typeface="Times New Roman" panose="02020603050405020304" pitchFamily="18" charset="0"/>
                <a:cs typeface="Times New Roman" panose="02020603050405020304" pitchFamily="18" charset="0"/>
              </a:rPr>
              <a:t>face, it is never acceptable to use in business communication</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An </a:t>
            </a:r>
            <a:r>
              <a:rPr lang="en-US" dirty="0">
                <a:latin typeface="Times New Roman" panose="02020603050405020304" pitchFamily="18" charset="0"/>
                <a:cs typeface="Times New Roman" panose="02020603050405020304" pitchFamily="18" charset="0"/>
              </a:rPr>
              <a:t>emotional graphic, it is acceptable to use with friends, but should not be used in business correspondence</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Smiley </a:t>
            </a:r>
            <a:r>
              <a:rPr lang="en-US" dirty="0">
                <a:latin typeface="Times New Roman" panose="02020603050405020304" pitchFamily="18" charset="0"/>
                <a:cs typeface="Times New Roman" panose="02020603050405020304" pitchFamily="18" charset="0"/>
              </a:rPr>
              <a:t>face and you can </a:t>
            </a:r>
            <a:r>
              <a:rPr lang="en-US">
                <a:latin typeface="Times New Roman" panose="02020603050405020304" pitchFamily="18" charset="0"/>
                <a:cs typeface="Times New Roman" panose="02020603050405020304" pitchFamily="18" charset="0"/>
              </a:rPr>
              <a:t>use </a:t>
            </a:r>
            <a:r>
              <a:rPr lang="en-US" smtClean="0">
                <a:latin typeface="Times New Roman" panose="02020603050405020304" pitchFamily="18" charset="0"/>
                <a:cs typeface="Times New Roman" panose="02020603050405020304" pitchFamily="18" charset="0"/>
              </a:rPr>
              <a:t>it in </a:t>
            </a:r>
            <a:r>
              <a:rPr lang="en-US" dirty="0">
                <a:latin typeface="Times New Roman" panose="02020603050405020304" pitchFamily="18" charset="0"/>
                <a:cs typeface="Times New Roman" panose="02020603050405020304" pitchFamily="18" charset="0"/>
              </a:rPr>
              <a:t>business</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6</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289303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 business setting, what is the best way to handle a phone call?</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Answer </a:t>
            </a:r>
            <a:r>
              <a:rPr lang="en-US" dirty="0">
                <a:latin typeface="Times New Roman" panose="02020603050405020304" pitchFamily="18" charset="0"/>
                <a:cs typeface="Times New Roman" panose="02020603050405020304" pitchFamily="18" charset="0"/>
              </a:rPr>
              <a:t>immediately</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Let </a:t>
            </a:r>
            <a:r>
              <a:rPr lang="en-US" dirty="0">
                <a:latin typeface="Times New Roman" panose="02020603050405020304" pitchFamily="18" charset="0"/>
                <a:cs typeface="Times New Roman" panose="02020603050405020304" pitchFamily="18" charset="0"/>
              </a:rPr>
              <a:t>it go to voicemail</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Excuse </a:t>
            </a:r>
            <a:r>
              <a:rPr lang="en-US" dirty="0">
                <a:latin typeface="Times New Roman" panose="02020603050405020304" pitchFamily="18" charset="0"/>
                <a:cs typeface="Times New Roman" panose="02020603050405020304" pitchFamily="18" charset="0"/>
              </a:rPr>
              <a:t>yourself and answer quietly</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Check </a:t>
            </a:r>
            <a:r>
              <a:rPr lang="en-US" dirty="0">
                <a:latin typeface="Times New Roman" panose="02020603050405020304" pitchFamily="18" charset="0"/>
                <a:cs typeface="Times New Roman" panose="02020603050405020304" pitchFamily="18" charset="0"/>
              </a:rPr>
              <a:t>the caller ID and ignore</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7</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1131920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How should you pass business cards?</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With </a:t>
            </a:r>
            <a:r>
              <a:rPr lang="en-US" dirty="0">
                <a:latin typeface="Times New Roman" panose="02020603050405020304" pitchFamily="18" charset="0"/>
                <a:cs typeface="Times New Roman" panose="02020603050405020304" pitchFamily="18" charset="0"/>
              </a:rPr>
              <a:t>one hand</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With </a:t>
            </a:r>
            <a:r>
              <a:rPr lang="en-US" dirty="0">
                <a:latin typeface="Times New Roman" panose="02020603050405020304" pitchFamily="18" charset="0"/>
                <a:cs typeface="Times New Roman" panose="02020603050405020304" pitchFamily="18" charset="0"/>
              </a:rPr>
              <a:t>both hands</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Toss </a:t>
            </a:r>
            <a:r>
              <a:rPr lang="en-US" dirty="0">
                <a:latin typeface="Times New Roman" panose="02020603050405020304" pitchFamily="18" charset="0"/>
                <a:cs typeface="Times New Roman" panose="02020603050405020304" pitchFamily="18" charset="0"/>
              </a:rPr>
              <a:t>it to the person</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Leave </a:t>
            </a:r>
            <a:r>
              <a:rPr lang="en-US" dirty="0">
                <a:latin typeface="Times New Roman" panose="02020603050405020304" pitchFamily="18" charset="0"/>
                <a:cs typeface="Times New Roman" panose="02020603050405020304" pitchFamily="18" charset="0"/>
              </a:rPr>
              <a:t>it on the table</a:t>
            </a: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8</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4219260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What is an appropriate conversation topic for a business dinner?</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Politics</a:t>
            </a: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Religion</a:t>
            </a: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Personal </a:t>
            </a:r>
            <a:r>
              <a:rPr lang="en-US" dirty="0">
                <a:latin typeface="Times New Roman" panose="02020603050405020304" pitchFamily="18" charset="0"/>
                <a:cs typeface="Times New Roman" panose="02020603050405020304" pitchFamily="18" charset="0"/>
              </a:rPr>
              <a:t>life</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Industry </a:t>
            </a:r>
            <a:r>
              <a:rPr lang="en-US" dirty="0">
                <a:latin typeface="Times New Roman" panose="02020603050405020304" pitchFamily="18" charset="0"/>
                <a:cs typeface="Times New Roman" panose="02020603050405020304" pitchFamily="18" charset="0"/>
              </a:rPr>
              <a:t>news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9</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746996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591" y="1101811"/>
            <a:ext cx="10515600" cy="4351338"/>
          </a:xfrm>
        </p:spPr>
        <p:txBody>
          <a:bodyPr>
            <a:no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In the business arena:</a:t>
            </a:r>
          </a:p>
          <a:p>
            <a:pPr marL="457200" lvl="1" indent="0" algn="just">
              <a:lnSpc>
                <a:spcPct val="150000"/>
              </a:lnSpc>
              <a:buNone/>
            </a:pPr>
            <a:r>
              <a:rPr lang="en-US" dirty="0" smtClean="0">
                <a:latin typeface="Times New Roman" panose="02020603050405020304" pitchFamily="18" charset="0"/>
                <a:cs typeface="Times New Roman" panose="02020603050405020304" pitchFamily="18" charset="0"/>
              </a:rPr>
              <a:t>a) Only men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should stand for handshaking and all introductions</a:t>
            </a:r>
          </a:p>
          <a:p>
            <a:pPr marL="457200" lvl="1" indent="0" algn="just">
              <a:lnSpc>
                <a:spcPct val="150000"/>
              </a:lnSpc>
              <a:buNone/>
            </a:pPr>
            <a:r>
              <a:rPr lang="en-US" dirty="0" smtClean="0">
                <a:latin typeface="Times New Roman" panose="02020603050405020304" pitchFamily="18" charset="0"/>
                <a:cs typeface="Times New Roman" panose="02020603050405020304" pitchFamily="18" charset="0"/>
              </a:rPr>
              <a:t>b) Only women should stand for handshaking and all introductions</a:t>
            </a:r>
          </a:p>
          <a:p>
            <a:pPr marL="457200" lvl="1" indent="0" algn="just">
              <a:lnSpc>
                <a:spcPct val="150000"/>
              </a:lnSpc>
              <a:buNone/>
            </a:pPr>
            <a:r>
              <a:rPr lang="en-US" dirty="0" smtClean="0">
                <a:latin typeface="Times New Roman" panose="02020603050405020304" pitchFamily="18" charset="0"/>
                <a:cs typeface="Times New Roman" panose="02020603050405020304" pitchFamily="18" charset="0"/>
              </a:rPr>
              <a:t>c) It is not necessary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men or women to stand for handshaking and all introductions</a:t>
            </a:r>
          </a:p>
          <a:p>
            <a:pPr marL="457200" lvl="1" indent="0" algn="just">
              <a:lnSpc>
                <a:spcPct val="150000"/>
              </a:lnSpc>
              <a:buNone/>
            </a:pPr>
            <a:r>
              <a:rPr lang="en-US" dirty="0" smtClean="0">
                <a:latin typeface="Times New Roman" panose="02020603050405020304" pitchFamily="18" charset="0"/>
                <a:cs typeface="Times New Roman" panose="02020603050405020304" pitchFamily="18" charset="0"/>
              </a:rPr>
              <a:t>d) Both men and women should stand for handshaking and all introductions</a:t>
            </a:r>
            <a:endParaRPr lang="en-IN" dirty="0" smtClean="0">
              <a:latin typeface="Times New Roman" panose="02020603050405020304" pitchFamily="18" charset="0"/>
              <a:cs typeface="Times New Roman" panose="02020603050405020304" pitchFamily="18" charset="0"/>
            </a:endParaRPr>
          </a:p>
          <a:p>
            <a:pPr marL="914400" lvl="2"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10</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835469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50000"/>
              </a:lnSpc>
              <a:buNone/>
            </a:pP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you are dining with someone important and your cell phone rings, you: </a:t>
            </a:r>
            <a:endParaRPr lang="en-US" sz="2400" dirty="0" smtClean="0">
              <a:latin typeface="Times New Roman" panose="02020603050405020304" pitchFamily="18" charset="0"/>
              <a:cs typeface="Times New Roman" panose="02020603050405020304" pitchFamily="18" charset="0"/>
            </a:endParaRPr>
          </a:p>
          <a:p>
            <a:pPr marL="514350" indent="-514350">
              <a:lnSpc>
                <a:spcPct val="150000"/>
              </a:lnSpc>
              <a:buAutoNum type="alphaLcParenR"/>
            </a:pPr>
            <a:r>
              <a:rPr lang="en-US" sz="2400" dirty="0" smtClean="0">
                <a:latin typeface="Times New Roman" panose="02020603050405020304" pitchFamily="18" charset="0"/>
                <a:cs typeface="Times New Roman" panose="02020603050405020304" pitchFamily="18" charset="0"/>
              </a:rPr>
              <a:t>Answer </a:t>
            </a:r>
            <a:r>
              <a:rPr lang="en-US" sz="2400" dirty="0">
                <a:latin typeface="Times New Roman" panose="02020603050405020304" pitchFamily="18" charset="0"/>
                <a:cs typeface="Times New Roman" panose="02020603050405020304" pitchFamily="18" charset="0"/>
              </a:rPr>
              <a:t>it within two rings and keep the call brief </a:t>
            </a:r>
            <a:endParaRPr lang="en-US" sz="2400" dirty="0" smtClean="0">
              <a:latin typeface="Times New Roman" panose="02020603050405020304" pitchFamily="18" charset="0"/>
              <a:cs typeface="Times New Roman" panose="02020603050405020304" pitchFamily="18" charset="0"/>
            </a:endParaRPr>
          </a:p>
          <a:p>
            <a:pPr marL="514350" indent="-514350">
              <a:lnSpc>
                <a:spcPct val="150000"/>
              </a:lnSpc>
              <a:buAutoNum type="alphaLcParenR"/>
            </a:pPr>
            <a:r>
              <a:rPr lang="en-US" sz="2400" dirty="0" smtClean="0">
                <a:latin typeface="Times New Roman" panose="02020603050405020304" pitchFamily="18" charset="0"/>
                <a:cs typeface="Times New Roman" panose="02020603050405020304" pitchFamily="18" charset="0"/>
              </a:rPr>
              <a:t>Ignore </a:t>
            </a:r>
            <a:r>
              <a:rPr lang="en-US" sz="2400" dirty="0">
                <a:latin typeface="Times New Roman" panose="02020603050405020304" pitchFamily="18" charset="0"/>
                <a:cs typeface="Times New Roman" panose="02020603050405020304" pitchFamily="18" charset="0"/>
              </a:rPr>
              <a:t>it and pretend that someone else’s phone is ringing </a:t>
            </a:r>
            <a:endParaRPr lang="en-US" sz="2400" dirty="0" smtClean="0">
              <a:latin typeface="Times New Roman" panose="02020603050405020304" pitchFamily="18" charset="0"/>
              <a:cs typeface="Times New Roman" panose="02020603050405020304" pitchFamily="18" charset="0"/>
            </a:endParaRPr>
          </a:p>
          <a:p>
            <a:pPr marL="514350" indent="-514350">
              <a:lnSpc>
                <a:spcPct val="150000"/>
              </a:lnSpc>
              <a:buAutoNum type="alphaLcParenR"/>
            </a:pPr>
            <a:r>
              <a:rPr lang="en-US" sz="2400" dirty="0" smtClean="0">
                <a:latin typeface="Times New Roman" panose="02020603050405020304" pitchFamily="18" charset="0"/>
                <a:cs typeface="Times New Roman" panose="02020603050405020304" pitchFamily="18" charset="0"/>
              </a:rPr>
              <a:t>Apologize </a:t>
            </a:r>
            <a:r>
              <a:rPr lang="en-US" sz="2400" dirty="0">
                <a:latin typeface="Times New Roman" panose="02020603050405020304" pitchFamily="18" charset="0"/>
                <a:cs typeface="Times New Roman" panose="02020603050405020304" pitchFamily="18" charset="0"/>
              </a:rPr>
              <a:t>and turn the phone on silent mode. The person you’re with takes priority. </a:t>
            </a:r>
            <a:endParaRPr lang="en-US" sz="2400" dirty="0" smtClean="0">
              <a:latin typeface="Times New Roman" panose="02020603050405020304" pitchFamily="18" charset="0"/>
              <a:cs typeface="Times New Roman" panose="02020603050405020304" pitchFamily="18" charset="0"/>
            </a:endParaRPr>
          </a:p>
          <a:p>
            <a:pPr marL="514350" indent="-514350">
              <a:lnSpc>
                <a:spcPct val="150000"/>
              </a:lnSpc>
              <a:buAutoNum type="alphaLcParenR"/>
            </a:pPr>
            <a:r>
              <a:rPr lang="en-US" sz="2400" dirty="0" smtClean="0">
                <a:latin typeface="Times New Roman" panose="02020603050405020304" pitchFamily="18" charset="0"/>
                <a:cs typeface="Times New Roman" panose="02020603050405020304" pitchFamily="18" charset="0"/>
              </a:rPr>
              <a:t>Apologize</a:t>
            </a:r>
            <a:r>
              <a:rPr lang="en-US" sz="2400" dirty="0">
                <a:latin typeface="Times New Roman" panose="02020603050405020304" pitchFamily="18" charset="0"/>
                <a:cs typeface="Times New Roman" panose="02020603050405020304" pitchFamily="18" charset="0"/>
              </a:rPr>
              <a:t>, step away from the table, and take the call in the lobby or restroom.</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11</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238608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
          <p:cNvPicPr preferRelativeResize="0"/>
          <p:nvPr/>
        </p:nvPicPr>
        <p:blipFill rotWithShape="1">
          <a:blip r:embed="rId3">
            <a:alphaModFix/>
          </a:blip>
          <a:srcRect/>
          <a:stretch/>
        </p:blipFill>
        <p:spPr>
          <a:xfrm>
            <a:off x="9143999" y="5292437"/>
            <a:ext cx="2535382" cy="1233054"/>
          </a:xfrm>
          <a:prstGeom prst="rect">
            <a:avLst/>
          </a:prstGeom>
          <a:noFill/>
          <a:ln>
            <a:noFill/>
          </a:ln>
        </p:spPr>
      </p:pic>
      <p:sp>
        <p:nvSpPr>
          <p:cNvPr id="132" name="Google Shape;132;p2"/>
          <p:cNvSpPr/>
          <p:nvPr/>
        </p:nvSpPr>
        <p:spPr>
          <a:xfrm>
            <a:off x="775855" y="1039092"/>
            <a:ext cx="6858000" cy="6001603"/>
          </a:xfrm>
          <a:prstGeom prst="rect">
            <a:avLst/>
          </a:prstGeom>
          <a:noFill/>
          <a:ln>
            <a:noFill/>
          </a:ln>
        </p:spPr>
        <p:txBody>
          <a:bodyPr spcFirstLastPara="1" wrap="square" lIns="91425" tIns="45700" rIns="91425" bIns="45700" anchor="t" anchorCtr="0">
            <a:spAutoFit/>
          </a:bodyPr>
          <a:lstStyle/>
          <a:p>
            <a:pPr marL="457200" lvl="0" indent="-406400">
              <a:buClr>
                <a:schemeClr val="dk1"/>
              </a:buClr>
              <a:buSzPct val="60000"/>
            </a:pPr>
            <a:r>
              <a:rPr lang="en-US" sz="2400" dirty="0" smtClean="0">
                <a:solidFill>
                  <a:schemeClr val="dk1"/>
                </a:solidFill>
                <a:latin typeface="Times New Roman"/>
                <a:ea typeface="Times New Roman"/>
                <a:cs typeface="Times New Roman"/>
                <a:sym typeface="Times New Roman"/>
              </a:rPr>
              <a:t>     Business etiquette is a set of unwritten rules or expectations that govern how professionals interact with each other in the workplace and business settings.</a:t>
            </a:r>
          </a:p>
          <a:p>
            <a:pPr marL="457200" lvl="0" indent="-406400">
              <a:buClr>
                <a:schemeClr val="dk1"/>
              </a:buClr>
              <a:buSzPct val="60000"/>
            </a:pPr>
            <a:endParaRPr lang="en-US" sz="2400" dirty="0" smtClean="0">
              <a:solidFill>
                <a:schemeClr val="dk1"/>
              </a:solidFill>
              <a:latin typeface="Times New Roman"/>
              <a:ea typeface="Times New Roman"/>
              <a:cs typeface="Times New Roman"/>
              <a:sym typeface="Times New Roman"/>
            </a:endParaRPr>
          </a:p>
          <a:p>
            <a:pPr marL="457200" lvl="0" indent="-406400">
              <a:buClr>
                <a:schemeClr val="dk1"/>
              </a:buClr>
              <a:buSzPct val="60000"/>
              <a:buFont typeface="Times New Roman"/>
              <a:buChar char="●"/>
            </a:pPr>
            <a:r>
              <a:rPr lang="en-US" sz="2400" dirty="0" smtClean="0">
                <a:solidFill>
                  <a:schemeClr val="dk1"/>
                </a:solidFill>
                <a:latin typeface="Times New Roman"/>
                <a:ea typeface="Times New Roman"/>
                <a:cs typeface="Times New Roman"/>
                <a:sym typeface="Times New Roman"/>
              </a:rPr>
              <a:t> It's essentially a code of conduct that ensures respectful, smooth, and productive interactions.</a:t>
            </a:r>
          </a:p>
          <a:p>
            <a:pPr marL="457200" lvl="0" indent="-406400">
              <a:buClr>
                <a:schemeClr val="dk1"/>
              </a:buClr>
              <a:buSzPct val="60000"/>
            </a:pPr>
            <a:r>
              <a:rPr lang="en-US" sz="2400" dirty="0" smtClean="0">
                <a:solidFill>
                  <a:schemeClr val="dk1"/>
                </a:solidFill>
                <a:latin typeface="Times New Roman"/>
                <a:ea typeface="Times New Roman"/>
                <a:cs typeface="Times New Roman"/>
                <a:sym typeface="Times New Roman"/>
              </a:rPr>
              <a:t> </a:t>
            </a:r>
          </a:p>
          <a:p>
            <a:pPr marL="457200" lvl="0" indent="-406400">
              <a:buClr>
                <a:schemeClr val="dk1"/>
              </a:buClr>
              <a:buSzPct val="60000"/>
              <a:buFont typeface="Times New Roman"/>
              <a:buChar char="●"/>
            </a:pPr>
            <a:r>
              <a:rPr lang="en-US" sz="2400" dirty="0" smtClean="0">
                <a:latin typeface="Times New Roman" pitchFamily="18" charset="0"/>
                <a:cs typeface="Times New Roman" pitchFamily="18" charset="0"/>
              </a:rPr>
              <a:t>By understanding and practicing business etiquette, you can create a positive impression, build trust with colleagues and clients, navigate professional interactions with confidence, and ultimately achieve your business goals.</a:t>
            </a:r>
          </a:p>
          <a:p>
            <a:pPr marL="457200" lvl="0" indent="-406400">
              <a:buClr>
                <a:schemeClr val="dk1"/>
              </a:buClr>
              <a:buSzPct val="60000"/>
              <a:buFont typeface="Times New Roman"/>
              <a:buChar char="●"/>
            </a:pPr>
            <a:endParaRPr lang="en-US" sz="2400" b="0" i="0" u="none" strike="noStrike" cap="none" dirty="0" smtClean="0">
              <a:solidFill>
                <a:srgbClr val="000000"/>
              </a:solidFill>
              <a:latin typeface="Times New Roman" pitchFamily="18" charset="0"/>
              <a:ea typeface="Times New Roman"/>
              <a:cs typeface="Times New Roman" pitchFamily="18" charset="0"/>
              <a:sym typeface="Times New Roman"/>
            </a:endParaRPr>
          </a:p>
          <a:p>
            <a:pPr marL="457200" lvl="0" indent="-406400">
              <a:buClr>
                <a:schemeClr val="dk1"/>
              </a:buClr>
              <a:buSzPct val="60000"/>
              <a:buFont typeface="Times New Roman"/>
              <a:buChar char="●"/>
            </a:pPr>
            <a:endParaRPr lang="en-US" sz="2400" dirty="0" smtClean="0">
              <a:latin typeface="Times New Roman" pitchFamily="18" charset="0"/>
              <a:ea typeface="Times New Roman"/>
              <a:cs typeface="Times New Roman" pitchFamily="18" charset="0"/>
              <a:sym typeface="Times New Roman"/>
            </a:endParaRPr>
          </a:p>
          <a:p>
            <a:pPr marL="457200" lvl="0" indent="-406400">
              <a:buClr>
                <a:schemeClr val="dk1"/>
              </a:buClr>
              <a:buSzPct val="60000"/>
              <a:buFont typeface="Times New Roman"/>
              <a:buChar char="●"/>
            </a:pPr>
            <a:endParaRPr sz="2400" b="0" i="0" u="none" strike="noStrike" cap="none" dirty="0">
              <a:solidFill>
                <a:srgbClr val="000000"/>
              </a:solidFill>
              <a:latin typeface="Times New Roman" pitchFamily="18" charset="0"/>
              <a:ea typeface="Times New Roman"/>
              <a:cs typeface="Times New Roman" pitchFamily="18" charset="0"/>
              <a:sym typeface="Times New Roman"/>
            </a:endParaRPr>
          </a:p>
        </p:txBody>
      </p:sp>
      <p:sp>
        <p:nvSpPr>
          <p:cNvPr id="133" name="Google Shape;133;p2"/>
          <p:cNvSpPr/>
          <p:nvPr/>
        </p:nvSpPr>
        <p:spPr>
          <a:xfrm>
            <a:off x="1143777" y="445225"/>
            <a:ext cx="5359500" cy="461700"/>
          </a:xfrm>
          <a:prstGeom prst="rect">
            <a:avLst/>
          </a:prstGeom>
          <a:noFill/>
          <a:ln>
            <a:noFill/>
          </a:ln>
        </p:spPr>
        <p:txBody>
          <a:bodyPr spcFirstLastPara="1" wrap="square" lIns="91425" tIns="45700" rIns="91425" bIns="45700" anchor="t" anchorCtr="0">
            <a:noAutofit/>
          </a:bodyPr>
          <a:lstStyle/>
          <a:p>
            <a:pPr lvl="0">
              <a:buSzPts val="3200"/>
            </a:pPr>
            <a:r>
              <a:rPr lang="en-US" sz="3200" b="1" dirty="0">
                <a:solidFill>
                  <a:schemeClr val="dk1"/>
                </a:solidFill>
                <a:latin typeface="Times New Roman"/>
                <a:ea typeface="Times New Roman"/>
                <a:cs typeface="Times New Roman"/>
                <a:sym typeface="Times New Roman"/>
              </a:rPr>
              <a:t>Business etiquette</a:t>
            </a:r>
            <a:endParaRPr sz="3200" b="1" i="0" u="none" strike="noStrike" cap="none" dirty="0">
              <a:solidFill>
                <a:schemeClr val="dk1"/>
              </a:solidFill>
              <a:latin typeface="Times New Roman"/>
              <a:ea typeface="Times New Roman"/>
              <a:cs typeface="Times New Roman"/>
              <a:sym typeface="Times New Roman"/>
            </a:endParaRPr>
          </a:p>
        </p:txBody>
      </p:sp>
      <p:pic>
        <p:nvPicPr>
          <p:cNvPr id="134" name="Google Shape;134;p2"/>
          <p:cNvPicPr preferRelativeResize="0"/>
          <p:nvPr/>
        </p:nvPicPr>
        <p:blipFill>
          <a:blip r:embed="rId4">
            <a:alphaModFix/>
          </a:blip>
          <a:stretch>
            <a:fillRect/>
          </a:stretch>
        </p:blipFill>
        <p:spPr>
          <a:xfrm>
            <a:off x="7675150" y="2168338"/>
            <a:ext cx="3935350" cy="220380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When two business people communicate, how far apart should they stand?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1.5 </a:t>
            </a:r>
            <a:r>
              <a:rPr lang="en-US" sz="2400" dirty="0">
                <a:latin typeface="Times New Roman" panose="02020603050405020304" pitchFamily="18" charset="0"/>
                <a:cs typeface="Times New Roman" panose="02020603050405020304" pitchFamily="18" charset="0"/>
              </a:rPr>
              <a:t>feet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feet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7 feet</a:t>
            </a: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4 feet</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12</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419304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You have just heard a coworker in the cubicle next to yours speak rudely to a client on the phone. You should: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Wait </a:t>
            </a:r>
            <a:r>
              <a:rPr lang="en-US" sz="2400" dirty="0">
                <a:latin typeface="Times New Roman" panose="02020603050405020304" pitchFamily="18" charset="0"/>
                <a:cs typeface="Times New Roman" panose="02020603050405020304" pitchFamily="18" charset="0"/>
              </a:rPr>
              <a:t>until the call is finished, then tell the person that their behavior is unacceptable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Tell </a:t>
            </a:r>
            <a:r>
              <a:rPr lang="en-US" sz="2400" dirty="0">
                <a:latin typeface="Times New Roman" panose="02020603050405020304" pitchFamily="18" charset="0"/>
                <a:cs typeface="Times New Roman" panose="02020603050405020304" pitchFamily="18" charset="0"/>
              </a:rPr>
              <a:t>your boss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Respect </a:t>
            </a:r>
            <a:r>
              <a:rPr lang="en-US" sz="2400" dirty="0">
                <a:latin typeface="Times New Roman" panose="02020603050405020304" pitchFamily="18" charset="0"/>
                <a:cs typeface="Times New Roman" panose="02020603050405020304" pitchFamily="18" charset="0"/>
              </a:rPr>
              <a:t>your coworker’s privacy and refrain from </a:t>
            </a:r>
            <a:r>
              <a:rPr lang="en-US" sz="2400" dirty="0" smtClean="0">
                <a:latin typeface="Times New Roman" panose="02020603050405020304" pitchFamily="18" charset="0"/>
                <a:cs typeface="Times New Roman" panose="02020603050405020304" pitchFamily="18" charset="0"/>
              </a:rPr>
              <a:t>commenting</a:t>
            </a:r>
          </a:p>
          <a:p>
            <a:pPr marL="514350" indent="-514350" algn="just">
              <a:lnSpc>
                <a:spcPct val="150000"/>
              </a:lnSpc>
              <a:buFont typeface="Arial" panose="020B0604020202020204" pitchFamily="34" charset="0"/>
              <a:buAutoNum type="alphaLcParenR"/>
            </a:pPr>
            <a:r>
              <a:rPr lang="en-US" sz="2400" dirty="0">
                <a:latin typeface="Times New Roman" panose="02020603050405020304" pitchFamily="18" charset="0"/>
                <a:cs typeface="Times New Roman" panose="02020603050405020304" pitchFamily="18" charset="0"/>
              </a:rPr>
              <a:t>Wait until the call is finished, then tell </a:t>
            </a:r>
            <a:r>
              <a:rPr lang="en-US" sz="2400" dirty="0" smtClean="0">
                <a:latin typeface="Times New Roman" panose="02020603050405020304" pitchFamily="18" charset="0"/>
                <a:cs typeface="Times New Roman" panose="02020603050405020304" pitchFamily="18" charset="0"/>
              </a:rPr>
              <a:t>that his/her </a:t>
            </a:r>
            <a:r>
              <a:rPr lang="en-US" sz="2400" dirty="0">
                <a:latin typeface="Times New Roman" panose="02020603050405020304" pitchFamily="18" charset="0"/>
                <a:cs typeface="Times New Roman" panose="02020603050405020304" pitchFamily="18" charset="0"/>
              </a:rPr>
              <a:t>behavior is </a:t>
            </a:r>
            <a:r>
              <a:rPr lang="en-US" sz="2400" dirty="0" smtClean="0">
                <a:latin typeface="Times New Roman" panose="02020603050405020304" pitchFamily="18" charset="0"/>
                <a:cs typeface="Times New Roman" panose="02020603050405020304" pitchFamily="18" charset="0"/>
              </a:rPr>
              <a:t>unacceptable and rude to the client. </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13</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2747618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You have exchanged a couple of angry emails with a coworker who, in your opinion, is being unreasonable. It’s getting out of hand. You should: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Stop </a:t>
            </a:r>
            <a:r>
              <a:rPr lang="en-US" sz="2400" dirty="0">
                <a:latin typeface="Times New Roman" panose="02020603050405020304" pitchFamily="18" charset="0"/>
                <a:cs typeface="Times New Roman" panose="02020603050405020304" pitchFamily="18" charset="0"/>
              </a:rPr>
              <a:t>the communication and let things cool off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Send </a:t>
            </a:r>
            <a:r>
              <a:rPr lang="en-US" sz="2400" dirty="0">
                <a:latin typeface="Times New Roman" panose="02020603050405020304" pitchFamily="18" charset="0"/>
                <a:cs typeface="Times New Roman" panose="02020603050405020304" pitchFamily="18" charset="0"/>
              </a:rPr>
              <a:t>one more blistering email, summarizing the situation and how upset you are with that person’s behavior, and :cc the recipient’s supervisor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Change </a:t>
            </a:r>
            <a:r>
              <a:rPr lang="en-US" sz="2400" dirty="0">
                <a:latin typeface="Times New Roman" panose="02020603050405020304" pitchFamily="18" charset="0"/>
                <a:cs typeface="Times New Roman" panose="02020603050405020304" pitchFamily="18" charset="0"/>
              </a:rPr>
              <a:t>the medium. Call the person on the phone or sit down face-to-face</a:t>
            </a:r>
            <a:r>
              <a:rPr lang="en-US" sz="2400" dirty="0" smtClean="0">
                <a:latin typeface="Times New Roman" panose="02020603050405020304" pitchFamily="18" charset="0"/>
                <a:cs typeface="Times New Roman" panose="02020603050405020304" pitchFamily="18" charset="0"/>
              </a:rPr>
              <a:t>.</a:t>
            </a: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none</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14</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961581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Which etiquette is needed to deal with upset or frustrated caller?</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Remain </a:t>
            </a:r>
            <a:r>
              <a:rPr lang="en-US" sz="2400" dirty="0">
                <a:latin typeface="Times New Roman" panose="02020603050405020304" pitchFamily="18" charset="0"/>
                <a:cs typeface="Times New Roman" panose="02020603050405020304" pitchFamily="18" charset="0"/>
              </a:rPr>
              <a:t>composed</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End </a:t>
            </a:r>
            <a:r>
              <a:rPr lang="en-US" sz="2400" dirty="0">
                <a:latin typeface="Times New Roman" panose="02020603050405020304" pitchFamily="18" charset="0"/>
                <a:cs typeface="Times New Roman" panose="02020603050405020304" pitchFamily="18" charset="0"/>
              </a:rPr>
              <a:t>well</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Be </a:t>
            </a:r>
            <a:r>
              <a:rPr lang="en-US" sz="2400" dirty="0">
                <a:latin typeface="Times New Roman" panose="02020603050405020304" pitchFamily="18" charset="0"/>
                <a:cs typeface="Times New Roman" panose="02020603050405020304" pitchFamily="18" charset="0"/>
              </a:rPr>
              <a:t>precise and clear</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Listen </a:t>
            </a:r>
            <a:r>
              <a:rPr lang="en-US" sz="2400" dirty="0">
                <a:latin typeface="Times New Roman" panose="02020603050405020304" pitchFamily="18" charset="0"/>
                <a:cs typeface="Times New Roman" panose="02020603050405020304" pitchFamily="18" charset="0"/>
              </a:rPr>
              <a:t>carefully</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15</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693690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study of how human beings communicate through their use of time is known as __________.</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Kinesics</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Proxemics</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Chronemics</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paralinguistics</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16</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864572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nSpc>
                <a:spcPct val="170000"/>
              </a:lnSpc>
              <a:buNone/>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be successful in business transactions one should know the chief differences in the business manners of people of different ___________.</a:t>
            </a:r>
          </a:p>
          <a:p>
            <a:pPr marL="0" indent="0">
              <a:lnSpc>
                <a:spcPct val="17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cities</a:t>
            </a:r>
            <a:endParaRPr lang="en-US" sz="2400" dirty="0">
              <a:latin typeface="Times New Roman" panose="02020603050405020304" pitchFamily="18" charset="0"/>
              <a:cs typeface="Times New Roman" panose="02020603050405020304" pitchFamily="18" charset="0"/>
            </a:endParaRPr>
          </a:p>
          <a:p>
            <a:pPr marL="0" indent="0">
              <a:lnSpc>
                <a:spcPct val="17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states</a:t>
            </a:r>
            <a:endParaRPr lang="en-US" sz="2400" dirty="0">
              <a:latin typeface="Times New Roman" panose="02020603050405020304" pitchFamily="18" charset="0"/>
              <a:cs typeface="Times New Roman" panose="02020603050405020304" pitchFamily="18" charset="0"/>
            </a:endParaRPr>
          </a:p>
          <a:p>
            <a:pPr marL="0" indent="0">
              <a:lnSpc>
                <a:spcPct val="17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countries</a:t>
            </a:r>
            <a:endParaRPr lang="en-US" sz="2400" dirty="0">
              <a:latin typeface="Times New Roman" panose="02020603050405020304" pitchFamily="18" charset="0"/>
              <a:cs typeface="Times New Roman" panose="02020603050405020304" pitchFamily="18" charset="0"/>
            </a:endParaRPr>
          </a:p>
          <a:p>
            <a:pPr marL="0" indent="0">
              <a:lnSpc>
                <a:spcPct val="17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None</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a:t>
            </a: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2157230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Who prefers breakfast meeting to develop close business relations?</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French</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Dutch</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Americans</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Germans</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18</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14594703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lnSpc>
                <a:spcPct val="170000"/>
              </a:lnSpc>
              <a:buNone/>
            </a:pPr>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statement is wrong?</a:t>
            </a:r>
          </a:p>
          <a:p>
            <a:pPr marL="0" indent="0" algn="just">
              <a:lnSpc>
                <a:spcPct val="170000"/>
              </a:lnSpc>
              <a:buNone/>
            </a:pPr>
            <a:r>
              <a:rPr lang="en-US" sz="2400" dirty="0" smtClean="0">
                <a:latin typeface="Times New Roman" panose="02020603050405020304" pitchFamily="18" charset="0"/>
                <a:cs typeface="Times New Roman" panose="02020603050405020304" pitchFamily="18" charset="0"/>
              </a:rPr>
              <a:t>(a) British </a:t>
            </a:r>
            <a:r>
              <a:rPr lang="en-US" sz="2400" dirty="0">
                <a:latin typeface="Times New Roman" panose="02020603050405020304" pitchFamily="18" charset="0"/>
                <a:cs typeface="Times New Roman" panose="02020603050405020304" pitchFamily="18" charset="0"/>
              </a:rPr>
              <a:t>are informal in meeting.</a:t>
            </a:r>
          </a:p>
          <a:p>
            <a:pPr marL="0" indent="0" algn="just">
              <a:lnSpc>
                <a:spcPct val="17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French </a:t>
            </a:r>
            <a:r>
              <a:rPr lang="en-US" sz="2400" dirty="0">
                <a:latin typeface="Times New Roman" panose="02020603050405020304" pitchFamily="18" charset="0"/>
                <a:cs typeface="Times New Roman" panose="02020603050405020304" pitchFamily="18" charset="0"/>
              </a:rPr>
              <a:t>businessmen generally choose to speak in French with others.</a:t>
            </a:r>
          </a:p>
          <a:p>
            <a:pPr marL="0" indent="0" algn="just">
              <a:lnSpc>
                <a:spcPct val="17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German </a:t>
            </a:r>
            <a:r>
              <a:rPr lang="en-US" sz="2400" dirty="0">
                <a:latin typeface="Times New Roman" panose="02020603050405020304" pitchFamily="18" charset="0"/>
                <a:cs typeface="Times New Roman" panose="02020603050405020304" pitchFamily="18" charset="0"/>
              </a:rPr>
              <a:t>business meetings are highly formal and scheduled much in advance.</a:t>
            </a:r>
          </a:p>
          <a:p>
            <a:pPr marL="0" indent="0" algn="just">
              <a:lnSpc>
                <a:spcPct val="17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Dutch </a:t>
            </a:r>
            <a:r>
              <a:rPr lang="en-US" sz="2400" dirty="0">
                <a:latin typeface="Times New Roman" panose="02020603050405020304" pitchFamily="18" charset="0"/>
                <a:cs typeface="Times New Roman" panose="02020603050405020304" pitchFamily="18" charset="0"/>
              </a:rPr>
              <a:t>businessmen speak English fluently.</a:t>
            </a:r>
          </a:p>
          <a:p>
            <a:pPr marL="0" indent="0" algn="just">
              <a:lnSpc>
                <a:spcPct val="170000"/>
              </a:lnSpc>
              <a:buNone/>
            </a:pPr>
            <a:endParaRPr lang="en-US"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19</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1101466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8972"/>
            <a:ext cx="10515600" cy="4727991"/>
          </a:xfrm>
        </p:spPr>
        <p:txBody>
          <a:bodyPr>
            <a:noAutofit/>
          </a:bodyPr>
          <a:lstStyle/>
          <a:p>
            <a:pPr marL="0" indent="0" algn="just">
              <a:lnSpc>
                <a:spcPct val="160000"/>
              </a:lnSpc>
              <a:buNone/>
            </a:pPr>
            <a:r>
              <a:rPr lang="en-US" sz="2400" dirty="0">
                <a:latin typeface="Times New Roman" panose="02020603050405020304" pitchFamily="18" charset="0"/>
                <a:cs typeface="Times New Roman" panose="02020603050405020304" pitchFamily="18" charset="0"/>
              </a:rPr>
              <a:t>Who addresses Mr. as “Herr” and </a:t>
            </a:r>
            <a:r>
              <a:rPr lang="en-US" sz="2400" dirty="0" err="1">
                <a:latin typeface="Times New Roman" panose="02020603050405020304" pitchFamily="18" charset="0"/>
                <a:cs typeface="Times New Roman" panose="02020603050405020304" pitchFamily="18" charset="0"/>
              </a:rPr>
              <a:t>Mrs</a:t>
            </a:r>
            <a:r>
              <a:rPr lang="en-US" sz="2400" dirty="0">
                <a:latin typeface="Times New Roman" panose="02020603050405020304" pitchFamily="18" charset="0"/>
                <a:cs typeface="Times New Roman" panose="02020603050405020304" pitchFamily="18" charset="0"/>
              </a:rPr>
              <a:t> as “Frau”?</a:t>
            </a:r>
          </a:p>
          <a:p>
            <a:pPr marL="0" indent="0" algn="just">
              <a:lnSpc>
                <a:spcPct val="16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Americans</a:t>
            </a:r>
            <a:endParaRPr lang="en-US" sz="2400" dirty="0">
              <a:latin typeface="Times New Roman" panose="02020603050405020304" pitchFamily="18" charset="0"/>
              <a:cs typeface="Times New Roman" panose="02020603050405020304" pitchFamily="18" charset="0"/>
            </a:endParaRPr>
          </a:p>
          <a:p>
            <a:pPr marL="0" indent="0" algn="just">
              <a:lnSpc>
                <a:spcPct val="16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Germans</a:t>
            </a:r>
            <a:endParaRPr lang="en-US" sz="2400" dirty="0">
              <a:latin typeface="Times New Roman" panose="02020603050405020304" pitchFamily="18" charset="0"/>
              <a:cs typeface="Times New Roman" panose="02020603050405020304" pitchFamily="18" charset="0"/>
            </a:endParaRPr>
          </a:p>
          <a:p>
            <a:pPr marL="0" indent="0" algn="just">
              <a:lnSpc>
                <a:spcPct val="16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Japanese</a:t>
            </a:r>
          </a:p>
          <a:p>
            <a:pPr marL="0" indent="0" algn="just">
              <a:lnSpc>
                <a:spcPct val="16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French</a:t>
            </a:r>
            <a:endParaRPr lang="en-US" sz="2400" dirty="0">
              <a:latin typeface="Times New Roman" panose="02020603050405020304" pitchFamily="18" charset="0"/>
              <a:cs typeface="Times New Roman" panose="02020603050405020304" pitchFamily="18" charset="0"/>
            </a:endParaRPr>
          </a:p>
          <a:p>
            <a:pPr marL="0" indent="0" algn="just">
              <a:lnSpc>
                <a:spcPct val="160000"/>
              </a:lnSpc>
              <a:buNone/>
            </a:pPr>
            <a:endParaRPr lang="en-US"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20</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19849815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536" y="1631852"/>
            <a:ext cx="10381956" cy="4623805"/>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Which statement is right for the Japanese?</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Japan, saying “no” is considered impolite.</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Japanese always like to maintain personal space.</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Japanese consider giving gifts to be an important part of life.</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All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above</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4389" y="5824025"/>
            <a:ext cx="2167611" cy="1033974"/>
          </a:xfrm>
          <a:prstGeom prst="rect">
            <a:avLst/>
          </a:prstGeom>
        </p:spPr>
      </p:pic>
      <p:sp>
        <p:nvSpPr>
          <p:cNvPr id="5" name="Title 1"/>
          <p:cNvSpPr>
            <a:spLocks noGrp="1"/>
          </p:cNvSpPr>
          <p:nvPr>
            <p:ph type="title"/>
          </p:nvPr>
        </p:nvSpPr>
        <p:spPr>
          <a:xfrm>
            <a:off x="0" y="-89647"/>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03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
          <p:cNvPicPr preferRelativeResize="0"/>
          <p:nvPr/>
        </p:nvPicPr>
        <p:blipFill rotWithShape="1">
          <a:blip r:embed="rId3">
            <a:alphaModFix/>
          </a:blip>
          <a:srcRect/>
          <a:stretch/>
        </p:blipFill>
        <p:spPr>
          <a:xfrm>
            <a:off x="9199418" y="5292436"/>
            <a:ext cx="2506009" cy="1302328"/>
          </a:xfrm>
          <a:prstGeom prst="rect">
            <a:avLst/>
          </a:prstGeom>
          <a:noFill/>
          <a:ln>
            <a:noFill/>
          </a:ln>
        </p:spPr>
      </p:pic>
      <p:sp>
        <p:nvSpPr>
          <p:cNvPr id="132" name="Google Shape;132;p2"/>
          <p:cNvSpPr/>
          <p:nvPr/>
        </p:nvSpPr>
        <p:spPr>
          <a:xfrm>
            <a:off x="1143777" y="1163782"/>
            <a:ext cx="10009132" cy="4493497"/>
          </a:xfrm>
          <a:prstGeom prst="rect">
            <a:avLst/>
          </a:prstGeom>
          <a:noFill/>
          <a:ln>
            <a:noFill/>
          </a:ln>
        </p:spPr>
        <p:txBody>
          <a:bodyPr spcFirstLastPara="1" wrap="square" lIns="91425" tIns="45700" rIns="91425" bIns="45700" anchor="t" anchorCtr="0">
            <a:spAutoFit/>
          </a:bodyPr>
          <a:lstStyle/>
          <a:p>
            <a:r>
              <a:rPr lang="en-US" sz="2600" dirty="0" smtClean="0">
                <a:latin typeface="Times New Roman" pitchFamily="18" charset="0"/>
                <a:cs typeface="Times New Roman" pitchFamily="18" charset="0"/>
              </a:rPr>
              <a:t>Respect: Treat everyone with dignity and courtesy, regardless of their position.</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Honesty: Be truthful and transparent in your communication.</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Integrity: Uphold ethical principles and act with fairness.</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Reliability: Be dependable and fulfill your commitments.</a:t>
            </a:r>
          </a:p>
          <a:p>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Professionalism: Maintain a composed and appropriate demeanor in all situations.</a:t>
            </a:r>
            <a:endParaRPr lang="en-US" sz="2600" dirty="0">
              <a:latin typeface="Times New Roman" pitchFamily="18" charset="0"/>
              <a:cs typeface="Times New Roman" pitchFamily="18" charset="0"/>
            </a:endParaRPr>
          </a:p>
        </p:txBody>
      </p:sp>
      <p:sp>
        <p:nvSpPr>
          <p:cNvPr id="133" name="Google Shape;133;p2"/>
          <p:cNvSpPr/>
          <p:nvPr/>
        </p:nvSpPr>
        <p:spPr>
          <a:xfrm>
            <a:off x="1143777" y="445225"/>
            <a:ext cx="6420806" cy="663139"/>
          </a:xfrm>
          <a:prstGeom prst="rect">
            <a:avLst/>
          </a:prstGeom>
          <a:noFill/>
          <a:ln>
            <a:noFill/>
          </a:ln>
        </p:spPr>
        <p:txBody>
          <a:bodyPr spcFirstLastPara="1" wrap="square" lIns="91425" tIns="45700" rIns="91425" bIns="45700" anchor="t" anchorCtr="0">
            <a:noAutofit/>
          </a:bodyPr>
          <a:lstStyle/>
          <a:p>
            <a:r>
              <a:rPr lang="en-US" sz="3200" b="1" dirty="0" smtClean="0">
                <a:latin typeface="Times New Roman" pitchFamily="18" charset="0"/>
                <a:cs typeface="Times New Roman" pitchFamily="18" charset="0"/>
              </a:rPr>
              <a:t>Core Values in Business Etiquette</a:t>
            </a:r>
            <a:endParaRPr lang="en-US"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450481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Who are famous for traditional hospitality?</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Italians</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Europeans</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Indians</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None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031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What is generally done after the foreign business trip?</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Knowing </a:t>
            </a:r>
            <a:r>
              <a:rPr lang="en-US" dirty="0">
                <a:latin typeface="Times New Roman" panose="02020603050405020304" pitchFamily="18" charset="0"/>
                <a:cs typeface="Times New Roman" panose="02020603050405020304" pitchFamily="18" charset="0"/>
              </a:rPr>
              <a:t>trip objectives</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Sending </a:t>
            </a:r>
            <a:r>
              <a:rPr lang="en-US" dirty="0">
                <a:latin typeface="Times New Roman" panose="02020603050405020304" pitchFamily="18" charset="0"/>
                <a:cs typeface="Times New Roman" panose="02020603050405020304" pitchFamily="18" charset="0"/>
              </a:rPr>
              <a:t>‘Thank You’ mail</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Both </a:t>
            </a:r>
            <a:r>
              <a:rPr lang="en-US" dirty="0">
                <a:latin typeface="Times New Roman" panose="02020603050405020304" pitchFamily="18" charset="0"/>
                <a:cs typeface="Times New Roman" panose="02020603050405020304" pitchFamily="18" charset="0"/>
              </a:rPr>
              <a:t>A and B</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None</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344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a:t>
            </a:r>
          </a:p>
          <a:p>
            <a:pPr marL="0" indent="0" algn="just">
              <a:lnSpc>
                <a:spcPct val="150000"/>
              </a:lnSpc>
              <a:buNone/>
            </a:pPr>
            <a:r>
              <a:rPr lang="en-US" dirty="0">
                <a:latin typeface="Times New Roman" panose="02020603050405020304" pitchFamily="18" charset="0"/>
                <a:cs typeface="Times New Roman" panose="02020603050405020304" pitchFamily="18" charset="0"/>
              </a:rPr>
              <a:t>Which is the right statement among these?</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Small </a:t>
            </a:r>
            <a:r>
              <a:rPr lang="en-US" dirty="0">
                <a:latin typeface="Times New Roman" panose="02020603050405020304" pitchFamily="18" charset="0"/>
                <a:cs typeface="Times New Roman" panose="02020603050405020304" pitchFamily="18" charset="0"/>
              </a:rPr>
              <a:t>talk helps in breaking the ice when we meet someone for the first time.</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Small </a:t>
            </a:r>
            <a:r>
              <a:rPr lang="en-US" dirty="0">
                <a:latin typeface="Times New Roman" panose="02020603050405020304" pitchFamily="18" charset="0"/>
                <a:cs typeface="Times New Roman" panose="02020603050405020304" pitchFamily="18" charset="0"/>
              </a:rPr>
              <a:t>talk is usually done at the end of the meeting.</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Both </a:t>
            </a:r>
            <a:r>
              <a:rPr lang="en-US" dirty="0">
                <a:latin typeface="Times New Roman" panose="02020603050405020304" pitchFamily="18" charset="0"/>
                <a:cs typeface="Times New Roman" panose="02020603050405020304" pitchFamily="18" charset="0"/>
              </a:rPr>
              <a:t>A and B</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None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898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a:t>
            </a:r>
          </a:p>
          <a:p>
            <a:pPr marL="0" indent="0" algn="just">
              <a:lnSpc>
                <a:spcPct val="150000"/>
              </a:lnSpc>
              <a:buNone/>
            </a:pPr>
            <a:r>
              <a:rPr lang="en-US" dirty="0">
                <a:latin typeface="Times New Roman" panose="02020603050405020304" pitchFamily="18" charset="0"/>
                <a:cs typeface="Times New Roman" panose="02020603050405020304" pitchFamily="18" charset="0"/>
              </a:rPr>
              <a:t>__________ is usually a prelude to a more serious business conversation later or it supplements the main activity or conversation you are pursuing.</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Group </a:t>
            </a:r>
            <a:r>
              <a:rPr lang="en-US" dirty="0">
                <a:latin typeface="Times New Roman" panose="02020603050405020304" pitchFamily="18" charset="0"/>
                <a:cs typeface="Times New Roman" panose="02020603050405020304" pitchFamily="18" charset="0"/>
              </a:rPr>
              <a:t>discussion</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Small </a:t>
            </a:r>
            <a:r>
              <a:rPr lang="en-US" dirty="0">
                <a:latin typeface="Times New Roman" panose="02020603050405020304" pitchFamily="18" charset="0"/>
                <a:cs typeface="Times New Roman" panose="02020603050405020304" pitchFamily="18" charset="0"/>
              </a:rPr>
              <a:t>talk</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Debate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None </a:t>
            </a:r>
            <a:r>
              <a:rPr lang="en-US" dirty="0">
                <a:latin typeface="Times New Roman" panose="02020603050405020304" pitchFamily="18" charset="0"/>
                <a:cs typeface="Times New Roman" panose="02020603050405020304" pitchFamily="18" charset="0"/>
              </a:rPr>
              <a:t>of these</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039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Why people are not able to say No?</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Because </a:t>
            </a:r>
            <a:r>
              <a:rPr lang="en-US" dirty="0">
                <a:latin typeface="Times New Roman" panose="02020603050405020304" pitchFamily="18" charset="0"/>
                <a:cs typeface="Times New Roman" panose="02020603050405020304" pitchFamily="18" charset="0"/>
              </a:rPr>
              <a:t>they are guided by their impulse rather than set of their principles.</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Because </a:t>
            </a:r>
            <a:r>
              <a:rPr lang="en-US" dirty="0">
                <a:latin typeface="Times New Roman" panose="02020603050405020304" pitchFamily="18" charset="0"/>
                <a:cs typeface="Times New Roman" panose="02020603050405020304" pitchFamily="18" charset="0"/>
              </a:rPr>
              <a:t>of lack of power of taking decisions.</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Because </a:t>
            </a:r>
            <a:r>
              <a:rPr lang="en-US" dirty="0">
                <a:latin typeface="Times New Roman" panose="02020603050405020304" pitchFamily="18" charset="0"/>
                <a:cs typeface="Times New Roman" panose="02020603050405020304" pitchFamily="18" charset="0"/>
              </a:rPr>
              <a:t>they don’t have their own plans.</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All </a:t>
            </a:r>
            <a:r>
              <a:rPr lang="en-US" dirty="0">
                <a:latin typeface="Times New Roman" panose="02020603050405020304" pitchFamily="18" charset="0"/>
                <a:cs typeface="Times New Roman" panose="02020603050405020304" pitchFamily="18" charset="0"/>
              </a:rPr>
              <a:t>of These</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834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are vulnerable to fit into plans of others </a:t>
            </a:r>
            <a:r>
              <a:rPr lang="en-US" dirty="0" smtClean="0">
                <a:latin typeface="Times New Roman" panose="02020603050405020304" pitchFamily="18" charset="0"/>
                <a:cs typeface="Times New Roman" panose="02020603050405020304" pitchFamily="18" charset="0"/>
              </a:rPr>
              <a:t>because.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 ) we </a:t>
            </a:r>
            <a:r>
              <a:rPr lang="en-US" dirty="0">
                <a:latin typeface="Times New Roman" panose="02020603050405020304" pitchFamily="18" charset="0"/>
                <a:cs typeface="Times New Roman" panose="02020603050405020304" pitchFamily="18" charset="0"/>
              </a:rPr>
              <a:t>haven’t learnt to say Yes</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 we </a:t>
            </a:r>
            <a:r>
              <a:rPr lang="en-US" dirty="0">
                <a:latin typeface="Times New Roman" panose="02020603050405020304" pitchFamily="18" charset="0"/>
                <a:cs typeface="Times New Roman" panose="02020603050405020304" pitchFamily="18" charset="0"/>
              </a:rPr>
              <a:t>haven’t learnt to say No</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Both </a:t>
            </a:r>
            <a:r>
              <a:rPr lang="en-US" dirty="0">
                <a:latin typeface="Times New Roman" panose="02020603050405020304" pitchFamily="18" charset="0"/>
                <a:cs typeface="Times New Roman" panose="02020603050405020304" pitchFamily="18" charset="0"/>
              </a:rPr>
              <a:t>A and B</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None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906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 Canadian values closeness and friendliness. It is appropriate to stand close to a business contact and frequently touch his/her arm while talking</a:t>
            </a: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True </a:t>
            </a: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false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89647"/>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327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 business meal when do you start discussing business?</a:t>
            </a: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As soon as you are seated</a:t>
            </a: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After the starters are ordered</a:t>
            </a: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After the main course is ordered</a:t>
            </a: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After the desert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71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At an official gathering you come across people gossiping and laughing wrongly at a very close colleague, your reaction would be to:</a:t>
            </a: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Laugh at the absent colleague</a:t>
            </a: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Clarify the real situation</a:t>
            </a: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Do not react, just listen and keep quiet</a:t>
            </a: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Adding up content of your side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30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019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24e5d5c537_0_0"/>
          <p:cNvSpPr txBox="1"/>
          <p:nvPr/>
        </p:nvSpPr>
        <p:spPr>
          <a:xfrm>
            <a:off x="3367315" y="2614680"/>
            <a:ext cx="6298500" cy="814500"/>
          </a:xfrm>
          <a:prstGeom prst="rect">
            <a:avLst/>
          </a:prstGeom>
          <a:noFill/>
          <a:ln>
            <a:noFill/>
          </a:ln>
        </p:spPr>
        <p:txBody>
          <a:bodyPr spcFirstLastPara="1" wrap="square" lIns="0" tIns="0" rIns="0" bIns="0" anchor="t" anchorCtr="0">
            <a:spAutoFit/>
          </a:bodyPr>
          <a:lstStyle/>
          <a:p>
            <a:pPr marL="0" marR="0" lvl="0" indent="0" algn="l" rtl="0">
              <a:lnSpc>
                <a:spcPct val="82678"/>
              </a:lnSpc>
              <a:spcBef>
                <a:spcPts val="0"/>
              </a:spcBef>
              <a:spcAft>
                <a:spcPts val="0"/>
              </a:spcAft>
              <a:buClr>
                <a:srgbClr val="000000"/>
              </a:buClr>
              <a:buSzPts val="6400"/>
              <a:buFont typeface="Arial"/>
              <a:buNone/>
            </a:pPr>
            <a:r>
              <a:rPr lang="en-US" sz="6400" b="1" i="0" u="none" strike="noStrike" cap="none">
                <a:solidFill>
                  <a:srgbClr val="002060"/>
                </a:solidFill>
                <a:latin typeface="Times New Roman"/>
                <a:ea typeface="Times New Roman"/>
                <a:cs typeface="Times New Roman"/>
                <a:sym typeface="Times New Roman"/>
              </a:rPr>
              <a:t>Thank You</a:t>
            </a:r>
            <a:endParaRPr sz="6400" b="0" i="0" u="none" strike="noStrike" cap="none">
              <a:solidFill>
                <a:srgbClr val="000000"/>
              </a:solidFill>
              <a:latin typeface="Times New Roman"/>
              <a:ea typeface="Times New Roman"/>
              <a:cs typeface="Times New Roman"/>
              <a:sym typeface="Times New Roman"/>
            </a:endParaRPr>
          </a:p>
        </p:txBody>
      </p:sp>
      <p:pic>
        <p:nvPicPr>
          <p:cNvPr id="289" name="Google Shape;289;g224e5d5c537_0_0"/>
          <p:cNvPicPr preferRelativeResize="0"/>
          <p:nvPr/>
        </p:nvPicPr>
        <p:blipFill rotWithShape="1">
          <a:blip r:embed="rId3">
            <a:alphaModFix/>
          </a:blip>
          <a:srcRect/>
          <a:stretch/>
        </p:blipFill>
        <p:spPr>
          <a:xfrm>
            <a:off x="-1" y="5078"/>
            <a:ext cx="1326767" cy="591269"/>
          </a:xfrm>
          <a:prstGeom prst="rect">
            <a:avLst/>
          </a:prstGeom>
          <a:noFill/>
          <a:ln>
            <a:noFill/>
          </a:ln>
        </p:spPr>
      </p:pic>
      <p:pic>
        <p:nvPicPr>
          <p:cNvPr id="290" name="Google Shape;290;g224e5d5c537_0_0"/>
          <p:cNvPicPr preferRelativeResize="0"/>
          <p:nvPr/>
        </p:nvPicPr>
        <p:blipFill rotWithShape="1">
          <a:blip r:embed="rId4">
            <a:alphaModFix/>
          </a:blip>
          <a:srcRect/>
          <a:stretch/>
        </p:blipFill>
        <p:spPr>
          <a:xfrm>
            <a:off x="0" y="6227384"/>
            <a:ext cx="1331109" cy="63061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g22a2578452a_1_0"/>
          <p:cNvPicPr preferRelativeResize="0"/>
          <p:nvPr/>
        </p:nvPicPr>
        <p:blipFill rotWithShape="1">
          <a:blip r:embed="rId3">
            <a:alphaModFix/>
          </a:blip>
          <a:srcRect/>
          <a:stretch/>
        </p:blipFill>
        <p:spPr>
          <a:xfrm>
            <a:off x="9656618" y="5209309"/>
            <a:ext cx="2147455" cy="1260765"/>
          </a:xfrm>
          <a:prstGeom prst="rect">
            <a:avLst/>
          </a:prstGeom>
          <a:noFill/>
          <a:ln>
            <a:noFill/>
          </a:ln>
        </p:spPr>
      </p:pic>
      <p:sp>
        <p:nvSpPr>
          <p:cNvPr id="158" name="Google Shape;158;g22a2578452a_1_0"/>
          <p:cNvSpPr/>
          <p:nvPr/>
        </p:nvSpPr>
        <p:spPr>
          <a:xfrm>
            <a:off x="1143775" y="1390200"/>
            <a:ext cx="8394120" cy="4317873"/>
          </a:xfrm>
          <a:prstGeom prst="rect">
            <a:avLst/>
          </a:prstGeom>
          <a:noFill/>
          <a:ln>
            <a:noFill/>
          </a:ln>
        </p:spPr>
        <p:txBody>
          <a:bodyPr spcFirstLastPara="1" wrap="square" lIns="91425" tIns="45700" rIns="91425" bIns="45700" anchor="t" anchorCtr="0">
            <a:noAutofit/>
          </a:bodyPr>
          <a:lstStyle/>
          <a:p>
            <a:pPr marL="457200" lvl="0" indent="-406400">
              <a:buClr>
                <a:schemeClr val="dk1"/>
              </a:buClr>
              <a:buSzPct val="60000"/>
              <a:buFont typeface="Times New Roman"/>
              <a:buChar char="●"/>
            </a:pPr>
            <a:r>
              <a:rPr lang="en-US" sz="2800" dirty="0" smtClean="0">
                <a:latin typeface="Times New Roman" pitchFamily="18" charset="0"/>
                <a:cs typeface="Times New Roman" pitchFamily="18" charset="0"/>
              </a:rPr>
              <a:t>These core values form the foundation of good business etiquette. By demonstrating these values, you show others that you are trustworthy, responsible, and someone they can rely on. </a:t>
            </a:r>
          </a:p>
          <a:p>
            <a:pPr marL="457200" lvl="0" indent="-406400">
              <a:buClr>
                <a:schemeClr val="dk1"/>
              </a:buClr>
              <a:buSzPct val="60000"/>
              <a:buFont typeface="Times New Roman"/>
              <a:buChar char="●"/>
            </a:pPr>
            <a:r>
              <a:rPr lang="en-US" sz="2800" dirty="0" smtClean="0">
                <a:latin typeface="Times New Roman" pitchFamily="18" charset="0"/>
                <a:cs typeface="Times New Roman" pitchFamily="18" charset="0"/>
              </a:rPr>
              <a:t>This fosters positive working relationships and creates a climate of mutual respect.</a:t>
            </a:r>
            <a:endParaRPr sz="2800" b="0" i="0" u="none" strike="noStrike" cap="none" dirty="0">
              <a:solidFill>
                <a:srgbClr val="000000"/>
              </a:solidFill>
              <a:latin typeface="Times New Roman" pitchFamily="18" charset="0"/>
              <a:ea typeface="Times New Roman"/>
              <a:cs typeface="Times New Roman" pitchFamily="18" charset="0"/>
              <a:sym typeface="Times New Roman"/>
            </a:endParaRPr>
          </a:p>
        </p:txBody>
      </p:sp>
      <p:sp>
        <p:nvSpPr>
          <p:cNvPr id="159" name="Google Shape;159;g22a2578452a_1_0"/>
          <p:cNvSpPr/>
          <p:nvPr/>
        </p:nvSpPr>
        <p:spPr>
          <a:xfrm>
            <a:off x="1143778" y="445225"/>
            <a:ext cx="9294450" cy="461700"/>
          </a:xfrm>
          <a:prstGeom prst="rect">
            <a:avLst/>
          </a:prstGeom>
          <a:noFill/>
          <a:ln>
            <a:noFill/>
          </a:ln>
        </p:spPr>
        <p:txBody>
          <a:bodyPr spcFirstLastPara="1" wrap="square" lIns="91425" tIns="45700" rIns="91425" bIns="45700" anchor="t" anchorCtr="0">
            <a:noAutofit/>
          </a:bodyPr>
          <a:lstStyle/>
          <a:p>
            <a:pPr lvl="0">
              <a:buSzPts val="3200"/>
            </a:pPr>
            <a:r>
              <a:rPr lang="en-US" sz="3200" b="1" dirty="0">
                <a:solidFill>
                  <a:schemeClr val="dk1"/>
                </a:solidFill>
                <a:latin typeface="Times New Roman"/>
                <a:ea typeface="Times New Roman"/>
                <a:cs typeface="Times New Roman"/>
                <a:sym typeface="Times New Roman"/>
              </a:rPr>
              <a:t>Significance of Incorporating Cultural Sensitivity</a:t>
            </a:r>
            <a:endParaRPr sz="32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4"/>
          <p:cNvPicPr preferRelativeResize="0"/>
          <p:nvPr/>
        </p:nvPicPr>
        <p:blipFill rotWithShape="1">
          <a:blip r:embed="rId3">
            <a:alphaModFix/>
          </a:blip>
          <a:srcRect/>
          <a:stretch/>
        </p:blipFill>
        <p:spPr>
          <a:xfrm>
            <a:off x="8631383" y="5583382"/>
            <a:ext cx="3338944" cy="1274618"/>
          </a:xfrm>
          <a:prstGeom prst="rect">
            <a:avLst/>
          </a:prstGeom>
          <a:noFill/>
          <a:ln>
            <a:noFill/>
          </a:ln>
        </p:spPr>
      </p:pic>
      <p:sp>
        <p:nvSpPr>
          <p:cNvPr id="175" name="Google Shape;175;p4"/>
          <p:cNvSpPr/>
          <p:nvPr/>
        </p:nvSpPr>
        <p:spPr>
          <a:xfrm>
            <a:off x="1074506" y="1136073"/>
            <a:ext cx="10522200" cy="5816937"/>
          </a:xfrm>
          <a:prstGeom prst="rect">
            <a:avLst/>
          </a:prstGeom>
          <a:noFill/>
          <a:ln>
            <a:noFill/>
          </a:ln>
        </p:spPr>
        <p:txBody>
          <a:bodyPr spcFirstLastPara="1" wrap="square" lIns="91425" tIns="45700" rIns="91425" bIns="45700" anchor="t" anchorCtr="0">
            <a:spAutoFit/>
          </a:bodyPr>
          <a:lstStyle/>
          <a:p>
            <a:endParaRPr lang="en-US" sz="2800" dirty="0" smtClean="0"/>
          </a:p>
          <a:p>
            <a:r>
              <a:rPr lang="en-US" sz="3200" b="1" dirty="0" smtClean="0">
                <a:latin typeface="Times New Roman" pitchFamily="18" charset="0"/>
                <a:cs typeface="Times New Roman" pitchFamily="18" charset="0"/>
              </a:rPr>
              <a:t>Punctuality</a:t>
            </a:r>
            <a:r>
              <a:rPr lang="en-US" sz="3200" dirty="0" smtClean="0">
                <a:latin typeface="Times New Roman" pitchFamily="18" charset="0"/>
                <a:cs typeface="Times New Roman" pitchFamily="18" charset="0"/>
              </a:rPr>
              <a:t>: Arrive on time for meetings and appointments.</a:t>
            </a:r>
          </a:p>
          <a:p>
            <a:r>
              <a:rPr lang="en-US" sz="3200" b="1" dirty="0" smtClean="0">
                <a:latin typeface="Times New Roman" pitchFamily="18" charset="0"/>
                <a:cs typeface="Times New Roman" pitchFamily="18" charset="0"/>
              </a:rPr>
              <a:t>Professional attire</a:t>
            </a:r>
            <a:r>
              <a:rPr lang="en-US" sz="3200" dirty="0" smtClean="0">
                <a:latin typeface="Times New Roman" pitchFamily="18" charset="0"/>
                <a:cs typeface="Times New Roman" pitchFamily="18" charset="0"/>
              </a:rPr>
              <a:t>: Dress appropriately for the workplace and business interactions.</a:t>
            </a:r>
          </a:p>
          <a:p>
            <a:r>
              <a:rPr lang="en-US" sz="3200" b="1" dirty="0" smtClean="0">
                <a:latin typeface="Times New Roman" pitchFamily="18" charset="0"/>
                <a:cs typeface="Times New Roman" pitchFamily="18" charset="0"/>
              </a:rPr>
              <a:t>Body language</a:t>
            </a:r>
            <a:r>
              <a:rPr lang="en-US" sz="3200" dirty="0" smtClean="0">
                <a:latin typeface="Times New Roman" pitchFamily="18" charset="0"/>
                <a:cs typeface="Times New Roman" pitchFamily="18" charset="0"/>
              </a:rPr>
              <a:t>: Maintain good posture, make eye contact, and avoid fidgeting.</a:t>
            </a:r>
          </a:p>
          <a:p>
            <a:r>
              <a:rPr lang="en-US" sz="3200" b="1" dirty="0" smtClean="0">
                <a:latin typeface="Times New Roman" pitchFamily="18" charset="0"/>
                <a:cs typeface="Times New Roman" pitchFamily="18" charset="0"/>
              </a:rPr>
              <a:t>Active listening</a:t>
            </a:r>
            <a:r>
              <a:rPr lang="en-US" sz="3200" dirty="0" smtClean="0">
                <a:latin typeface="Times New Roman" pitchFamily="18" charset="0"/>
                <a:cs typeface="Times New Roman" pitchFamily="18" charset="0"/>
              </a:rPr>
              <a:t>: Pay close attention to what others are saying and ask clarifying questions.</a:t>
            </a:r>
          </a:p>
          <a:p>
            <a:r>
              <a:rPr lang="en-US" sz="3200" b="1" dirty="0" smtClean="0">
                <a:latin typeface="Times New Roman" pitchFamily="18" charset="0"/>
                <a:cs typeface="Times New Roman" pitchFamily="18" charset="0"/>
              </a:rPr>
              <a:t>Gratitude</a:t>
            </a:r>
            <a:r>
              <a:rPr lang="en-US" sz="3200" dirty="0" smtClean="0">
                <a:latin typeface="Times New Roman" pitchFamily="18" charset="0"/>
                <a:cs typeface="Times New Roman" pitchFamily="18" charset="0"/>
              </a:rPr>
              <a:t>: Express appreciation for others' time and contributions.</a:t>
            </a:r>
          </a:p>
          <a:p>
            <a:endParaRPr lang="en-US" sz="2800" dirty="0" smtClean="0"/>
          </a:p>
          <a:p>
            <a:endParaRPr lang="en-US" sz="2800" dirty="0"/>
          </a:p>
        </p:txBody>
      </p:sp>
      <p:sp>
        <p:nvSpPr>
          <p:cNvPr id="176" name="Google Shape;176;p4"/>
          <p:cNvSpPr/>
          <p:nvPr/>
        </p:nvSpPr>
        <p:spPr>
          <a:xfrm>
            <a:off x="1143777" y="595745"/>
            <a:ext cx="10133823" cy="789710"/>
          </a:xfrm>
          <a:prstGeom prst="rect">
            <a:avLst/>
          </a:prstGeom>
          <a:noFill/>
          <a:ln>
            <a:noFill/>
          </a:ln>
        </p:spPr>
        <p:txBody>
          <a:bodyPr spcFirstLastPara="1" wrap="square" lIns="91425" tIns="45700" rIns="91425" bIns="45700" anchor="t" anchorCtr="0">
            <a:noAutofit/>
          </a:bodyPr>
          <a:lstStyle/>
          <a:p>
            <a:r>
              <a:rPr lang="en-US" sz="3200" b="1" dirty="0" smtClean="0">
                <a:latin typeface="Times New Roman" pitchFamily="18" charset="0"/>
                <a:cs typeface="Times New Roman" pitchFamily="18" charset="0"/>
              </a:rPr>
              <a:t>Mind Your Manners: Business Etiquette in Action</a:t>
            </a:r>
            <a:endParaRPr lang="en-US" sz="3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000" b="1" dirty="0" smtClean="0">
                <a:latin typeface="Times New Roman"/>
                <a:ea typeface="Times New Roman"/>
                <a:cs typeface="Times New Roman"/>
                <a:sym typeface="Times New Roman"/>
              </a:rPr>
              <a:t>Cultural Awareness</a:t>
            </a:r>
            <a:br>
              <a:rPr lang="en-US" sz="4000" b="1" dirty="0" smtClean="0">
                <a:latin typeface="Times New Roman"/>
                <a:ea typeface="Times New Roman"/>
                <a:cs typeface="Times New Roman"/>
                <a:sym typeface="Times New Roman"/>
              </a:rPr>
            </a:br>
            <a:endParaRPr lang="en-US" dirty="0"/>
          </a:p>
        </p:txBody>
      </p:sp>
      <p:sp>
        <p:nvSpPr>
          <p:cNvPr id="3" name="Text Placeholder 2"/>
          <p:cNvSpPr>
            <a:spLocks noGrp="1"/>
          </p:cNvSpPr>
          <p:nvPr>
            <p:ph type="body" idx="1"/>
          </p:nvPr>
        </p:nvSpPr>
        <p:spPr>
          <a:xfrm>
            <a:off x="415600" y="1385455"/>
            <a:ext cx="7564618" cy="4706378"/>
          </a:xfrm>
        </p:spPr>
        <p:txBody>
          <a:bodyPr>
            <a:noAutofit/>
          </a:bodyPr>
          <a:lstStyle/>
          <a:p>
            <a:r>
              <a:rPr lang="en-US" dirty="0" smtClean="0">
                <a:solidFill>
                  <a:schemeClr val="tx1"/>
                </a:solidFill>
                <a:latin typeface="Times New Roman" pitchFamily="18" charset="0"/>
                <a:cs typeface="Times New Roman" pitchFamily="18" charset="0"/>
              </a:rPr>
              <a:t>The world of business is global, so understanding cultural differences is crucial:</a:t>
            </a:r>
          </a:p>
          <a:p>
            <a:r>
              <a:rPr lang="en-US" b="1" dirty="0" smtClean="0">
                <a:solidFill>
                  <a:schemeClr val="tx1"/>
                </a:solidFill>
                <a:latin typeface="Times New Roman" pitchFamily="18" charset="0"/>
                <a:cs typeface="Times New Roman" pitchFamily="18" charset="0"/>
              </a:rPr>
              <a:t>Research customs:</a:t>
            </a:r>
            <a:r>
              <a:rPr lang="en-US" dirty="0" smtClean="0">
                <a:solidFill>
                  <a:schemeClr val="tx1"/>
                </a:solidFill>
                <a:latin typeface="Times New Roman" pitchFamily="18" charset="0"/>
                <a:cs typeface="Times New Roman" pitchFamily="18" charset="0"/>
              </a:rPr>
              <a:t> Before traveling for business, research greetings, gift-giving practices, and table manners in the country you're visiting.</a:t>
            </a:r>
          </a:p>
          <a:p>
            <a:r>
              <a:rPr lang="en-US" b="1" dirty="0" smtClean="0">
                <a:solidFill>
                  <a:schemeClr val="tx1"/>
                </a:solidFill>
                <a:latin typeface="Times New Roman" pitchFamily="18" charset="0"/>
                <a:cs typeface="Times New Roman" pitchFamily="18" charset="0"/>
              </a:rPr>
              <a:t>Respectful communication:</a:t>
            </a:r>
            <a:r>
              <a:rPr lang="en-US" dirty="0" smtClean="0">
                <a:solidFill>
                  <a:schemeClr val="tx1"/>
                </a:solidFill>
                <a:latin typeface="Times New Roman" pitchFamily="18" charset="0"/>
                <a:cs typeface="Times New Roman" pitchFamily="18" charset="0"/>
              </a:rPr>
              <a:t> Avoid humor or topics that may be offensive in other cultures.</a:t>
            </a:r>
          </a:p>
          <a:p>
            <a:r>
              <a:rPr lang="en-US" b="1" dirty="0" smtClean="0">
                <a:solidFill>
                  <a:schemeClr val="tx1"/>
                </a:solidFill>
                <a:latin typeface="Times New Roman" pitchFamily="18" charset="0"/>
                <a:cs typeface="Times New Roman" pitchFamily="18" charset="0"/>
              </a:rPr>
              <a:t>Dress modestly:</a:t>
            </a:r>
            <a:r>
              <a:rPr lang="en-US" dirty="0" smtClean="0">
                <a:solidFill>
                  <a:schemeClr val="tx1"/>
                </a:solidFill>
                <a:latin typeface="Times New Roman" pitchFamily="18" charset="0"/>
                <a:cs typeface="Times New Roman" pitchFamily="18" charset="0"/>
              </a:rPr>
              <a:t> Be mindful of attire in conservative cultures.</a:t>
            </a:r>
          </a:p>
          <a:p>
            <a:r>
              <a:rPr lang="en-US" b="1" dirty="0" smtClean="0">
                <a:solidFill>
                  <a:schemeClr val="tx1"/>
                </a:solidFill>
                <a:latin typeface="Times New Roman" pitchFamily="18" charset="0"/>
                <a:cs typeface="Times New Roman" pitchFamily="18" charset="0"/>
              </a:rPr>
              <a:t>Patience and Adaptability:</a:t>
            </a:r>
            <a:r>
              <a:rPr lang="en-US" dirty="0" smtClean="0">
                <a:solidFill>
                  <a:schemeClr val="tx1"/>
                </a:solidFill>
                <a:latin typeface="Times New Roman" pitchFamily="18" charset="0"/>
                <a:cs typeface="Times New Roman" pitchFamily="18" charset="0"/>
              </a:rPr>
              <a:t> Be prepared to adapt your approach to business etiquette based on the cultural norms of your colleagues and clients.</a:t>
            </a:r>
          </a:p>
          <a:p>
            <a:endParaRPr lang="en-US"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8118764" y="1482436"/>
            <a:ext cx="3826839" cy="401489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5"/>
          <p:cNvPicPr preferRelativeResize="0"/>
          <p:nvPr/>
        </p:nvPicPr>
        <p:blipFill rotWithShape="1">
          <a:blip r:embed="rId3">
            <a:alphaModFix/>
          </a:blip>
          <a:srcRect/>
          <a:stretch/>
        </p:blipFill>
        <p:spPr>
          <a:xfrm>
            <a:off x="9407236" y="5223164"/>
            <a:ext cx="2535382" cy="1634836"/>
          </a:xfrm>
          <a:prstGeom prst="rect">
            <a:avLst/>
          </a:prstGeom>
          <a:noFill/>
          <a:ln>
            <a:noFill/>
          </a:ln>
        </p:spPr>
      </p:pic>
      <p:sp>
        <p:nvSpPr>
          <p:cNvPr id="192" name="Google Shape;192;p5"/>
          <p:cNvSpPr/>
          <p:nvPr/>
        </p:nvSpPr>
        <p:spPr>
          <a:xfrm>
            <a:off x="1143774" y="1335225"/>
            <a:ext cx="10208853" cy="4832052"/>
          </a:xfrm>
          <a:prstGeom prst="rect">
            <a:avLst/>
          </a:prstGeom>
          <a:noFill/>
          <a:ln>
            <a:noFill/>
          </a:ln>
        </p:spPr>
        <p:txBody>
          <a:bodyPr spcFirstLastPara="1" wrap="square" lIns="91425" tIns="45700" rIns="91425" bIns="45700" anchor="t" anchorCtr="0">
            <a:spAutoFit/>
          </a:bodyPr>
          <a:lstStyle/>
          <a:p>
            <a:pPr marL="457200" lvl="0" indent="-406400">
              <a:buClr>
                <a:schemeClr val="dk1"/>
              </a:buClr>
              <a:buSzPct val="60000"/>
              <a:buFont typeface="Times New Roman"/>
              <a:buChar char="●"/>
            </a:pPr>
            <a:r>
              <a:rPr lang="en-US" sz="2800" dirty="0">
                <a:solidFill>
                  <a:schemeClr val="dk1"/>
                </a:solidFill>
                <a:latin typeface="Times New Roman"/>
                <a:ea typeface="Times New Roman"/>
                <a:cs typeface="Times New Roman"/>
                <a:sym typeface="Times New Roman"/>
              </a:rPr>
              <a:t>Elevates performance through shared energy, enthusiasm, commitment and collaboration.</a:t>
            </a:r>
          </a:p>
          <a:p>
            <a:pPr marL="457200" lvl="0" indent="-406400">
              <a:buClr>
                <a:schemeClr val="dk1"/>
              </a:buClr>
              <a:buSzPct val="60000"/>
              <a:buFont typeface="Times New Roman"/>
              <a:buChar char="●"/>
            </a:pPr>
            <a:r>
              <a:rPr lang="en-US" sz="2800" dirty="0" err="1">
                <a:solidFill>
                  <a:schemeClr val="dk1"/>
                </a:solidFill>
                <a:latin typeface="Times New Roman"/>
                <a:ea typeface="Times New Roman"/>
                <a:cs typeface="Times New Roman"/>
                <a:sym typeface="Times New Roman"/>
              </a:rPr>
              <a:t>Stabilises</a:t>
            </a:r>
            <a:r>
              <a:rPr lang="en-US" sz="2800" dirty="0">
                <a:solidFill>
                  <a:schemeClr val="dk1"/>
                </a:solidFill>
                <a:latin typeface="Times New Roman"/>
                <a:ea typeface="Times New Roman"/>
                <a:cs typeface="Times New Roman"/>
                <a:sym typeface="Times New Roman"/>
              </a:rPr>
              <a:t> disparate effort across the business, balancing out the thousands of </a:t>
            </a:r>
            <a:r>
              <a:rPr lang="en-US" sz="2800" dirty="0" err="1">
                <a:solidFill>
                  <a:schemeClr val="dk1"/>
                </a:solidFill>
                <a:latin typeface="Times New Roman"/>
                <a:ea typeface="Times New Roman"/>
                <a:cs typeface="Times New Roman"/>
                <a:sym typeface="Times New Roman"/>
              </a:rPr>
              <a:t>behaviours</a:t>
            </a:r>
            <a:r>
              <a:rPr lang="en-US" sz="2800" dirty="0">
                <a:solidFill>
                  <a:schemeClr val="dk1"/>
                </a:solidFill>
                <a:latin typeface="Times New Roman"/>
                <a:ea typeface="Times New Roman"/>
                <a:cs typeface="Times New Roman"/>
                <a:sym typeface="Times New Roman"/>
              </a:rPr>
              <a:t> that occur every day across your </a:t>
            </a:r>
            <a:r>
              <a:rPr lang="en-US" sz="2800" dirty="0" err="1">
                <a:solidFill>
                  <a:schemeClr val="dk1"/>
                </a:solidFill>
                <a:latin typeface="Times New Roman"/>
                <a:ea typeface="Times New Roman"/>
                <a:cs typeface="Times New Roman"/>
                <a:sym typeface="Times New Roman"/>
              </a:rPr>
              <a:t>organisation</a:t>
            </a:r>
            <a:r>
              <a:rPr lang="en-US" sz="2800" dirty="0">
                <a:solidFill>
                  <a:schemeClr val="dk1"/>
                </a:solidFill>
                <a:latin typeface="Times New Roman"/>
                <a:ea typeface="Times New Roman"/>
                <a:cs typeface="Times New Roman"/>
                <a:sym typeface="Times New Roman"/>
              </a:rPr>
              <a:t>, into one directive group effort.</a:t>
            </a:r>
          </a:p>
          <a:p>
            <a:pPr marL="457200" lvl="0" indent="-406400">
              <a:buClr>
                <a:schemeClr val="dk1"/>
              </a:buClr>
              <a:buSzPct val="60000"/>
              <a:buFont typeface="Times New Roman"/>
              <a:buChar char="●"/>
            </a:pPr>
            <a:r>
              <a:rPr lang="en-US" sz="2800" dirty="0">
                <a:solidFill>
                  <a:schemeClr val="dk1"/>
                </a:solidFill>
                <a:latin typeface="Times New Roman"/>
                <a:ea typeface="Times New Roman"/>
                <a:cs typeface="Times New Roman"/>
                <a:sym typeface="Times New Roman"/>
              </a:rPr>
              <a:t>Delivers your brand promise.</a:t>
            </a:r>
          </a:p>
          <a:p>
            <a:pPr marL="457200" lvl="0" indent="-406400">
              <a:buClr>
                <a:schemeClr val="dk1"/>
              </a:buClr>
              <a:buSzPct val="60000"/>
              <a:buFont typeface="Times New Roman"/>
              <a:buChar char="●"/>
            </a:pPr>
            <a:r>
              <a:rPr lang="en-US" sz="2800" dirty="0">
                <a:solidFill>
                  <a:schemeClr val="dk1"/>
                </a:solidFill>
                <a:latin typeface="Times New Roman"/>
                <a:ea typeface="Times New Roman"/>
                <a:cs typeface="Times New Roman"/>
                <a:sym typeface="Times New Roman"/>
              </a:rPr>
              <a:t>Turns a person into a people, turning the perception of ‘I’ into ‘We’.</a:t>
            </a:r>
          </a:p>
          <a:p>
            <a:pPr marL="457200" lvl="0" indent="-406400">
              <a:buClr>
                <a:schemeClr val="dk1"/>
              </a:buClr>
              <a:buSzPct val="60000"/>
              <a:buFont typeface="Times New Roman"/>
              <a:buChar char="●"/>
            </a:pPr>
            <a:r>
              <a:rPr lang="en-US" sz="2800" dirty="0">
                <a:solidFill>
                  <a:schemeClr val="dk1"/>
                </a:solidFill>
                <a:latin typeface="Times New Roman"/>
                <a:ea typeface="Times New Roman"/>
                <a:cs typeface="Times New Roman"/>
                <a:sym typeface="Times New Roman"/>
              </a:rPr>
              <a:t>Enables shared meaning to be drawn from the work we do and makes our combined efforts worthy of our best efforts.</a:t>
            </a:r>
          </a:p>
          <a:p>
            <a:pPr marL="50800" lvl="0">
              <a:buClr>
                <a:schemeClr val="dk1"/>
              </a:buClr>
              <a:buSzPct val="60000"/>
            </a:pPr>
            <a:endParaRPr sz="2800" b="0" i="0" u="none" strike="noStrike" cap="none" dirty="0">
              <a:solidFill>
                <a:srgbClr val="000000"/>
              </a:solidFill>
              <a:latin typeface="Times New Roman"/>
              <a:ea typeface="Times New Roman"/>
              <a:cs typeface="Times New Roman"/>
              <a:sym typeface="Times New Roman"/>
            </a:endParaRPr>
          </a:p>
        </p:txBody>
      </p:sp>
      <p:sp>
        <p:nvSpPr>
          <p:cNvPr id="193" name="Google Shape;193;p5"/>
          <p:cNvSpPr/>
          <p:nvPr/>
        </p:nvSpPr>
        <p:spPr>
          <a:xfrm>
            <a:off x="1134402" y="445225"/>
            <a:ext cx="7207739" cy="461700"/>
          </a:xfrm>
          <a:prstGeom prst="rect">
            <a:avLst/>
          </a:prstGeom>
          <a:noFill/>
          <a:ln>
            <a:noFill/>
          </a:ln>
        </p:spPr>
        <p:txBody>
          <a:bodyPr spcFirstLastPara="1" wrap="square" lIns="91425" tIns="45700" rIns="91425" bIns="45700" anchor="t" anchorCtr="0">
            <a:noAutofit/>
          </a:bodyPr>
          <a:lstStyle/>
          <a:p>
            <a:pPr lvl="0">
              <a:buSzPts val="3200"/>
            </a:pPr>
            <a:r>
              <a:rPr lang="en-US" sz="3200" b="1">
                <a:solidFill>
                  <a:schemeClr val="dk1"/>
                </a:solidFill>
                <a:latin typeface="Times New Roman"/>
                <a:ea typeface="Times New Roman"/>
                <a:cs typeface="Times New Roman"/>
                <a:sym typeface="Times New Roman"/>
              </a:rPr>
              <a:t>Impact of Culture on Business Practices</a:t>
            </a:r>
            <a:endParaRPr sz="3200" b="1"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2" name="Google Shape;192;p5"/>
          <p:cNvSpPr/>
          <p:nvPr/>
        </p:nvSpPr>
        <p:spPr>
          <a:xfrm>
            <a:off x="1143774" y="1335225"/>
            <a:ext cx="10208853" cy="2677616"/>
          </a:xfrm>
          <a:prstGeom prst="rect">
            <a:avLst/>
          </a:prstGeom>
          <a:noFill/>
          <a:ln>
            <a:noFill/>
          </a:ln>
        </p:spPr>
        <p:txBody>
          <a:bodyPr spcFirstLastPara="1" wrap="square" lIns="91425" tIns="45700" rIns="91425" bIns="45700" anchor="t" anchorCtr="0">
            <a:spAutoFit/>
          </a:bodyPr>
          <a:lstStyle/>
          <a:p>
            <a:pPr marL="457200" lvl="0" indent="-406400">
              <a:buClr>
                <a:schemeClr val="dk1"/>
              </a:buClr>
              <a:buSzPct val="60000"/>
              <a:buFont typeface="Times New Roman"/>
              <a:buChar char="●"/>
            </a:pPr>
            <a:r>
              <a:rPr lang="en-US" sz="2800" dirty="0">
                <a:solidFill>
                  <a:schemeClr val="dk1"/>
                </a:solidFill>
                <a:latin typeface="Times New Roman"/>
                <a:ea typeface="Times New Roman"/>
                <a:cs typeface="Times New Roman"/>
                <a:sym typeface="Times New Roman"/>
              </a:rPr>
              <a:t>Supports the delivery of customer service experiences.</a:t>
            </a:r>
          </a:p>
          <a:p>
            <a:pPr marL="457200" lvl="0" indent="-406400">
              <a:buClr>
                <a:schemeClr val="dk1"/>
              </a:buClr>
              <a:buSzPct val="60000"/>
              <a:buFont typeface="Times New Roman"/>
              <a:buChar char="●"/>
            </a:pPr>
            <a:r>
              <a:rPr lang="en-US" sz="2800" dirty="0">
                <a:solidFill>
                  <a:schemeClr val="dk1"/>
                </a:solidFill>
                <a:latin typeface="Times New Roman"/>
                <a:ea typeface="Times New Roman"/>
                <a:cs typeface="Times New Roman"/>
                <a:sym typeface="Times New Roman"/>
              </a:rPr>
              <a:t>Delivers your business strategy.</a:t>
            </a:r>
          </a:p>
          <a:p>
            <a:pPr marL="457200" lvl="0" indent="-406400">
              <a:buClr>
                <a:schemeClr val="dk1"/>
              </a:buClr>
              <a:buSzPct val="60000"/>
              <a:buFont typeface="Times New Roman"/>
              <a:buChar char="●"/>
            </a:pPr>
            <a:r>
              <a:rPr lang="en-US" sz="2800" dirty="0">
                <a:solidFill>
                  <a:schemeClr val="dk1"/>
                </a:solidFill>
                <a:latin typeface="Times New Roman"/>
                <a:ea typeface="Times New Roman"/>
                <a:cs typeface="Times New Roman"/>
                <a:sym typeface="Times New Roman"/>
              </a:rPr>
              <a:t>Creates the environments, daily rituals and beliefs that connect your people, with your company.</a:t>
            </a:r>
          </a:p>
          <a:p>
            <a:pPr marL="457200" lvl="0" indent="-406400">
              <a:buClr>
                <a:schemeClr val="dk1"/>
              </a:buClr>
              <a:buSzPct val="60000"/>
              <a:buFont typeface="Times New Roman"/>
              <a:buChar char="●"/>
            </a:pPr>
            <a:r>
              <a:rPr lang="en-US" sz="2800" dirty="0">
                <a:solidFill>
                  <a:schemeClr val="dk1"/>
                </a:solidFill>
                <a:latin typeface="Times New Roman"/>
                <a:ea typeface="Times New Roman"/>
                <a:cs typeface="Times New Roman"/>
                <a:sym typeface="Times New Roman"/>
              </a:rPr>
              <a:t>Culture is the context in which leadership must operate, influence and inspire.</a:t>
            </a:r>
            <a:endParaRPr sz="2800" b="0" i="0" u="none" strike="noStrike" cap="none" dirty="0">
              <a:solidFill>
                <a:srgbClr val="000000"/>
              </a:solidFill>
              <a:latin typeface="Times New Roman"/>
              <a:ea typeface="Times New Roman"/>
              <a:cs typeface="Times New Roman"/>
              <a:sym typeface="Times New Roman"/>
            </a:endParaRPr>
          </a:p>
        </p:txBody>
      </p:sp>
      <p:sp>
        <p:nvSpPr>
          <p:cNvPr id="193" name="Google Shape;193;p5"/>
          <p:cNvSpPr/>
          <p:nvPr/>
        </p:nvSpPr>
        <p:spPr>
          <a:xfrm>
            <a:off x="1134402" y="445225"/>
            <a:ext cx="7207739" cy="461700"/>
          </a:xfrm>
          <a:prstGeom prst="rect">
            <a:avLst/>
          </a:prstGeom>
          <a:noFill/>
          <a:ln>
            <a:noFill/>
          </a:ln>
        </p:spPr>
        <p:txBody>
          <a:bodyPr spcFirstLastPara="1" wrap="square" lIns="91425" tIns="45700" rIns="91425" bIns="45700" anchor="t" anchorCtr="0">
            <a:noAutofit/>
          </a:bodyPr>
          <a:lstStyle/>
          <a:p>
            <a:pPr lvl="0">
              <a:buSzPts val="3200"/>
            </a:pPr>
            <a:r>
              <a:rPr lang="en-US" sz="3200" b="1">
                <a:solidFill>
                  <a:schemeClr val="dk1"/>
                </a:solidFill>
                <a:latin typeface="Times New Roman"/>
                <a:ea typeface="Times New Roman"/>
                <a:cs typeface="Times New Roman"/>
                <a:sym typeface="Times New Roman"/>
              </a:rPr>
              <a:t>Impact of Culture on Business Practices</a:t>
            </a:r>
            <a:endParaRPr sz="3200" b="1" i="0" u="none" strike="noStrike" cap="none">
              <a:solidFill>
                <a:schemeClr val="dk1"/>
              </a:solidFill>
              <a:latin typeface="Times New Roman"/>
              <a:ea typeface="Times New Roman"/>
              <a:cs typeface="Times New Roman"/>
              <a:sym typeface="Times New Roman"/>
            </a:endParaRPr>
          </a:p>
        </p:txBody>
      </p:sp>
      <p:pic>
        <p:nvPicPr>
          <p:cNvPr id="6" name="Google Shape;190;p5"/>
          <p:cNvPicPr preferRelativeResize="0"/>
          <p:nvPr/>
        </p:nvPicPr>
        <p:blipFill rotWithShape="1">
          <a:blip r:embed="rId3">
            <a:alphaModFix/>
          </a:blip>
          <a:srcRect/>
          <a:stretch/>
        </p:blipFill>
        <p:spPr>
          <a:xfrm>
            <a:off x="9407236" y="5223164"/>
            <a:ext cx="2535382" cy="1634836"/>
          </a:xfrm>
          <a:prstGeom prst="rect">
            <a:avLst/>
          </a:prstGeom>
          <a:noFill/>
          <a:ln>
            <a:noFill/>
          </a:ln>
        </p:spPr>
      </p:pic>
    </p:spTree>
    <p:extLst>
      <p:ext uri="{BB962C8B-B14F-4D97-AF65-F5344CB8AC3E}">
        <p14:creationId xmlns:p14="http://schemas.microsoft.com/office/powerpoint/2010/main" val="3274151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2407</Words>
  <Application>Microsoft Office PowerPoint</Application>
  <PresentationFormat>Widescreen</PresentationFormat>
  <Paragraphs>340</Paragraphs>
  <Slides>49</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Times New Roman</vt:lpstr>
      <vt:lpstr>Calibri</vt:lpstr>
      <vt:lpstr>Simple Light</vt:lpstr>
      <vt:lpstr> Business Etiquette - 1</vt:lpstr>
      <vt:lpstr>Preface </vt:lpstr>
      <vt:lpstr>PowerPoint Presentation</vt:lpstr>
      <vt:lpstr>PowerPoint Presentation</vt:lpstr>
      <vt:lpstr>PowerPoint Presentation</vt:lpstr>
      <vt:lpstr>PowerPoint Presentation</vt:lpstr>
      <vt:lpstr>Cultural Awareness </vt:lpstr>
      <vt:lpstr>PowerPoint Presentation</vt:lpstr>
      <vt:lpstr>PowerPoint Presentation</vt:lpstr>
      <vt:lpstr>Business Etiquette around the World-CHINA </vt:lpstr>
      <vt:lpstr>Business etiquette: Japan </vt:lpstr>
      <vt:lpstr>Business etiquette: France </vt:lpstr>
      <vt:lpstr>PowerPoint Presentation</vt:lpstr>
      <vt:lpstr>Traditions and Business: Embracing the Past for Future Success</vt:lpstr>
      <vt:lpstr>Business Etiquette in the Digital Age: </vt:lpstr>
      <vt:lpstr>PowerPoint Presentation</vt:lpstr>
      <vt:lpstr>How an assassination attempt of a Person have an impact over Business around the world.</vt:lpstr>
      <vt:lpstr>PowerPoint Presentation</vt:lpstr>
      <vt:lpstr>QUESTION 1</vt:lpstr>
      <vt:lpstr>QUESTION 2</vt:lpstr>
      <vt:lpstr>QUESTION 3</vt:lpstr>
      <vt:lpstr>QUESTION 4</vt:lpstr>
      <vt:lpstr>QUESTION 5</vt:lpstr>
      <vt:lpstr>QUESTION 6</vt:lpstr>
      <vt:lpstr>QUESTION 7</vt:lpstr>
      <vt:lpstr>QUESTION 8</vt:lpstr>
      <vt:lpstr>QUESTION 9</vt:lpstr>
      <vt:lpstr>QUESTION 10</vt:lpstr>
      <vt:lpstr>QUESTION 11</vt:lpstr>
      <vt:lpstr>QUESTION 12</vt:lpstr>
      <vt:lpstr>QUESTION 13</vt:lpstr>
      <vt:lpstr>QUESTION 14</vt:lpstr>
      <vt:lpstr>QUESTION 15</vt:lpstr>
      <vt:lpstr>QUESTION 16</vt:lpstr>
      <vt:lpstr>QUESTION 17</vt:lpstr>
      <vt:lpstr>QUESTION 18</vt:lpstr>
      <vt:lpstr>QUESTION 19</vt:lpstr>
      <vt:lpstr>QUESTION 20</vt:lpstr>
      <vt:lpstr>QUESTION 21</vt:lpstr>
      <vt:lpstr>QUESTION 22</vt:lpstr>
      <vt:lpstr>QUESTION 23</vt:lpstr>
      <vt:lpstr>QUESTION 24</vt:lpstr>
      <vt:lpstr>QUESTION 25</vt:lpstr>
      <vt:lpstr>QUESTION 26</vt:lpstr>
      <vt:lpstr>QUESTION 27</vt:lpstr>
      <vt:lpstr>QUESTION 28</vt:lpstr>
      <vt:lpstr>QUESTION 29</vt:lpstr>
      <vt:lpstr>QUESTION 30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Dressing Etiquette</dc:title>
  <dc:creator>Janakiraman Selvaraj</dc:creator>
  <cp:lastModifiedBy>JAYASREE</cp:lastModifiedBy>
  <cp:revision>15</cp:revision>
  <dcterms:created xsi:type="dcterms:W3CDTF">2022-11-15T12:41:12Z</dcterms:created>
  <dcterms:modified xsi:type="dcterms:W3CDTF">2024-07-30T08:02:54Z</dcterms:modified>
</cp:coreProperties>
</file>