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4" r:id="rId2"/>
    <p:sldId id="286" r:id="rId3"/>
    <p:sldId id="270" r:id="rId4"/>
    <p:sldId id="257" r:id="rId5"/>
    <p:sldId id="258" r:id="rId6"/>
    <p:sldId id="259" r:id="rId7"/>
    <p:sldId id="260" r:id="rId8"/>
    <p:sldId id="261" r:id="rId9"/>
    <p:sldId id="262" r:id="rId10"/>
    <p:sldId id="263" r:id="rId11"/>
    <p:sldId id="264" r:id="rId12"/>
    <p:sldId id="265" r:id="rId13"/>
    <p:sldId id="266" r:id="rId14"/>
    <p:sldId id="272" r:id="rId15"/>
    <p:sldId id="267" r:id="rId16"/>
    <p:sldId id="271" r:id="rId17"/>
    <p:sldId id="268" r:id="rId18"/>
    <p:sldId id="269" r:id="rId19"/>
    <p:sldId id="273" r:id="rId20"/>
    <p:sldId id="274" r:id="rId21"/>
    <p:sldId id="275" r:id="rId22"/>
    <p:sldId id="276" r:id="rId23"/>
    <p:sldId id="277" r:id="rId24"/>
    <p:sldId id="278" r:id="rId25"/>
    <p:sldId id="296" r:id="rId26"/>
    <p:sldId id="297" r:id="rId27"/>
    <p:sldId id="287" r:id="rId28"/>
    <p:sldId id="288" r:id="rId29"/>
    <p:sldId id="289" r:id="rId30"/>
    <p:sldId id="290" r:id="rId31"/>
    <p:sldId id="291" r:id="rId32"/>
    <p:sldId id="292" r:id="rId33"/>
    <p:sldId id="293" r:id="rId34"/>
    <p:sldId id="294"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CF904-E7BC-4A3B-BE1C-FF344656C10C}" type="datetimeFigureOut">
              <a:rPr lang="en-US" smtClean="0"/>
              <a:t>10/11/2024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B4542-9445-493F-8B23-5EC8895223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27</a:t>
            </a:fld>
            <a:endParaRPr lang="en-US"/>
          </a:p>
        </p:txBody>
      </p:sp>
    </p:spTree>
    <p:extLst>
      <p:ext uri="{BB962C8B-B14F-4D97-AF65-F5344CB8AC3E}">
        <p14:creationId xmlns:p14="http://schemas.microsoft.com/office/powerpoint/2010/main" xmlns="" val="164739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28</a:t>
            </a:fld>
            <a:endParaRPr lang="en-US"/>
          </a:p>
        </p:txBody>
      </p:sp>
    </p:spTree>
    <p:extLst>
      <p:ext uri="{BB962C8B-B14F-4D97-AF65-F5344CB8AC3E}">
        <p14:creationId xmlns:p14="http://schemas.microsoft.com/office/powerpoint/2010/main" xmlns="" val="347870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891E49AA-C482-4414-9206-2A31B083D109}" type="slidenum">
              <a:rPr lang="en-US" smtClean="0"/>
              <a:pPr/>
              <a:t>29</a:t>
            </a:fld>
            <a:endParaRPr lang="en-US"/>
          </a:p>
        </p:txBody>
      </p:sp>
    </p:spTree>
    <p:extLst>
      <p:ext uri="{BB962C8B-B14F-4D97-AF65-F5344CB8AC3E}">
        <p14:creationId xmlns:p14="http://schemas.microsoft.com/office/powerpoint/2010/main" xmlns="" val="3273289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30</a:t>
            </a:fld>
            <a:endParaRPr lang="en-IN"/>
          </a:p>
        </p:txBody>
      </p:sp>
    </p:spTree>
    <p:extLst>
      <p:ext uri="{BB962C8B-B14F-4D97-AF65-F5344CB8AC3E}">
        <p14:creationId xmlns:p14="http://schemas.microsoft.com/office/powerpoint/2010/main" xmlns="" val="347211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31</a:t>
            </a:fld>
            <a:endParaRPr lang="en-IN"/>
          </a:p>
        </p:txBody>
      </p:sp>
    </p:spTree>
    <p:extLst>
      <p:ext uri="{BB962C8B-B14F-4D97-AF65-F5344CB8AC3E}">
        <p14:creationId xmlns:p14="http://schemas.microsoft.com/office/powerpoint/2010/main" xmlns="" val="313343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32</a:t>
            </a:fld>
            <a:endParaRPr lang="en-IN"/>
          </a:p>
        </p:txBody>
      </p:sp>
    </p:spTree>
    <p:extLst>
      <p:ext uri="{BB962C8B-B14F-4D97-AF65-F5344CB8AC3E}">
        <p14:creationId xmlns:p14="http://schemas.microsoft.com/office/powerpoint/2010/main" xmlns="" val="27581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33</a:t>
            </a:fld>
            <a:endParaRPr lang="en-IN"/>
          </a:p>
        </p:txBody>
      </p:sp>
    </p:spTree>
    <p:extLst>
      <p:ext uri="{BB962C8B-B14F-4D97-AF65-F5344CB8AC3E}">
        <p14:creationId xmlns:p14="http://schemas.microsoft.com/office/powerpoint/2010/main" xmlns="" val="3621732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34</a:t>
            </a:fld>
            <a:endParaRPr lang="en-IN"/>
          </a:p>
        </p:txBody>
      </p:sp>
    </p:spTree>
    <p:extLst>
      <p:ext uri="{BB962C8B-B14F-4D97-AF65-F5344CB8AC3E}">
        <p14:creationId xmlns:p14="http://schemas.microsoft.com/office/powerpoint/2010/main" xmlns="" val="287845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4E933426-171B-4E08-9FBE-1D095C37567E}" type="slidenum">
              <a:rPr lang="en-IN" smtClean="0"/>
              <a:pPr/>
              <a:t>35</a:t>
            </a:fld>
            <a:endParaRPr lang="en-IN"/>
          </a:p>
        </p:txBody>
      </p:sp>
    </p:spTree>
    <p:extLst>
      <p:ext uri="{BB962C8B-B14F-4D97-AF65-F5344CB8AC3E}">
        <p14:creationId xmlns:p14="http://schemas.microsoft.com/office/powerpoint/2010/main" xmlns="" val="301717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77B683-86EA-4DC4-B008-2B3E1196F11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F746A-0F26-4B6D-92AB-EF4D94F7F1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7B683-86EA-4DC4-B008-2B3E1196F119}"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F746A-0F26-4B6D-92AB-EF4D94F7F1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4480" y="1928802"/>
            <a:ext cx="5572164" cy="27146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KEY COMPONENTS OF ELEVATOR PITCH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Introduction-</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element doesn't need to be fancy or complicated. Make it simple and get straight to the point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example, if you're pitching a time management tool, your hook can be a personal story like: "When I first started my business</a:t>
            </a:r>
            <a:r>
              <a:rPr lang="en-US" dirty="0" smtClean="0">
                <a:latin typeface="Times New Roman" pitchFamily="18" charset="0"/>
                <a:cs typeface="Times New Roman" pitchFamily="18" charset="0"/>
              </a:rPr>
              <a:t>, and so on.</a:t>
            </a:r>
          </a:p>
          <a:p>
            <a:r>
              <a:rPr lang="en-US" b="1" dirty="0">
                <a:latin typeface="Times New Roman" pitchFamily="18" charset="0"/>
                <a:cs typeface="Times New Roman" pitchFamily="18" charset="0"/>
              </a:rPr>
              <a:t>Experience:</a:t>
            </a:r>
            <a:r>
              <a:rPr lang="en-US" dirty="0">
                <a:latin typeface="Times New Roman" pitchFamily="18" charset="0"/>
                <a:cs typeface="Times New Roman" pitchFamily="18" charset="0"/>
              </a:rPr>
              <a:t> State any relevant work experience, or give your listener a little background about your company, brand, or idea.</a:t>
            </a: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KEY COMPONENTS OF ELEVATOR PITCH</a:t>
            </a:r>
            <a:endParaRPr lang="en-US" dirty="0"/>
          </a:p>
        </p:txBody>
      </p:sp>
      <p:sp>
        <p:nvSpPr>
          <p:cNvPr id="3" name="Content Placeholder 2"/>
          <p:cNvSpPr>
            <a:spLocks noGrp="1"/>
          </p:cNvSpPr>
          <p:nvPr>
            <p:ph idx="1"/>
          </p:nvPr>
        </p:nvSpPr>
        <p:spPr>
          <a:xfrm>
            <a:off x="457200" y="1428736"/>
            <a:ext cx="8229600" cy="5214974"/>
          </a:xfrm>
        </p:spPr>
        <p:txBody>
          <a:bodyPr>
            <a:normAutofit fontScale="85000" lnSpcReduction="10000"/>
          </a:bodyPr>
          <a:lstStyle/>
          <a:p>
            <a:r>
              <a:rPr lang="en-US" b="1" dirty="0">
                <a:latin typeface="Times New Roman" pitchFamily="18" charset="0"/>
                <a:cs typeface="Times New Roman" pitchFamily="18" charset="0"/>
              </a:rPr>
              <a:t>Goals:</a:t>
            </a:r>
            <a:r>
              <a:rPr lang="en-US" dirty="0">
                <a:latin typeface="Times New Roman" pitchFamily="18" charset="0"/>
                <a:cs typeface="Times New Roman" pitchFamily="18" charset="0"/>
              </a:rPr>
              <a:t> Clearly state your ultimate goal. This could be a pain point or problem you hope to address or value you can add</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Some proof of past success or stats that speak to your success could make </a:t>
            </a:r>
            <a:r>
              <a:rPr lang="en-US" dirty="0" smtClean="0">
                <a:latin typeface="Times New Roman" pitchFamily="18" charset="0"/>
                <a:cs typeface="Times New Roman" pitchFamily="18" charset="0"/>
              </a:rPr>
              <a:t>it a </a:t>
            </a:r>
            <a:r>
              <a:rPr lang="en-US" dirty="0">
                <a:latin typeface="Times New Roman" pitchFamily="18" charset="0"/>
                <a:cs typeface="Times New Roman" pitchFamily="18" charset="0"/>
              </a:rPr>
              <a:t>lot more genuine. </a:t>
            </a:r>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Solution/Proposition:</a:t>
            </a:r>
            <a:r>
              <a:rPr lang="en-US" dirty="0">
                <a:latin typeface="Times New Roman" pitchFamily="18" charset="0"/>
                <a:cs typeface="Times New Roman" pitchFamily="18" charset="0"/>
              </a:rPr>
              <a:t> Tell your listener about your unique solution to the problem. </a:t>
            </a:r>
            <a:r>
              <a:rPr lang="en-US" dirty="0" smtClean="0">
                <a:latin typeface="Times New Roman" pitchFamily="18" charset="0"/>
                <a:cs typeface="Times New Roman" pitchFamily="18" charset="0"/>
              </a:rPr>
              <a:t>Let </a:t>
            </a:r>
            <a:r>
              <a:rPr lang="en-US" dirty="0">
                <a:latin typeface="Times New Roman" pitchFamily="18" charset="0"/>
                <a:cs typeface="Times New Roman" pitchFamily="18" charset="0"/>
              </a:rPr>
              <a:t>them know that you're different—that your product or service isn't just another iteration of what came before.</a:t>
            </a:r>
          </a:p>
          <a:p>
            <a:pPr fontAlgn="base"/>
            <a:r>
              <a:rPr lang="en-US" b="1" dirty="0">
                <a:latin typeface="Times New Roman" pitchFamily="18" charset="0"/>
                <a:cs typeface="Times New Roman" pitchFamily="18" charset="0"/>
              </a:rPr>
              <a:t>Plan:</a:t>
            </a:r>
            <a:r>
              <a:rPr lang="en-US" dirty="0">
                <a:latin typeface="Times New Roman" pitchFamily="18" charset="0"/>
                <a:cs typeface="Times New Roman" pitchFamily="18" charset="0"/>
              </a:rPr>
              <a:t> Explain your plan for achieving your goal. Demonstrate that you have the necessary skills and knowledge, and be specific about how you are better equipped than your competitors to do it. </a:t>
            </a:r>
          </a:p>
          <a:p>
            <a:pPr>
              <a:buNone/>
            </a:pPr>
            <a:r>
              <a:rPr lang="en-US" dirty="0">
                <a:latin typeface="Times New Roman" pitchFamily="18" charset="0"/>
                <a:cs typeface="Times New Roman" pitchFamily="18" charset="0"/>
              </a:rPr>
              <a:t> </a:t>
            </a:r>
          </a:p>
          <a:p>
            <a:endParaRPr lang="en-US" dirty="0"/>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928694"/>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TIPS TO PERFECT YOUR ELEVATOR PITCH</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r>
              <a:rPr lang="en-US" b="1" dirty="0" smtClean="0">
                <a:latin typeface="Times New Roman" pitchFamily="18" charset="0"/>
                <a:cs typeface="Times New Roman" pitchFamily="18" charset="0"/>
              </a:rPr>
              <a:t>Stick </a:t>
            </a:r>
            <a:r>
              <a:rPr lang="en-US" b="1" dirty="0">
                <a:latin typeface="Times New Roman" pitchFamily="18" charset="0"/>
                <a:cs typeface="Times New Roman" pitchFamily="18" charset="0"/>
              </a:rPr>
              <a:t>to your </a:t>
            </a:r>
            <a:r>
              <a:rPr lang="en-US" b="1" dirty="0" smtClean="0">
                <a:latin typeface="Times New Roman" pitchFamily="18" charset="0"/>
                <a:cs typeface="Times New Roman" pitchFamily="18" charset="0"/>
              </a:rPr>
              <a:t>outline.</a:t>
            </a:r>
            <a:endParaRPr lang="en-US" b="1" dirty="0">
              <a:latin typeface="Times New Roman" pitchFamily="18" charset="0"/>
              <a:cs typeface="Times New Roman" pitchFamily="18" charset="0"/>
            </a:endParaRPr>
          </a:p>
          <a:p>
            <a:pPr marL="514350" indent="-514350">
              <a:buFont typeface="+mj-lt"/>
              <a:buAutoNum type="arabicPeriod"/>
            </a:pPr>
            <a:r>
              <a:rPr lang="en-US" b="1" dirty="0">
                <a:latin typeface="Times New Roman" pitchFamily="18" charset="0"/>
                <a:cs typeface="Times New Roman" pitchFamily="18" charset="0"/>
              </a:rPr>
              <a:t>Speak slowly and </a:t>
            </a:r>
            <a:r>
              <a:rPr lang="en-US" b="1" dirty="0" smtClean="0">
                <a:latin typeface="Times New Roman" pitchFamily="18" charset="0"/>
                <a:cs typeface="Times New Roman" pitchFamily="18" charset="0"/>
              </a:rPr>
              <a:t>clearly.</a:t>
            </a:r>
            <a:endParaRPr lang="en-US" b="1" dirty="0">
              <a:latin typeface="Times New Roman" pitchFamily="18" charset="0"/>
              <a:cs typeface="Times New Roman" pitchFamily="18" charset="0"/>
            </a:endParaRPr>
          </a:p>
          <a:p>
            <a:pPr marL="514350" indent="-514350">
              <a:buFont typeface="+mj-lt"/>
              <a:buAutoNum type="arabicPeriod"/>
            </a:pPr>
            <a:r>
              <a:rPr lang="en-US" b="1" dirty="0">
                <a:latin typeface="Times New Roman" pitchFamily="18" charset="0"/>
                <a:cs typeface="Times New Roman" pitchFamily="18" charset="0"/>
              </a:rPr>
              <a:t>Record your </a:t>
            </a:r>
            <a:r>
              <a:rPr lang="en-US" b="1" dirty="0" smtClean="0">
                <a:latin typeface="Times New Roman" pitchFamily="18" charset="0"/>
                <a:cs typeface="Times New Roman" pitchFamily="18" charset="0"/>
              </a:rPr>
              <a:t>pitch.</a:t>
            </a:r>
            <a:endParaRPr lang="en-US" b="1" dirty="0">
              <a:latin typeface="Times New Roman" pitchFamily="18" charset="0"/>
              <a:cs typeface="Times New Roman" pitchFamily="18" charset="0"/>
            </a:endParaRPr>
          </a:p>
          <a:p>
            <a:pPr marL="514350" indent="-514350">
              <a:buFont typeface="+mj-lt"/>
              <a:buAutoNum type="arabicPeriod"/>
            </a:pPr>
            <a:r>
              <a:rPr lang="en-US" b="1" dirty="0">
                <a:latin typeface="Times New Roman" pitchFamily="18" charset="0"/>
                <a:cs typeface="Times New Roman" pitchFamily="18" charset="0"/>
              </a:rPr>
              <a:t>Practice, practice, practice!</a:t>
            </a:r>
          </a:p>
          <a:p>
            <a:pPr>
              <a:buNone/>
            </a:pPr>
            <a:endParaRPr lang="en-US" dirty="0"/>
          </a:p>
        </p:txBody>
      </p:sp>
      <p:pic>
        <p:nvPicPr>
          <p:cNvPr id="5" name="Picture 4" descr="elevator-pitch.png"/>
          <p:cNvPicPr>
            <a:picLocks noChangeAspect="1"/>
          </p:cNvPicPr>
          <p:nvPr/>
        </p:nvPicPr>
        <p:blipFill>
          <a:blip r:embed="rId2"/>
          <a:stretch>
            <a:fillRect/>
          </a:stretch>
        </p:blipFill>
        <p:spPr>
          <a:xfrm>
            <a:off x="1500166" y="1428736"/>
            <a:ext cx="6357982" cy="3143272"/>
          </a:xfrm>
          <a:prstGeom prst="rect">
            <a:avLst/>
          </a:prstGeom>
        </p:spPr>
      </p:pic>
      <p:pic>
        <p:nvPicPr>
          <p:cNvPr id="6"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OUTLINE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3829048" cy="5143536"/>
          </a:xfrm>
        </p:spPr>
        <p:txBody>
          <a:bodyPr>
            <a:normAutofit fontScale="92500" lnSpcReduction="10000"/>
          </a:bodyPr>
          <a:lstStyle/>
          <a:p>
            <a:pPr fontAlgn="auto"/>
            <a:r>
              <a:rPr lang="en-US" b="1" u="sng" dirty="0" smtClean="0">
                <a:latin typeface="Times New Roman" pitchFamily="18" charset="0"/>
                <a:cs typeface="Times New Roman" pitchFamily="18" charset="0"/>
              </a:rPr>
              <a:t>Stick to your outline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prevent getting off-topic, it’s important to stick to your outline at least to some extent. </a:t>
            </a:r>
            <a:endParaRPr lang="en-US" dirty="0" smtClean="0">
              <a:latin typeface="Times New Roman" pitchFamily="18" charset="0"/>
              <a:cs typeface="Times New Roman" pitchFamily="18" charset="0"/>
            </a:endParaRPr>
          </a:p>
          <a:p>
            <a:pPr fontAlgn="auto"/>
            <a:r>
              <a:rPr lang="en-US" dirty="0" smtClean="0">
                <a:latin typeface="Times New Roman" pitchFamily="18" charset="0"/>
                <a:cs typeface="Times New Roman" pitchFamily="18" charset="0"/>
              </a:rPr>
              <a:t>While </a:t>
            </a:r>
            <a:r>
              <a:rPr lang="en-US" dirty="0">
                <a:latin typeface="Times New Roman" pitchFamily="18" charset="0"/>
                <a:cs typeface="Times New Roman" pitchFamily="18" charset="0"/>
              </a:rPr>
              <a:t>you don’t need to recite it word for word, it’s best to memorize the majority of your pitch. </a:t>
            </a:r>
          </a:p>
          <a:p>
            <a:endParaRPr lang="en-US" dirty="0">
              <a:latin typeface="Times New Roman" pitchFamily="18" charset="0"/>
              <a:cs typeface="Times New Roman" pitchFamily="18" charset="0"/>
            </a:endParaRPr>
          </a:p>
        </p:txBody>
      </p:sp>
      <p:pic>
        <p:nvPicPr>
          <p:cNvPr id="4" name="Picture 3" descr="6books222-page-001.jpg"/>
          <p:cNvPicPr>
            <a:picLocks noChangeAspect="1"/>
          </p:cNvPicPr>
          <p:nvPr/>
        </p:nvPicPr>
        <p:blipFill>
          <a:blip r:embed="rId2" cstate="print"/>
          <a:stretch>
            <a:fillRect/>
          </a:stretch>
        </p:blipFill>
        <p:spPr>
          <a:xfrm>
            <a:off x="4714876" y="1571612"/>
            <a:ext cx="4071998" cy="4429156"/>
          </a:xfrm>
          <a:prstGeom prst="rect">
            <a:avLst/>
          </a:prstGeom>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29520" y="6000768"/>
            <a:ext cx="1714480" cy="8572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SPEAK SLOWLY AND CLEARLY</a:t>
            </a:r>
            <a:endParaRPr lang="en-US" dirty="0"/>
          </a:p>
        </p:txBody>
      </p:sp>
      <p:sp>
        <p:nvSpPr>
          <p:cNvPr id="3" name="Content Placeholder 2"/>
          <p:cNvSpPr>
            <a:spLocks noGrp="1"/>
          </p:cNvSpPr>
          <p:nvPr>
            <p:ph idx="1"/>
          </p:nvPr>
        </p:nvSpPr>
        <p:spPr>
          <a:xfrm>
            <a:off x="457200" y="1600200"/>
            <a:ext cx="3829048" cy="5257800"/>
          </a:xfrm>
        </p:spPr>
        <p:txBody>
          <a:bodyPr>
            <a:normAutofit fontScale="85000" lnSpcReduction="10000"/>
          </a:bodyPr>
          <a:lstStyle/>
          <a:p>
            <a:pPr fontAlgn="auto"/>
            <a:r>
              <a:rPr lang="en-US" dirty="0" smtClean="0">
                <a:latin typeface="Times New Roman" pitchFamily="18" charset="0"/>
                <a:cs typeface="Times New Roman" pitchFamily="18" charset="0"/>
              </a:rPr>
              <a:t>Many professionals tend to talk quickly when they’re nervous.</a:t>
            </a:r>
          </a:p>
          <a:p>
            <a:pPr fontAlgn="auto"/>
            <a:r>
              <a:rPr lang="en-US" dirty="0" smtClean="0">
                <a:latin typeface="Times New Roman" pitchFamily="18" charset="0"/>
                <a:cs typeface="Times New Roman" pitchFamily="18" charset="0"/>
              </a:rPr>
              <a:t>But it’s important to enunciate and speak slowly so the audience can understand you. But try not to slow yourself down too much or you’ll go over your allotted time.</a:t>
            </a:r>
          </a:p>
          <a:p>
            <a:endParaRPr lang="en-US" dirty="0"/>
          </a:p>
        </p:txBody>
      </p:sp>
      <p:pic>
        <p:nvPicPr>
          <p:cNvPr id="7169" name="Picture 1"/>
          <p:cNvPicPr>
            <a:picLocks noChangeAspect="1" noChangeArrowheads="1"/>
          </p:cNvPicPr>
          <p:nvPr/>
        </p:nvPicPr>
        <p:blipFill>
          <a:blip r:embed="rId2"/>
          <a:srcRect/>
          <a:stretch>
            <a:fillRect/>
          </a:stretch>
        </p:blipFill>
        <p:spPr bwMode="auto">
          <a:xfrm>
            <a:off x="4500562" y="1785926"/>
            <a:ext cx="4071966" cy="3929090"/>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Record your pitch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4429124" cy="5257800"/>
          </a:xfrm>
        </p:spPr>
        <p:txBody>
          <a:bodyPr>
            <a:normAutofit fontScale="85000" lnSpcReduction="10000"/>
          </a:bodyPr>
          <a:lstStyle/>
          <a:p>
            <a:pPr fontAlgn="auto"/>
            <a:r>
              <a:rPr lang="en-US" dirty="0" smtClean="0">
                <a:latin typeface="Times New Roman" pitchFamily="18" charset="0"/>
                <a:cs typeface="Times New Roman" pitchFamily="18" charset="0"/>
              </a:rPr>
              <a:t>Record </a:t>
            </a:r>
            <a:r>
              <a:rPr lang="en-US" dirty="0">
                <a:latin typeface="Times New Roman" pitchFamily="18" charset="0"/>
                <a:cs typeface="Times New Roman" pitchFamily="18" charset="0"/>
              </a:rPr>
              <a:t>yourself reciting the pitch to work on any areas that need improvement. </a:t>
            </a:r>
            <a:endParaRPr lang="en-US" dirty="0" smtClean="0">
              <a:latin typeface="Times New Roman" pitchFamily="18" charset="0"/>
              <a:cs typeface="Times New Roman" pitchFamily="18" charset="0"/>
            </a:endParaRPr>
          </a:p>
          <a:p>
            <a:pPr fontAlgn="auto"/>
            <a:r>
              <a:rPr lang="en-US" dirty="0" smtClean="0">
                <a:latin typeface="Times New Roman" pitchFamily="18" charset="0"/>
                <a:cs typeface="Times New Roman" pitchFamily="18" charset="0"/>
              </a:rPr>
              <a:t>Practice </a:t>
            </a:r>
            <a:r>
              <a:rPr lang="en-US" dirty="0">
                <a:latin typeface="Times New Roman" pitchFamily="18" charset="0"/>
                <a:cs typeface="Times New Roman" pitchFamily="18" charset="0"/>
              </a:rPr>
              <a:t>your pitch a handful of times by playing the recording back and working out any pain points. </a:t>
            </a:r>
            <a:endParaRPr lang="en-US" dirty="0" smtClean="0">
              <a:latin typeface="Times New Roman" pitchFamily="18" charset="0"/>
              <a:cs typeface="Times New Roman" pitchFamily="18" charset="0"/>
            </a:endParaRPr>
          </a:p>
          <a:p>
            <a:pPr fontAlgn="auto"/>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couple of key areas to focus on are speed and tone. It’s better to sound overly energized rather than monotone. </a:t>
            </a:r>
          </a:p>
          <a:p>
            <a:endParaRPr lang="en-US" dirty="0">
              <a:latin typeface="Times New Roman" pitchFamily="18" charset="0"/>
              <a:cs typeface="Times New Roman" pitchFamily="18" charset="0"/>
            </a:endParaRPr>
          </a:p>
        </p:txBody>
      </p:sp>
      <p:pic>
        <p:nvPicPr>
          <p:cNvPr id="11265" name="Picture 1"/>
          <p:cNvPicPr>
            <a:picLocks noChangeAspect="1" noChangeArrowheads="1"/>
          </p:cNvPicPr>
          <p:nvPr/>
        </p:nvPicPr>
        <p:blipFill>
          <a:blip r:embed="rId2"/>
          <a:srcRect/>
          <a:stretch>
            <a:fillRect/>
          </a:stretch>
        </p:blipFill>
        <p:spPr bwMode="auto">
          <a:xfrm>
            <a:off x="5176841" y="2285992"/>
            <a:ext cx="3538563" cy="3238500"/>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Practice, practice, practice!</a:t>
            </a:r>
            <a:endParaRPr lang="en-US" b="1" dirty="0"/>
          </a:p>
        </p:txBody>
      </p:sp>
      <p:sp>
        <p:nvSpPr>
          <p:cNvPr id="3" name="Content Placeholder 2"/>
          <p:cNvSpPr>
            <a:spLocks noGrp="1"/>
          </p:cNvSpPr>
          <p:nvPr>
            <p:ph idx="1"/>
          </p:nvPr>
        </p:nvSpPr>
        <p:spPr>
          <a:xfrm>
            <a:off x="457200" y="1600200"/>
            <a:ext cx="4043362" cy="5257800"/>
          </a:xfrm>
        </p:spPr>
        <p:txBody>
          <a:bodyPr>
            <a:normAutofit fontScale="85000" lnSpcReduction="20000"/>
          </a:bodyPr>
          <a:lstStyle/>
          <a:p>
            <a:r>
              <a:rPr lang="en-US" dirty="0" smtClean="0">
                <a:latin typeface="Times New Roman" pitchFamily="18" charset="0"/>
                <a:cs typeface="Times New Roman" pitchFamily="18" charset="0"/>
              </a:rPr>
              <a:t>There’s nothing more effective than practicing your pitch until you’re able to recite it in your sleep.</a:t>
            </a:r>
          </a:p>
          <a:p>
            <a:r>
              <a:rPr lang="en-US" dirty="0" smtClean="0">
                <a:latin typeface="Times New Roman" pitchFamily="18" charset="0"/>
                <a:cs typeface="Times New Roman" pitchFamily="18" charset="0"/>
              </a:rPr>
              <a:t> If possible, practice in front of friends and family to get constructive feedback on how you can make your pitch even better. </a:t>
            </a:r>
          </a:p>
          <a:p>
            <a:r>
              <a:rPr lang="en-US" dirty="0" smtClean="0">
                <a:latin typeface="Times New Roman" pitchFamily="18" charset="0"/>
                <a:cs typeface="Times New Roman" pitchFamily="18" charset="0"/>
              </a:rPr>
              <a:t>Even if you have years of experience, you can never go wrong with being overly prepared</a:t>
            </a:r>
            <a:r>
              <a:rPr lang="en-US" dirty="0" smtClean="0"/>
              <a:t>. </a:t>
            </a:r>
          </a:p>
          <a:p>
            <a:endParaRPr lang="en-US" dirty="0"/>
          </a:p>
        </p:txBody>
      </p:sp>
      <p:pic>
        <p:nvPicPr>
          <p:cNvPr id="8193" name="Picture 1"/>
          <p:cNvPicPr>
            <a:picLocks noChangeAspect="1" noChangeArrowheads="1"/>
          </p:cNvPicPr>
          <p:nvPr/>
        </p:nvPicPr>
        <p:blipFill>
          <a:blip r:embed="rId2"/>
          <a:srcRect/>
          <a:stretch>
            <a:fillRect/>
          </a:stretch>
        </p:blipFill>
        <p:spPr bwMode="auto">
          <a:xfrm>
            <a:off x="4857752" y="2357430"/>
            <a:ext cx="3990980" cy="3571900"/>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43116"/>
          </a:xfrm>
        </p:spPr>
        <p:txBody>
          <a:bodyPr>
            <a:normAutofit/>
          </a:bodyPr>
          <a:lstStyle/>
          <a:p>
            <a:r>
              <a:rPr lang="en-US" b="1" dirty="0">
                <a:latin typeface="Times New Roman" pitchFamily="18" charset="0"/>
                <a:cs typeface="Times New Roman" pitchFamily="18" charset="0"/>
              </a:rPr>
              <a:t>Common elevator pitch mistakes to avoid</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fontAlgn="auto"/>
            <a:r>
              <a:rPr lang="en-US" b="1" dirty="0" smtClean="0">
                <a:latin typeface="Times New Roman" pitchFamily="18" charset="0"/>
                <a:cs typeface="Times New Roman" pitchFamily="18" charset="0"/>
              </a:rPr>
              <a:t>Rambling and using too much jargon-</a:t>
            </a: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biggest mistakes in delivering an elevator pitch is exceeding the optimal amount of time and filling it with industry jargon. </a:t>
            </a:r>
            <a:r>
              <a:rPr lang="en-US" dirty="0" smtClean="0">
                <a:latin typeface="Times New Roman" pitchFamily="18" charset="0"/>
                <a:cs typeface="Times New Roman" pitchFamily="18" charset="0"/>
              </a:rPr>
              <a:t>Avoid </a:t>
            </a:r>
            <a:r>
              <a:rPr lang="en-US" dirty="0">
                <a:latin typeface="Times New Roman" pitchFamily="18" charset="0"/>
                <a:cs typeface="Times New Roman" pitchFamily="18" charset="0"/>
              </a:rPr>
              <a:t>technical terms that might confuse your </a:t>
            </a:r>
            <a:r>
              <a:rPr lang="en-US" dirty="0" smtClean="0">
                <a:latin typeface="Times New Roman" pitchFamily="18" charset="0"/>
                <a:cs typeface="Times New Roman" pitchFamily="18" charset="0"/>
              </a:rPr>
              <a:t>audience.</a:t>
            </a:r>
          </a:p>
          <a:p>
            <a:pPr fontAlgn="auto"/>
            <a:r>
              <a:rPr lang="en-US" b="1" dirty="0">
                <a:latin typeface="Times New Roman" pitchFamily="18" charset="0"/>
                <a:cs typeface="Times New Roman" pitchFamily="18" charset="0"/>
              </a:rPr>
              <a:t>Not communicating your value proposition in a compelling </a:t>
            </a:r>
            <a:r>
              <a:rPr lang="en-US" b="1" dirty="0" smtClean="0">
                <a:latin typeface="Times New Roman" pitchFamily="18" charset="0"/>
                <a:cs typeface="Times New Roman" pitchFamily="18" charset="0"/>
              </a:rPr>
              <a:t>way-</a:t>
            </a:r>
            <a:r>
              <a:rPr lang="en-US" dirty="0" smtClean="0">
                <a:latin typeface="Times New Roman" pitchFamily="18" charset="0"/>
                <a:cs typeface="Times New Roman" pitchFamily="18" charset="0"/>
              </a:rPr>
              <a:t>Your </a:t>
            </a:r>
            <a:r>
              <a:rPr lang="en-US" dirty="0">
                <a:latin typeface="Times New Roman" pitchFamily="18" charset="0"/>
                <a:cs typeface="Times New Roman" pitchFamily="18" charset="0"/>
              </a:rPr>
              <a:t>elevator speech should quickly and effectively convey your unique value. </a:t>
            </a: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especially crucial when addressing a potential employer or investors. </a:t>
            </a:r>
          </a:p>
          <a:p>
            <a:pPr fontAlgn="auto"/>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0242" name="AutoShape 2" descr="3 Ways to Talk Slower - wikiH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Common elevator pitch mistakes to avoid</a:t>
            </a:r>
            <a:endParaRPr lang="en-US" dirty="0"/>
          </a:p>
        </p:txBody>
      </p:sp>
      <p:sp>
        <p:nvSpPr>
          <p:cNvPr id="3" name="Content Placeholder 2"/>
          <p:cNvSpPr>
            <a:spLocks noGrp="1"/>
          </p:cNvSpPr>
          <p:nvPr>
            <p:ph idx="1"/>
          </p:nvPr>
        </p:nvSpPr>
        <p:spPr/>
        <p:txBody>
          <a:bodyPr>
            <a:normAutofit lnSpcReduction="10000"/>
          </a:bodyPr>
          <a:lstStyle/>
          <a:p>
            <a:pPr fontAlgn="auto"/>
            <a:r>
              <a:rPr lang="en-US" b="1" dirty="0">
                <a:latin typeface="Times New Roman" pitchFamily="18" charset="0"/>
                <a:cs typeface="Times New Roman" pitchFamily="18" charset="0"/>
              </a:rPr>
              <a:t>Not tailoring your pitch to your target </a:t>
            </a:r>
            <a:r>
              <a:rPr lang="en-US" b="1" dirty="0" smtClean="0">
                <a:latin typeface="Times New Roman" pitchFamily="18" charset="0"/>
                <a:cs typeface="Times New Roman" pitchFamily="18" charset="0"/>
              </a:rPr>
              <a:t>audience-</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one-size-fits-all approach rarely works for an elevator pitch. Tailor your message to your specific </a:t>
            </a:r>
            <a:r>
              <a:rPr lang="en-US" dirty="0" smtClean="0">
                <a:latin typeface="Times New Roman" pitchFamily="18" charset="0"/>
                <a:cs typeface="Times New Roman" pitchFamily="18" charset="0"/>
              </a:rPr>
              <a:t>audience.</a:t>
            </a:r>
            <a:endParaRPr lang="en-US" dirty="0">
              <a:latin typeface="Times New Roman" pitchFamily="18" charset="0"/>
              <a:cs typeface="Times New Roman" pitchFamily="18" charset="0"/>
            </a:endParaRPr>
          </a:p>
          <a:p>
            <a:pPr fontAlgn="auto"/>
            <a:r>
              <a:rPr lang="en-US" b="1" dirty="0" smtClean="0">
                <a:latin typeface="Times New Roman" pitchFamily="18" charset="0"/>
                <a:cs typeface="Times New Roman" pitchFamily="18" charset="0"/>
              </a:rPr>
              <a:t>Forgetting </a:t>
            </a:r>
            <a:r>
              <a:rPr lang="en-US" b="1" dirty="0">
                <a:latin typeface="Times New Roman" pitchFamily="18" charset="0"/>
                <a:cs typeface="Times New Roman" pitchFamily="18" charset="0"/>
              </a:rPr>
              <a:t>to include a call to </a:t>
            </a:r>
            <a:r>
              <a:rPr lang="en-US" b="1" dirty="0" smtClean="0">
                <a:latin typeface="Times New Roman" pitchFamily="18" charset="0"/>
                <a:cs typeface="Times New Roman" pitchFamily="18" charset="0"/>
              </a:rPr>
              <a:t>action</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effective elevator pitch should end with a clear next </a:t>
            </a:r>
            <a:r>
              <a:rPr lang="en-US" dirty="0" smtClean="0">
                <a:latin typeface="Times New Roman" pitchFamily="18" charset="0"/>
                <a:cs typeface="Times New Roman" pitchFamily="18" charset="0"/>
              </a:rPr>
              <a:t>step. </a:t>
            </a:r>
            <a:r>
              <a:rPr lang="en-US" dirty="0">
                <a:latin typeface="Times New Roman" pitchFamily="18" charset="0"/>
                <a:cs typeface="Times New Roman" pitchFamily="18" charset="0"/>
              </a:rPr>
              <a:t>This gives your audience a concrete way to continue the conversation and build your network.</a:t>
            </a:r>
          </a:p>
          <a:p>
            <a:endParaRPr lang="en-US"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Blue Sky Thinking</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Blue sky thinking </a:t>
            </a:r>
            <a:r>
              <a:rPr lang="en-US" dirty="0" smtClean="0">
                <a:latin typeface="Times New Roman" pitchFamily="18" charset="0"/>
                <a:cs typeface="Times New Roman" pitchFamily="18" charset="0"/>
              </a:rPr>
              <a:t>is a creative problem-solving technique that encourages individuals to think without constraints or limitations. It's often associated with brainstorming and idea generation, where participants are encouraged to explore unconventional and even seemingly unrealistic ideas.</a:t>
            </a:r>
          </a:p>
          <a:p>
            <a:endParaRPr lang="en-US" dirty="0"/>
          </a:p>
        </p:txBody>
      </p:sp>
      <p:pic>
        <p:nvPicPr>
          <p:cNvPr id="30723" name="Picture 3"/>
          <p:cNvPicPr>
            <a:picLocks noChangeAspect="1" noChangeArrowheads="1"/>
          </p:cNvPicPr>
          <p:nvPr/>
        </p:nvPicPr>
        <p:blipFill>
          <a:blip r:embed="rId2"/>
          <a:srcRect/>
          <a:stretch>
            <a:fillRect/>
          </a:stretch>
        </p:blipFill>
        <p:spPr bwMode="auto">
          <a:xfrm>
            <a:off x="1857356" y="1071546"/>
            <a:ext cx="5429288" cy="2857520"/>
          </a:xfrm>
          <a:prstGeom prst="rect">
            <a:avLst/>
          </a:prstGeom>
          <a:noFill/>
          <a:ln w="9525">
            <a:noFill/>
            <a:miter lim="800000"/>
            <a:headEnd/>
            <a:tailEnd/>
          </a:ln>
          <a:effectLst/>
        </p:spPr>
      </p:pic>
      <p:pic>
        <p:nvPicPr>
          <p:cNvPr id="6"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58082" y="6143644"/>
            <a:ext cx="1785918" cy="7143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2000240"/>
          </a:xfrm>
        </p:spPr>
        <p:txBody>
          <a:bodyPr>
            <a:normAutofit fontScale="90000"/>
          </a:bodyPr>
          <a:lstStyle/>
          <a:p>
            <a:r>
              <a:rPr lang="en-US" b="1" dirty="0" smtClean="0">
                <a:latin typeface="Times New Roman" pitchFamily="18" charset="0"/>
                <a:cs typeface="Times New Roman" pitchFamily="18" charset="0"/>
              </a:rPr>
              <a:t>PRESENTATION SKILLS – 1 ELEVATOR TEST, BLUE SKY THINKING</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pic>
        <p:nvPicPr>
          <p:cNvPr id="27649" name="Picture 1"/>
          <p:cNvPicPr>
            <a:picLocks noChangeAspect="1" noChangeArrowheads="1"/>
          </p:cNvPicPr>
          <p:nvPr/>
        </p:nvPicPr>
        <p:blipFill>
          <a:blip r:embed="rId2"/>
          <a:srcRect/>
          <a:stretch>
            <a:fillRect/>
          </a:stretch>
        </p:blipFill>
        <p:spPr bwMode="auto">
          <a:xfrm>
            <a:off x="928662" y="2143116"/>
            <a:ext cx="7500990" cy="3857652"/>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6000768"/>
            <a:ext cx="2071670" cy="85723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11288"/>
          </a:xfrm>
        </p:spPr>
        <p:txBody>
          <a:bodyPr>
            <a:normAutofit fontScale="90000"/>
          </a:bodyPr>
          <a:lstStyle/>
          <a:p>
            <a:r>
              <a:rPr lang="en-US" b="1" dirty="0" smtClean="0">
                <a:latin typeface="Times New Roman" pitchFamily="18" charset="0"/>
                <a:cs typeface="Times New Roman" pitchFamily="18" charset="0"/>
              </a:rPr>
              <a:t>Steps to Apply Blue Sky Thinking in Presentations: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5114948"/>
          </a:xfrm>
        </p:spPr>
        <p:txBody>
          <a:bodyPr>
            <a:normAutofit fontScale="85000" lnSpcReduction="20000"/>
          </a:bodyPr>
          <a:lstStyle/>
          <a:p>
            <a:r>
              <a:rPr lang="en-US" b="1" dirty="0" smtClean="0">
                <a:latin typeface="Times New Roman" pitchFamily="18" charset="0"/>
                <a:cs typeface="Times New Roman" pitchFamily="18" charset="0"/>
              </a:rPr>
              <a:t>Suspend Constraints</a:t>
            </a:r>
            <a:r>
              <a:rPr lang="en-US" dirty="0" smtClean="0">
                <a:latin typeface="Times New Roman" pitchFamily="18" charset="0"/>
                <a:cs typeface="Times New Roman" pitchFamily="18" charset="0"/>
              </a:rPr>
              <a:t>: During brainstorming, don’t worry about practicalities such as budget, time, or feasibility. The aim is to generate ideas without restrictions.</a:t>
            </a:r>
          </a:p>
          <a:p>
            <a:r>
              <a:rPr lang="en-US" b="1" dirty="0" smtClean="0">
                <a:latin typeface="Times New Roman" pitchFamily="18" charset="0"/>
                <a:cs typeface="Times New Roman" pitchFamily="18" charset="0"/>
              </a:rPr>
              <a:t>Think Big</a:t>
            </a:r>
            <a:r>
              <a:rPr lang="en-US" dirty="0" smtClean="0">
                <a:latin typeface="Times New Roman" pitchFamily="18" charset="0"/>
                <a:cs typeface="Times New Roman" pitchFamily="18" charset="0"/>
              </a:rPr>
              <a:t>: Encourage bold, ambitious ideas that challenge the status quo. Ask “what if” questions like, </a:t>
            </a:r>
            <a:r>
              <a:rPr lang="en-US" i="1" dirty="0" smtClean="0">
                <a:latin typeface="Times New Roman" pitchFamily="18" charset="0"/>
                <a:cs typeface="Times New Roman" pitchFamily="18" charset="0"/>
              </a:rPr>
              <a:t>“What if we had unlimited resources?”</a:t>
            </a:r>
            <a:r>
              <a:rPr lang="en-US" dirty="0" smtClean="0">
                <a:latin typeface="Times New Roman" pitchFamily="18" charset="0"/>
                <a:cs typeface="Times New Roman" pitchFamily="18" charset="0"/>
              </a:rPr>
              <a:t> or </a:t>
            </a:r>
            <a:r>
              <a:rPr lang="en-US" i="1" dirty="0" smtClean="0">
                <a:latin typeface="Times New Roman" pitchFamily="18" charset="0"/>
                <a:cs typeface="Times New Roman" pitchFamily="18" charset="0"/>
              </a:rPr>
              <a:t>“What if we could start from scratch?”</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Collaborative Mindset</a:t>
            </a:r>
            <a:r>
              <a:rPr lang="en-US" dirty="0" smtClean="0">
                <a:latin typeface="Times New Roman" pitchFamily="18" charset="0"/>
                <a:cs typeface="Times New Roman" pitchFamily="18" charset="0"/>
              </a:rPr>
              <a:t>: Invite different perspectives. Often, combining diverse ideas leads to innovative solutions.</a:t>
            </a:r>
          </a:p>
          <a:p>
            <a:r>
              <a:rPr lang="en-US" b="1" dirty="0" smtClean="0">
                <a:latin typeface="Times New Roman" pitchFamily="18" charset="0"/>
                <a:cs typeface="Times New Roman" pitchFamily="18" charset="0"/>
              </a:rPr>
              <a:t>Refine &amp; Filter</a:t>
            </a:r>
            <a:r>
              <a:rPr lang="en-US" dirty="0" smtClean="0">
                <a:latin typeface="Times New Roman" pitchFamily="18" charset="0"/>
                <a:cs typeface="Times New Roman" pitchFamily="18" charset="0"/>
              </a:rPr>
              <a:t>: After generating blue sky ideas, you can later refine them based on feasibility, but during the creative phase, let the ideas flow freely.</a:t>
            </a:r>
          </a:p>
          <a:p>
            <a:endParaRPr lang="en-US"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58082" y="6215082"/>
            <a:ext cx="1785918" cy="64291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785786" y="571480"/>
            <a:ext cx="7643865" cy="5500726"/>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785786" y="500042"/>
            <a:ext cx="7715303" cy="5500726"/>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Significance of the </a:t>
            </a:r>
            <a:r>
              <a:rPr lang="en-US" b="1" dirty="0" smtClean="0">
                <a:latin typeface="Times New Roman" pitchFamily="18" charset="0"/>
                <a:cs typeface="Times New Roman" pitchFamily="18" charset="0"/>
              </a:rPr>
              <a:t>Blue Sky Thinking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Encourages Creativity and Innovation-</a:t>
            </a:r>
            <a:r>
              <a:rPr lang="en-US" dirty="0" smtClean="0">
                <a:latin typeface="Times New Roman" pitchFamily="18" charset="0"/>
                <a:cs typeface="Times New Roman" pitchFamily="18" charset="0"/>
              </a:rPr>
              <a:t>Blue sky thinking allows presenters to step outside of conventional boundaries and explore fresh, creative ideas.</a:t>
            </a:r>
          </a:p>
          <a:p>
            <a:r>
              <a:rPr lang="en-US" b="1" dirty="0" smtClean="0">
                <a:latin typeface="Times New Roman" pitchFamily="18" charset="0"/>
                <a:cs typeface="Times New Roman" pitchFamily="18" charset="0"/>
              </a:rPr>
              <a:t>Inspires Engagement and Collaboration-</a:t>
            </a:r>
            <a:r>
              <a:rPr lang="en-US" dirty="0" smtClean="0">
                <a:latin typeface="Times New Roman" pitchFamily="18" charset="0"/>
                <a:cs typeface="Times New Roman" pitchFamily="18" charset="0"/>
              </a:rPr>
              <a:t>Blue sky ideas often spark curiosity and invite collaboration. When you present big ideas, people are more likely to engage in a discussion, offering their own suggestions or building upon your ideas.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Significance of the Blue Sky Thinking</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smtClean="0">
                <a:latin typeface="Times New Roman" pitchFamily="18" charset="0"/>
                <a:cs typeface="Times New Roman" pitchFamily="18" charset="0"/>
              </a:rPr>
              <a:t>Promotes Long-Term Vision-</a:t>
            </a:r>
            <a:r>
              <a:rPr lang="en-US" dirty="0" smtClean="0">
                <a:latin typeface="Times New Roman" pitchFamily="18" charset="0"/>
                <a:cs typeface="Times New Roman" pitchFamily="18" charset="0"/>
              </a:rPr>
              <a:t>Presentations that incorporate blue sky thinking often focus on the bigger picture, beyond immediate problems or short-term goals.</a:t>
            </a:r>
          </a:p>
          <a:p>
            <a:r>
              <a:rPr lang="en-US" b="1" dirty="0" smtClean="0">
                <a:latin typeface="Times New Roman" pitchFamily="18" charset="0"/>
                <a:cs typeface="Times New Roman" pitchFamily="18" charset="0"/>
              </a:rPr>
              <a:t>Stimulates Problem Solving-</a:t>
            </a:r>
            <a:r>
              <a:rPr lang="en-US" dirty="0" smtClean="0">
                <a:latin typeface="Times New Roman" pitchFamily="18" charset="0"/>
                <a:cs typeface="Times New Roman" pitchFamily="18" charset="0"/>
              </a:rPr>
              <a:t>When dealing with complex issues, blue sky thinking in a presentation can encourage out-of-the-box solutions. </a:t>
            </a:r>
          </a:p>
          <a:p>
            <a:r>
              <a:rPr lang="en-US" dirty="0" smtClean="0">
                <a:latin typeface="Times New Roman" pitchFamily="18" charset="0"/>
                <a:cs typeface="Times New Roman" pitchFamily="18" charset="0"/>
              </a:rPr>
              <a:t>Rather than focusing on the constraints, it pushes the audience to explore multiple pathways and think beyond current obstacles.</a:t>
            </a:r>
          </a:p>
          <a:p>
            <a:r>
              <a:rPr lang="en-US" b="1" dirty="0" smtClean="0">
                <a:latin typeface="Times New Roman" pitchFamily="18" charset="0"/>
                <a:cs typeface="Times New Roman" pitchFamily="18" charset="0"/>
              </a:rPr>
              <a:t>Builds Confidence and Optimism-</a:t>
            </a:r>
            <a:r>
              <a:rPr lang="en-US" dirty="0" smtClean="0">
                <a:latin typeface="Times New Roman" pitchFamily="18" charset="0"/>
                <a:cs typeface="Times New Roman" pitchFamily="18" charset="0"/>
              </a:rPr>
              <a:t>When you present ideas that are bold and imaginative, it encourages a sense of optimism and confidence in the possibilities ahead.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6072206"/>
            <a:ext cx="2071670" cy="78579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Other Thinking Ideas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43444"/>
          </a:xfrm>
        </p:spPr>
        <p:txBody>
          <a:bodyPr>
            <a:normAutofit fontScale="92500" lnSpcReduction="10000"/>
          </a:bodyPr>
          <a:lstStyle/>
          <a:p>
            <a:r>
              <a:rPr lang="en-US" dirty="0" smtClean="0">
                <a:latin typeface="Times New Roman" pitchFamily="18" charset="0"/>
                <a:cs typeface="Times New Roman" pitchFamily="18" charset="0"/>
              </a:rPr>
              <a:t>Red </a:t>
            </a:r>
            <a:r>
              <a:rPr lang="en-US" dirty="0" smtClean="0">
                <a:latin typeface="Times New Roman" pitchFamily="18" charset="0"/>
                <a:cs typeface="Times New Roman" pitchFamily="18" charset="0"/>
              </a:rPr>
              <a:t>sky thinking represents </a:t>
            </a:r>
            <a:r>
              <a:rPr lang="en-US" b="1" dirty="0" smtClean="0">
                <a:latin typeface="Times New Roman" pitchFamily="18" charset="0"/>
                <a:cs typeface="Times New Roman" pitchFamily="18" charset="0"/>
              </a:rPr>
              <a:t>passionate, bold, and high-energy thinking</a:t>
            </a:r>
            <a:r>
              <a:rPr lang="en-US" dirty="0" smtClean="0">
                <a:latin typeface="Times New Roman" pitchFamily="18" charset="0"/>
                <a:cs typeface="Times New Roman" pitchFamily="18" charset="0"/>
              </a:rPr>
              <a:t>. It encourages individuals to push boundaries and explore daring, unconventional ideas.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White sky thinking is associated with </a:t>
            </a:r>
            <a:r>
              <a:rPr lang="en-US" b="1" dirty="0" smtClean="0">
                <a:latin typeface="Times New Roman" pitchFamily="18" charset="0"/>
                <a:cs typeface="Times New Roman" pitchFamily="18" charset="0"/>
              </a:rPr>
              <a:t>logical, practical, and fact-based thinking</a:t>
            </a:r>
            <a:r>
              <a:rPr lang="en-US" dirty="0" smtClean="0">
                <a:latin typeface="Times New Roman" pitchFamily="18" charset="0"/>
                <a:cs typeface="Times New Roman" pitchFamily="18" charset="0"/>
              </a:rPr>
              <a:t>. It focuses on clarity, realism, and structured thought processes.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Purple sky thinking is a blend of </a:t>
            </a:r>
            <a:r>
              <a:rPr lang="en-US" b="1" dirty="0" smtClean="0">
                <a:latin typeface="Times New Roman" pitchFamily="18" charset="0"/>
                <a:cs typeface="Times New Roman" pitchFamily="18" charset="0"/>
              </a:rPr>
              <a:t>creative and imaginative thinking</a:t>
            </a:r>
            <a:r>
              <a:rPr lang="en-US" dirty="0" smtClean="0">
                <a:latin typeface="Times New Roman" pitchFamily="18" charset="0"/>
                <a:cs typeface="Times New Roman" pitchFamily="18" charset="0"/>
              </a:rPr>
              <a:t> with a touch of </a:t>
            </a:r>
            <a:r>
              <a:rPr lang="en-US" b="1" dirty="0" smtClean="0">
                <a:latin typeface="Times New Roman" pitchFamily="18" charset="0"/>
                <a:cs typeface="Times New Roman" pitchFamily="18" charset="0"/>
              </a:rPr>
              <a:t>sophistication and long-term vision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786454"/>
            <a:ext cx="2071670" cy="107154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6600" b="1" dirty="0" smtClean="0">
              <a:latin typeface="Times New Roman" pitchFamily="18" charset="0"/>
              <a:cs typeface="Times New Roman" pitchFamily="18" charset="0"/>
            </a:endParaRPr>
          </a:p>
          <a:p>
            <a:pPr algn="ctr">
              <a:buNone/>
            </a:pPr>
            <a:r>
              <a:rPr lang="en-US" sz="6600" b="1" dirty="0" smtClean="0">
                <a:latin typeface="Times New Roman" pitchFamily="18" charset="0"/>
                <a:cs typeface="Times New Roman" pitchFamily="18" charset="0"/>
              </a:rPr>
              <a:t>THANK YOU</a:t>
            </a:r>
            <a:endParaRPr lang="en-US" sz="6600" b="1"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786454"/>
            <a:ext cx="2071670" cy="10715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r>
              <a:rPr lang="en-US" dirty="0" smtClean="0"/>
              <a:t>What is the primary purpose of the Presentation?</a:t>
            </a:r>
          </a:p>
          <a:p>
            <a:pPr marL="514350" indent="-514350">
              <a:buFont typeface="+mj-lt"/>
              <a:buAutoNum type="alphaUcPeriod"/>
            </a:pPr>
            <a:r>
              <a:rPr lang="en-US" dirty="0" smtClean="0"/>
              <a:t>To entertain the audience</a:t>
            </a:r>
          </a:p>
          <a:p>
            <a:pPr marL="514350" indent="-514350">
              <a:buFont typeface="+mj-lt"/>
              <a:buAutoNum type="alphaUcPeriod"/>
            </a:pPr>
            <a:r>
              <a:rPr lang="en-US" dirty="0" smtClean="0"/>
              <a:t>To inform, persuade, or inspire the audience</a:t>
            </a:r>
          </a:p>
          <a:p>
            <a:pPr marL="514350" indent="-514350">
              <a:buFont typeface="+mj-lt"/>
              <a:buAutoNum type="alphaUcPeriod"/>
            </a:pPr>
            <a:r>
              <a:rPr lang="en-US" dirty="0" smtClean="0"/>
              <a:t>To fill time</a:t>
            </a:r>
          </a:p>
          <a:p>
            <a:pPr marL="514350" indent="-514350">
              <a:buFont typeface="+mj-lt"/>
              <a:buAutoNum type="alphaUcPeriod"/>
            </a:pPr>
            <a:r>
              <a:rPr lang="en-US" dirty="0" smtClean="0"/>
              <a:t>To showcase visual Aids</a:t>
            </a:r>
            <a:endParaRPr lang="en-US" dirty="0"/>
          </a:p>
        </p:txBody>
      </p:sp>
    </p:spTree>
    <p:extLst>
      <p:ext uri="{BB962C8B-B14F-4D97-AF65-F5344CB8AC3E}">
        <p14:creationId xmlns:p14="http://schemas.microsoft.com/office/powerpoint/2010/main" xmlns="" val="1070162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does “engaging the audience” mean during a Presentation?</a:t>
            </a:r>
          </a:p>
          <a:p>
            <a:pPr marL="514350" indent="-514350">
              <a:buFont typeface="+mj-lt"/>
              <a:buAutoNum type="alphaUcPeriod"/>
            </a:pPr>
            <a:r>
              <a:rPr lang="en-US" dirty="0" smtClean="0"/>
              <a:t>Asking the audience to remain silent</a:t>
            </a:r>
          </a:p>
          <a:p>
            <a:pPr marL="514350" indent="-514350">
              <a:buFont typeface="+mj-lt"/>
              <a:buAutoNum type="alphaUcPeriod"/>
            </a:pPr>
            <a:r>
              <a:rPr lang="en-US" dirty="0" smtClean="0"/>
              <a:t>Making the audience participate and connect with the content</a:t>
            </a:r>
          </a:p>
          <a:p>
            <a:pPr marL="514350" indent="-514350">
              <a:buFont typeface="+mj-lt"/>
              <a:buAutoNum type="alphaUcPeriod"/>
            </a:pPr>
            <a:r>
              <a:rPr lang="en-US" dirty="0" smtClean="0"/>
              <a:t>Ignoring the audience questions</a:t>
            </a:r>
          </a:p>
          <a:p>
            <a:pPr marL="514350" indent="-514350">
              <a:buFont typeface="+mj-lt"/>
              <a:buAutoNum type="alphaUcPeriod"/>
            </a:pPr>
            <a:r>
              <a:rPr lang="en-US" dirty="0" smtClean="0"/>
              <a:t>Talking without pauses</a:t>
            </a:r>
            <a:endParaRPr lang="en-US" dirty="0"/>
          </a:p>
        </p:txBody>
      </p:sp>
    </p:spTree>
    <p:extLst>
      <p:ext uri="{BB962C8B-B14F-4D97-AF65-F5344CB8AC3E}">
        <p14:creationId xmlns:p14="http://schemas.microsoft.com/office/powerpoint/2010/main" xmlns="" val="91888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can a Presenter leave a lasting impression at the end of a Presentation?</a:t>
            </a:r>
          </a:p>
          <a:p>
            <a:pPr marL="514350" indent="-514350">
              <a:buFont typeface="+mj-lt"/>
              <a:buAutoNum type="alphaUcPeriod"/>
            </a:pPr>
            <a:r>
              <a:rPr lang="en-US" dirty="0" smtClean="0"/>
              <a:t>By using a memorable quote or call to action</a:t>
            </a:r>
          </a:p>
          <a:p>
            <a:pPr marL="514350" indent="-514350">
              <a:buFont typeface="+mj-lt"/>
              <a:buAutoNum type="alphaUcPeriod"/>
            </a:pPr>
            <a:r>
              <a:rPr lang="en-US" dirty="0" smtClean="0"/>
              <a:t>By quickly ending the presentation</a:t>
            </a:r>
          </a:p>
          <a:p>
            <a:pPr marL="514350" indent="-514350">
              <a:buFont typeface="+mj-lt"/>
              <a:buAutoNum type="alphaUcPeriod"/>
            </a:pPr>
            <a:r>
              <a:rPr lang="en-US" dirty="0" smtClean="0"/>
              <a:t>By listing every point again</a:t>
            </a:r>
          </a:p>
          <a:p>
            <a:pPr marL="514350" indent="-514350">
              <a:buFont typeface="+mj-lt"/>
              <a:buAutoNum type="alphaUcPeriod"/>
            </a:pPr>
            <a:r>
              <a:rPr lang="en-US" dirty="0" smtClean="0"/>
              <a:t>By thanking the audience repeatedly</a:t>
            </a:r>
            <a:endParaRPr lang="en-US" dirty="0"/>
          </a:p>
        </p:txBody>
      </p:sp>
    </p:spTree>
    <p:extLst>
      <p:ext uri="{BB962C8B-B14F-4D97-AF65-F5344CB8AC3E}">
        <p14:creationId xmlns:p14="http://schemas.microsoft.com/office/powerpoint/2010/main" xmlns="" val="397285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57224" y="1142984"/>
            <a:ext cx="7600950" cy="4300539"/>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A single session presentation can be for________</a:t>
            </a:r>
          </a:p>
          <a:p>
            <a:pPr marL="0" indent="0">
              <a:buNone/>
            </a:pPr>
            <a:endParaRPr lang="en-US" dirty="0"/>
          </a:p>
          <a:p>
            <a:pPr marL="514350" indent="-514350">
              <a:buAutoNum type="alphaLcParenR"/>
            </a:pPr>
            <a:r>
              <a:rPr lang="en-US" dirty="0" smtClean="0"/>
              <a:t>An hour</a:t>
            </a:r>
          </a:p>
          <a:p>
            <a:pPr marL="514350" indent="-514350">
              <a:buAutoNum type="alphaLcParenR"/>
            </a:pPr>
            <a:r>
              <a:rPr lang="en-US" dirty="0" smtClean="0"/>
              <a:t>Three hours</a:t>
            </a:r>
          </a:p>
          <a:p>
            <a:pPr marL="514350" indent="-514350">
              <a:buAutoNum type="alphaLcParenR"/>
            </a:pPr>
            <a:r>
              <a:rPr lang="en-US" dirty="0" smtClean="0"/>
              <a:t>Quarter of an hour</a:t>
            </a:r>
          </a:p>
          <a:p>
            <a:pPr marL="514350" indent="-514350">
              <a:buAutoNum type="alphaLcParenR"/>
            </a:pPr>
            <a:r>
              <a:rPr lang="en-US" dirty="0" smtClean="0"/>
              <a:t>Six hour</a:t>
            </a:r>
            <a:r>
              <a:rPr lang="en-IN" dirty="0" smtClean="0"/>
              <a:t>s</a:t>
            </a:r>
          </a:p>
          <a:p>
            <a:pPr marL="0" indent="0">
              <a:buNone/>
            </a:pPr>
            <a:endParaRPr lang="en-US" dirty="0" smtClean="0"/>
          </a:p>
        </p:txBody>
      </p:sp>
    </p:spTree>
    <p:extLst>
      <p:ext uri="{BB962C8B-B14F-4D97-AF65-F5344CB8AC3E}">
        <p14:creationId xmlns:p14="http://schemas.microsoft.com/office/powerpoint/2010/main" xmlns="" val="354560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The objective of the presentation “how to coexist with olive ridleys?” to a group of fishermen can be for ____________purpose.</a:t>
            </a:r>
          </a:p>
          <a:p>
            <a:pPr marL="0" indent="0">
              <a:buNone/>
            </a:pPr>
            <a:endParaRPr lang="en-US" dirty="0"/>
          </a:p>
          <a:p>
            <a:pPr marL="514350" indent="-514350">
              <a:buAutoNum type="alphaLcParenR"/>
            </a:pPr>
            <a:r>
              <a:rPr lang="en-US" dirty="0" smtClean="0"/>
              <a:t>Provocation</a:t>
            </a:r>
          </a:p>
          <a:p>
            <a:pPr marL="514350" indent="-514350">
              <a:buAutoNum type="alphaLcParenR"/>
            </a:pPr>
            <a:r>
              <a:rPr lang="en-US" dirty="0" smtClean="0"/>
              <a:t>Information</a:t>
            </a:r>
          </a:p>
          <a:p>
            <a:pPr marL="514350" indent="-514350">
              <a:buAutoNum type="alphaLcParenR"/>
            </a:pPr>
            <a:r>
              <a:rPr lang="en-US" dirty="0" smtClean="0"/>
              <a:t>Teaching</a:t>
            </a:r>
          </a:p>
          <a:p>
            <a:pPr marL="514350" indent="-514350">
              <a:buAutoNum type="alphaLcParenR"/>
            </a:pPr>
            <a:r>
              <a:rPr lang="en-US" dirty="0" smtClean="0"/>
              <a:t>stimulation</a:t>
            </a:r>
          </a:p>
          <a:p>
            <a:pPr marL="514350" indent="-514350">
              <a:buAutoNum type="alphaLcParenR"/>
            </a:pPr>
            <a:endParaRPr lang="en-IN" dirty="0"/>
          </a:p>
        </p:txBody>
      </p:sp>
    </p:spTree>
    <p:extLst>
      <p:ext uri="{BB962C8B-B14F-4D97-AF65-F5344CB8AC3E}">
        <p14:creationId xmlns:p14="http://schemas.microsoft.com/office/powerpoint/2010/main" xmlns="" val="1543705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The phrase, “  I  therefore suggest the following strategy“ – is ideally used at ____________ stage of the presentation</a:t>
            </a:r>
          </a:p>
          <a:p>
            <a:pPr marL="0" indent="0">
              <a:buNone/>
            </a:pPr>
            <a:endParaRPr lang="en-US" dirty="0"/>
          </a:p>
          <a:p>
            <a:pPr marL="514350" indent="-514350">
              <a:buAutoNum type="alphaLcParenR"/>
            </a:pPr>
            <a:r>
              <a:rPr lang="en-US" dirty="0" smtClean="0"/>
              <a:t>Intro</a:t>
            </a:r>
          </a:p>
          <a:p>
            <a:pPr marL="514350" indent="-514350">
              <a:buAutoNum type="alphaLcParenR"/>
            </a:pPr>
            <a:r>
              <a:rPr lang="en-US" dirty="0" smtClean="0"/>
              <a:t>Main idea of the presentation</a:t>
            </a:r>
          </a:p>
          <a:p>
            <a:pPr marL="514350" indent="-514350">
              <a:buAutoNum type="alphaLcParenR"/>
            </a:pPr>
            <a:r>
              <a:rPr lang="en-US" dirty="0" smtClean="0"/>
              <a:t>Conclusion</a:t>
            </a:r>
          </a:p>
          <a:p>
            <a:pPr marL="514350" indent="-514350">
              <a:buAutoNum type="alphaLcParenR"/>
            </a:pPr>
            <a:r>
              <a:rPr lang="en-US" dirty="0" smtClean="0"/>
              <a:t>none</a:t>
            </a:r>
            <a:endParaRPr lang="en-IN" dirty="0"/>
          </a:p>
        </p:txBody>
      </p:sp>
    </p:spTree>
    <p:extLst>
      <p:ext uri="{BB962C8B-B14F-4D97-AF65-F5344CB8AC3E}">
        <p14:creationId xmlns:p14="http://schemas.microsoft.com/office/powerpoint/2010/main" xmlns="" val="3858517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Creative ideas that are not limited by current thinking or beliefs are also known as____</a:t>
            </a:r>
          </a:p>
          <a:p>
            <a:pPr marL="0" indent="0">
              <a:buNone/>
            </a:pPr>
            <a:endParaRPr lang="en-US" dirty="0"/>
          </a:p>
          <a:p>
            <a:pPr marL="514350" indent="-514350">
              <a:buAutoNum type="alphaLcParenR"/>
            </a:pPr>
            <a:r>
              <a:rPr lang="en-US" dirty="0" smtClean="0"/>
              <a:t>Red sky thinking</a:t>
            </a:r>
          </a:p>
          <a:p>
            <a:pPr marL="514350" indent="-514350">
              <a:buFont typeface="Arial" panose="020B0604020202020204" pitchFamily="34" charset="0"/>
              <a:buAutoNum type="alphaLcParenR"/>
            </a:pPr>
            <a:r>
              <a:rPr lang="en-US" dirty="0" smtClean="0"/>
              <a:t>Blue </a:t>
            </a:r>
            <a:r>
              <a:rPr lang="en-US" dirty="0"/>
              <a:t>sky thinking</a:t>
            </a:r>
          </a:p>
          <a:p>
            <a:pPr marL="514350" indent="-514350">
              <a:buFont typeface="Arial" panose="020B0604020202020204" pitchFamily="34" charset="0"/>
              <a:buAutoNum type="alphaLcParenR"/>
            </a:pPr>
            <a:r>
              <a:rPr lang="en-US" dirty="0"/>
              <a:t>White sky thinking</a:t>
            </a:r>
          </a:p>
          <a:p>
            <a:pPr marL="514350" indent="-514350">
              <a:buFont typeface="Arial" panose="020B0604020202020204" pitchFamily="34" charset="0"/>
              <a:buAutoNum type="alphaLcParenR"/>
            </a:pPr>
            <a:r>
              <a:rPr lang="en-US" dirty="0" smtClean="0"/>
              <a:t>Purple </a:t>
            </a:r>
            <a:r>
              <a:rPr lang="en-US" dirty="0"/>
              <a:t>sky thinking</a:t>
            </a:r>
          </a:p>
          <a:p>
            <a:pPr marL="514350" indent="-514350">
              <a:buAutoNum type="alphaLcParenR"/>
            </a:pPr>
            <a:endParaRPr lang="en-IN" dirty="0"/>
          </a:p>
        </p:txBody>
      </p:sp>
    </p:spTree>
    <p:extLst>
      <p:ext uri="{BB962C8B-B14F-4D97-AF65-F5344CB8AC3E}">
        <p14:creationId xmlns:p14="http://schemas.microsoft.com/office/powerpoint/2010/main" xmlns="" val="84700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Which among the following is appropriate while presenting a topics?</a:t>
            </a:r>
          </a:p>
          <a:p>
            <a:pPr marL="0" indent="0">
              <a:buNone/>
            </a:pPr>
            <a:endParaRPr lang="en-US" dirty="0"/>
          </a:p>
          <a:p>
            <a:pPr marL="514350" indent="-514350">
              <a:buAutoNum type="alphaLcParenR"/>
            </a:pPr>
            <a:r>
              <a:rPr lang="en-US" dirty="0" smtClean="0"/>
              <a:t>Read  from the PPT only</a:t>
            </a:r>
          </a:p>
          <a:p>
            <a:pPr marL="514350" indent="-514350">
              <a:buAutoNum type="alphaLcParenR"/>
            </a:pPr>
            <a:r>
              <a:rPr lang="en-US" dirty="0" smtClean="0"/>
              <a:t>Carry a small chit for clues and keep glancing at the PPT</a:t>
            </a:r>
          </a:p>
          <a:p>
            <a:pPr marL="514350" indent="-514350">
              <a:buAutoNum type="alphaLcParenR"/>
            </a:pPr>
            <a:r>
              <a:rPr lang="en-US" dirty="0" smtClean="0"/>
              <a:t>Show videos alone</a:t>
            </a:r>
          </a:p>
          <a:p>
            <a:pPr marL="514350" indent="-514350">
              <a:buAutoNum type="alphaLcParenR"/>
            </a:pPr>
            <a:r>
              <a:rPr lang="en-US" dirty="0" smtClean="0"/>
              <a:t>none</a:t>
            </a:r>
            <a:endParaRPr lang="en-IN" dirty="0"/>
          </a:p>
        </p:txBody>
      </p:sp>
    </p:spTree>
    <p:extLst>
      <p:ext uri="{BB962C8B-B14F-4D97-AF65-F5344CB8AC3E}">
        <p14:creationId xmlns:p14="http://schemas.microsoft.com/office/powerpoint/2010/main" xmlns="" val="3442739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3041"/>
            <a:ext cx="7886700" cy="4713923"/>
          </a:xfrm>
        </p:spPr>
        <p:txBody>
          <a:bodyPr/>
          <a:lstStyle/>
          <a:p>
            <a:pPr marL="0" indent="0">
              <a:buNone/>
            </a:pPr>
            <a:r>
              <a:rPr lang="en-US" dirty="0" smtClean="0"/>
              <a:t>Typical length of an elevator pitch?</a:t>
            </a:r>
          </a:p>
          <a:p>
            <a:pPr marL="0" indent="0">
              <a:buNone/>
            </a:pPr>
            <a:endParaRPr lang="en-US" dirty="0"/>
          </a:p>
          <a:p>
            <a:pPr marL="514350" indent="-514350">
              <a:buAutoNum type="alphaLcParenR"/>
            </a:pPr>
            <a:r>
              <a:rPr lang="en-US" dirty="0" smtClean="0"/>
              <a:t>10 sec</a:t>
            </a:r>
          </a:p>
          <a:p>
            <a:pPr marL="514350" indent="-514350">
              <a:buAutoNum type="alphaLcParenR"/>
            </a:pPr>
            <a:r>
              <a:rPr lang="en-US" dirty="0" smtClean="0"/>
              <a:t>30sec – 1 min</a:t>
            </a:r>
          </a:p>
          <a:p>
            <a:pPr marL="514350" indent="-514350">
              <a:buAutoNum type="alphaLcParenR"/>
            </a:pPr>
            <a:r>
              <a:rPr lang="en-US" dirty="0" smtClean="0"/>
              <a:t>5 min</a:t>
            </a:r>
          </a:p>
          <a:p>
            <a:pPr marL="514350" indent="-514350">
              <a:buAutoNum type="alphaLcParenR"/>
            </a:pPr>
            <a:r>
              <a:rPr lang="en-US" dirty="0" smtClean="0"/>
              <a:t>10min</a:t>
            </a:r>
            <a:endParaRPr lang="en-IN" dirty="0"/>
          </a:p>
        </p:txBody>
      </p:sp>
    </p:spTree>
    <p:extLst>
      <p:ext uri="{BB962C8B-B14F-4D97-AF65-F5344CB8AC3E}">
        <p14:creationId xmlns:p14="http://schemas.microsoft.com/office/powerpoint/2010/main" xmlns="" val="2051423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ELEVATOR TEST </a:t>
            </a:r>
            <a:r>
              <a:rPr lang="en-US" dirty="0" smtClean="0">
                <a:latin typeface="Times New Roman" pitchFamily="18" charset="0"/>
                <a:cs typeface="Times New Roman" pitchFamily="18" charset="0"/>
              </a:rPr>
              <a:t>is a metaphorical concept used to assess the ability to convey a complex idea or message in a concise and compelling manner. It's based on the idea that you should be able to explain your concept to someone in the time it takes to ride an elevator.</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785918" y="500042"/>
            <a:ext cx="5429288" cy="2524125"/>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Legend has it that it was elevator pioneer and a famous American Industrialist who created major safety standards for the Elevators ‘</a:t>
            </a:r>
            <a:r>
              <a:rPr lang="en-US" b="1" dirty="0" smtClean="0">
                <a:latin typeface="Times New Roman" pitchFamily="18" charset="0"/>
                <a:cs typeface="Times New Roman" pitchFamily="18" charset="0"/>
              </a:rPr>
              <a:t>ELISHA OTIS</a:t>
            </a:r>
            <a:r>
              <a:rPr lang="en-US" dirty="0" smtClean="0">
                <a:latin typeface="Times New Roman" pitchFamily="18" charset="0"/>
                <a:cs typeface="Times New Roman" pitchFamily="18" charset="0"/>
              </a:rPr>
              <a:t>’ himself that gave the first true “</a:t>
            </a:r>
            <a:r>
              <a:rPr lang="en-US" b="1" dirty="0" smtClean="0">
                <a:latin typeface="Times New Roman" pitchFamily="18" charset="0"/>
                <a:cs typeface="Times New Roman" pitchFamily="18" charset="0"/>
              </a:rPr>
              <a:t>ELEVATOR PITCH</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3079" name="Picture 7"/>
          <p:cNvPicPr>
            <a:picLocks noChangeAspect="1" noChangeArrowheads="1"/>
          </p:cNvPicPr>
          <p:nvPr/>
        </p:nvPicPr>
        <p:blipFill>
          <a:blip r:embed="rId2"/>
          <a:srcRect/>
          <a:stretch>
            <a:fillRect/>
          </a:stretch>
        </p:blipFill>
        <p:spPr bwMode="auto">
          <a:xfrm>
            <a:off x="2428860" y="714356"/>
            <a:ext cx="4143405" cy="2790825"/>
          </a:xfrm>
          <a:prstGeom prst="rect">
            <a:avLst/>
          </a:prstGeom>
          <a:noFill/>
          <a:ln w="9525">
            <a:noFill/>
            <a:miter lim="800000"/>
            <a:headEnd/>
            <a:tailEnd/>
          </a:ln>
          <a:effectLst/>
        </p:spPr>
      </p:pic>
      <p:pic>
        <p:nvPicPr>
          <p:cNvPr id="10"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HISTORY AND PSYCHOLOGY: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u="sng" dirty="0" smtClean="0">
                <a:latin typeface="Times New Roman" pitchFamily="18" charset="0"/>
                <a:cs typeface="Times New Roman" pitchFamily="18" charset="0"/>
              </a:rPr>
              <a:t>Roots in sales and marketing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concept likely originated in the business world, where salespeople often had limited time to pitch their products or ideas to potential clients.</a:t>
            </a:r>
          </a:p>
          <a:p>
            <a:r>
              <a:rPr lang="en-US" b="1" u="sng" dirty="0" smtClean="0">
                <a:latin typeface="Times New Roman" pitchFamily="18" charset="0"/>
                <a:cs typeface="Times New Roman" pitchFamily="18" charset="0"/>
              </a:rPr>
              <a:t>Cognitive psychology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test aligns with principles of cognitive psychology, particularly the idea of </a:t>
            </a:r>
            <a:r>
              <a:rPr lang="en-US" b="1" dirty="0" smtClean="0">
                <a:latin typeface="Times New Roman" pitchFamily="18" charset="0"/>
                <a:cs typeface="Times New Roman" pitchFamily="18" charset="0"/>
              </a:rPr>
              <a:t>chunking</a:t>
            </a:r>
            <a:r>
              <a:rPr lang="en-US" dirty="0" smtClean="0">
                <a:latin typeface="Times New Roman" pitchFamily="18" charset="0"/>
                <a:cs typeface="Times New Roman" pitchFamily="18" charset="0"/>
              </a:rPr>
              <a:t> information. </a:t>
            </a:r>
          </a:p>
          <a:p>
            <a:r>
              <a:rPr lang="en-US" dirty="0" smtClean="0">
                <a:latin typeface="Times New Roman" pitchFamily="18" charset="0"/>
                <a:cs typeface="Times New Roman" pitchFamily="18" charset="0"/>
              </a:rPr>
              <a:t>Chunking involves grouping information into smaller, more manageable units to improve memory and understanding.</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72330" y="5857892"/>
            <a:ext cx="2071670" cy="100010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54164"/>
          </a:xfrm>
        </p:spPr>
        <p:txBody>
          <a:bodyPr>
            <a:normAutofit fontScale="90000"/>
          </a:bodyPr>
          <a:lstStyle/>
          <a:p>
            <a:r>
              <a:rPr lang="en-US" b="1" dirty="0" smtClean="0">
                <a:latin typeface="Times New Roman" pitchFamily="18" charset="0"/>
                <a:cs typeface="Times New Roman" pitchFamily="18" charset="0"/>
              </a:rPr>
              <a:t>SHORT AND SWEET: THE PERFECT ELEVATOR PITCH LENGTH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28802"/>
            <a:ext cx="4614866" cy="4929198"/>
          </a:xfrm>
        </p:spPr>
        <p:txBody>
          <a:bodyPr>
            <a:normAutofit fontScale="85000" lnSpcReduction="10000"/>
          </a:bodyPr>
          <a:lstStyle/>
          <a:p>
            <a:pPr fontAlgn="auto">
              <a:buNone/>
            </a:pPr>
            <a:endParaRPr lang="en-US" dirty="0"/>
          </a:p>
          <a:p>
            <a:pPr fontAlgn="auto"/>
            <a:r>
              <a:rPr lang="en-US" dirty="0">
                <a:latin typeface="Times New Roman" pitchFamily="18" charset="0"/>
                <a:cs typeface="Times New Roman" pitchFamily="18" charset="0"/>
              </a:rPr>
              <a:t>One of the biggest unknowns about creating sample elevator pitches is how long they should be. </a:t>
            </a:r>
            <a:endParaRPr lang="en-US" dirty="0" smtClean="0">
              <a:latin typeface="Times New Roman" pitchFamily="18" charset="0"/>
              <a:cs typeface="Times New Roman" pitchFamily="18" charset="0"/>
            </a:endParaRPr>
          </a:p>
          <a:p>
            <a:pPr fontAlgn="auto"/>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most cases, it will depend on what it’s about and who you’re pitching. A good rule </a:t>
            </a:r>
            <a:r>
              <a:rPr lang="en-US" dirty="0" smtClean="0">
                <a:latin typeface="Times New Roman" pitchFamily="18" charset="0"/>
                <a:cs typeface="Times New Roman" pitchFamily="18" charset="0"/>
              </a:rPr>
              <a:t>of</a:t>
            </a:r>
            <a:r>
              <a:rPr lang="en-US" b="1" dirty="0" smtClean="0">
                <a:latin typeface="Times New Roman" pitchFamily="18" charset="0"/>
                <a:cs typeface="Times New Roman" pitchFamily="18" charset="0"/>
              </a:rPr>
              <a:t> Business Etiquette</a:t>
            </a:r>
            <a:r>
              <a:rPr lang="en-US" dirty="0">
                <a:latin typeface="Times New Roman" pitchFamily="18" charset="0"/>
                <a:cs typeface="Times New Roman" pitchFamily="18" charset="0"/>
              </a:rPr>
              <a:t> is to make it as short as possible by carefully selecting the most important points. </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5500694" y="2643182"/>
            <a:ext cx="3429024" cy="3514725"/>
          </a:xfrm>
          <a:prstGeom prst="rect">
            <a:avLst/>
          </a:prstGeom>
          <a:noFill/>
          <a:ln w="9525">
            <a:noFill/>
            <a:miter lim="800000"/>
            <a:headEnd/>
            <a:tailEnd/>
          </a:ln>
          <a:effectLst/>
        </p:spPr>
      </p:pic>
      <p:pic>
        <p:nvPicPr>
          <p:cNvPr id="6"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143768" y="6000768"/>
            <a:ext cx="2000232" cy="8572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THE PERFECT ELEVATOR PITCH LENGTH</a:t>
            </a:r>
            <a:endParaRPr lang="en-US" dirty="0"/>
          </a:p>
        </p:txBody>
      </p:sp>
      <p:sp>
        <p:nvSpPr>
          <p:cNvPr id="3" name="Content Placeholder 2"/>
          <p:cNvSpPr>
            <a:spLocks noGrp="1"/>
          </p:cNvSpPr>
          <p:nvPr>
            <p:ph idx="1"/>
          </p:nvPr>
        </p:nvSpPr>
        <p:spPr>
          <a:xfrm>
            <a:off x="457200" y="1857364"/>
            <a:ext cx="4686304" cy="4786346"/>
          </a:xfrm>
        </p:spPr>
        <p:txBody>
          <a:bodyPr>
            <a:normAutofit fontScale="77500" lnSpcReduction="20000"/>
          </a:bodyPr>
          <a:lstStyle/>
          <a:p>
            <a:r>
              <a:rPr lang="en-US" dirty="0" smtClean="0">
                <a:latin typeface="Times New Roman" pitchFamily="18" charset="0"/>
                <a:cs typeface="Times New Roman" pitchFamily="18" charset="0"/>
              </a:rPr>
              <a:t>A study conducted by </a:t>
            </a:r>
            <a:r>
              <a:rPr lang="en-US" b="1" dirty="0" smtClean="0">
                <a:latin typeface="Times New Roman" pitchFamily="18" charset="0"/>
                <a:cs typeface="Times New Roman" pitchFamily="18" charset="0"/>
              </a:rPr>
              <a:t>Microsoft</a:t>
            </a:r>
            <a:r>
              <a:rPr lang="en-US" dirty="0" smtClean="0">
                <a:latin typeface="Times New Roman" pitchFamily="18" charset="0"/>
                <a:cs typeface="Times New Roman" pitchFamily="18" charset="0"/>
              </a:rPr>
              <a:t> found that the average person has an attention span of around eight seconds, meaning you’ll have to fight for that undivided attention.</a:t>
            </a:r>
          </a:p>
          <a:p>
            <a:r>
              <a:rPr lang="en-US" dirty="0" smtClean="0">
                <a:latin typeface="Times New Roman" pitchFamily="18" charset="0"/>
                <a:cs typeface="Times New Roman" pitchFamily="18" charset="0"/>
              </a:rPr>
              <a:t> That’s no small task. So when it comes to a great elevator pitch, aim to keep it around </a:t>
            </a:r>
            <a:r>
              <a:rPr lang="en-US" smtClean="0">
                <a:latin typeface="Times New Roman" pitchFamily="18" charset="0"/>
                <a:cs typeface="Times New Roman" pitchFamily="18" charset="0"/>
              </a:rPr>
              <a:t>30 seconds to 1minute—though </a:t>
            </a:r>
            <a:r>
              <a:rPr lang="en-US" dirty="0" smtClean="0">
                <a:latin typeface="Times New Roman" pitchFamily="18" charset="0"/>
                <a:cs typeface="Times New Roman" pitchFamily="18" charset="0"/>
              </a:rPr>
              <a:t>the exact length can vary depending on your industry and what you’re pitching. </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5500694" y="2143116"/>
            <a:ext cx="3143272" cy="3929090"/>
          </a:xfrm>
          <a:prstGeom prst="rect">
            <a:avLst/>
          </a:prstGeom>
          <a:noFill/>
          <a:ln w="9525">
            <a:noFill/>
            <a:miter lim="800000"/>
            <a:headEnd/>
            <a:tailEnd/>
          </a:ln>
          <a:effectLst/>
        </p:spPr>
      </p:pic>
      <p:pic>
        <p:nvPicPr>
          <p:cNvPr id="5"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86644" y="6000768"/>
            <a:ext cx="1857356" cy="85723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500166" y="571480"/>
            <a:ext cx="6191250" cy="40005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500166" y="4572008"/>
            <a:ext cx="6181725" cy="1914525"/>
          </a:xfrm>
          <a:prstGeom prst="rect">
            <a:avLst/>
          </a:prstGeom>
          <a:noFill/>
          <a:ln w="9525">
            <a:noFill/>
            <a:miter lim="800000"/>
            <a:headEnd/>
            <a:tailEnd/>
          </a:ln>
          <a:effectLst/>
        </p:spPr>
      </p:pic>
      <p:pic>
        <p:nvPicPr>
          <p:cNvPr id="6" name="Content Placeholder 3">
            <a:extLst>
              <a:ext uri="{FF2B5EF4-FFF2-40B4-BE49-F238E27FC236}">
                <a16:creationId xmlns:a16="http://schemas.microsoft.com/office/drawing/2014/main" xmlns="" id="{D540A5BB-4FAC-6267-2EFF-B6BB75E34D3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643834" y="5857892"/>
            <a:ext cx="1500166" cy="10001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TotalTime>
  <Words>1292</Words>
  <Application>Microsoft Office PowerPoint</Application>
  <PresentationFormat>On-screen Show (4:3)</PresentationFormat>
  <Paragraphs>163</Paragraphs>
  <Slides>35</Slides>
  <Notes>9</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PRESENTATION SKILLS – 1 ELEVATOR TEST, BLUE SKY THINKING</vt:lpstr>
      <vt:lpstr>Slide 3</vt:lpstr>
      <vt:lpstr>Slide 4</vt:lpstr>
      <vt:lpstr>Slide 5</vt:lpstr>
      <vt:lpstr>HISTORY AND PSYCHOLOGY:</vt:lpstr>
      <vt:lpstr>SHORT AND SWEET: THE PERFECT ELEVATOR PITCH LENGTH</vt:lpstr>
      <vt:lpstr>THE PERFECT ELEVATOR PITCH LENGTH</vt:lpstr>
      <vt:lpstr>Slide 9</vt:lpstr>
      <vt:lpstr>KEY COMPONENTS OF ELEVATOR PITCH</vt:lpstr>
      <vt:lpstr>KEY COMPONENTS OF ELEVATOR PITCH</vt:lpstr>
      <vt:lpstr> TIPS TO PERFECT YOUR ELEVATOR PITCH </vt:lpstr>
      <vt:lpstr>OUTLINE</vt:lpstr>
      <vt:lpstr>SPEAK SLOWLY AND CLEARLY</vt:lpstr>
      <vt:lpstr>Record your pitch</vt:lpstr>
      <vt:lpstr>Practice, practice, practice!</vt:lpstr>
      <vt:lpstr>Common elevator pitch mistakes to avoid </vt:lpstr>
      <vt:lpstr>Common elevator pitch mistakes to avoid</vt:lpstr>
      <vt:lpstr>Blue Sky Thinking </vt:lpstr>
      <vt:lpstr>Steps to Apply Blue Sky Thinking in Presentations: </vt:lpstr>
      <vt:lpstr>Slide 21</vt:lpstr>
      <vt:lpstr>Slide 22</vt:lpstr>
      <vt:lpstr>Significance of the Blue Sky Thinking</vt:lpstr>
      <vt:lpstr>Significance of the Blue Sky Thinking</vt:lpstr>
      <vt:lpstr>Other Thinking Ideas</vt:lpstr>
      <vt:lpstr>Slide 26</vt:lpstr>
      <vt:lpstr>Q&amp;A</vt:lpstr>
      <vt:lpstr>Slide 28</vt:lpstr>
      <vt:lpstr>Slide 29</vt:lpstr>
      <vt:lpstr>Slide 30</vt:lpstr>
      <vt:lpstr>Slide 31</vt:lpstr>
      <vt:lpstr>Slide 32</vt:lpstr>
      <vt:lpstr>Slide 33</vt:lpstr>
      <vt:lpstr>Slide 34</vt:lpstr>
      <vt:lpstr>Slide 35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Zechariah</dc:creator>
  <cp:lastModifiedBy>Zechariah</cp:lastModifiedBy>
  <cp:revision>7</cp:revision>
  <dcterms:created xsi:type="dcterms:W3CDTF">2024-09-27T03:46:30Z</dcterms:created>
  <dcterms:modified xsi:type="dcterms:W3CDTF">2024-10-11T18:20:24Z</dcterms:modified>
</cp:coreProperties>
</file>