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21" r:id="rId3"/>
    <p:sldId id="322" r:id="rId4"/>
    <p:sldId id="323" r:id="rId6"/>
    <p:sldId id="344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  <p:sldId id="365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4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9E4"/>
    <a:srgbClr val="FF66CC"/>
    <a:srgbClr val="D4B6F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50298-B214-47C8-BF78-04B79D04532A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D8D86-5088-44CB-A00A-12B52B2DADF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IN" altLang="en-US"/>
              <a:t>ANS:C</a:t>
            </a:r>
            <a:endParaRPr lang="en-I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IN" altLang="en-US"/>
              <a:t>ANS:B</a:t>
            </a:r>
            <a:endParaRPr lang="en-I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IN" altLang="en-US"/>
              <a:t>ANS:B</a:t>
            </a:r>
            <a:endParaRPr lang="en-I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D8D86-5088-44CB-A00A-12B52B2DADF2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IN" altLang="en-US"/>
              <a:t>ANS:C</a:t>
            </a:r>
            <a:endParaRPr lang="en-I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IN" altLang="en-US"/>
              <a:t>ANS:B</a:t>
            </a:r>
            <a:endParaRPr lang="en-I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IN" altLang="en-US"/>
              <a:t>ANS:D</a:t>
            </a:r>
            <a:endParaRPr lang="en-I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IN" altLang="en-US"/>
              <a:t>ANS:A</a:t>
            </a:r>
            <a:endParaRPr lang="en-I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IN" altLang="en-US"/>
              <a:t>ANS:C</a:t>
            </a:r>
            <a:endParaRPr lang="en-I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IN" altLang="en-US"/>
              <a:t>ANS:B</a:t>
            </a:r>
            <a:endParaRPr lang="en-I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IN" altLang="en-US"/>
              <a:t>ANS:C</a:t>
            </a:r>
            <a:endParaRPr lang="en-I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4683-763D-4DD9-9DC0-9ED1C4B2B5A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73BA518-D954-4EB5-AB31-08876B01791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4683-763D-4DD9-9DC0-9ED1C4B2B5A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3BA518-D954-4EB5-AB31-08876B01791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4683-763D-4DD9-9DC0-9ED1C4B2B5A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3BA518-D954-4EB5-AB31-08876B017914}" type="slidenum">
              <a:rPr lang="en-IN" smtClean="0"/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4683-763D-4DD9-9DC0-9ED1C4B2B5A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3BA518-D954-4EB5-AB31-08876B01791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4683-763D-4DD9-9DC0-9ED1C4B2B5A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3BA518-D954-4EB5-AB31-08876B017914}" type="slidenum">
              <a:rPr lang="en-IN" smtClean="0"/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4683-763D-4DD9-9DC0-9ED1C4B2B5A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3BA518-D954-4EB5-AB31-08876B01791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4683-763D-4DD9-9DC0-9ED1C4B2B5A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A518-D954-4EB5-AB31-08876B01791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4683-763D-4DD9-9DC0-9ED1C4B2B5A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A518-D954-4EB5-AB31-08876B01791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24e5d5c537_0_1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224e5d5c537_0_1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8" name="Google Shape;28;g224e5d5c537_0_1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4683-763D-4DD9-9DC0-9ED1C4B2B5A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A518-D954-4EB5-AB31-08876B01791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4683-763D-4DD9-9DC0-9ED1C4B2B5A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73BA518-D954-4EB5-AB31-08876B01791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4683-763D-4DD9-9DC0-9ED1C4B2B5A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3BA518-D954-4EB5-AB31-08876B01791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4683-763D-4DD9-9DC0-9ED1C4B2B5A1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73BA518-D954-4EB5-AB31-08876B01791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4683-763D-4DD9-9DC0-9ED1C4B2B5A1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A518-D954-4EB5-AB31-08876B01791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4683-763D-4DD9-9DC0-9ED1C4B2B5A1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A518-D954-4EB5-AB31-08876B01791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4683-763D-4DD9-9DC0-9ED1C4B2B5A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BA518-D954-4EB5-AB31-08876B01791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4683-763D-4DD9-9DC0-9ED1C4B2B5A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73BA518-D954-4EB5-AB31-08876B01791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E4683-763D-4DD9-9DC0-9ED1C4B2B5A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73BA518-D954-4EB5-AB31-08876B01791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9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1753" y="2165526"/>
            <a:ext cx="4268493" cy="252694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8547" y="3062510"/>
            <a:ext cx="8911687" cy="1280890"/>
          </a:xfrm>
        </p:spPr>
        <p:txBody>
          <a:bodyPr/>
          <a:lstStyle/>
          <a:p>
            <a:r>
              <a:rPr lang="en-US" dirty="0"/>
              <a:t>Principles of Effective Poster Design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7436"/>
            <a:ext cx="10590212" cy="931974"/>
          </a:xfrm>
        </p:spPr>
        <p:txBody>
          <a:bodyPr>
            <a:normAutofit fontScale="90000"/>
          </a:bodyPr>
          <a:lstStyle/>
          <a:p>
            <a:r>
              <a:rPr lang="en-IN" dirty="0"/>
              <a:t>Layout and Composition Techniques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417094" y="1299410"/>
            <a:ext cx="3577389" cy="5062817"/>
          </a:xfrm>
          <a:prstGeom prst="roundRect">
            <a:avLst/>
          </a:prstGeom>
          <a:solidFill>
            <a:srgbClr val="FCE9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rgbClr val="FF66C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FF66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01</a:t>
            </a:r>
            <a:endParaRPr lang="en-US" sz="2000" b="1" dirty="0">
              <a:solidFill>
                <a:srgbClr val="FF66C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solidFill>
                <a:srgbClr val="FF66C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FF66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 and Symmetry</a:t>
            </a:r>
            <a:endParaRPr lang="en-US" sz="2000" b="1" dirty="0">
              <a:solidFill>
                <a:srgbClr val="FF66C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FF66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Achieving a balanced layout ensures that visual elements are evenly distributed, creating a sense of harmony that draws the viewer's eye and enhances overall readability.</a:t>
            </a:r>
            <a:endParaRPr lang="en-US" sz="2000" dirty="0">
              <a:solidFill>
                <a:srgbClr val="FF66C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2000" dirty="0">
              <a:solidFill>
                <a:srgbClr val="FF66C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251158" y="1235242"/>
            <a:ext cx="3705725" cy="5191154"/>
          </a:xfrm>
          <a:prstGeom prst="roundRect">
            <a:avLst/>
          </a:prstGeom>
          <a:solidFill>
            <a:srgbClr val="FCE9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Grid Systems for Structure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Utilizing grid systems helps organize content systematically, allowing for consistent alignment and spacing, which improves the flow of information and guides the audience through the poster.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8213558" y="1235242"/>
            <a:ext cx="3673643" cy="5191154"/>
          </a:xfrm>
          <a:prstGeom prst="roundRect">
            <a:avLst/>
          </a:prstGeom>
          <a:solidFill>
            <a:srgbClr val="FCE9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rgbClr val="FF66C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FF66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03</a:t>
            </a:r>
            <a:endParaRPr lang="en-US" sz="2000" b="1" dirty="0">
              <a:solidFill>
                <a:srgbClr val="FF66C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solidFill>
                <a:srgbClr val="FF66C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FF66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Focal Points and Visual Flow</a:t>
            </a:r>
            <a:endParaRPr lang="en-US" sz="2000" b="1" dirty="0">
              <a:solidFill>
                <a:srgbClr val="FF66C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rgbClr val="FF66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Establishing focal points directs attention to key messages or images, while a well-planned visual flow leads the viewer's gaze naturally across the poster, ensuring that important information is not overlooked.</a:t>
            </a:r>
            <a:endParaRPr lang="en-US" sz="2000" dirty="0">
              <a:solidFill>
                <a:srgbClr val="FF66C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olour Psychology - Graphic Plus M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9237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29263" y="161565"/>
            <a:ext cx="70596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200" b="1" i="0" dirty="0">
                <a:effectLst/>
                <a:latin typeface="var(--popai-ppt-h2-fontFamily)"/>
              </a:rPr>
              <a:t>Color Theory and Its Impact on Design</a:t>
            </a:r>
            <a:endParaRPr lang="en-US" sz="3200" b="1" i="0" dirty="0">
              <a:effectLst/>
              <a:latin typeface="var(--popai-ppt-h2-fontFamily)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3529263" y="1171075"/>
            <a:ext cx="8341895" cy="1556084"/>
          </a:xfrm>
          <a:prstGeom prst="roundRect">
            <a:avLst/>
          </a:prstGeom>
          <a:solidFill>
            <a:srgbClr val="FCE9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Color Psychology</a:t>
            </a:r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colors evoke specific emotions and associations; for instance, blue can convey trust and calmness, while red may evoke excitement or urgency, making color choice crucial in poster design.</a:t>
            </a:r>
            <a:endParaRPr lang="en-US" sz="20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3529263" y="3136231"/>
            <a:ext cx="8341895" cy="1700463"/>
          </a:xfrm>
          <a:prstGeom prst="roundRect">
            <a:avLst/>
          </a:prstGeom>
          <a:solidFill>
            <a:srgbClr val="FCE9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Color Psychology</a:t>
            </a:r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colors evoke specific emotions and associations; for instance, blue can convey trust and calmness, while red may evoke excitement or urgency, making color choice crucial in poster design.</a:t>
            </a:r>
            <a:endParaRPr lang="en-US" sz="20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3529263" y="5101388"/>
            <a:ext cx="8341895" cy="1700463"/>
          </a:xfrm>
          <a:prstGeom prst="roundRect">
            <a:avLst/>
          </a:prstGeom>
          <a:solidFill>
            <a:srgbClr val="FCE9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Color Psychology</a:t>
            </a:r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colors evoke specific emotions and associations; for instance, blue can convey trust and calmness, while red may evoke excitement or urgency, making color choice crucial in poster design.</a:t>
            </a:r>
            <a:endParaRPr lang="en-US" sz="20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831" y="431605"/>
            <a:ext cx="10638338" cy="723427"/>
          </a:xfrm>
        </p:spPr>
        <p:txBody>
          <a:bodyPr>
            <a:normAutofit fontScale="90000"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var(--popai-ppt-h2-fontFamily)"/>
              </a:rPr>
              <a:t>Typography: Choosing the Right Fonts</a:t>
            </a:r>
            <a:br>
              <a:rPr lang="en-US" i="0" dirty="0">
                <a:solidFill>
                  <a:srgbClr val="000000"/>
                </a:solidFill>
                <a:effectLst/>
                <a:latin typeface="var(--popai-ppt-h2-fontFamily)"/>
              </a:rPr>
            </a:b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235" y="1251284"/>
            <a:ext cx="3233695" cy="217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942" y="1251284"/>
            <a:ext cx="3020499" cy="217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Difference Between Serif &amp; Sans-Serif | Clockwork Design Group Inc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31" y="1155032"/>
            <a:ext cx="3233696" cy="239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76830" y="3913546"/>
            <a:ext cx="34903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 on Readability</a:t>
            </a:r>
            <a:endParaRPr lang="en-US" sz="2000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choice of font significantly affects how easily the audience can read and comprehend the information presented; selecting clear, legible fonts ensures that key messages are accessible to all viewers.</a:t>
            </a: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6684" y="3687901"/>
            <a:ext cx="40712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Conveying Tone and Emotion</a:t>
            </a:r>
            <a:endParaRPr lang="en-US" sz="2000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fonts evoke various feelings and associations; for instance, serif fonts often convey tradition and reliability, while sans-serif fonts can suggest modernity and simplicity, influencing the overall perception of the poster.</a:t>
            </a: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96480" y="3687901"/>
            <a:ext cx="369552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Consistency Across Design</a:t>
            </a:r>
            <a:endParaRPr lang="en-US" sz="2000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Maintaining a consistent font style throughout the poster reinforces brand identity and visual coherence; using a limited number of complementary fonts helps create a unified look that enhances professional presentation.</a:t>
            </a: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546" y="319310"/>
            <a:ext cx="8911687" cy="835722"/>
          </a:xfrm>
        </p:spPr>
        <p:txBody>
          <a:bodyPr>
            <a:normAutofit fontScale="90000"/>
          </a:bodyPr>
          <a:lstStyle/>
          <a:p>
            <a:r>
              <a:rPr lang="en-US" i="0" dirty="0">
                <a:effectLst/>
                <a:latin typeface="var(--popai-ppt-h2-fontFamily)"/>
              </a:rPr>
              <a:t>Incorporating Images and Graphics Effectively</a:t>
            </a:r>
            <a:br>
              <a:rPr lang="en-US" i="0" dirty="0">
                <a:effectLst/>
                <a:latin typeface="var(--popai-ppt-h2-fontFamily)"/>
              </a:rPr>
            </a:br>
            <a:endParaRPr lang="en-IN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575094" y="1155032"/>
            <a:ext cx="3202250" cy="4892842"/>
          </a:xfrm>
          <a:prstGeom prst="roundRect">
            <a:avLst/>
          </a:prstGeom>
          <a:solidFill>
            <a:schemeClr val="bg1"/>
          </a:solidFill>
          <a:ln>
            <a:solidFill>
              <a:srgbClr val="FF6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Choosing Relevant Images</a:t>
            </a:r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images that directly relate to the content of your poster, ensuring they enhance understanding and support the main message rather than distract from it.</a:t>
            </a:r>
            <a:endParaRPr lang="en-US" sz="20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126797" y="982579"/>
            <a:ext cx="3561348" cy="5065295"/>
          </a:xfrm>
          <a:prstGeom prst="roundRect">
            <a:avLst/>
          </a:prstGeom>
          <a:solidFill>
            <a:schemeClr val="bg1"/>
          </a:solidFill>
          <a:ln>
            <a:solidFill>
              <a:srgbClr val="FF6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Quality and Resolution</a:t>
            </a:r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high-resolution images to maintain clarity and professionalism; pixelated or low-quality graphics can undermine the credibility of your poster and detract from its overall impact.</a:t>
            </a:r>
            <a:endParaRPr lang="en-US" sz="20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8037598" y="982579"/>
            <a:ext cx="3928761" cy="5065294"/>
          </a:xfrm>
          <a:prstGeom prst="roundRect">
            <a:avLst/>
          </a:prstGeom>
          <a:solidFill>
            <a:schemeClr val="bg1"/>
          </a:solidFill>
          <a:ln>
            <a:solidFill>
              <a:srgbClr val="FF6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Strategic Placement</a:t>
            </a:r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Position images and graphics thoughtfully within the layout to create visual interest and guide the viewer's eye; consider how they interact with text elements to maintain a balanced and cohesive design.</a:t>
            </a:r>
            <a:endParaRPr lang="en-US" sz="20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5009" y="2788555"/>
            <a:ext cx="8911687" cy="1280890"/>
          </a:xfrm>
        </p:spPr>
        <p:txBody>
          <a:bodyPr/>
          <a:lstStyle/>
          <a:p>
            <a:r>
              <a:rPr lang="en-US" i="0" dirty="0">
                <a:effectLst/>
                <a:latin typeface="var(--popai-ppt-h2-fontFamily)"/>
              </a:rPr>
              <a:t>Setting Ground Rules for Presentations</a:t>
            </a:r>
            <a:br>
              <a:rPr lang="en-US" i="0" dirty="0">
                <a:effectLst/>
                <a:latin typeface="var(--popai-ppt-h2-fontFamily)"/>
              </a:rPr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158" y="383478"/>
            <a:ext cx="10301454" cy="803637"/>
          </a:xfrm>
        </p:spPr>
        <p:txBody>
          <a:bodyPr>
            <a:normAutofit fontScale="90000"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var(--popai-ppt-h2-fontFamily)"/>
              </a:rPr>
              <a:t>Importance of Ground Rules in Presentations</a:t>
            </a:r>
            <a:br>
              <a:rPr lang="en-US" i="0" dirty="0">
                <a:solidFill>
                  <a:srgbClr val="000000"/>
                </a:solidFill>
                <a:effectLst/>
                <a:latin typeface="var(--popai-ppt-h2-fontFamily)"/>
              </a:rPr>
            </a:b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881" y="1269760"/>
            <a:ext cx="3291054" cy="219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57" y="1269760"/>
            <a:ext cx="2870964" cy="215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How to set expectations at work (and everywhere in lif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1269760"/>
            <a:ext cx="3291054" cy="219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7389" y="3906637"/>
            <a:ext cx="32910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Establishing Clear Expectations</a:t>
            </a: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Ground rules set clear expectations for behavior and participation, helping to create a respectful and focused environment that enhances audience engagement and interaction.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93772" y="3906637"/>
            <a:ext cx="36197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Promoting Effective Communication</a:t>
            </a: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outlining communication protocols, such as time limits for questions and responses, ground rules facilitate smoother exchanges of ideas, ensuring that all voices are heard and valued during the presentation.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72213" y="3768137"/>
            <a:ext cx="361978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Enhancing Audience Accountability</a:t>
            </a: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ground rules are established, audience members are more likely to take responsibility for their participation, leading to a more productive session where everyone contributes meaningfully to the discussion.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769" y="255142"/>
            <a:ext cx="7542212" cy="787595"/>
          </a:xfrm>
        </p:spPr>
        <p:txBody>
          <a:bodyPr>
            <a:normAutofit fontScale="90000"/>
          </a:bodyPr>
          <a:lstStyle/>
          <a:p>
            <a:r>
              <a:rPr lang="en-US" i="0" dirty="0">
                <a:effectLst/>
                <a:latin typeface="var(--popai-ppt-h2-fontFamily)"/>
              </a:rPr>
              <a:t>Examples of Effective Ground Rules</a:t>
            </a:r>
            <a:br>
              <a:rPr lang="en-US" i="0" dirty="0">
                <a:effectLst/>
                <a:latin typeface="var(--popai-ppt-h2-fontFamily)"/>
              </a:rPr>
            </a:br>
            <a:endParaRPr lang="en-IN" dirty="0"/>
          </a:p>
        </p:txBody>
      </p:sp>
      <p:pic>
        <p:nvPicPr>
          <p:cNvPr id="7170" name="Picture 2" descr="50,000+ Free Stone &amp; Stone Wall Images - Pixaba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063" y="-18048"/>
            <a:ext cx="3424989" cy="68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/>
          <p:cNvSpPr/>
          <p:nvPr/>
        </p:nvSpPr>
        <p:spPr>
          <a:xfrm>
            <a:off x="3721769" y="1042737"/>
            <a:ext cx="8261684" cy="1764631"/>
          </a:xfrm>
          <a:prstGeom prst="roundRect">
            <a:avLst/>
          </a:prstGeom>
          <a:solidFill>
            <a:srgbClr val="FCE9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Respectful Communication</a:t>
            </a:r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Encourage participants to listen actively and refrain from interrupting others, fostering a respectful atmosphere that promotes open dialogue and collaboration.</a:t>
            </a:r>
            <a:endParaRPr lang="en-US" sz="20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3721769" y="2987842"/>
            <a:ext cx="8261684" cy="1764631"/>
          </a:xfrm>
          <a:prstGeom prst="roundRect">
            <a:avLst/>
          </a:prstGeom>
          <a:solidFill>
            <a:srgbClr val="FCE9E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Management</a:t>
            </a:r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specific time limits for presentations and discussions to ensure that all topics are covered efficiently, allowing equal opportunity for questions and contributions from the audience.</a:t>
            </a:r>
            <a:endParaRPr lang="en-US" sz="20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3721769" y="4932947"/>
            <a:ext cx="8261684" cy="1764631"/>
          </a:xfrm>
          <a:prstGeom prst="roundRect">
            <a:avLst/>
          </a:prstGeom>
          <a:solidFill>
            <a:srgbClr val="FCE9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Distractions Policy</a:t>
            </a:r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 that attendees silence their devices and avoid multitasking during the presentation, helping to maintain focus and engagement with the content being shared.</a:t>
            </a:r>
            <a:endParaRPr lang="en-US" sz="20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146" y="306333"/>
            <a:ext cx="10397707" cy="832656"/>
          </a:xfrm>
        </p:spPr>
        <p:txBody>
          <a:bodyPr>
            <a:normAutofit fontScale="90000"/>
          </a:bodyPr>
          <a:lstStyle/>
          <a:p>
            <a:r>
              <a:rPr lang="en-US" i="0" dirty="0">
                <a:effectLst/>
                <a:latin typeface="var(--popai-ppt-h2-fontFamily)"/>
              </a:rPr>
              <a:t>How to Communicate Ground Rules to Your Audience</a:t>
            </a:r>
            <a:br>
              <a:rPr lang="en-US" i="0" dirty="0">
                <a:effectLst/>
                <a:latin typeface="var(--popai-ppt-h2-fontFamily)"/>
              </a:rPr>
            </a:br>
            <a:endParaRPr lang="en-IN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897146" y="1363578"/>
            <a:ext cx="3096126" cy="4973053"/>
          </a:xfrm>
          <a:prstGeom prst="roundRect">
            <a:avLst/>
          </a:prstGeom>
          <a:solidFill>
            <a:srgbClr val="FCE9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 Introduction of Rules</a:t>
            </a:r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 your presentation by explicitly stating the ground rules, ensuring that all audience members understand the expectations for behavior and participation from the outset.</a:t>
            </a:r>
            <a:endParaRPr lang="en-US" sz="20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668253" y="1363578"/>
            <a:ext cx="3096126" cy="4973053"/>
          </a:xfrm>
          <a:prstGeom prst="roundRect">
            <a:avLst/>
          </a:prstGeom>
          <a:solidFill>
            <a:srgbClr val="FCE9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/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Visual Aids</a:t>
            </a:r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Incorporate visual elements such as slides or handouts that outline the ground rules, making them easily accessible and reinforcing their importance throughout the presentation.</a:t>
            </a:r>
            <a:endParaRPr lang="en-US" sz="20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8646695" y="1363578"/>
            <a:ext cx="3096126" cy="4973053"/>
          </a:xfrm>
          <a:prstGeom prst="roundRect">
            <a:avLst/>
          </a:prstGeom>
          <a:solidFill>
            <a:srgbClr val="FCE9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sz="2000" b="1" i="0" dirty="0">
                <a:solidFill>
                  <a:schemeClr val="tx1"/>
                </a:solidFill>
                <a:effectLst/>
                <a:latin typeface="var(--popai-ppt-h1-fontFamily)"/>
              </a:rPr>
              <a:t>03</a:t>
            </a:r>
            <a:endParaRPr lang="en-US" sz="2000" b="1" i="0" dirty="0">
              <a:solidFill>
                <a:schemeClr val="tx1"/>
              </a:solidFill>
              <a:effectLst/>
              <a:latin typeface="var(--popai-ppt-h1-fontFamily)"/>
            </a:endParaRPr>
          </a:p>
          <a:p>
            <a:pPr algn="l" fontAlgn="base"/>
            <a:endParaRPr lang="en-US" sz="2000" b="1" i="0" dirty="0">
              <a:solidFill>
                <a:schemeClr val="tx1"/>
              </a:solidFill>
              <a:effectLst/>
              <a:latin typeface="var(--popai-ppt-h1-fontFamily)"/>
            </a:endParaRPr>
          </a:p>
          <a:p>
            <a:pPr algn="l" fontAlgn="base"/>
            <a:r>
              <a:rPr lang="en-US" sz="2000" b="1" i="0" dirty="0">
                <a:solidFill>
                  <a:schemeClr val="tx1"/>
                </a:solidFill>
                <a:effectLst/>
                <a:latin typeface="var(--popai-ppt-h5-fontFamily)"/>
              </a:rPr>
              <a:t>Encourage Questions and Feedback</a:t>
            </a:r>
            <a:endParaRPr lang="en-US" sz="2000" b="1" i="0" dirty="0">
              <a:solidFill>
                <a:schemeClr val="tx1"/>
              </a:solidFill>
              <a:effectLst/>
              <a:latin typeface="var(--popai-ppt-h5-fontFamily)"/>
            </a:endParaRPr>
          </a:p>
          <a:p>
            <a:pPr algn="l" fontAlgn="base"/>
            <a:endParaRPr lang="en-US" sz="2000" b="1" i="0" dirty="0">
              <a:solidFill>
                <a:schemeClr val="tx1"/>
              </a:solidFill>
              <a:effectLst/>
              <a:latin typeface="var(--popai-ppt-h5-fontFamily)"/>
            </a:endParaRPr>
          </a:p>
          <a:p>
            <a:pPr algn="l" fontAlgn="base"/>
            <a:r>
              <a:rPr lang="en-US" sz="2000" b="0" i="0" dirty="0">
                <a:solidFill>
                  <a:schemeClr val="tx1"/>
                </a:solidFill>
                <a:effectLst/>
                <a:latin typeface="var(--popai-ppt-p-fontFamily)"/>
              </a:rPr>
              <a:t>Invite audience members to ask questions or provide input on the ground rules, fostering a collaborative environment where participants feel valued and engaged in the process.</a:t>
            </a:r>
            <a:endParaRPr lang="en-US" sz="2000" b="0" i="0" dirty="0">
              <a:solidFill>
                <a:schemeClr val="tx1"/>
              </a:solidFill>
              <a:effectLst/>
              <a:latin typeface="var(--popai-ppt-p-fontFamily)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231" y="306333"/>
            <a:ext cx="10333538" cy="928909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var(--popai-ppt-h2-fontFamily)"/>
              </a:rPr>
              <a:t>Enforcing Ground Rules During Presentations</a:t>
            </a:r>
            <a:br>
              <a:rPr lang="en-US" b="1" i="0" dirty="0">
                <a:solidFill>
                  <a:srgbClr val="000000"/>
                </a:solidFill>
                <a:effectLst/>
                <a:latin typeface="var(--popai-ppt-h2-fontFamily)"/>
              </a:rPr>
            </a:b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113" y="979713"/>
            <a:ext cx="2656115" cy="229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36" y="979713"/>
            <a:ext cx="2279275" cy="229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Blurred Yellow Gradient Transparent Circle Background Stock Illustration  2356464041 | Shutter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89" y="979713"/>
            <a:ext cx="2476500" cy="244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3189" y="3689345"/>
            <a:ext cx="28727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Consistent Reminders</a:t>
            </a: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Regularly remind the audience of the established ground rules throughout the presentation to reinforce their importance and encourage adherence, ensuring a respectful and focused environment.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0607" y="3508789"/>
            <a:ext cx="353427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Addressing Violations Promptly</a:t>
            </a:r>
            <a:endParaRPr lang="en-US" sz="2000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Tactfully address any breaches of ground rules as they occur, using a calm and professional approach to maintain the integrity of the presentation while promoting accountability among participants.</a:t>
            </a: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07678" y="3461390"/>
            <a:ext cx="338432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Encouraging Peer Support</a:t>
            </a:r>
            <a:endParaRPr lang="en-US" sz="2000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Foster a culture where audience members feel empowered to remind each other of the ground rules, creating a collaborative atmosphere that enhances engagement and collective responsibility during discussions.</a:t>
            </a: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xfrm>
            <a:off x="394091" y="2615825"/>
            <a:ext cx="11403817" cy="162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algn="ctr">
              <a:lnSpc>
                <a:spcPct val="114000"/>
              </a:lnSpc>
              <a:buClr>
                <a:srgbClr val="0C1512"/>
              </a:buClr>
              <a:buSzPts val="6400"/>
            </a:pPr>
            <a:r>
              <a:rPr lang="en-US" b="1" dirty="0"/>
              <a:t>Presentation Skills - Design of Posters and Setting Ground Rules</a:t>
            </a:r>
            <a:br>
              <a:rPr lang="en-US" b="1" dirty="0"/>
            </a:br>
            <a:endParaRPr lang="en-IN" sz="4400" b="1" dirty="0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220" y="2661457"/>
            <a:ext cx="8911687" cy="1280890"/>
          </a:xfrm>
        </p:spPr>
        <p:txBody>
          <a:bodyPr/>
          <a:lstStyle/>
          <a:p>
            <a:r>
              <a:rPr lang="en-US" i="0" dirty="0">
                <a:effectLst/>
                <a:latin typeface="var(--popai-ppt-h2-fontFamily)"/>
              </a:rPr>
              <a:t>Best Practices for Poster Presentations</a:t>
            </a:r>
            <a:br>
              <a:rPr lang="en-US" i="0" dirty="0">
                <a:effectLst/>
                <a:latin typeface="var(--popai-ppt-h2-fontFamily)"/>
              </a:rPr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84" y="306333"/>
            <a:ext cx="10558128" cy="880783"/>
          </a:xfrm>
        </p:spPr>
        <p:txBody>
          <a:bodyPr>
            <a:normAutofit fontScale="90000"/>
          </a:bodyPr>
          <a:lstStyle/>
          <a:p>
            <a:r>
              <a:rPr lang="en-US" i="0" dirty="0">
                <a:effectLst/>
                <a:latin typeface="var(--popai-ppt-h2-fontFamily)"/>
              </a:rPr>
              <a:t>Preparing for Your Poster Presentation</a:t>
            </a:r>
            <a:br>
              <a:rPr lang="en-US" i="0" dirty="0">
                <a:effectLst/>
                <a:latin typeface="var(--popai-ppt-h2-fontFamily)"/>
              </a:rPr>
            </a:br>
            <a:endParaRPr lang="en-IN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657726" y="1363579"/>
            <a:ext cx="3433011" cy="5053263"/>
          </a:xfrm>
          <a:prstGeom prst="roundRect">
            <a:avLst/>
          </a:prstGeom>
          <a:solidFill>
            <a:srgbClr val="FCE9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Your Audience</a:t>
            </a:r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Tailor your poster content and presentation style to the specific interests and knowledge level of your audience, ensuring that your message resonates and engages effectively.</a:t>
            </a:r>
            <a:endParaRPr lang="en-US" sz="20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571999" y="1379617"/>
            <a:ext cx="3433011" cy="5053263"/>
          </a:xfrm>
          <a:prstGeom prst="roundRect">
            <a:avLst/>
          </a:prstGeom>
          <a:solidFill>
            <a:srgbClr val="FCE9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/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Rehearsing Your Delivery</a:t>
            </a:r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Practice presenting your poster multiple times to refine your speaking points, improve your confidence, and ensure you can convey your message clearly within the allotted time.</a:t>
            </a:r>
            <a:endParaRPr lang="en-US" sz="20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8486272" y="1363578"/>
            <a:ext cx="3433011" cy="5053263"/>
          </a:xfrm>
          <a:prstGeom prst="roundRect">
            <a:avLst/>
          </a:prstGeom>
          <a:solidFill>
            <a:srgbClr val="FCE9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/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Preparing for Questions</a:t>
            </a:r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Anticipate potential questions from the audience and prepare thoughtful responses; this will enhance your credibility and demonstrate your expertise on the topic being presented.</a:t>
            </a:r>
            <a:endParaRPr lang="en-US" sz="20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4179" y="335058"/>
            <a:ext cx="8911687" cy="851764"/>
          </a:xfrm>
        </p:spPr>
        <p:txBody>
          <a:bodyPr>
            <a:normAutofit fontScale="90000"/>
          </a:bodyPr>
          <a:lstStyle/>
          <a:p>
            <a:r>
              <a:rPr lang="en-US" i="0" dirty="0">
                <a:effectLst/>
                <a:latin typeface="var(--popai-ppt-h2-fontFamily)"/>
              </a:rPr>
              <a:t>Engaging Your Audience During the Presentation</a:t>
            </a:r>
            <a:br>
              <a:rPr lang="en-US" i="0" dirty="0">
                <a:effectLst/>
                <a:latin typeface="var(--popai-ppt-h2-fontFamily)"/>
              </a:rPr>
            </a:br>
            <a:endParaRPr lang="en-IN" dirty="0"/>
          </a:p>
        </p:txBody>
      </p:sp>
      <p:pic>
        <p:nvPicPr>
          <p:cNvPr id="9218" name="Picture 2" descr="Sand dunes turn to rock over 190million years in Arizona desert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8126"/>
            <a:ext cx="3801979" cy="690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/>
          <p:cNvSpPr/>
          <p:nvPr/>
        </p:nvSpPr>
        <p:spPr>
          <a:xfrm>
            <a:off x="4122821" y="1186822"/>
            <a:ext cx="7732295" cy="1652631"/>
          </a:xfrm>
          <a:prstGeom prst="roundRect">
            <a:avLst/>
          </a:prstGeom>
          <a:solidFill>
            <a:srgbClr val="FCE9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Interactive Questioning Techniques</a:t>
            </a:r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 open-ended questions throughout your presentation to encourage audience participation, fostering a dynamic dialogue that keeps attendees engaged and invested in the content.</a:t>
            </a:r>
            <a:endParaRPr lang="en-US" sz="20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122820" y="3028566"/>
            <a:ext cx="7732296" cy="1652631"/>
          </a:xfrm>
          <a:prstGeom prst="roundRect">
            <a:avLst/>
          </a:prstGeom>
          <a:solidFill>
            <a:srgbClr val="FCE9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Utilizing Visual Aids Effectively</a:t>
            </a:r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Incorporate engaging visual aids, such as infographics or videos, to complement your spoken content; this not only captures attention but also reinforces key messages and enhances understanding.</a:t>
            </a:r>
            <a:endParaRPr lang="en-US" sz="20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4122820" y="4848072"/>
            <a:ext cx="7732296" cy="1652631"/>
          </a:xfrm>
          <a:prstGeom prst="roundRect">
            <a:avLst/>
          </a:prstGeom>
          <a:solidFill>
            <a:srgbClr val="FCE9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Encouraging Audience Feedback</a:t>
            </a:r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sz="2000" b="1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20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opportunities for audience feedback during the presentation, such as quick polls or discussions, to make participants feel valued and involved, ultimately leading to a more interactive and memorable experience.</a:t>
            </a:r>
            <a:endParaRPr lang="en-US" sz="20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210" y="319310"/>
            <a:ext cx="10349580" cy="819679"/>
          </a:xfrm>
        </p:spPr>
        <p:txBody>
          <a:bodyPr>
            <a:normAutofit fontScale="90000"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var(--popai-ppt-h2-fontFamily)"/>
              </a:rPr>
              <a:t>Gathering Feedback and Improving Future Presentations</a:t>
            </a:r>
            <a:br>
              <a:rPr lang="en-US" i="0" dirty="0">
                <a:solidFill>
                  <a:srgbClr val="000000"/>
                </a:solidFill>
                <a:effectLst/>
                <a:latin typeface="var(--popai-ppt-h2-fontFamily)"/>
              </a:rPr>
            </a:b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026" y="1430843"/>
            <a:ext cx="3087235" cy="1998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921" y="1430843"/>
            <a:ext cx="2629664" cy="189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Constructive Feedback: Meaning, Type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41" y="1503656"/>
            <a:ext cx="2867025" cy="182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9534" y="3693638"/>
            <a:ext cx="33630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Importance of Constructive Feedback</a:t>
            </a: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Gathering constructive feedback from your audience helps identify strengths and weaknesses in your presentation, allowing you to make informed adjustments for future sessions and enhance overall effectiveness.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55958" y="3693638"/>
            <a:ext cx="35934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Utilizing Surveys and Questionnaires</a:t>
            </a: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Implementing post-presentation surveys or questionnaires can provide valuable insights into audience perceptions, preferences, and areas for improvement, ensuring that you address specific needs in subsequent presentations.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34400" y="3693638"/>
            <a:ext cx="33630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Encouraging Open Dialogue</a:t>
            </a: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an environment that encourages open dialogue about the presentation fosters a culture of continuous improvement; inviting audience members to share their thoughts can lead to innovative ideas and better engagement strategies.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5465" y="624205"/>
            <a:ext cx="9688830" cy="546735"/>
          </a:xfrm>
        </p:spPr>
        <p:txBody>
          <a:bodyPr>
            <a:normAutofit fontScale="90000"/>
          </a:bodyPr>
          <a:p>
            <a:r>
              <a:rPr lang="en-IN" altLang="en-US"/>
              <a:t>QUESTION 1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38617" y="1540510"/>
            <a:ext cx="8915400" cy="3777622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/>
              <a:t>What is the primary goal of designing a poster for a presentation?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To include as much text as possible</a:t>
            </a: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To make it visually attractive</a:t>
            </a: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To convey a clear message effectively</a:t>
            </a: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To use multiple fonts and colors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5465" y="624205"/>
            <a:ext cx="9688830" cy="546735"/>
          </a:xfrm>
        </p:spPr>
        <p:txBody>
          <a:bodyPr>
            <a:normAutofit fontScale="90000"/>
          </a:bodyPr>
          <a:p>
            <a:r>
              <a:rPr lang="en-IN" altLang="en-US"/>
              <a:t>QUESTION 2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38617" y="1540510"/>
            <a:ext cx="8915400" cy="3777622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/>
              <a:t>When selecting fonts for a poster, what should be considered?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Use as many different fonts as possible</a:t>
            </a: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Stick to one or two easy-to-read fonts</a:t>
            </a: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Use only decorative fonts</a:t>
            </a: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Use fonts that are extremely large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5465" y="624205"/>
            <a:ext cx="9688830" cy="546735"/>
          </a:xfrm>
        </p:spPr>
        <p:txBody>
          <a:bodyPr>
            <a:normAutofit fontScale="90000"/>
          </a:bodyPr>
          <a:p>
            <a:r>
              <a:rPr lang="en-IN" altLang="en-US"/>
              <a:t>QUESTION 3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38617" y="1540510"/>
            <a:ext cx="8915400" cy="3777622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/>
              <a:t>Which of these is a visual aid?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Flip chartsTo make it visually attractive</a:t>
            </a: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Overhead Transparencies</a:t>
            </a: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Video tapes</a:t>
            </a: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All of these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5465" y="624205"/>
            <a:ext cx="9688830" cy="546735"/>
          </a:xfrm>
        </p:spPr>
        <p:txBody>
          <a:bodyPr>
            <a:normAutofit fontScale="90000"/>
          </a:bodyPr>
          <a:p>
            <a:r>
              <a:rPr lang="en-IN" altLang="en-US"/>
              <a:t>QUESTION 4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38617" y="1540510"/>
            <a:ext cx="8915400" cy="3777622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/>
              <a:t>Visual aids are for ___________ purpose.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Illustrative</a:t>
            </a: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Decorative</a:t>
            </a: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Rhetorical</a:t>
            </a: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None of these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5465" y="624205"/>
            <a:ext cx="9688830" cy="546735"/>
          </a:xfrm>
        </p:spPr>
        <p:txBody>
          <a:bodyPr>
            <a:normAutofit fontScale="90000"/>
          </a:bodyPr>
          <a:p>
            <a:r>
              <a:rPr lang="en-IN" altLang="en-US"/>
              <a:t>QUESTION 5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38617" y="1540510"/>
            <a:ext cx="8915400" cy="3777622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/>
              <a:t>Which of the following is important for creating an effective poster layout?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Overcrowding the poster with information</a:t>
            </a: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Ensuring the text is small to fit more content</a:t>
            </a: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Keeping a balance between text, images, and white space</a:t>
            </a: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Using complicated language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5465" y="624205"/>
            <a:ext cx="9688830" cy="546735"/>
          </a:xfrm>
        </p:spPr>
        <p:txBody>
          <a:bodyPr>
            <a:normAutofit fontScale="90000"/>
          </a:bodyPr>
          <a:p>
            <a:r>
              <a:rPr lang="en-IN" altLang="en-US"/>
              <a:t>QUESTION 6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38617" y="1540510"/>
            <a:ext cx="8915400" cy="3777622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/>
              <a:t>What is the purpose of setting ground rules at the start of a presentation?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To control the audience</a:t>
            </a: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To establish clear expectations for interaction and behavior</a:t>
            </a: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To limit the discussion</a:t>
            </a: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To confuse the participants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3252121" cy="5795681"/>
          </a:xfrm>
        </p:spPr>
        <p:txBody>
          <a:bodyPr/>
          <a:lstStyle/>
          <a:p>
            <a:pPr algn="ctr">
              <a:spcAft>
                <a:spcPts val="3000"/>
              </a:spcAft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5768" y="2052918"/>
            <a:ext cx="4804085" cy="419548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Basic principles</a:t>
            </a:r>
            <a:endParaRPr lang="en-US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1. Understanding the Importance of Poster Design</a:t>
            </a:r>
            <a:endParaRPr lang="en-US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2. Principles of Effective Poster Design</a:t>
            </a:r>
            <a:endParaRPr lang="en-US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3. Setting Ground Rules for Presentations</a:t>
            </a:r>
            <a:endParaRPr lang="en-US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4. Best Practices for Poster Presentations</a:t>
            </a: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5465" y="624205"/>
            <a:ext cx="9688830" cy="546735"/>
          </a:xfrm>
        </p:spPr>
        <p:txBody>
          <a:bodyPr>
            <a:normAutofit fontScale="90000"/>
          </a:bodyPr>
          <a:p>
            <a:r>
              <a:rPr lang="en-IN" altLang="en-US"/>
              <a:t>QUESTION 7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38617" y="1540510"/>
            <a:ext cx="8915400" cy="3777622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/>
              <a:t>Which of the following is a good ground rule for maintaining audience engagement?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No questions allowed during the presentation</a:t>
            </a: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Participants can interrupt the speaker anytime</a:t>
            </a: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Questions should be saved for designated times</a:t>
            </a: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Phones must be on and checked regularly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5465" y="624205"/>
            <a:ext cx="9688830" cy="546735"/>
          </a:xfrm>
        </p:spPr>
        <p:txBody>
          <a:bodyPr>
            <a:normAutofit fontScale="90000"/>
          </a:bodyPr>
          <a:p>
            <a:r>
              <a:rPr lang="en-IN" altLang="en-US"/>
              <a:t>QUESTION 8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38617" y="1540510"/>
            <a:ext cx="8915400" cy="3777622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/>
              <a:t>Which of the following should be avoided when setting ground rules for a presentation?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Encouraging respect and active listening</a:t>
            </a: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Allowing open dialogue at appropriate times</a:t>
            </a: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Encouraging side conversations during the talk</a:t>
            </a: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Maintaining a time limit for questions and responses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5465" y="624205"/>
            <a:ext cx="9688830" cy="546735"/>
          </a:xfrm>
        </p:spPr>
        <p:txBody>
          <a:bodyPr>
            <a:normAutofit fontScale="90000"/>
          </a:bodyPr>
          <a:p>
            <a:r>
              <a:rPr lang="en-IN" altLang="en-US"/>
              <a:t>QUESTION 9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38617" y="1540510"/>
            <a:ext cx="8915400" cy="3777622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/>
              <a:t>Which of the following is NOT a recommended practice for designing an effective poster?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Using a clear and readable font</a:t>
            </a: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Including too much text</a:t>
            </a: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Utilizing visuals like graphs or images</a:t>
            </a: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Organizing content in a logical flow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5465" y="624205"/>
            <a:ext cx="9688830" cy="546735"/>
          </a:xfrm>
        </p:spPr>
        <p:txBody>
          <a:bodyPr>
            <a:normAutofit fontScale="90000"/>
          </a:bodyPr>
          <a:p>
            <a:r>
              <a:rPr lang="en-IN" altLang="en-US"/>
              <a:t>QUESTION 10</a:t>
            </a:r>
            <a:endParaRPr lang="en-I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38617" y="1540510"/>
            <a:ext cx="8915400" cy="3777622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/>
              <a:t>When setting ground rules for a presentation, which of the following is important?</a:t>
            </a:r>
            <a:endParaRPr lang="en-US"/>
          </a:p>
          <a:p>
            <a:pPr marL="0" indent="0">
              <a:lnSpc>
                <a:spcPct val="150000"/>
              </a:lnSpc>
              <a:buNone/>
            </a:pP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Allowing interruptions at any time</a:t>
            </a: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Defining time limits for questions</a:t>
            </a: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Avoiding any audience participation</a:t>
            </a:r>
            <a:endParaRPr lang="en-US"/>
          </a:p>
          <a:p>
            <a:pPr>
              <a:lnSpc>
                <a:spcPct val="150000"/>
              </a:lnSpc>
              <a:buFont typeface="+mj-lt"/>
              <a:buAutoNum type="alphaUcPeriod"/>
            </a:pPr>
            <a:r>
              <a:rPr lang="en-US"/>
              <a:t>Making the presentation solely about the speaker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324" y="1516738"/>
            <a:ext cx="8911687" cy="1280890"/>
          </a:xfrm>
        </p:spPr>
        <p:txBody>
          <a:bodyPr>
            <a:normAutofit/>
          </a:bodyPr>
          <a:lstStyle/>
          <a:p>
            <a:r>
              <a:rPr lang="en-IN" sz="6000" b="1" dirty="0"/>
              <a:t>       THANK YOU</a:t>
            </a:r>
            <a:endParaRPr lang="en-IN" sz="6000" b="1" dirty="0"/>
          </a:p>
        </p:txBody>
      </p:sp>
      <p:grpSp>
        <p:nvGrpSpPr>
          <p:cNvPr id="4" name="Group 3"/>
          <p:cNvGrpSpPr/>
          <p:nvPr/>
        </p:nvGrpSpPr>
        <p:grpSpPr>
          <a:xfrm flipH="1">
            <a:off x="0" y="1981200"/>
            <a:ext cx="6058173" cy="4876800"/>
            <a:chOff x="7966969" y="2260887"/>
            <a:chExt cx="4225031" cy="4615403"/>
          </a:xfrm>
          <a:solidFill>
            <a:schemeClr val="accent1"/>
          </a:solidFill>
        </p:grpSpPr>
        <p:sp>
          <p:nvSpPr>
            <p:cNvPr id="5" name="Isosceles Triangle 4"/>
            <p:cNvSpPr/>
            <p:nvPr/>
          </p:nvSpPr>
          <p:spPr>
            <a:xfrm>
              <a:off x="8807355" y="4597114"/>
              <a:ext cx="3384645" cy="2279176"/>
            </a:xfrm>
            <a:prstGeom prst="triangl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6" name="Isosceles Triangle 5"/>
            <p:cNvSpPr/>
            <p:nvPr/>
          </p:nvSpPr>
          <p:spPr>
            <a:xfrm rot="16200000">
              <a:off x="7780928" y="2446928"/>
              <a:ext cx="4597113" cy="4225031"/>
            </a:xfrm>
            <a:prstGeom prst="triangle">
              <a:avLst/>
            </a:prstGeom>
            <a:grp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5663" y="624110"/>
            <a:ext cx="10108949" cy="1280890"/>
          </a:xfrm>
        </p:spPr>
        <p:txBody>
          <a:bodyPr/>
          <a:lstStyle/>
          <a:p>
            <a:r>
              <a:rPr lang="en-IN" dirty="0"/>
              <a:t>BASIC PRINCIPLES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5662" y="2133600"/>
            <a:ext cx="10108949" cy="377762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A poster is a virtual presentation of information – do not simply reproduce your written paper in poster format</a:t>
            </a:r>
            <a:endParaRPr lang="en-I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It should be understandable to the reader without verbal comment – someone might look at it while you are not there to explain</a:t>
            </a:r>
            <a:endParaRPr lang="en-I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Remember your poster objectives</a:t>
            </a:r>
            <a:endParaRPr lang="en-I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Grab attention</a:t>
            </a:r>
            <a:endParaRPr lang="en-I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Tell them what the poster is about simply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43" y="2645228"/>
            <a:ext cx="9327469" cy="3265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          Understanding the Importance of Poster Design</a:t>
            </a:r>
            <a:endParaRPr lang="en-US" sz="2400" b="1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379" y="624110"/>
            <a:ext cx="10234863" cy="883848"/>
          </a:xfrm>
        </p:spPr>
        <p:txBody>
          <a:bodyPr>
            <a:normAutofit fontScale="90000"/>
          </a:bodyPr>
          <a:lstStyle/>
          <a:p>
            <a:r>
              <a:rPr lang="en-US" dirty="0"/>
              <a:t>The Role of Visual Communication in Presentations</a:t>
            </a:r>
            <a:br>
              <a:rPr lang="en-US" b="1" dirty="0"/>
            </a:br>
            <a:endParaRPr lang="en-IN" dirty="0"/>
          </a:p>
        </p:txBody>
      </p:sp>
      <p:pic>
        <p:nvPicPr>
          <p:cNvPr id="9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635" y="1466628"/>
            <a:ext cx="2658492" cy="232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356" y="1520957"/>
            <a:ext cx="3163411" cy="232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30,000+ Poster Design Pictures | Download Free Images o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09" y="1541575"/>
            <a:ext cx="2505834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018114" y="4023763"/>
            <a:ext cx="305658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Enhancing Audience Engagement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communication captures attention and maintains interest, making it easier for audiences to connect with the content being presented.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63473" y="4057380"/>
            <a:ext cx="349717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Facilitating Information Retention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Well-designed visuals aid memory retention by providing clear and memorable representations of complex information, allowing audiences to recall key points more effectively.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38104" y="3789096"/>
            <a:ext cx="316341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Clarifying Complex Concepts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elements such as charts, graphs, and images simplify intricate ideas, enabling presenters to convey messages more clearly and ensuring that the audience grasps the essential information.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0316" y="304507"/>
            <a:ext cx="7734717" cy="1107198"/>
          </a:xfrm>
        </p:spPr>
        <p:txBody>
          <a:bodyPr>
            <a:normAutofit fontScale="90000"/>
          </a:bodyPr>
          <a:lstStyle/>
          <a:p>
            <a:r>
              <a:rPr lang="en-US" dirty="0"/>
              <a:t>Key Elements of Effective Poster Design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11" descr="30,000+ Poster Design Pictures | Download Free Images on 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3624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/>
          <p:cNvSpPr/>
          <p:nvPr/>
        </p:nvSpPr>
        <p:spPr>
          <a:xfrm>
            <a:off x="4056229" y="1556376"/>
            <a:ext cx="7734717" cy="1537564"/>
          </a:xfrm>
          <a:prstGeom prst="roundRect">
            <a:avLst/>
          </a:prstGeom>
          <a:solidFill>
            <a:srgbClr val="FCE9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Clear and Concise Messaging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Effective posters communicate their main message quickly and clearly, using minimal text to ensure that viewers can grasp the key points at a glance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4056229" y="3428999"/>
            <a:ext cx="7734717" cy="1537564"/>
          </a:xfrm>
          <a:prstGeom prst="roundRect">
            <a:avLst/>
          </a:prstGeom>
          <a:solidFill>
            <a:srgbClr val="FCE9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Visual Hierarchy and Layout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 well-structured layout guides the viewer's eye through the poster, utilizing size, color, and placement to emphasize important information and create a logical flow of content.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4056230" y="5301622"/>
            <a:ext cx="7734717" cy="1251871"/>
          </a:xfrm>
          <a:prstGeom prst="roundRect">
            <a:avLst/>
          </a:prstGeom>
          <a:solidFill>
            <a:srgbClr val="FCE9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Appropriate Use of Color and Imagery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Strategic use of color and relevant images enhances visual appeal and reinforces the message, while ensuring that the design remains professional and accessible to the target audience.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462" y="5810895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611" y="240631"/>
            <a:ext cx="10477917" cy="721895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Mistakes to Avoid in Poster Design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850232" y="1315453"/>
            <a:ext cx="3497179" cy="5301916"/>
          </a:xfrm>
          <a:prstGeom prst="roundRect">
            <a:avLst/>
          </a:prstGeom>
          <a:solidFill>
            <a:srgbClr val="FCE9E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</a:rPr>
              <a:t>01</a:t>
            </a:r>
            <a:endParaRPr lang="en-US" sz="3600" b="1" dirty="0">
              <a:solidFill>
                <a:schemeClr val="tx1"/>
              </a:solidFill>
            </a:endParaRP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Overloading with Text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Including too much text can overwhelm viewers, making it difficult for them to identify key messages; aim for brevity and clarity to enhance comprehension.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636170" y="1171074"/>
            <a:ext cx="3497179" cy="5446295"/>
          </a:xfrm>
          <a:prstGeom prst="roundRect">
            <a:avLst/>
          </a:prstGeom>
          <a:solidFill>
            <a:srgbClr val="D4B6FC">
              <a:alpha val="9882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en-US" sz="36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Neglecting Visual Hierarchy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Failing to establish a clear visual hierarchy can lead to confusion; use size, color, and placement strategically to guide the audience's attention to the most important elements.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IN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: Rounded Corners 7"/>
          <p:cNvSpPr/>
          <p:nvPr/>
        </p:nvSpPr>
        <p:spPr>
          <a:xfrm>
            <a:off x="8462211" y="1171074"/>
            <a:ext cx="3331160" cy="5446295"/>
          </a:xfrm>
          <a:prstGeom prst="roundRect">
            <a:avLst/>
          </a:prstGeom>
          <a:solidFill>
            <a:srgbClr val="FCE9E4">
              <a:alpha val="9882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en-US" sz="36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Ignoring Audience Needs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Designing without considering the target audience's preferences and understanding can result in ineffective communication; tailor your design choices to resonate with the specific audience for better engagement.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4348" y="5810895"/>
            <a:ext cx="1774036" cy="10502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4348" y="5832667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515" y="335352"/>
            <a:ext cx="10878970" cy="835722"/>
          </a:xfrm>
        </p:spPr>
        <p:txBody>
          <a:bodyPr>
            <a:normAutofit fontScale="90000"/>
          </a:bodyPr>
          <a:lstStyle/>
          <a:p>
            <a:r>
              <a:rPr lang="en-US" dirty="0"/>
              <a:t>Tools and Resources for Designing Posters</a:t>
            </a:r>
            <a:br>
              <a:rPr lang="en-US" dirty="0"/>
            </a:b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730" y="1216255"/>
            <a:ext cx="3273687" cy="234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238" y="1171075"/>
            <a:ext cx="3418305" cy="234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Best graphic design software of 2024 | TechRad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344" y="1171075"/>
            <a:ext cx="3022856" cy="234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59929" y="3912033"/>
            <a:ext cx="32296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Graphic Design Software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 tools like Adobe Illustrator, Canva, or Inkscape to create professional-quality posters with customizable templates, allowing for flexibility in design and layout.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43663" y="3912033"/>
            <a:ext cx="341582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Stock Image Libraries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 resources such as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Unsplash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Shutterstock, or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Pixabay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high-quality images and graphics that can enhance visual appeal and support the message of your poster.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13534" y="3946491"/>
            <a:ext cx="35410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Typography Resources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websites like Google Fonts or Adobe Fonts to find a wide variety of typefaces that can improve readability and aesthetic quality, ensuring your text complements the overall design.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3462" y="5821781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0</TotalTime>
  <Words>13248</Words>
  <Application>WPS Presentation</Application>
  <PresentationFormat>Widescreen</PresentationFormat>
  <Paragraphs>364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0" baseType="lpstr">
      <vt:lpstr>Arial</vt:lpstr>
      <vt:lpstr>SimSun</vt:lpstr>
      <vt:lpstr>Wingdings</vt:lpstr>
      <vt:lpstr>Wingdings 3</vt:lpstr>
      <vt:lpstr>Arial</vt:lpstr>
      <vt:lpstr>Calibri</vt:lpstr>
      <vt:lpstr>Microsoft YaHei</vt:lpstr>
      <vt:lpstr>Arial Unicode MS</vt:lpstr>
      <vt:lpstr>Century Gothic</vt:lpstr>
      <vt:lpstr>var(--popai-ppt-h2-fontFamily)</vt:lpstr>
      <vt:lpstr>Segoe Print</vt:lpstr>
      <vt:lpstr>var(--popai-ppt-h1-fontFamily)</vt:lpstr>
      <vt:lpstr>var(--popai-ppt-h5-fontFamily)</vt:lpstr>
      <vt:lpstr>var(--popai-ppt-p-fontFamily)</vt:lpstr>
      <vt:lpstr>Calibri</vt:lpstr>
      <vt:lpstr>Wisp</vt:lpstr>
      <vt:lpstr>PowerPoint 演示文稿</vt:lpstr>
      <vt:lpstr>Presentation Skills - Design of Posters and Setting Ground Rules </vt:lpstr>
      <vt:lpstr>    CONTENT</vt:lpstr>
      <vt:lpstr>BASIC PRINCIPLES</vt:lpstr>
      <vt:lpstr>PowerPoint 演示文稿</vt:lpstr>
      <vt:lpstr>The Role of Visual Communication in Presentations </vt:lpstr>
      <vt:lpstr>Key Elements of Effective Poster Design </vt:lpstr>
      <vt:lpstr>Common Mistakes to Avoid in Poster Design </vt:lpstr>
      <vt:lpstr>Tools and Resources for Designing Posters </vt:lpstr>
      <vt:lpstr>Principles of Effective Poster Design </vt:lpstr>
      <vt:lpstr>Layout and Composition Techniques </vt:lpstr>
      <vt:lpstr>PowerPoint 演示文稿</vt:lpstr>
      <vt:lpstr>Typography: Choosing the Right Fonts </vt:lpstr>
      <vt:lpstr>Incorporating Images and Graphics Effectively </vt:lpstr>
      <vt:lpstr>Setting Ground Rules for Presentations </vt:lpstr>
      <vt:lpstr>Importance of Ground Rules in Presentations </vt:lpstr>
      <vt:lpstr>Examples of Effective Ground Rules </vt:lpstr>
      <vt:lpstr>How to Communicate Ground Rules to Your Audience </vt:lpstr>
      <vt:lpstr>Enforcing Ground Rules During Presentations </vt:lpstr>
      <vt:lpstr>Best Practices for Poster Presentations </vt:lpstr>
      <vt:lpstr>Preparing for Your Poster Presentation </vt:lpstr>
      <vt:lpstr>Engaging Your Audience During the Presentation </vt:lpstr>
      <vt:lpstr>Gathering Feedback and Improving Future Presentations </vt:lpstr>
      <vt:lpstr>PowerPoint 演示文稿</vt:lpstr>
      <vt:lpstr>QUESTION 1</vt:lpstr>
      <vt:lpstr>QUESTION 1</vt:lpstr>
      <vt:lpstr>QUESTION 1</vt:lpstr>
      <vt:lpstr>QUESTION 1</vt:lpstr>
      <vt:lpstr>QUESTION 1</vt:lpstr>
      <vt:lpstr>QUESTION 1</vt:lpstr>
      <vt:lpstr>QUESTION 1</vt:lpstr>
      <vt:lpstr>QUESTION 1</vt:lpstr>
      <vt:lpstr>QUESTION 1</vt:lpstr>
      <vt:lpstr>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KEERTHIKA SRIDHAR</dc:creator>
  <cp:lastModifiedBy>Keerthika</cp:lastModifiedBy>
  <cp:revision>8</cp:revision>
  <dcterms:created xsi:type="dcterms:W3CDTF">2024-09-21T06:18:00Z</dcterms:created>
  <dcterms:modified xsi:type="dcterms:W3CDTF">2024-10-09T09:01:46Z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E7ACA90C128F49B4BD2C012A8EC5454F_12</vt:lpwstr>
  </property>
  <property fmtid="{D5CDD505-2E9C-101B-9397-08002B2CF9AE}" pid="3" name="KSOProductBuildVer">
    <vt:lpwstr>1033-12.2.0.18283</vt:lpwstr>
  </property>
</Properties>
</file>