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18" r:id="rId3"/>
    <p:sldId id="317" r:id="rId4"/>
    <p:sldId id="272" r:id="rId5"/>
    <p:sldId id="260" r:id="rId6"/>
    <p:sldId id="263" r:id="rId7"/>
    <p:sldId id="262" r:id="rId8"/>
    <p:sldId id="346" r:id="rId9"/>
    <p:sldId id="347" r:id="rId10"/>
    <p:sldId id="348" r:id="rId11"/>
    <p:sldId id="349" r:id="rId12"/>
    <p:sldId id="350" r:id="rId13"/>
    <p:sldId id="351" r:id="rId14"/>
    <p:sldId id="352" r:id="rId15"/>
    <p:sldId id="353" r:id="rId16"/>
    <p:sldId id="358" r:id="rId17"/>
    <p:sldId id="359" r:id="rId18"/>
    <p:sldId id="360" r:id="rId19"/>
    <p:sldId id="362" r:id="rId20"/>
    <p:sldId id="366" r:id="rId21"/>
    <p:sldId id="364" r:id="rId22"/>
    <p:sldId id="363" r:id="rId23"/>
    <p:sldId id="368" r:id="rId24"/>
    <p:sldId id="383" r:id="rId25"/>
    <p:sldId id="385" r:id="rId26"/>
    <p:sldId id="267" r:id="rId27"/>
    <p:sldId id="374" r:id="rId28"/>
    <p:sldId id="266" r:id="rId29"/>
    <p:sldId id="268" r:id="rId30"/>
    <p:sldId id="371" r:id="rId31"/>
    <p:sldId id="345" r:id="rId32"/>
    <p:sldId id="373" r:id="rId33"/>
    <p:sldId id="372" r:id="rId34"/>
    <p:sldId id="290" r:id="rId35"/>
    <p:sldId id="386" r:id="rId36"/>
    <p:sldId id="387"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69273" autoAdjust="0"/>
  </p:normalViewPr>
  <p:slideViewPr>
    <p:cSldViewPr snapToGrid="0">
      <p:cViewPr>
        <p:scale>
          <a:sx n="50" d="100"/>
          <a:sy n="50" d="100"/>
        </p:scale>
        <p:origin x="167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3ED67-D9D8-4365-B85E-B8F24B2F9EF2}" type="datetimeFigureOut">
              <a:rPr lang="en-IN" smtClean="0"/>
              <a:t>10-10-2024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A6583-990B-4707-82AF-703527F7BB40}" type="slidenum">
              <a:rPr lang="en-IN" smtClean="0"/>
              <a:t>‹#›</a:t>
            </a:fld>
            <a:endParaRPr lang="en-IN"/>
          </a:p>
        </p:txBody>
      </p:sp>
    </p:spTree>
    <p:extLst>
      <p:ext uri="{BB962C8B-B14F-4D97-AF65-F5344CB8AC3E}">
        <p14:creationId xmlns:p14="http://schemas.microsoft.com/office/powerpoint/2010/main" val="5144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E9A6583-990B-4707-82AF-703527F7BB40}" type="slidenum">
              <a:rPr lang="en-IN" smtClean="0"/>
              <a:t>4</a:t>
            </a:fld>
            <a:endParaRPr lang="en-IN"/>
          </a:p>
        </p:txBody>
      </p:sp>
    </p:spTree>
    <p:extLst>
      <p:ext uri="{BB962C8B-B14F-4D97-AF65-F5344CB8AC3E}">
        <p14:creationId xmlns:p14="http://schemas.microsoft.com/office/powerpoint/2010/main" val="2193258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r>
              <a:rPr lang="en-US" b="1" dirty="0" smtClean="0"/>
              <a:t>Increased Efficiency Potential</a:t>
            </a:r>
          </a:p>
          <a:p>
            <a:pPr algn="just">
              <a:lnSpc>
                <a:spcPct val="150000"/>
              </a:lnSpc>
            </a:pPr>
            <a:r>
              <a:rPr lang="en-US" dirty="0" smtClean="0"/>
              <a:t>Multitasking can lead to a perception of increased efficiency, as individuals may feel they are accomplishing more in a shorter time frame; however, this often comes at the cost of quality and thoroughness in task completion.</a:t>
            </a:r>
          </a:p>
          <a:p>
            <a:pPr algn="just">
              <a:lnSpc>
                <a:spcPct val="150000"/>
              </a:lnSpc>
            </a:pPr>
            <a:endParaRPr lang="en-US" dirty="0" smtClean="0"/>
          </a:p>
          <a:p>
            <a:pPr marL="0" indent="0" algn="just">
              <a:lnSpc>
                <a:spcPct val="150000"/>
              </a:lnSpc>
              <a:buNone/>
            </a:pPr>
            <a:r>
              <a:rPr lang="en-US" b="1" dirty="0" smtClean="0">
                <a:latin typeface="Times New Roman" panose="02020603050405020304" pitchFamily="18" charset="0"/>
                <a:cs typeface="Times New Roman" panose="02020603050405020304" pitchFamily="18" charset="0"/>
              </a:rPr>
              <a:t>Cognitive Overload Risks</a:t>
            </a:r>
          </a:p>
          <a:p>
            <a:pPr algn="just">
              <a:lnSpc>
                <a:spcPct val="150000"/>
              </a:lnSpc>
            </a:pPr>
            <a:r>
              <a:rPr lang="en-US" dirty="0" smtClean="0">
                <a:latin typeface="Times New Roman" panose="02020603050405020304" pitchFamily="18" charset="0"/>
                <a:cs typeface="Times New Roman" panose="02020603050405020304" pitchFamily="18" charset="0"/>
              </a:rPr>
              <a:t>Engaging in multiple tasks simultaneously can overwhelm cognitive resources, resulting in decreased focus, increased errors, and ultimately, a decline in overall productivity and effectiveness in task execution.</a:t>
            </a:r>
          </a:p>
          <a:p>
            <a:pPr marL="0" indent="0" algn="just">
              <a:lnSpc>
                <a:spcPct val="150000"/>
              </a:lnSpc>
              <a:buNone/>
            </a:pPr>
            <a:endParaRPr lang="en-US"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b="1" dirty="0" smtClean="0">
                <a:latin typeface="Times New Roman" panose="02020603050405020304" pitchFamily="18" charset="0"/>
                <a:cs typeface="Times New Roman" panose="02020603050405020304" pitchFamily="18" charset="0"/>
              </a:rPr>
              <a:t>Context-Dependent Outcomes</a:t>
            </a:r>
          </a:p>
          <a:p>
            <a:pPr algn="just">
              <a:lnSpc>
                <a:spcPct val="150000"/>
              </a:lnSpc>
            </a:pPr>
            <a:r>
              <a:rPr lang="en-US" dirty="0" smtClean="0">
                <a:latin typeface="Times New Roman" panose="02020603050405020304" pitchFamily="18" charset="0"/>
                <a:cs typeface="Times New Roman" panose="02020603050405020304" pitchFamily="18" charset="0"/>
              </a:rPr>
              <a:t>The effectiveness of multitasking is highly context-dependent; while it may be beneficial for simple, routine tasks, it can be detrimental for complex or creative tasks that require deep concentration and critical thinking.</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marL="0" indent="0" algn="just">
              <a:lnSpc>
                <a:spcPct val="120000"/>
              </a:lnSpc>
              <a:buNone/>
            </a:pPr>
            <a:r>
              <a:rPr lang="en-US" sz="1200" b="1" dirty="0" smtClean="0"/>
              <a:t>Strategies for Effective Multitasking</a:t>
            </a:r>
          </a:p>
          <a:p>
            <a:pPr marL="0" indent="0" algn="just">
              <a:lnSpc>
                <a:spcPct val="120000"/>
              </a:lnSpc>
              <a:buNone/>
            </a:pPr>
            <a:r>
              <a:rPr lang="en-US" sz="1200" b="1" dirty="0" smtClean="0"/>
              <a:t>Prioritize Tasks Wisely</a:t>
            </a:r>
          </a:p>
          <a:p>
            <a:pPr algn="just">
              <a:lnSpc>
                <a:spcPct val="120000"/>
              </a:lnSpc>
            </a:pPr>
            <a:r>
              <a:rPr lang="en-US" sz="1200" dirty="0" smtClean="0"/>
              <a:t>Begin by identifying and ranking tasks based on urgency and importance; focus on high-priority tasks first to ensure that critical responsibilities are addressed without compromising quality.</a:t>
            </a:r>
          </a:p>
          <a:p>
            <a:pPr marL="0" indent="0" algn="just">
              <a:lnSpc>
                <a:spcPct val="120000"/>
              </a:lnSpc>
              <a:buNone/>
            </a:pPr>
            <a:r>
              <a:rPr lang="en-US" sz="1200" b="1" dirty="0" smtClean="0"/>
              <a:t>Set Time Limits</a:t>
            </a:r>
          </a:p>
          <a:p>
            <a:pPr algn="just">
              <a:lnSpc>
                <a:spcPct val="120000"/>
              </a:lnSpc>
            </a:pPr>
            <a:r>
              <a:rPr lang="en-US" sz="1200" dirty="0" smtClean="0"/>
              <a:t>Allocate specific time blocks for each task to maintain focus and prevent distractions; using techniques like the Pomodoro Technique can enhance productivity by encouraging short breaks between focused work sessions.</a:t>
            </a:r>
          </a:p>
          <a:p>
            <a:pPr marL="0" indent="0" algn="just">
              <a:lnSpc>
                <a:spcPct val="120000"/>
              </a:lnSpc>
              <a:buNone/>
            </a:pPr>
            <a:r>
              <a:rPr lang="en-US" sz="1200" b="1" dirty="0" smtClean="0"/>
              <a:t>Minimize Distractions</a:t>
            </a:r>
          </a:p>
          <a:p>
            <a:pPr algn="just">
              <a:lnSpc>
                <a:spcPct val="120000"/>
              </a:lnSpc>
            </a:pPr>
            <a:r>
              <a:rPr lang="en-US" sz="1200" dirty="0" smtClean="0"/>
              <a:t>Create a conducive work environment by eliminating potential distractions, such as notifications from devices or unnecessary interruptions, allowing for a more streamlined multitasking experience that enhances overall efficiency.</a:t>
            </a:r>
          </a:p>
          <a:p>
            <a:pPr algn="just">
              <a:lnSpc>
                <a:spcPct val="120000"/>
              </a:lnSpc>
            </a:pPr>
            <a:endParaRPr lang="en-IN" sz="1200" dirty="0" smtClean="0"/>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28</a:t>
            </a:fld>
            <a:endParaRPr lang="en-IN"/>
          </a:p>
        </p:txBody>
      </p:sp>
    </p:spTree>
    <p:extLst>
      <p:ext uri="{BB962C8B-B14F-4D97-AF65-F5344CB8AC3E}">
        <p14:creationId xmlns:p14="http://schemas.microsoft.com/office/powerpoint/2010/main" val="174782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p>
          <a:p>
            <a:pPr marL="228600" indent="-228600">
              <a:buAutoNum type="arabicParenR"/>
            </a:pPr>
            <a:r>
              <a:rPr lang="en-US" dirty="0" smtClean="0"/>
              <a:t>B</a:t>
            </a:r>
          </a:p>
          <a:p>
            <a:pPr marL="228600" indent="-228600">
              <a:buAutoNum type="arabicParenR"/>
            </a:pPr>
            <a:r>
              <a:rPr lang="en-US" dirty="0" smtClean="0"/>
              <a:t>A</a:t>
            </a:r>
          </a:p>
          <a:p>
            <a:pPr marL="228600" indent="-228600">
              <a:buAutoNum type="arabicParenR"/>
            </a:pPr>
            <a:r>
              <a:rPr lang="en-US" dirty="0" smtClean="0"/>
              <a:t>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35</a:t>
            </a:fld>
            <a:endParaRPr lang="en-IN"/>
          </a:p>
        </p:txBody>
      </p:sp>
    </p:spTree>
    <p:extLst>
      <p:ext uri="{BB962C8B-B14F-4D97-AF65-F5344CB8AC3E}">
        <p14:creationId xmlns:p14="http://schemas.microsoft.com/office/powerpoint/2010/main" val="356424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t>
            </a:r>
          </a:p>
          <a:p>
            <a:r>
              <a:rPr lang="en-US" dirty="0" smtClean="0"/>
              <a:t>4) A</a:t>
            </a:r>
          </a:p>
          <a:p>
            <a:r>
              <a:rPr lang="en-US" dirty="0" smtClean="0"/>
              <a:t>5) C</a:t>
            </a:r>
          </a:p>
          <a:p>
            <a:r>
              <a:rPr lang="en-US" dirty="0" smtClean="0"/>
              <a:t>6)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36</a:t>
            </a:fld>
            <a:endParaRPr lang="en-IN"/>
          </a:p>
        </p:txBody>
      </p:sp>
    </p:spTree>
    <p:extLst>
      <p:ext uri="{BB962C8B-B14F-4D97-AF65-F5344CB8AC3E}">
        <p14:creationId xmlns:p14="http://schemas.microsoft.com/office/powerpoint/2010/main" val="3659362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278100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414440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63624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402856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9DB85C-688A-4D24-8636-DE7C240A1FFA}" type="datetimeFigureOut">
              <a:rPr lang="en-IN" smtClean="0"/>
              <a:t>10-10-2024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74001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9DB85C-688A-4D24-8636-DE7C240A1FFA}"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26130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9DB85C-688A-4D24-8636-DE7C240A1FFA}" type="datetimeFigureOut">
              <a:rPr lang="en-IN" smtClean="0"/>
              <a:t>10-10-2024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200268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9DB85C-688A-4D24-8636-DE7C240A1FFA}" type="datetimeFigureOut">
              <a:rPr lang="en-IN" smtClean="0"/>
              <a:t>10-10-2024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05798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DB85C-688A-4D24-8636-DE7C240A1FFA}" type="datetimeFigureOut">
              <a:rPr lang="en-IN" smtClean="0"/>
              <a:t>10-10-2024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343754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DB85C-688A-4D24-8636-DE7C240A1FFA}"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8089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DB85C-688A-4D24-8636-DE7C240A1FFA}" type="datetimeFigureOut">
              <a:rPr lang="en-IN" smtClean="0"/>
              <a:t>10-10-2024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80529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B85C-688A-4D24-8636-DE7C240A1FFA}" type="datetimeFigureOut">
              <a:rPr lang="en-IN" smtClean="0"/>
              <a:t>10-10-2024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6701-D1F9-401F-8A2E-E4EAF26953D0}" type="slidenum">
              <a:rPr lang="en-IN" smtClean="0"/>
              <a:t>‹#›</a:t>
            </a:fld>
            <a:endParaRPr lang="en-IN"/>
          </a:p>
        </p:txBody>
      </p:sp>
    </p:spTree>
    <p:extLst>
      <p:ext uri="{BB962C8B-B14F-4D97-AF65-F5344CB8AC3E}">
        <p14:creationId xmlns:p14="http://schemas.microsoft.com/office/powerpoint/2010/main" val="147745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revolutionlearning.co.uk/article/how-to-plan-your-time-effectivel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todoist.com/productivity-methods/pomodoro-techniqu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268" y="1567543"/>
            <a:ext cx="7027816" cy="3605348"/>
          </a:xfrm>
          <a:prstGeom prst="rect">
            <a:avLst/>
          </a:prstGeom>
        </p:spPr>
      </p:pic>
    </p:spTree>
    <p:extLst>
      <p:ext uri="{BB962C8B-B14F-4D97-AF65-F5344CB8AC3E}">
        <p14:creationId xmlns:p14="http://schemas.microsoft.com/office/powerpoint/2010/main" val="125146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lnSpcReduction="1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Planning Vs Scheduling</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common misconception is that scheduling and planning are the same things. In fact, they are very different. The difference between planning and scheduling is:</a:t>
            </a:r>
          </a:p>
          <a:p>
            <a:pPr algn="just">
              <a:lnSpc>
                <a:spcPct val="150000"/>
              </a:lnSpc>
            </a:pPr>
            <a:r>
              <a:rPr lang="en-US" b="1" dirty="0">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 Preparing a list of tasks in a set order of completion to get something done. Often described as the steps required to achieve a goal that you have. Making a plan might also be described as a statement of intent. For example, ‘I’m going to the supermarket this afternoon’ is a plan.</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50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fontScale="85000" lnSpcReduction="2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Scheduling</a:t>
            </a:r>
            <a:r>
              <a:rPr lang="en-US" dirty="0">
                <a:latin typeface="Times New Roman" panose="02020603050405020304" pitchFamily="18" charset="0"/>
                <a:cs typeface="Times New Roman" panose="02020603050405020304" pitchFamily="18" charset="0"/>
              </a:rPr>
              <a:t> – Scheduling is less about what is being done and why, but more about when. Plans may not have times and dates set against them, but a schedule does. Scheduling is where we take the plan then begin to ‘plugin’ the tasks we have into the time we have available — for example, adding them to a calendar or planner.</a:t>
            </a:r>
          </a:p>
          <a:p>
            <a:pPr algn="just">
              <a:lnSpc>
                <a:spcPct val="150000"/>
              </a:lnSpc>
            </a:pPr>
            <a:r>
              <a:rPr lang="en-US" dirty="0">
                <a:latin typeface="Times New Roman" panose="02020603050405020304" pitchFamily="18" charset="0"/>
                <a:cs typeface="Times New Roman" panose="02020603050405020304" pitchFamily="18" charset="0"/>
              </a:rPr>
              <a:t>Once we plan our time effectively, then we should schedule our time effectively too. As you can see, they are two very different things. You will find it very difficult to schedule your time if you don’t plan your time effectively first.</a:t>
            </a:r>
          </a:p>
          <a:p>
            <a:pPr algn="just">
              <a:lnSpc>
                <a:spcPct val="150000"/>
              </a:lnSpc>
            </a:pPr>
            <a:r>
              <a:rPr lang="en-US" dirty="0">
                <a:latin typeface="Times New Roman" panose="02020603050405020304" pitchFamily="18" charset="0"/>
                <a:cs typeface="Times New Roman" panose="02020603050405020304" pitchFamily="18" charset="0"/>
              </a:rPr>
              <a:t>Essentially, we don’t plan our time. we plan our tasks and the schedule is where we plan the time we will use to complete these tasks. Without a schedule, a plan just becomes a list of tasks that will not drive us towards completing them.</a:t>
            </a:r>
          </a:p>
        </p:txBody>
      </p:sp>
    </p:spTree>
    <p:extLst>
      <p:ext uri="{BB962C8B-B14F-4D97-AF65-F5344CB8AC3E}">
        <p14:creationId xmlns:p14="http://schemas.microsoft.com/office/powerpoint/2010/main" val="153563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fontScale="85000" lnSpcReduction="1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How to Plan Your Time Effectively</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           Here </a:t>
            </a:r>
            <a:r>
              <a:rPr lang="en-US" dirty="0">
                <a:latin typeface="Times New Roman" panose="02020603050405020304" pitchFamily="18" charset="0"/>
                <a:cs typeface="Times New Roman" panose="02020603050405020304" pitchFamily="18" charset="0"/>
              </a:rPr>
              <a:t>are some simple steps to help you schedule your time effectively:</a:t>
            </a:r>
          </a:p>
          <a:p>
            <a:pPr algn="just">
              <a:lnSpc>
                <a:spcPct val="150000"/>
              </a:lnSpc>
            </a:pPr>
            <a:r>
              <a:rPr lang="en-US" b="1" dirty="0">
                <a:latin typeface="Times New Roman" panose="02020603050405020304" pitchFamily="18" charset="0"/>
                <a:cs typeface="Times New Roman" panose="02020603050405020304" pitchFamily="18" charset="0"/>
              </a:rPr>
              <a:t>Make a plan</a:t>
            </a:r>
            <a:r>
              <a:rPr lang="en-US" dirty="0">
                <a:latin typeface="Times New Roman" panose="02020603050405020304" pitchFamily="18" charset="0"/>
                <a:cs typeface="Times New Roman" panose="02020603050405020304" pitchFamily="18" charset="0"/>
              </a:rPr>
              <a:t>. Follow the steps in </a:t>
            </a:r>
            <a:r>
              <a:rPr lang="en-US" dirty="0">
                <a:latin typeface="Times New Roman" panose="02020603050405020304" pitchFamily="18" charset="0"/>
                <a:cs typeface="Times New Roman" panose="02020603050405020304" pitchFamily="18" charset="0"/>
                <a:hlinkClick r:id="rId2"/>
              </a:rPr>
              <a:t>this article to make a simple plan</a:t>
            </a:r>
            <a:r>
              <a:rPr lang="en-US" dirty="0">
                <a:latin typeface="Times New Roman" panose="02020603050405020304" pitchFamily="18" charset="0"/>
                <a:cs typeface="Times New Roman" panose="02020603050405020304" pitchFamily="18" charset="0"/>
              </a:rPr>
              <a:t> of all of the tasks that you need to complete</a:t>
            </a:r>
          </a:p>
          <a:p>
            <a:pPr algn="just">
              <a:lnSpc>
                <a:spcPct val="150000"/>
              </a:lnSpc>
            </a:pPr>
            <a:r>
              <a:rPr lang="en-US" b="1" dirty="0">
                <a:latin typeface="Times New Roman" panose="02020603050405020304" pitchFamily="18" charset="0"/>
                <a:cs typeface="Times New Roman" panose="02020603050405020304" pitchFamily="18" charset="0"/>
              </a:rPr>
              <a:t>Break tasks down into smaller tasks</a:t>
            </a:r>
            <a:r>
              <a:rPr lang="en-US" dirty="0">
                <a:latin typeface="Times New Roman" panose="02020603050405020304" pitchFamily="18" charset="0"/>
                <a:cs typeface="Times New Roman" panose="02020603050405020304" pitchFamily="18" charset="0"/>
              </a:rPr>
              <a:t>. If you have any large tasks (say over one hour in length), break these down into smaller tasks. You can do this by looking for the natural breaks or milestones in the task and splitting them there.</a:t>
            </a:r>
          </a:p>
          <a:p>
            <a:pPr algn="just">
              <a:lnSpc>
                <a:spcPct val="150000"/>
              </a:lnSpc>
            </a:pPr>
            <a:r>
              <a:rPr lang="en-US" b="1" dirty="0">
                <a:latin typeface="Times New Roman" panose="02020603050405020304" pitchFamily="18" charset="0"/>
                <a:cs typeface="Times New Roman" panose="02020603050405020304" pitchFamily="18" charset="0"/>
              </a:rPr>
              <a:t>Create a planner</a:t>
            </a:r>
            <a:r>
              <a:rPr lang="en-US" dirty="0">
                <a:latin typeface="Times New Roman" panose="02020603050405020304" pitchFamily="18" charset="0"/>
                <a:cs typeface="Times New Roman" panose="02020603050405020304" pitchFamily="18" charset="0"/>
              </a:rPr>
              <a:t>. Use a blank calendar, day to a page diary or create a template using Microsoft Excel or Word that shows the days of the week and 1-hour slots for your working day for each day</a:t>
            </a:r>
          </a:p>
        </p:txBody>
      </p:sp>
    </p:spTree>
    <p:extLst>
      <p:ext uri="{BB962C8B-B14F-4D97-AF65-F5344CB8AC3E}">
        <p14:creationId xmlns:p14="http://schemas.microsoft.com/office/powerpoint/2010/main" val="203627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fontScale="92500"/>
          </a:bodyPr>
          <a:lstStyle/>
          <a:p>
            <a:pPr algn="just">
              <a:lnSpc>
                <a:spcPct val="150000"/>
              </a:lnSpc>
            </a:pPr>
            <a:r>
              <a:rPr lang="en-US" b="1" dirty="0">
                <a:latin typeface="Times New Roman" panose="02020603050405020304" pitchFamily="18" charset="0"/>
                <a:cs typeface="Times New Roman" panose="02020603050405020304" pitchFamily="18" charset="0"/>
              </a:rPr>
              <a:t>Add in your lunch and other breaks</a:t>
            </a:r>
            <a:r>
              <a:rPr lang="en-US" dirty="0">
                <a:latin typeface="Times New Roman" panose="02020603050405020304" pitchFamily="18" charset="0"/>
                <a:cs typeface="Times New Roman" panose="02020603050405020304" pitchFamily="18" charset="0"/>
              </a:rPr>
              <a:t>. Treat lunch and breaks as tasks to remind you to take these each day</a:t>
            </a:r>
          </a:p>
          <a:p>
            <a:pPr algn="just">
              <a:lnSpc>
                <a:spcPct val="150000"/>
              </a:lnSpc>
            </a:pPr>
            <a:r>
              <a:rPr lang="en-US" b="1" dirty="0">
                <a:latin typeface="Times New Roman" panose="02020603050405020304" pitchFamily="18" charset="0"/>
                <a:cs typeface="Times New Roman" panose="02020603050405020304" pitchFamily="18" charset="0"/>
              </a:rPr>
              <a:t>Start with your regular tasks. </a:t>
            </a:r>
            <a:r>
              <a:rPr lang="en-US" dirty="0">
                <a:latin typeface="Times New Roman" panose="02020603050405020304" pitchFamily="18" charset="0"/>
                <a:cs typeface="Times New Roman" panose="02020603050405020304" pitchFamily="18" charset="0"/>
              </a:rPr>
              <a:t>Identify from your plan in step one the tasks that are regular or repeatable tasks. Look at the deadlines, give yourself some contingency time and decide when they will be done (you’re aiming to do these at the same time, on the same day each week or month)</a:t>
            </a:r>
          </a:p>
          <a:p>
            <a:pPr algn="just">
              <a:lnSpc>
                <a:spcPct val="150000"/>
              </a:lnSpc>
            </a:pPr>
            <a:r>
              <a:rPr lang="en-US" b="1" dirty="0">
                <a:latin typeface="Times New Roman" panose="02020603050405020304" pitchFamily="18" charset="0"/>
                <a:cs typeface="Times New Roman" panose="02020603050405020304" pitchFamily="18" charset="0"/>
              </a:rPr>
              <a:t>Block out the time for your most important tasks</a:t>
            </a:r>
            <a:r>
              <a:rPr lang="en-US" dirty="0">
                <a:latin typeface="Times New Roman" panose="02020603050405020304" pitchFamily="18" charset="0"/>
                <a:cs typeface="Times New Roman" panose="02020603050405020304" pitchFamily="18" charset="0"/>
              </a:rPr>
              <a:t>. Add your tasks to your planner by blocking out the time. You should make it clear what the task is. You could also add a priority to each task to show how important it is</a:t>
            </a:r>
          </a:p>
        </p:txBody>
      </p:sp>
    </p:spTree>
    <p:extLst>
      <p:ext uri="{BB962C8B-B14F-4D97-AF65-F5344CB8AC3E}">
        <p14:creationId xmlns:p14="http://schemas.microsoft.com/office/powerpoint/2010/main" val="283225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a:bodyPr>
          <a:lstStyle/>
          <a:p>
            <a:pPr algn="just">
              <a:lnSpc>
                <a:spcPct val="150000"/>
              </a:lnSpc>
            </a:pPr>
            <a:r>
              <a:rPr lang="en-US" b="1" dirty="0">
                <a:latin typeface="Times New Roman" panose="02020603050405020304" pitchFamily="18" charset="0"/>
                <a:cs typeface="Times New Roman" panose="02020603050405020304" pitchFamily="18" charset="0"/>
              </a:rPr>
              <a:t>Add the least important tasks</a:t>
            </a:r>
            <a:r>
              <a:rPr lang="en-US" dirty="0">
                <a:latin typeface="Times New Roman" panose="02020603050405020304" pitchFamily="18" charset="0"/>
                <a:cs typeface="Times New Roman" panose="02020603050405020304" pitchFamily="18" charset="0"/>
              </a:rPr>
              <a:t>. Add your least important tasks into your planner, filling the gaps between your more important tasks.</a:t>
            </a:r>
          </a:p>
          <a:p>
            <a:pPr algn="just">
              <a:lnSpc>
                <a:spcPct val="150000"/>
              </a:lnSpc>
            </a:pPr>
            <a:r>
              <a:rPr lang="en-US" b="1" dirty="0">
                <a:latin typeface="Times New Roman" panose="02020603050405020304" pitchFamily="18" charset="0"/>
                <a:cs typeface="Times New Roman" panose="02020603050405020304" pitchFamily="18" charset="0"/>
              </a:rPr>
              <a:t>Move things around as things change</a:t>
            </a:r>
            <a:r>
              <a:rPr lang="en-US" dirty="0">
                <a:latin typeface="Times New Roman" panose="02020603050405020304" pitchFamily="18" charset="0"/>
                <a:cs typeface="Times New Roman" panose="02020603050405020304" pitchFamily="18" charset="0"/>
              </a:rPr>
              <a:t>. If something changes, for example, you get a new one-off task, work out where it goes. Add it into a gap, move things around or, if you don’t have space, remove some of your least important tasks to make room for it (but only if this new task is more important than them).</a:t>
            </a:r>
          </a:p>
        </p:txBody>
      </p:sp>
    </p:spTree>
    <p:extLst>
      <p:ext uri="{BB962C8B-B14F-4D97-AF65-F5344CB8AC3E}">
        <p14:creationId xmlns:p14="http://schemas.microsoft.com/office/powerpoint/2010/main" val="129884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ng_a_schedu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82" y="38300"/>
            <a:ext cx="12288981" cy="6819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4327" y="5591720"/>
            <a:ext cx="2278874" cy="1266279"/>
          </a:xfrm>
          <a:prstGeom prst="rect">
            <a:avLst/>
          </a:prstGeom>
        </p:spPr>
      </p:pic>
    </p:spTree>
    <p:extLst>
      <p:ext uri="{BB962C8B-B14F-4D97-AF65-F5344CB8AC3E}">
        <p14:creationId xmlns:p14="http://schemas.microsoft.com/office/powerpoint/2010/main" val="4149665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70000" lnSpcReduction="20000"/>
          </a:bodyPr>
          <a:lstStyle/>
          <a:p>
            <a:pPr marL="0" indent="0" algn="just">
              <a:lnSpc>
                <a:spcPct val="160000"/>
              </a:lnSpc>
              <a:buNone/>
            </a:pPr>
            <a:r>
              <a:rPr lang="en-US" b="1" dirty="0">
                <a:latin typeface="Times New Roman" panose="02020603050405020304" pitchFamily="18" charset="0"/>
                <a:cs typeface="Times New Roman" panose="02020603050405020304" pitchFamily="18" charset="0"/>
              </a:rPr>
              <a:t>How To Schedule Your Tasks</a:t>
            </a:r>
          </a:p>
          <a:p>
            <a:pPr marL="0" indent="0" algn="just">
              <a:lnSpc>
                <a:spcPct val="160000"/>
              </a:lnSpc>
              <a:buNone/>
            </a:pPr>
            <a:r>
              <a:rPr lang="en-US" dirty="0" smtClean="0">
                <a:latin typeface="Times New Roman" panose="02020603050405020304" pitchFamily="18" charset="0"/>
                <a:cs typeface="Times New Roman" panose="02020603050405020304" pitchFamily="18" charset="0"/>
              </a:rPr>
              <a:t> Follow </a:t>
            </a:r>
            <a:r>
              <a:rPr lang="en-US" dirty="0">
                <a:latin typeface="Times New Roman" panose="02020603050405020304" pitchFamily="18" charset="0"/>
                <a:cs typeface="Times New Roman" panose="02020603050405020304" pitchFamily="18" charset="0"/>
              </a:rPr>
              <a:t>the steps below to plan your schedule effectively:</a:t>
            </a:r>
          </a:p>
          <a:p>
            <a:pPr algn="just">
              <a:lnSpc>
                <a:spcPct val="160000"/>
              </a:lnSpc>
            </a:pPr>
            <a:r>
              <a:rPr lang="en-US" b="1" dirty="0" smtClean="0">
                <a:latin typeface="Times New Roman" panose="02020603050405020304" pitchFamily="18" charset="0"/>
                <a:cs typeface="Times New Roman" panose="02020603050405020304" pitchFamily="18" charset="0"/>
              </a:rPr>
              <a:t>Step 1: </a:t>
            </a:r>
            <a:r>
              <a:rPr lang="en-US" dirty="0" smtClean="0">
                <a:latin typeface="Times New Roman" panose="02020603050405020304" pitchFamily="18" charset="0"/>
                <a:cs typeface="Times New Roman" panose="02020603050405020304" pitchFamily="18" charset="0"/>
              </a:rPr>
              <a:t>Determine a reasonable time frame for your tasks to achieve your goals. Example: Suppose you need extra hours to study a part-time course. In that case, a flexible schedule can allow you to start work early and finish early, then spend evenings studying.</a:t>
            </a:r>
          </a:p>
          <a:p>
            <a:pPr algn="just">
              <a:lnSpc>
                <a:spcPct val="160000"/>
              </a:lnSpc>
            </a:pPr>
            <a:r>
              <a:rPr lang="en-US" b="1" dirty="0" smtClean="0">
                <a:latin typeface="Times New Roman" panose="02020603050405020304" pitchFamily="18" charset="0"/>
                <a:cs typeface="Times New Roman" panose="02020603050405020304" pitchFamily="18" charset="0"/>
              </a:rPr>
              <a:t>Step 2: List </a:t>
            </a:r>
            <a:r>
              <a:rPr lang="en-US" b="1" dirty="0">
                <a:latin typeface="Times New Roman" panose="02020603050405020304" pitchFamily="18" charset="0"/>
                <a:cs typeface="Times New Roman" panose="02020603050405020304" pitchFamily="18" charset="0"/>
              </a:rPr>
              <a:t>all of your tasks and </a:t>
            </a:r>
            <a:r>
              <a:rPr lang="en-US" b="1" dirty="0" smtClean="0">
                <a:latin typeface="Times New Roman" panose="02020603050405020304" pitchFamily="18" charset="0"/>
                <a:cs typeface="Times New Roman" panose="02020603050405020304" pitchFamily="18" charset="0"/>
              </a:rPr>
              <a:t>assignments</a:t>
            </a:r>
          </a:p>
          <a:p>
            <a:pPr marL="0" indent="0" algn="just">
              <a:lnSpc>
                <a:spcPct val="160000"/>
              </a:lnSpc>
              <a:buNone/>
            </a:pPr>
            <a:r>
              <a:rPr lang="en-US" dirty="0" smtClean="0">
                <a:latin typeface="Times New Roman" panose="02020603050405020304" pitchFamily="18" charset="0"/>
                <a:cs typeface="Times New Roman" panose="02020603050405020304" pitchFamily="18" charset="0"/>
              </a:rPr>
              <a:t>Identify essential tasks and responsibilities that drive your success. Example: HR managers must schedule supervision, coaching, and conflict resolution time.</a:t>
            </a:r>
          </a:p>
          <a:p>
            <a:pPr algn="just">
              <a:lnSpc>
                <a:spcPct val="160000"/>
              </a:lnSpc>
            </a:pPr>
            <a:r>
              <a:rPr lang="en-US" b="1" dirty="0" smtClean="0">
                <a:latin typeface="Times New Roman" panose="02020603050405020304" pitchFamily="18" charset="0"/>
                <a:cs typeface="Times New Roman" panose="02020603050405020304" pitchFamily="18" charset="0"/>
              </a:rPr>
              <a:t>Step </a:t>
            </a:r>
            <a:r>
              <a:rPr lang="en-US" b="1"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Prioritize these tasks to determine what’s urgent or unavoidable, then schedule them </a:t>
            </a:r>
            <a:r>
              <a:rPr lang="en-US" dirty="0" smtClean="0">
                <a:latin typeface="Times New Roman" panose="02020603050405020304" pitchFamily="18" charset="0"/>
                <a:cs typeface="Times New Roman" panose="02020603050405020304" pitchFamily="18" charset="0"/>
              </a:rPr>
              <a:t>based on </a:t>
            </a:r>
            <a:r>
              <a:rPr lang="en-US" b="1" dirty="0" smtClean="0">
                <a:latin typeface="Times New Roman" panose="02020603050405020304" pitchFamily="18" charset="0"/>
                <a:cs typeface="Times New Roman" panose="02020603050405020304" pitchFamily="18" charset="0"/>
              </a:rPr>
              <a:t>EISENHOWER MATRIX </a:t>
            </a:r>
            <a:r>
              <a:rPr lang="en-US" dirty="0" smtClean="0">
                <a:latin typeface="Times New Roman" panose="02020603050405020304" pitchFamily="18" charset="0"/>
                <a:cs typeface="Times New Roman" panose="02020603050405020304" pitchFamily="18" charset="0"/>
              </a:rPr>
              <a:t>criteria. </a:t>
            </a:r>
            <a:r>
              <a:rPr lang="en-US" dirty="0">
                <a:latin typeface="Times New Roman" panose="02020603050405020304" pitchFamily="18" charset="0"/>
                <a:cs typeface="Times New Roman" panose="02020603050405020304" pitchFamily="18" charset="0"/>
              </a:rPr>
              <a:t>Example: If you’re most efficient in the morning, schedule the most challenging tasks for the morning hours.</a:t>
            </a:r>
          </a:p>
          <a:p>
            <a:pPr algn="just">
              <a:lnSpc>
                <a:spcPct val="16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904133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925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Step 4: </a:t>
            </a:r>
            <a:r>
              <a:rPr lang="en-US" b="1" dirty="0" smtClean="0">
                <a:latin typeface="Times New Roman" panose="02020603050405020304" pitchFamily="18" charset="0"/>
                <a:cs typeface="Times New Roman" panose="02020603050405020304" pitchFamily="18" charset="0"/>
              </a:rPr>
              <a:t>Leave </a:t>
            </a:r>
            <a:r>
              <a:rPr lang="en-US" b="1" dirty="0">
                <a:latin typeface="Times New Roman" panose="02020603050405020304" pitchFamily="18" charset="0"/>
                <a:cs typeface="Times New Roman" panose="02020603050405020304" pitchFamily="18" charset="0"/>
              </a:rPr>
              <a:t>the least urgent tasks for last </a:t>
            </a:r>
            <a:r>
              <a:rPr lang="en-US" dirty="0">
                <a:latin typeface="Times New Roman" panose="02020603050405020304" pitchFamily="18" charset="0"/>
                <a:cs typeface="Times New Roman" panose="02020603050405020304" pitchFamily="18" charset="0"/>
              </a:rPr>
              <a:t>— schedule less important tasks that don’t require immediate attention, like organizing files or responding to non-urgent emails, toward the end of your workday or week. By saving these tasks for later, you can spend time on more important ones when you’re performing at your best. Slotting smaller tasks throughout the day to give yourself more variety is also an effective option.</a:t>
            </a:r>
          </a:p>
          <a:p>
            <a:pPr algn="just">
              <a:lnSpc>
                <a:spcPct val="150000"/>
              </a:lnSpc>
            </a:pPr>
            <a:r>
              <a:rPr lang="en-US" b="1" dirty="0">
                <a:latin typeface="Times New Roman" panose="02020603050405020304" pitchFamily="18" charset="0"/>
                <a:cs typeface="Times New Roman" panose="02020603050405020304" pitchFamily="18" charset="0"/>
              </a:rPr>
              <a:t>  Step </a:t>
            </a:r>
            <a:r>
              <a:rPr lang="en-US" b="1" dirty="0" smtClean="0">
                <a:latin typeface="Times New Roman" panose="02020603050405020304" pitchFamily="18" charset="0"/>
                <a:cs typeface="Times New Roman" panose="02020603050405020304" pitchFamily="18" charset="0"/>
              </a:rPr>
              <a:t>5: </a:t>
            </a:r>
            <a:r>
              <a:rPr lang="en-US" dirty="0" smtClean="0">
                <a:latin typeface="Times New Roman" panose="02020603050405020304" pitchFamily="18" charset="0"/>
                <a:cs typeface="Times New Roman" panose="02020603050405020304" pitchFamily="18" charset="0"/>
              </a:rPr>
              <a:t>Add </a:t>
            </a:r>
            <a:r>
              <a:rPr lang="en-US" dirty="0">
                <a:latin typeface="Times New Roman" panose="02020603050405020304" pitchFamily="18" charset="0"/>
                <a:cs typeface="Times New Roman" panose="02020603050405020304" pitchFamily="18" charset="0"/>
              </a:rPr>
              <a:t>contingency time in your schedule to deal with emergencies and distractions which may cause you to work too late. Example: Schedule time for travel delays if your job is unpredictable or adventurous, like tour management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663680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925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Step 6: </a:t>
            </a:r>
            <a:r>
              <a:rPr lang="en-US" dirty="0">
                <a:latin typeface="Times New Roman" panose="02020603050405020304" pitchFamily="18" charset="0"/>
                <a:cs typeface="Times New Roman" panose="02020603050405020304" pitchFamily="18" charset="0"/>
              </a:rPr>
              <a:t>Plan the discretionary or unscheduled time after completing your scheduled tasks. Example: If you find a free half-hour in your workday, use this time to evaluate your goals or get a head start on future projects.</a:t>
            </a:r>
          </a:p>
          <a:p>
            <a:pPr algn="just">
              <a:lnSpc>
                <a:spcPct val="150000"/>
              </a:lnSpc>
            </a:pPr>
            <a:r>
              <a:rPr lang="en-US" b="1" dirty="0">
                <a:latin typeface="Times New Roman" panose="02020603050405020304" pitchFamily="18" charset="0"/>
                <a:cs typeface="Times New Roman" panose="02020603050405020304" pitchFamily="18" charset="0"/>
              </a:rPr>
              <a:t>Step 7: </a:t>
            </a:r>
            <a:r>
              <a:rPr lang="en-US" dirty="0">
                <a:latin typeface="Times New Roman" panose="02020603050405020304" pitchFamily="18" charset="0"/>
                <a:cs typeface="Times New Roman" panose="02020603050405020304" pitchFamily="18" charset="0"/>
              </a:rPr>
              <a:t>Assess your schedule if there’s little to no discretionary time left, which may indicate unnecessary tasks in your plan. Example: If there’s no free time left in your day, consider delegating, outsourcing, or automating tasks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Step </a:t>
            </a:r>
            <a:r>
              <a:rPr lang="en-US" b="1" dirty="0" smtClean="0">
                <a:latin typeface="Times New Roman" panose="02020603050405020304" pitchFamily="18" charset="0"/>
                <a:cs typeface="Times New Roman" panose="02020603050405020304" pitchFamily="18" charset="0"/>
              </a:rPr>
              <a:t>8: </a:t>
            </a:r>
            <a:r>
              <a:rPr lang="en-US" b="1" dirty="0">
                <a:latin typeface="Times New Roman" panose="02020603050405020304" pitchFamily="18" charset="0"/>
                <a:cs typeface="Times New Roman" panose="02020603050405020304" pitchFamily="18" charset="0"/>
              </a:rPr>
              <a:t>Analyze your schedule and activities</a:t>
            </a:r>
          </a:p>
          <a:p>
            <a:pPr marL="0" indent="0" algn="just">
              <a:lnSpc>
                <a:spcPct val="150000"/>
              </a:lnSpc>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992438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85" y="195942"/>
            <a:ext cx="11440885" cy="5502049"/>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Methods </a:t>
            </a:r>
            <a:r>
              <a:rPr lang="en-US" sz="2000" b="1" dirty="0">
                <a:latin typeface="Times New Roman" panose="02020603050405020304" pitchFamily="18" charset="0"/>
                <a:cs typeface="Times New Roman" panose="02020603050405020304" pitchFamily="18" charset="0"/>
              </a:rPr>
              <a:t>for scheduling time</a:t>
            </a:r>
          </a:p>
          <a:p>
            <a:pPr algn="just">
              <a:lnSpc>
                <a:spcPct val="150000"/>
              </a:lnSpc>
            </a:pPr>
            <a:r>
              <a:rPr lang="en-US" sz="2000" b="1" dirty="0">
                <a:latin typeface="Times New Roman" panose="02020603050405020304" pitchFamily="18" charset="0"/>
                <a:cs typeface="Times New Roman" panose="02020603050405020304" pitchFamily="18" charset="0"/>
              </a:rPr>
              <a:t>The Most Important Task method (MIT</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focus on only the important tasks rather than a long list. When using this method, evaluate the top three most important goals and give them your full attention throughout the day. </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The time blocking method</a:t>
            </a:r>
          </a:p>
          <a:p>
            <a:pPr algn="just">
              <a:lnSpc>
                <a:spcPct val="150000"/>
              </a:lnSpc>
            </a:pPr>
            <a:r>
              <a:rPr lang="en-US" sz="2000" dirty="0">
                <a:latin typeface="Times New Roman" panose="02020603050405020304" pitchFamily="18" charset="0"/>
                <a:cs typeface="Times New Roman" panose="02020603050405020304" pitchFamily="18" charset="0"/>
              </a:rPr>
              <a:t>In the time blocking method, you to plan your tasks and assign time lengths to accomplish them. This method increases productivity and helps limit your choices of tasks. Knowing in advance what you want to complete and when may help you create a reference calendar to use when deciding when to start and finish a task. To make the time blocking method effective, try scheduling your tasks into two categories which are</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b="1" dirty="0" smtClean="0">
                <a:latin typeface="Times New Roman" panose="02020603050405020304" pitchFamily="18" charset="0"/>
                <a:cs typeface="Times New Roman" panose="02020603050405020304" pitchFamily="18" charset="0"/>
              </a:rPr>
              <a:t>Proactive </a:t>
            </a:r>
            <a:r>
              <a:rPr lang="en-US" sz="2000" b="1" dirty="0">
                <a:latin typeface="Times New Roman" panose="02020603050405020304" pitchFamily="18" charset="0"/>
                <a:cs typeface="Times New Roman" panose="02020603050405020304" pitchFamily="18" charset="0"/>
              </a:rPr>
              <a:t>blocks:</a:t>
            </a:r>
            <a:r>
              <a:rPr lang="en-US" sz="2000" dirty="0">
                <a:latin typeface="Times New Roman" panose="02020603050405020304" pitchFamily="18" charset="0"/>
                <a:cs typeface="Times New Roman" panose="02020603050405020304" pitchFamily="18" charset="0"/>
              </a:rPr>
              <a:t> Important tasks you must complete before the end of each day</a:t>
            </a:r>
          </a:p>
          <a:p>
            <a:pPr algn="just">
              <a:lnSpc>
                <a:spcPct val="150000"/>
              </a:lnSpc>
            </a:pPr>
            <a:r>
              <a:rPr lang="en-US" sz="2000" b="1" dirty="0">
                <a:latin typeface="Times New Roman" panose="02020603050405020304" pitchFamily="18" charset="0"/>
                <a:cs typeface="Times New Roman" panose="02020603050405020304" pitchFamily="18" charset="0"/>
              </a:rPr>
              <a:t>Reactive blocks:</a:t>
            </a:r>
            <a:r>
              <a:rPr lang="en-US" sz="2000" dirty="0">
                <a:latin typeface="Times New Roman" panose="02020603050405020304" pitchFamily="18" charset="0"/>
                <a:cs typeface="Times New Roman" panose="02020603050405020304" pitchFamily="18" charset="0"/>
              </a:rPr>
              <a:t> Tasks you can focus on when you have spare time, like answering emails and checking notifications</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18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659" y="398772"/>
            <a:ext cx="10515600" cy="1325563"/>
          </a:xfrm>
        </p:spPr>
        <p:txBody>
          <a:bodyPr/>
          <a:lstStyle/>
          <a:p>
            <a:pPr algn="ctr"/>
            <a:r>
              <a:rPr lang="en-IN" b="1" dirty="0"/>
              <a:t>Time Management (Scheduling, </a:t>
            </a:r>
            <a:r>
              <a:rPr lang="en-IN" b="1" dirty="0" smtClean="0"/>
              <a:t>Multitasking)</a:t>
            </a:r>
            <a:r>
              <a:rPr lang="en-IN" b="1" dirty="0"/>
              <a:t/>
            </a:r>
            <a:br>
              <a:rPr lang="en-IN" b="1" dirty="0"/>
            </a:br>
            <a:endParaRPr lang="en-IN" dirty="0"/>
          </a:p>
        </p:txBody>
      </p:sp>
      <p:pic>
        <p:nvPicPr>
          <p:cNvPr id="1028" name="Picture 4" descr="Backgroun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5121" y="1314450"/>
            <a:ext cx="9964379"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90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914"/>
            <a:ext cx="10515600" cy="5502049"/>
          </a:xfrm>
        </p:spPr>
        <p:txBody>
          <a:bodyPr>
            <a:normAutofit fontScale="85000" lnSpcReduction="10000"/>
          </a:bodyPr>
          <a:lstStyle/>
          <a:p>
            <a:pPr algn="just">
              <a:lnSpc>
                <a:spcPct val="150000"/>
              </a:lnSpc>
            </a:pPr>
            <a:r>
              <a:rPr lang="en-US" b="1" dirty="0">
                <a:latin typeface="Times New Roman" panose="02020603050405020304" pitchFamily="18" charset="0"/>
                <a:cs typeface="Times New Roman" panose="02020603050405020304" pitchFamily="18" charset="0"/>
              </a:rPr>
              <a:t>The Pomodoro </a:t>
            </a:r>
            <a:r>
              <a:rPr lang="en-US" b="1" dirty="0" smtClean="0">
                <a:latin typeface="Times New Roman" panose="02020603050405020304" pitchFamily="18" charset="0"/>
                <a:cs typeface="Times New Roman" panose="02020603050405020304" pitchFamily="18" charset="0"/>
              </a:rPr>
              <a:t>Technique</a:t>
            </a:r>
          </a:p>
          <a:p>
            <a:pPr marL="0" indent="0" algn="just">
              <a:lnSpc>
                <a:spcPct val="150000"/>
              </a:lnSpc>
              <a:buNone/>
            </a:pPr>
            <a:r>
              <a:rPr lang="en-US" b="1" dirty="0">
                <a:latin typeface="Times New Roman" panose="02020603050405020304" pitchFamily="18" charset="0"/>
                <a:cs typeface="Times New Roman" panose="02020603050405020304" pitchFamily="18" charset="0"/>
              </a:rPr>
              <a:t>The 90-minute focus technique</a:t>
            </a:r>
          </a:p>
          <a:p>
            <a:pPr algn="just">
              <a:lnSpc>
                <a:spcPct val="150000"/>
              </a:lnSpc>
            </a:pPr>
            <a:r>
              <a:rPr lang="en-US" dirty="0">
                <a:latin typeface="Times New Roman" panose="02020603050405020304" pitchFamily="18" charset="0"/>
                <a:cs typeface="Times New Roman" panose="02020603050405020304" pitchFamily="18" charset="0"/>
              </a:rPr>
              <a:t>The 90-minute focus technique teaches you how to focus on the moments when you experience high and low energy levels. This technique uses </a:t>
            </a:r>
            <a:r>
              <a:rPr lang="en-US" dirty="0" err="1">
                <a:latin typeface="Times New Roman" panose="02020603050405020304" pitchFamily="18" charset="0"/>
                <a:cs typeface="Times New Roman" panose="02020603050405020304" pitchFamily="18" charset="0"/>
              </a:rPr>
              <a:t>ultradian</a:t>
            </a:r>
            <a:r>
              <a:rPr lang="en-US" dirty="0">
                <a:latin typeface="Times New Roman" panose="02020603050405020304" pitchFamily="18" charset="0"/>
                <a:cs typeface="Times New Roman" panose="02020603050405020304" pitchFamily="18" charset="0"/>
              </a:rPr>
              <a:t> rhythms, which are biological cycles that usually occur within 24 hours. The human body experiences high energy and low energy during the cycles. Working for 90 minutes and resting for about 20 to 30 minutes in between each group may help you coordinate with your optimal energy levels to achieve tasks and increase your productivity. The exact timing may be different for everyone, so monitor your energy levels to find your own unique pattern.</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25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914"/>
            <a:ext cx="10515600" cy="5502049"/>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Time estimation methods</a:t>
            </a:r>
          </a:p>
          <a:p>
            <a:pPr algn="just">
              <a:lnSpc>
                <a:spcPct val="150000"/>
              </a:lnSpc>
            </a:pPr>
            <a:r>
              <a:rPr lang="en-US" sz="2400" dirty="0">
                <a:latin typeface="Times New Roman" panose="02020603050405020304" pitchFamily="18" charset="0"/>
                <a:cs typeface="Times New Roman" panose="02020603050405020304" pitchFamily="18" charset="0"/>
              </a:rPr>
              <a:t>When meeting deadlines and completing tasks, time estimation may be an important skill for understanding the time period in which you'll complete a </a:t>
            </a:r>
            <a:r>
              <a:rPr lang="en-US" sz="2400" dirty="0" smtClean="0">
                <a:latin typeface="Times New Roman" panose="02020603050405020304" pitchFamily="18" charset="0"/>
                <a:cs typeface="Times New Roman" panose="02020603050405020304" pitchFamily="18" charset="0"/>
              </a:rPr>
              <a:t>project.</a:t>
            </a:r>
          </a:p>
          <a:p>
            <a:pPr algn="just">
              <a:lnSpc>
                <a:spcPct val="150000"/>
              </a:lnSpc>
            </a:pPr>
            <a:r>
              <a:rPr lang="en-US" sz="2400" dirty="0">
                <a:latin typeface="Times New Roman" panose="02020603050405020304" pitchFamily="18" charset="0"/>
                <a:cs typeface="Times New Roman" panose="02020603050405020304" pitchFamily="18" charset="0"/>
              </a:rPr>
              <a:t>Some specific estimation techniques include</a:t>
            </a:r>
            <a:r>
              <a:rPr lang="en-US" sz="2400" dirty="0" smtClean="0">
                <a:latin typeface="Times New Roman" panose="02020603050405020304" pitchFamily="18" charset="0"/>
                <a:cs typeface="Times New Roman" panose="02020603050405020304" pitchFamily="18" charset="0"/>
              </a:rPr>
              <a:t>:</a:t>
            </a:r>
          </a:p>
          <a:p>
            <a:pPr algn="just">
              <a:lnSpc>
                <a:spcPct val="150000"/>
              </a:lnSpc>
            </a:pPr>
            <a:r>
              <a:rPr lang="en-US" sz="2400" b="1" dirty="0" smtClean="0">
                <a:latin typeface="Times New Roman" panose="02020603050405020304" pitchFamily="18" charset="0"/>
                <a:cs typeface="Times New Roman" panose="02020603050405020304" pitchFamily="18" charset="0"/>
              </a:rPr>
              <a:t>Expert </a:t>
            </a:r>
            <a:r>
              <a:rPr lang="en-US" sz="2400" b="1" dirty="0">
                <a:latin typeface="Times New Roman" panose="02020603050405020304" pitchFamily="18" charset="0"/>
                <a:cs typeface="Times New Roman" panose="02020603050405020304" pitchFamily="18" charset="0"/>
              </a:rPr>
              <a:t>judgment:</a:t>
            </a:r>
            <a:r>
              <a:rPr lang="en-US" sz="2400" dirty="0">
                <a:latin typeface="Times New Roman" panose="02020603050405020304" pitchFamily="18" charset="0"/>
                <a:cs typeface="Times New Roman" panose="02020603050405020304" pitchFamily="18" charset="0"/>
              </a:rPr>
              <a:t> Talking with people who have experience working on the same tasks can help you approximate an appropriate timeline for your project completion.</a:t>
            </a:r>
          </a:p>
          <a:p>
            <a:pPr algn="just">
              <a:lnSpc>
                <a:spcPct val="150000"/>
              </a:lnSpc>
            </a:pPr>
            <a:r>
              <a:rPr lang="en-US" sz="2400" b="1" dirty="0">
                <a:latin typeface="Times New Roman" panose="02020603050405020304" pitchFamily="18" charset="0"/>
                <a:cs typeface="Times New Roman" panose="02020603050405020304" pitchFamily="18" charset="0"/>
              </a:rPr>
              <a:t>Analogous estimation:</a:t>
            </a:r>
            <a:r>
              <a:rPr lang="en-US" sz="2400" dirty="0">
                <a:latin typeface="Times New Roman" panose="02020603050405020304" pitchFamily="18" charset="0"/>
                <a:cs typeface="Times New Roman" panose="02020603050405020304" pitchFamily="18" charset="0"/>
              </a:rPr>
              <a:t> Studying previous projects may help you estimate an appropriate deadline for an upcoming one.</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349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914"/>
            <a:ext cx="10515600" cy="5502049"/>
          </a:xfrm>
        </p:spPr>
        <p:txBody>
          <a:bodyPr>
            <a:normAutofit fontScale="92500" lnSpcReduction="10000"/>
          </a:bodyPr>
          <a:lstStyle/>
          <a:p>
            <a:pPr algn="just">
              <a:lnSpc>
                <a:spcPct val="150000"/>
              </a:lnSpc>
            </a:pPr>
            <a:r>
              <a:rPr lang="en-US" b="1" dirty="0"/>
              <a:t>Parametric estimation:</a:t>
            </a:r>
            <a:r>
              <a:rPr lang="en-US" dirty="0"/>
              <a:t> Similarity to analogous estimation, you can use logical parameters to estimate how long it may take you to complete a task. For example, if you take 20 minutes to calculate the salary of 50 employees, you may conclude that it takes 40 minutes to calculate the salary of 100 employees.</a:t>
            </a:r>
          </a:p>
          <a:p>
            <a:pPr algn="just">
              <a:lnSpc>
                <a:spcPct val="150000"/>
              </a:lnSpc>
            </a:pPr>
            <a:r>
              <a:rPr lang="en-US" b="1" dirty="0"/>
              <a:t>PERT estimation:</a:t>
            </a:r>
            <a:r>
              <a:rPr lang="en-US" dirty="0"/>
              <a:t> Using three logical averages—the most optimistic (o), most pessimistic (P) and most likely (M)—within a mathematical formula may help you determine how long it takes to complete a project. </a:t>
            </a:r>
            <a:endParaRPr lang="en-US" dirty="0" smtClean="0"/>
          </a:p>
          <a:p>
            <a:pPr algn="just">
              <a:lnSpc>
                <a:spcPct val="150000"/>
              </a:lnSpc>
            </a:pPr>
            <a:r>
              <a:rPr lang="en-US" dirty="0" smtClean="0"/>
              <a:t>The </a:t>
            </a:r>
            <a:r>
              <a:rPr lang="en-US" dirty="0"/>
              <a:t>formula is:</a:t>
            </a:r>
            <a:r>
              <a:rPr lang="en-US" b="1" dirty="0"/>
              <a:t>(O + P + 4 * M) / 6 = PERT estimation</a:t>
            </a:r>
            <a:endParaRPr lang="en-US" dirty="0"/>
          </a:p>
          <a:p>
            <a:pPr marL="0" indent="0" algn="just">
              <a:lnSpc>
                <a:spcPct val="150000"/>
              </a:lnSpc>
              <a:buNone/>
            </a:pPr>
            <a:endParaRPr lang="en-IN" dirty="0"/>
          </a:p>
        </p:txBody>
      </p:sp>
    </p:spTree>
    <p:extLst>
      <p:ext uri="{BB962C8B-B14F-4D97-AF65-F5344CB8AC3E}">
        <p14:creationId xmlns:p14="http://schemas.microsoft.com/office/powerpoint/2010/main" val="258195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4914"/>
            <a:ext cx="10515600" cy="5502049"/>
          </a:xfrm>
        </p:spPr>
        <p:txBody>
          <a:bodyPr>
            <a:normAutofit fontScale="77500" lnSpcReduction="20000"/>
          </a:bodyPr>
          <a:lstStyle/>
          <a:p>
            <a:pPr algn="just">
              <a:lnSpc>
                <a:spcPct val="150000"/>
              </a:lnSpc>
            </a:pPr>
            <a:r>
              <a:rPr lang="en-US" b="1" dirty="0"/>
              <a:t>The 52-17 rule</a:t>
            </a:r>
          </a:p>
          <a:p>
            <a:pPr algn="just">
              <a:lnSpc>
                <a:spcPct val="150000"/>
              </a:lnSpc>
            </a:pPr>
            <a:r>
              <a:rPr lang="en-US" dirty="0"/>
              <a:t>The 52-17 rule is like the </a:t>
            </a:r>
            <a:r>
              <a:rPr lang="en-US" dirty="0" err="1"/>
              <a:t>Pomodoro</a:t>
            </a:r>
            <a:r>
              <a:rPr lang="en-US" dirty="0"/>
              <a:t> Technique, but has a different set of intervals for work and rest. With this method, you work for 52 minutes and take a break for 17 minutes. This method may be ideal for those who like to work and rest at longer intervals than 25 minutes</a:t>
            </a:r>
            <a:r>
              <a:rPr lang="en-US" dirty="0" smtClean="0"/>
              <a:t>.</a:t>
            </a:r>
          </a:p>
          <a:p>
            <a:pPr algn="just">
              <a:lnSpc>
                <a:spcPct val="150000"/>
              </a:lnSpc>
            </a:pPr>
            <a:r>
              <a:rPr lang="en-IN" b="1" dirty="0"/>
              <a:t> Conduct a time </a:t>
            </a:r>
            <a:r>
              <a:rPr lang="en-IN" b="1" dirty="0" smtClean="0"/>
              <a:t>audit</a:t>
            </a:r>
          </a:p>
          <a:p>
            <a:pPr algn="just">
              <a:lnSpc>
                <a:spcPct val="150000"/>
              </a:lnSpc>
            </a:pPr>
            <a:r>
              <a:rPr lang="en-US" dirty="0" smtClean="0"/>
              <a:t>start </a:t>
            </a:r>
            <a:r>
              <a:rPr lang="en-US" dirty="0"/>
              <a:t>by assessing where you actually spend your time. Create a visual map of the approximate hours you spend on work, school, housework and chores, commuting, social media, and leisure activities. </a:t>
            </a:r>
            <a:endParaRPr lang="en-IN" b="1" dirty="0"/>
          </a:p>
          <a:p>
            <a:pPr algn="just">
              <a:lnSpc>
                <a:spcPct val="150000"/>
              </a:lnSpc>
            </a:pPr>
            <a:r>
              <a:rPr lang="en-US" dirty="0"/>
              <a:t>Set goals based on this outcome. Planning ahead and setting time limits on your tasks and </a:t>
            </a:r>
            <a:r>
              <a:rPr lang="en-US" dirty="0" smtClean="0"/>
              <a:t>priorities.</a:t>
            </a:r>
            <a:endParaRPr lang="en-IN" dirty="0"/>
          </a:p>
        </p:txBody>
      </p:sp>
    </p:spTree>
    <p:extLst>
      <p:ext uri="{BB962C8B-B14F-4D97-AF65-F5344CB8AC3E}">
        <p14:creationId xmlns:p14="http://schemas.microsoft.com/office/powerpoint/2010/main" val="113960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343" y="631371"/>
            <a:ext cx="11538857" cy="5545592"/>
          </a:xfrm>
        </p:spPr>
        <p:txBody>
          <a:bodyPr>
            <a:normAutofit/>
          </a:bodyPr>
          <a:lstStyle/>
          <a:p>
            <a:pPr marL="0" indent="0" algn="just">
              <a:lnSpc>
                <a:spcPct val="150000"/>
              </a:lnSpc>
              <a:buNone/>
            </a:pPr>
            <a:r>
              <a:rPr lang="en-US" b="1" dirty="0"/>
              <a:t>The duration compression technique</a:t>
            </a:r>
          </a:p>
          <a:p>
            <a:pPr algn="just">
              <a:lnSpc>
                <a:spcPct val="150000"/>
              </a:lnSpc>
            </a:pPr>
            <a:r>
              <a:rPr lang="en-US" dirty="0"/>
              <a:t>The duration compression technique can help you shorten your schedule without reducing the quality of scope of a project. </a:t>
            </a:r>
            <a:endParaRPr lang="en-US" dirty="0" smtClean="0"/>
          </a:p>
          <a:p>
            <a:pPr algn="just">
              <a:lnSpc>
                <a:spcPct val="150000"/>
              </a:lnSpc>
            </a:pPr>
            <a:r>
              <a:rPr lang="en-US" dirty="0" smtClean="0"/>
              <a:t>There </a:t>
            </a:r>
            <a:r>
              <a:rPr lang="en-US" dirty="0"/>
              <a:t>are two subcategories of the duration compression technique</a:t>
            </a:r>
            <a:r>
              <a:rPr lang="en-US" dirty="0" smtClean="0"/>
              <a:t>:</a:t>
            </a:r>
          </a:p>
          <a:p>
            <a:pPr algn="just">
              <a:lnSpc>
                <a:spcPct val="150000"/>
              </a:lnSpc>
            </a:pPr>
            <a:r>
              <a:rPr lang="en-US" b="1" dirty="0" smtClean="0"/>
              <a:t>Fast-tracking</a:t>
            </a:r>
            <a:r>
              <a:rPr lang="en-US" b="1" dirty="0"/>
              <a:t>:</a:t>
            </a:r>
            <a:r>
              <a:rPr lang="en-US" dirty="0"/>
              <a:t> Helps increase the project's speed by completing tasks simultaneously</a:t>
            </a:r>
          </a:p>
          <a:p>
            <a:pPr algn="just">
              <a:lnSpc>
                <a:spcPct val="150000"/>
              </a:lnSpc>
            </a:pPr>
            <a:r>
              <a:rPr lang="en-US" b="1" dirty="0"/>
              <a:t>Crashing:</a:t>
            </a:r>
            <a:r>
              <a:rPr lang="en-US" dirty="0"/>
              <a:t> Adds more resources to complete the project on </a:t>
            </a:r>
            <a:r>
              <a:rPr lang="en-US" dirty="0" smtClean="0"/>
              <a:t>time</a:t>
            </a:r>
          </a:p>
          <a:p>
            <a:pPr marL="0" indent="0" algn="just">
              <a:lnSpc>
                <a:spcPct val="150000"/>
              </a:lnSpc>
              <a:buNone/>
            </a:pPr>
            <a:endParaRPr lang="en-IN" dirty="0"/>
          </a:p>
        </p:txBody>
      </p:sp>
    </p:spTree>
    <p:extLst>
      <p:ext uri="{BB962C8B-B14F-4D97-AF65-F5344CB8AC3E}">
        <p14:creationId xmlns:p14="http://schemas.microsoft.com/office/powerpoint/2010/main" val="618314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7714"/>
            <a:ext cx="10515600" cy="5959249"/>
          </a:xfrm>
        </p:spPr>
        <p:txBody>
          <a:bodyPr>
            <a:noAutofit/>
          </a:bodyPr>
          <a:lstStyle/>
          <a:p>
            <a:pPr algn="just">
              <a:lnSpc>
                <a:spcPct val="160000"/>
              </a:lnSpc>
            </a:pPr>
            <a:r>
              <a:rPr lang="en-US" sz="2000" b="1" dirty="0"/>
              <a:t>The circadian rhythm technique</a:t>
            </a:r>
          </a:p>
          <a:p>
            <a:pPr algn="just">
              <a:lnSpc>
                <a:spcPct val="160000"/>
              </a:lnSpc>
            </a:pPr>
            <a:r>
              <a:rPr lang="en-US" sz="2000" dirty="0"/>
              <a:t>The circadian rhythm is a 24-hour biological process that regulates your waking and sleeping patterns and may affect your physical body, mental state and behavior. In the traditional cycle, when you wake up, your energy levels rise naturally. Those who work a traditional eight-hour daily schedule may reach peak concentration around 10 a.m. They may experience low energy levels between 1 p.m. and 3 p.m. with another rise in the late afternoon and evening. Finally, the levels may drop between 9 p.m. and 11 p.m., before bed. To use this rhythm to your advantage, consider</a:t>
            </a:r>
          </a:p>
          <a:p>
            <a:pPr algn="just">
              <a:lnSpc>
                <a:spcPct val="160000"/>
              </a:lnSpc>
            </a:pPr>
            <a:r>
              <a:rPr lang="en-US" sz="2000" dirty="0"/>
              <a:t>:Performing your most time-consuming tasks between 10 a.m. and 1 p.m.</a:t>
            </a:r>
          </a:p>
          <a:p>
            <a:pPr algn="just">
              <a:lnSpc>
                <a:spcPct val="160000"/>
              </a:lnSpc>
            </a:pPr>
            <a:r>
              <a:rPr lang="en-US" sz="2000" dirty="0"/>
              <a:t>Conducting less thought-intensive projects, such as responding to emails or phone calls, from 1 p.m. to 3 p.m., during the afternoon lull</a:t>
            </a:r>
          </a:p>
          <a:p>
            <a:pPr algn="just">
              <a:lnSpc>
                <a:spcPct val="160000"/>
              </a:lnSpc>
            </a:pPr>
            <a:r>
              <a:rPr lang="en-US" sz="2000" dirty="0"/>
              <a:t>Returning to more involved activities, such as exercise, between 3 p.m. and 9 p.m.</a:t>
            </a:r>
          </a:p>
          <a:p>
            <a:pPr algn="just">
              <a:lnSpc>
                <a:spcPct val="160000"/>
              </a:lnSpc>
            </a:pPr>
            <a:endParaRPr lang="en-US" sz="2000" dirty="0"/>
          </a:p>
        </p:txBody>
      </p:sp>
    </p:spTree>
    <p:extLst>
      <p:ext uri="{BB962C8B-B14F-4D97-AF65-F5344CB8AC3E}">
        <p14:creationId xmlns:p14="http://schemas.microsoft.com/office/powerpoint/2010/main" val="1423114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261258"/>
            <a:ext cx="10515600" cy="5436734"/>
          </a:xfrm>
        </p:spPr>
        <p:txBody>
          <a:bodyPr>
            <a:noAutofit/>
          </a:bodyPr>
          <a:lstStyle/>
          <a:p>
            <a:pPr marL="0" indent="0" algn="just">
              <a:lnSpc>
                <a:spcPct val="120000"/>
              </a:lnSpc>
              <a:buNone/>
            </a:pPr>
            <a:r>
              <a:rPr lang="en-US" sz="2400" b="1" dirty="0"/>
              <a:t>Creating a Daily/Weekly </a:t>
            </a:r>
            <a:r>
              <a:rPr lang="en-US" sz="2400" b="1" dirty="0" smtClean="0"/>
              <a:t>Schedule</a:t>
            </a:r>
          </a:p>
          <a:p>
            <a:pPr marL="0" indent="0" algn="just">
              <a:lnSpc>
                <a:spcPct val="120000"/>
              </a:lnSpc>
              <a:buNone/>
            </a:pPr>
            <a:r>
              <a:rPr lang="en-US" sz="2400" b="1" dirty="0" smtClean="0"/>
              <a:t>Establish </a:t>
            </a:r>
            <a:r>
              <a:rPr lang="en-US" sz="2400" b="1" dirty="0"/>
              <a:t>Clear Goals</a:t>
            </a:r>
          </a:p>
          <a:p>
            <a:pPr algn="just">
              <a:lnSpc>
                <a:spcPct val="120000"/>
              </a:lnSpc>
            </a:pPr>
            <a:r>
              <a:rPr lang="en-US" sz="2400" dirty="0"/>
              <a:t>Begin by defining specific, measurable goals for the day or week, which will guide your scheduling process and ensure that your time is allocated effectively towards achieving these objectives.</a:t>
            </a:r>
          </a:p>
          <a:p>
            <a:pPr marL="0" indent="0" algn="just">
              <a:lnSpc>
                <a:spcPct val="120000"/>
              </a:lnSpc>
              <a:buNone/>
            </a:pPr>
            <a:r>
              <a:rPr lang="en-US" sz="2400" b="1" dirty="0" smtClean="0"/>
              <a:t>Time </a:t>
            </a:r>
            <a:r>
              <a:rPr lang="en-US" sz="2400" b="1" dirty="0"/>
              <a:t>Blocking Technique</a:t>
            </a:r>
          </a:p>
          <a:p>
            <a:pPr algn="just">
              <a:lnSpc>
                <a:spcPct val="120000"/>
              </a:lnSpc>
            </a:pPr>
            <a:r>
              <a:rPr lang="en-US" sz="2400" dirty="0"/>
              <a:t>Utilize the time blocking method to allocate dedicated time slots for different tasks or activities, minimizing distractions and enhancing focus by creating a structured routine that promotes productivity.</a:t>
            </a:r>
          </a:p>
          <a:p>
            <a:pPr marL="0" indent="0" algn="just">
              <a:lnSpc>
                <a:spcPct val="120000"/>
              </a:lnSpc>
              <a:buNone/>
            </a:pPr>
            <a:r>
              <a:rPr lang="en-US" sz="2400" b="1" dirty="0" smtClean="0"/>
              <a:t>Regular </a:t>
            </a:r>
            <a:r>
              <a:rPr lang="en-US" sz="2400" b="1" dirty="0"/>
              <a:t>Review and Adjustments</a:t>
            </a:r>
          </a:p>
          <a:p>
            <a:pPr algn="just">
              <a:lnSpc>
                <a:spcPct val="120000"/>
              </a:lnSpc>
            </a:pPr>
            <a:r>
              <a:rPr lang="en-US" sz="2400" dirty="0"/>
              <a:t>Implement a routine for reviewing your schedule at the end of each day or week, allowing for adjustments based on completed tasks and unforeseen events, ensuring that your scheduling remains flexible and effective.</a:t>
            </a: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064710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What are Multitasking Skills?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Multitasking skills refer to the capability to handle multiple tasks at once and complete them simultaneously. In essence, it’s about learning how to multitask effectively. With regular practice, managing many tasks can become less challenging and more efficient. Every project offers an opportunity to enhance your multitasking skills.</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931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5414963"/>
          </a:xfrm>
        </p:spPr>
        <p:txBody>
          <a:bodyPr>
            <a:noAutofit/>
          </a:bodyPr>
          <a:lstStyle/>
          <a:p>
            <a:pPr marL="0" indent="0" algn="just">
              <a:lnSpc>
                <a:spcPct val="150000"/>
              </a:lnSpc>
              <a:buNone/>
            </a:pPr>
            <a:r>
              <a:rPr lang="en-US" b="1" dirty="0" smtClean="0"/>
              <a:t>Benefits </a:t>
            </a:r>
            <a:r>
              <a:rPr lang="en-US" b="1" dirty="0"/>
              <a:t>and Drawbacks of Multitasking</a:t>
            </a:r>
          </a:p>
          <a:p>
            <a:pPr algn="just">
              <a:lnSpc>
                <a:spcPct val="150000"/>
              </a:lnSpc>
            </a:pPr>
            <a:r>
              <a:rPr lang="en-US" dirty="0" smtClean="0"/>
              <a:t>Increased </a:t>
            </a:r>
            <a:r>
              <a:rPr lang="en-US" dirty="0"/>
              <a:t>Efficiency </a:t>
            </a:r>
            <a:r>
              <a:rPr lang="en-US" dirty="0" smtClean="0"/>
              <a:t>Potential</a:t>
            </a:r>
          </a:p>
          <a:p>
            <a:pPr algn="just">
              <a:lnSpc>
                <a:spcPct val="150000"/>
              </a:lnSpc>
            </a:pPr>
            <a:r>
              <a:rPr lang="en-US" dirty="0">
                <a:latin typeface="Times New Roman" panose="02020603050405020304" pitchFamily="18" charset="0"/>
                <a:cs typeface="Times New Roman" panose="02020603050405020304" pitchFamily="18" charset="0"/>
              </a:rPr>
              <a:t>Cognitive Overload </a:t>
            </a:r>
            <a:r>
              <a:rPr lang="en-US" dirty="0" smtClean="0">
                <a:latin typeface="Times New Roman" panose="02020603050405020304" pitchFamily="18" charset="0"/>
                <a:cs typeface="Times New Roman" panose="02020603050405020304" pitchFamily="18" charset="0"/>
              </a:rPr>
              <a:t>Risks</a:t>
            </a:r>
          </a:p>
          <a:p>
            <a:pPr algn="just">
              <a:lnSpc>
                <a:spcPct val="150000"/>
              </a:lnSpc>
            </a:pPr>
            <a:r>
              <a:rPr lang="en-US" dirty="0">
                <a:latin typeface="Times New Roman" panose="02020603050405020304" pitchFamily="18" charset="0"/>
                <a:cs typeface="Times New Roman" panose="02020603050405020304" pitchFamily="18" charset="0"/>
              </a:rPr>
              <a:t>Context-Dependent </a:t>
            </a:r>
            <a:r>
              <a:rPr lang="en-US" dirty="0" smtClean="0">
                <a:latin typeface="Times New Roman" panose="02020603050405020304" pitchFamily="18" charset="0"/>
                <a:cs typeface="Times New Roman" panose="02020603050405020304" pitchFamily="18" charset="0"/>
              </a:rPr>
              <a:t>Outcomes</a:t>
            </a:r>
          </a:p>
          <a:p>
            <a:pPr marL="0" indent="0" algn="just">
              <a:lnSpc>
                <a:spcPct val="120000"/>
              </a:lnSpc>
              <a:buNone/>
            </a:pPr>
            <a:r>
              <a:rPr lang="en-US" b="1" dirty="0" smtClean="0"/>
              <a:t>Strategies </a:t>
            </a:r>
            <a:r>
              <a:rPr lang="en-US" b="1" dirty="0"/>
              <a:t>for Effective Multitasking</a:t>
            </a:r>
          </a:p>
          <a:p>
            <a:pPr algn="just">
              <a:lnSpc>
                <a:spcPct val="120000"/>
              </a:lnSpc>
            </a:pPr>
            <a:r>
              <a:rPr lang="en-US" dirty="0"/>
              <a:t>Prioritize Tasks </a:t>
            </a:r>
            <a:r>
              <a:rPr lang="en-US" dirty="0" smtClean="0"/>
              <a:t>Wisely</a:t>
            </a:r>
          </a:p>
          <a:p>
            <a:pPr algn="just">
              <a:lnSpc>
                <a:spcPct val="120000"/>
              </a:lnSpc>
            </a:pPr>
            <a:r>
              <a:rPr lang="en-US" dirty="0"/>
              <a:t>Set Time </a:t>
            </a:r>
            <a:r>
              <a:rPr lang="en-US" dirty="0" smtClean="0"/>
              <a:t>Limits</a:t>
            </a:r>
          </a:p>
          <a:p>
            <a:pPr algn="just">
              <a:lnSpc>
                <a:spcPct val="120000"/>
              </a:lnSpc>
            </a:pPr>
            <a:r>
              <a:rPr lang="en-US" dirty="0"/>
              <a:t>Minimize Distractions</a:t>
            </a:r>
          </a:p>
          <a:p>
            <a:pPr algn="just">
              <a:lnSpc>
                <a:spcPct val="120000"/>
              </a:lnSpc>
            </a:pPr>
            <a:endParaRPr lang="en-US" b="1" dirty="0"/>
          </a:p>
          <a:p>
            <a:pPr algn="just">
              <a:lnSpc>
                <a:spcPct val="120000"/>
              </a:lnSpc>
            </a:pPr>
            <a:endParaRPr lang="en-US" b="1" dirty="0"/>
          </a:p>
          <a:p>
            <a:pPr algn="just">
              <a:lnSpc>
                <a:spcPct val="150000"/>
              </a:lnSpc>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p>
          <a:p>
            <a:pPr marL="0" indent="0" algn="just">
              <a:lnSpc>
                <a:spcPct val="150000"/>
              </a:lnSpc>
              <a:buNone/>
            </a:pPr>
            <a:endParaRPr lang="en-US" b="1" dirty="0"/>
          </a:p>
          <a:p>
            <a:pPr marL="0" indent="0" algn="just">
              <a:lnSpc>
                <a:spcPct val="150000"/>
              </a:lnSpc>
              <a:buNone/>
            </a:pPr>
            <a:endParaRPr lang="en-IN" dirty="0"/>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2094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7" name="Content Placeholder 6"/>
          <p:cNvSpPr>
            <a:spLocks noGrp="1"/>
          </p:cNvSpPr>
          <p:nvPr>
            <p:ph idx="1"/>
          </p:nvPr>
        </p:nvSpPr>
        <p:spPr>
          <a:xfrm>
            <a:off x="838200" y="775855"/>
            <a:ext cx="10515600" cy="5401108"/>
          </a:xfrm>
        </p:spPr>
        <p:txBody>
          <a:bodyPr>
            <a:normAutofit fontScale="77500" lnSpcReduction="20000"/>
          </a:bodyPr>
          <a:lstStyle/>
          <a:p>
            <a:pPr marL="0" indent="0" algn="just">
              <a:lnSpc>
                <a:spcPct val="160000"/>
              </a:lnSpc>
              <a:buNone/>
            </a:pPr>
            <a:r>
              <a:rPr lang="en-US" b="1" dirty="0">
                <a:latin typeface="Times New Roman" panose="02020603050405020304" pitchFamily="18" charset="0"/>
                <a:cs typeface="Times New Roman" panose="02020603050405020304" pitchFamily="18" charset="0"/>
              </a:rPr>
              <a:t>When to Avoid </a:t>
            </a:r>
            <a:r>
              <a:rPr lang="en-US" b="1" dirty="0" smtClean="0">
                <a:latin typeface="Times New Roman" panose="02020603050405020304" pitchFamily="18" charset="0"/>
                <a:cs typeface="Times New Roman" panose="02020603050405020304" pitchFamily="18" charset="0"/>
              </a:rPr>
              <a:t>Multitasking: </a:t>
            </a:r>
          </a:p>
          <a:p>
            <a:pPr algn="just">
              <a:lnSpc>
                <a:spcPct val="160000"/>
              </a:lnSpc>
            </a:pPr>
            <a:r>
              <a:rPr lang="en-US" b="1" dirty="0" smtClean="0">
                <a:latin typeface="Times New Roman" panose="02020603050405020304" pitchFamily="18" charset="0"/>
                <a:cs typeface="Times New Roman" panose="02020603050405020304" pitchFamily="18" charset="0"/>
              </a:rPr>
              <a:t>Complex </a:t>
            </a:r>
            <a:r>
              <a:rPr lang="en-US" b="1" dirty="0">
                <a:latin typeface="Times New Roman" panose="02020603050405020304" pitchFamily="18" charset="0"/>
                <a:cs typeface="Times New Roman" panose="02020603050405020304" pitchFamily="18" charset="0"/>
              </a:rPr>
              <a:t>Task </a:t>
            </a:r>
            <a:r>
              <a:rPr lang="en-US" b="1" dirty="0" smtClean="0">
                <a:latin typeface="Times New Roman" panose="02020603050405020304" pitchFamily="18" charset="0"/>
                <a:cs typeface="Times New Roman" panose="02020603050405020304" pitchFamily="18" charset="0"/>
              </a:rPr>
              <a:t>Requirements : </a:t>
            </a:r>
            <a:r>
              <a:rPr lang="en-US" dirty="0" smtClean="0">
                <a:latin typeface="Times New Roman" panose="02020603050405020304" pitchFamily="18" charset="0"/>
                <a:cs typeface="Times New Roman" panose="02020603050405020304" pitchFamily="18" charset="0"/>
              </a:rPr>
              <a:t>Multitasking </a:t>
            </a:r>
            <a:r>
              <a:rPr lang="en-US" dirty="0">
                <a:latin typeface="Times New Roman" panose="02020603050405020304" pitchFamily="18" charset="0"/>
                <a:cs typeface="Times New Roman" panose="02020603050405020304" pitchFamily="18" charset="0"/>
              </a:rPr>
              <a:t>should be avoided when tasks require deep concentration or critical thinking, as switching between tasks can lead to cognitive overload and diminish the quality of work produced</a:t>
            </a:r>
            <a:r>
              <a:rPr lang="en-US" dirty="0" smtClean="0">
                <a:latin typeface="Times New Roman" panose="02020603050405020304" pitchFamily="18" charset="0"/>
                <a:cs typeface="Times New Roman" panose="02020603050405020304" pitchFamily="18" charset="0"/>
              </a:rPr>
              <a:t>.</a:t>
            </a:r>
          </a:p>
          <a:p>
            <a:pPr algn="just">
              <a:lnSpc>
                <a:spcPct val="160000"/>
              </a:lnSpc>
            </a:pPr>
            <a:r>
              <a:rPr lang="en-US" b="1" dirty="0" smtClean="0">
                <a:latin typeface="Times New Roman" panose="02020603050405020304" pitchFamily="18" charset="0"/>
                <a:cs typeface="Times New Roman" panose="02020603050405020304" pitchFamily="18" charset="0"/>
              </a:rPr>
              <a:t>High-Stakes Situations: </a:t>
            </a: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scenarios where the consequences of errors are significant, such as in medical or legal fields, focusing on a single task is essential to ensure accuracy and thoroughness, thereby reducing the risk of mistakes</a:t>
            </a:r>
            <a:r>
              <a:rPr lang="en-US" dirty="0" smtClean="0">
                <a:latin typeface="Times New Roman" panose="02020603050405020304" pitchFamily="18" charset="0"/>
                <a:cs typeface="Times New Roman" panose="02020603050405020304" pitchFamily="18" charset="0"/>
              </a:rPr>
              <a:t>.</a:t>
            </a:r>
          </a:p>
          <a:p>
            <a:pPr algn="just">
              <a:lnSpc>
                <a:spcPct val="160000"/>
              </a:lnSpc>
            </a:pPr>
            <a:r>
              <a:rPr lang="en-US" b="1" dirty="0" smtClean="0">
                <a:latin typeface="Times New Roman" panose="02020603050405020304" pitchFamily="18" charset="0"/>
                <a:cs typeface="Times New Roman" panose="02020603050405020304" pitchFamily="18" charset="0"/>
              </a:rPr>
              <a:t>Learning </a:t>
            </a:r>
            <a:r>
              <a:rPr lang="en-US" b="1" dirty="0">
                <a:latin typeface="Times New Roman" panose="02020603050405020304" pitchFamily="18" charset="0"/>
                <a:cs typeface="Times New Roman" panose="02020603050405020304" pitchFamily="18" charset="0"/>
              </a:rPr>
              <a:t>and Skill </a:t>
            </a:r>
            <a:r>
              <a:rPr lang="en-US" b="1" dirty="0" smtClean="0">
                <a:latin typeface="Times New Roman" panose="02020603050405020304" pitchFamily="18" charset="0"/>
                <a:cs typeface="Times New Roman" panose="02020603050405020304" pitchFamily="18" charset="0"/>
              </a:rPr>
              <a:t>Development: </a:t>
            </a: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acquiring new skills or knowledge, it is crucial to dedicate full attention to the learning process; multitasking can hinder comprehension and retention, ultimately slowing down personal and professional growth.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36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267" y="2032000"/>
            <a:ext cx="10515600" cy="1066800"/>
          </a:xfrm>
        </p:spPr>
        <p:txBody>
          <a:bodyPr>
            <a:noAutofit/>
          </a:bodyPr>
          <a:lstStyle/>
          <a:p>
            <a:pPr marL="0" indent="0" algn="ctr">
              <a:lnSpc>
                <a:spcPct val="150000"/>
              </a:lnSpc>
              <a:buNone/>
            </a:pPr>
            <a:r>
              <a:rPr lang="en-US" sz="3600" b="1" dirty="0" smtClean="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087" y="5604933"/>
            <a:ext cx="2626913" cy="1253066"/>
          </a:xfrm>
          <a:prstGeom prst="rect">
            <a:avLst/>
          </a:prstGeom>
        </p:spPr>
      </p:pic>
      <p:sp>
        <p:nvSpPr>
          <p:cNvPr id="2" name="Rectangle 1"/>
          <p:cNvSpPr/>
          <p:nvPr/>
        </p:nvSpPr>
        <p:spPr>
          <a:xfrm>
            <a:off x="783771" y="587829"/>
            <a:ext cx="10553096" cy="5632311"/>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Definition of Time Management</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Conceptual Overview</a:t>
            </a:r>
          </a:p>
          <a:p>
            <a:pPr algn="just"/>
            <a:r>
              <a:rPr lang="en-US" sz="2400" dirty="0">
                <a:latin typeface="Times New Roman" panose="02020603050405020304" pitchFamily="18" charset="0"/>
                <a:cs typeface="Times New Roman" panose="02020603050405020304" pitchFamily="18" charset="0"/>
              </a:rPr>
              <a:t>Time management refers to the process of planning and exercising conscious control over the amount of time spent on specific activities, aiming to enhance efficiency and productivity.</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Scheduling Importance</a:t>
            </a:r>
          </a:p>
          <a:p>
            <a:pPr algn="just"/>
            <a:r>
              <a:rPr lang="en-US" sz="2400" dirty="0">
                <a:latin typeface="Times New Roman" panose="02020603050405020304" pitchFamily="18" charset="0"/>
                <a:cs typeface="Times New Roman" panose="02020603050405020304" pitchFamily="18" charset="0"/>
              </a:rPr>
              <a:t>Effective time management involves scheduling tasks to allocate appropriate time slots for each activity, ensuring that deadlines are met and priorities are addressed.</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Multitasking Dynamics</a:t>
            </a:r>
          </a:p>
          <a:p>
            <a:pPr algn="just"/>
            <a:r>
              <a:rPr lang="en-US" sz="2400" dirty="0">
                <a:latin typeface="Times New Roman" panose="02020603050405020304" pitchFamily="18" charset="0"/>
                <a:cs typeface="Times New Roman" panose="02020603050405020304" pitchFamily="18" charset="0"/>
              </a:rPr>
              <a:t>While multitasking can increase productivity, it requires careful management to avoid diminishing returns; understanding when to multitask and when to focus on single tasks is crucial for effective time management.</a:t>
            </a:r>
          </a:p>
        </p:txBody>
      </p:sp>
    </p:spTree>
    <p:extLst>
      <p:ext uri="{BB962C8B-B14F-4D97-AF65-F5344CB8AC3E}">
        <p14:creationId xmlns:p14="http://schemas.microsoft.com/office/powerpoint/2010/main" val="27052998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fontScale="70000" lnSpcReduction="2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Avoiding Multitasking Traps</a:t>
            </a:r>
          </a:p>
          <a:p>
            <a:pPr algn="just">
              <a:lnSpc>
                <a:spcPct val="150000"/>
              </a:lnSpc>
            </a:pPr>
            <a:r>
              <a:rPr lang="en-US" dirty="0">
                <a:latin typeface="Times New Roman" panose="02020603050405020304" pitchFamily="18" charset="0"/>
                <a:cs typeface="Times New Roman" panose="02020603050405020304" pitchFamily="18" charset="0"/>
              </a:rPr>
              <a:t>While multitasking may seem tempting, it can lead to reduced productivity and lower-quality work. Avoid these common multitasking traps:</a:t>
            </a:r>
          </a:p>
          <a:p>
            <a:pPr algn="just">
              <a:lnSpc>
                <a:spcPct val="150000"/>
              </a:lnSpc>
            </a:pPr>
            <a:r>
              <a:rPr lang="en-US" b="1" dirty="0">
                <a:latin typeface="Times New Roman" panose="02020603050405020304" pitchFamily="18" charset="0"/>
                <a:cs typeface="Times New Roman" panose="02020603050405020304" pitchFamily="18" charset="0"/>
              </a:rPr>
              <a:t>Task Switching: </a:t>
            </a:r>
            <a:r>
              <a:rPr lang="en-US" dirty="0">
                <a:latin typeface="Times New Roman" panose="02020603050405020304" pitchFamily="18" charset="0"/>
                <a:cs typeface="Times New Roman" panose="02020603050405020304" pitchFamily="18" charset="0"/>
              </a:rPr>
              <a:t>Jumping between tasks can slow you down and decrease your focus. Instead, complete one task before moving on to the next.</a:t>
            </a:r>
          </a:p>
          <a:p>
            <a:pPr algn="just">
              <a:lnSpc>
                <a:spcPct val="150000"/>
              </a:lnSpc>
            </a:pPr>
            <a:r>
              <a:rPr lang="en-US" b="1" dirty="0">
                <a:latin typeface="Times New Roman" panose="02020603050405020304" pitchFamily="18" charset="0"/>
                <a:cs typeface="Times New Roman" panose="02020603050405020304" pitchFamily="18" charset="0"/>
              </a:rPr>
              <a:t>Constant Email Checking:</a:t>
            </a:r>
            <a:r>
              <a:rPr lang="en-US" dirty="0">
                <a:latin typeface="Times New Roman" panose="02020603050405020304" pitchFamily="18" charset="0"/>
                <a:cs typeface="Times New Roman" panose="02020603050405020304" pitchFamily="18" charset="0"/>
              </a:rPr>
              <a:t> Constantly checking your email can interrupt your flow and decrease productivity. Set specific times to review and respond to emails instead.</a:t>
            </a:r>
          </a:p>
          <a:p>
            <a:pPr algn="just">
              <a:lnSpc>
                <a:spcPct val="150000"/>
              </a:lnSpc>
            </a:pPr>
            <a:r>
              <a:rPr lang="en-US" b="1" dirty="0">
                <a:latin typeface="Times New Roman" panose="02020603050405020304" pitchFamily="18" charset="0"/>
                <a:cs typeface="Times New Roman" panose="02020603050405020304" pitchFamily="18" charset="0"/>
              </a:rPr>
              <a:t>Overlapping Similar Tasks:</a:t>
            </a:r>
            <a:r>
              <a:rPr lang="en-US" dirty="0">
                <a:latin typeface="Times New Roman" panose="02020603050405020304" pitchFamily="18" charset="0"/>
                <a:cs typeface="Times New Roman" panose="02020603050405020304" pitchFamily="18" charset="0"/>
              </a:rPr>
              <a:t> Trying to multitask similar tasks may cause you to confuse details or make errors. Focus on one task at a time to maintain accuracy.</a:t>
            </a:r>
          </a:p>
          <a:p>
            <a:pPr algn="just">
              <a:lnSpc>
                <a:spcPct val="150000"/>
              </a:lnSpc>
            </a:pPr>
            <a:r>
              <a:rPr lang="en-US" b="1" dirty="0">
                <a:latin typeface="Times New Roman" panose="02020603050405020304" pitchFamily="18" charset="0"/>
                <a:cs typeface="Times New Roman" panose="02020603050405020304" pitchFamily="18" charset="0"/>
              </a:rPr>
              <a:t>Multitasking During Important Conversations: </a:t>
            </a:r>
            <a:r>
              <a:rPr lang="en-US" dirty="0">
                <a:latin typeface="Times New Roman" panose="02020603050405020304" pitchFamily="18" charset="0"/>
                <a:cs typeface="Times New Roman" panose="02020603050405020304" pitchFamily="18" charset="0"/>
              </a:rPr>
              <a:t>Avoid multitasking while engaged in important conversations. Give your full attention to the person you are talking to, which shows respect and enhances communication</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865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fontScale="77500" lnSpcReduction="20000"/>
          </a:bodyPr>
          <a:lstStyle/>
          <a:p>
            <a:pPr marL="0" indent="0" algn="just">
              <a:lnSpc>
                <a:spcPct val="150000"/>
              </a:lnSpc>
              <a:buNone/>
            </a:pPr>
            <a:r>
              <a:rPr lang="en-US" b="1" dirty="0">
                <a:latin typeface="Times New Roman" panose="02020603050405020304" pitchFamily="18" charset="0"/>
                <a:cs typeface="Times New Roman" panose="02020603050405020304" pitchFamily="18" charset="0"/>
              </a:rPr>
              <a:t>Overcoming Challenges in Multitasking</a:t>
            </a:r>
          </a:p>
          <a:p>
            <a:pPr marL="0" indent="0" algn="just">
              <a:lnSpc>
                <a:spcPct val="150000"/>
              </a:lnSpc>
              <a:buNone/>
            </a:pPr>
            <a:r>
              <a:rPr lang="en-US" b="1" dirty="0">
                <a:latin typeface="Times New Roman" panose="02020603050405020304" pitchFamily="18" charset="0"/>
                <a:cs typeface="Times New Roman" panose="02020603050405020304" pitchFamily="18" charset="0"/>
              </a:rPr>
              <a:t>1. Dealing with Overwhelm</a:t>
            </a:r>
          </a:p>
          <a:p>
            <a:pPr algn="just">
              <a:lnSpc>
                <a:spcPct val="150000"/>
              </a:lnSpc>
            </a:pPr>
            <a:r>
              <a:rPr lang="en-US" dirty="0">
                <a:latin typeface="Times New Roman" panose="02020603050405020304" pitchFamily="18" charset="0"/>
                <a:cs typeface="Times New Roman" panose="02020603050405020304" pitchFamily="18" charset="0"/>
              </a:rPr>
              <a:t>Multitasking can quickly lead to feelings of overwhelm as you juggle multiple tasks at once. To tackle this challenge, consider the following strategies:</a:t>
            </a:r>
          </a:p>
          <a:p>
            <a:pPr algn="just">
              <a:lnSpc>
                <a:spcPct val="150000"/>
              </a:lnSpc>
            </a:pPr>
            <a:r>
              <a:rPr lang="en-US" b="1" dirty="0">
                <a:latin typeface="Times New Roman" panose="02020603050405020304" pitchFamily="18" charset="0"/>
                <a:cs typeface="Times New Roman" panose="02020603050405020304" pitchFamily="18" charset="0"/>
              </a:rPr>
              <a:t>Prioritize Tasks:</a:t>
            </a:r>
            <a:r>
              <a:rPr lang="en-US" dirty="0">
                <a:latin typeface="Times New Roman" panose="02020603050405020304" pitchFamily="18" charset="0"/>
                <a:cs typeface="Times New Roman" panose="02020603050405020304" pitchFamily="18" charset="0"/>
              </a:rPr>
              <a:t> Identify the most critical tasks and tackle them first. Breaking down your to-do list into smaller, manageable tasks can make overwhelming projects seem more achievable.</a:t>
            </a:r>
          </a:p>
          <a:p>
            <a:pPr algn="just">
              <a:lnSpc>
                <a:spcPct val="150000"/>
              </a:lnSpc>
            </a:pPr>
            <a:r>
              <a:rPr lang="en-US" b="1" dirty="0">
                <a:latin typeface="Times New Roman" panose="02020603050405020304" pitchFamily="18" charset="0"/>
                <a:cs typeface="Times New Roman" panose="02020603050405020304" pitchFamily="18" charset="0"/>
              </a:rPr>
              <a:t>Set Realistic Expectations:</a:t>
            </a:r>
            <a:r>
              <a:rPr lang="en-US" dirty="0">
                <a:latin typeface="Times New Roman" panose="02020603050405020304" pitchFamily="18" charset="0"/>
                <a:cs typeface="Times New Roman" panose="02020603050405020304" pitchFamily="18" charset="0"/>
              </a:rPr>
              <a:t> Be honest with yourself about what you can realistically accomplish. Avoid taking on more tasks than you can handle in a given timeframe.</a:t>
            </a:r>
          </a:p>
          <a:p>
            <a:pPr marL="0" indent="0" algn="just">
              <a:lnSpc>
                <a:spcPct val="150000"/>
              </a:lnSpc>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060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fontScale="775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Practice Time Management:</a:t>
            </a:r>
            <a:r>
              <a:rPr lang="en-US" dirty="0">
                <a:latin typeface="Times New Roman" panose="02020603050405020304" pitchFamily="18" charset="0"/>
                <a:cs typeface="Times New Roman" panose="02020603050405020304" pitchFamily="18" charset="0"/>
              </a:rPr>
              <a:t> Use techniques like the </a:t>
            </a:r>
            <a:r>
              <a:rPr lang="en-US" u="sng" dirty="0" err="1">
                <a:latin typeface="Times New Roman" panose="02020603050405020304" pitchFamily="18" charset="0"/>
                <a:cs typeface="Times New Roman" panose="02020603050405020304" pitchFamily="18" charset="0"/>
                <a:hlinkClick r:id="rId2"/>
              </a:rPr>
              <a:t>Pomodoro</a:t>
            </a:r>
            <a:r>
              <a:rPr lang="en-US" u="sng" dirty="0">
                <a:latin typeface="Times New Roman" panose="02020603050405020304" pitchFamily="18" charset="0"/>
                <a:cs typeface="Times New Roman" panose="02020603050405020304" pitchFamily="18" charset="0"/>
                <a:hlinkClick r:id="rId2"/>
              </a:rPr>
              <a:t> Technique</a:t>
            </a:r>
            <a:r>
              <a:rPr lang="en-US" dirty="0">
                <a:latin typeface="Times New Roman" panose="02020603050405020304" pitchFamily="18" charset="0"/>
                <a:cs typeface="Times New Roman" panose="02020603050405020304" pitchFamily="18" charset="0"/>
              </a:rPr>
              <a:t> (mentioned earlier) to work in focused intervals, followed by short breaks. This method can help you stay organized and reduce overwhelm.</a:t>
            </a:r>
          </a:p>
          <a:p>
            <a:pPr algn="just">
              <a:lnSpc>
                <a:spcPct val="150000"/>
              </a:lnSpc>
            </a:pPr>
            <a:r>
              <a:rPr lang="en-US" b="1" dirty="0">
                <a:latin typeface="Times New Roman" panose="02020603050405020304" pitchFamily="18" charset="0"/>
                <a:cs typeface="Times New Roman" panose="02020603050405020304" pitchFamily="18" charset="0"/>
              </a:rPr>
              <a:t>Ask for Help:</a:t>
            </a:r>
            <a:r>
              <a:rPr lang="en-US" dirty="0">
                <a:latin typeface="Times New Roman" panose="02020603050405020304" pitchFamily="18" charset="0"/>
                <a:cs typeface="Times New Roman" panose="02020603050405020304" pitchFamily="18" charset="0"/>
              </a:rPr>
              <a:t> Don’t hesitate to delegate tasks when possible. If you have colleagues or team members who can assist, distribute the workload to avoid feeling overwhelmed</a:t>
            </a:r>
            <a:r>
              <a:rPr lang="en-US"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b="1" dirty="0">
                <a:latin typeface="Times New Roman" panose="02020603050405020304" pitchFamily="18" charset="0"/>
                <a:cs typeface="Times New Roman" panose="02020603050405020304" pitchFamily="18" charset="0"/>
              </a:rPr>
              <a:t>2. Handling Interruptions</a:t>
            </a:r>
          </a:p>
          <a:p>
            <a:pPr algn="just">
              <a:lnSpc>
                <a:spcPct val="150000"/>
              </a:lnSpc>
            </a:pPr>
            <a:r>
              <a:rPr lang="en-US" dirty="0">
                <a:latin typeface="Times New Roman" panose="02020603050405020304" pitchFamily="18" charset="0"/>
                <a:cs typeface="Times New Roman" panose="02020603050405020304" pitchFamily="18" charset="0"/>
              </a:rPr>
              <a:t>Interruptions can disrupt your multitasking efforts and hinder productivity. Here’s how to handle them effectively:</a:t>
            </a:r>
          </a:p>
          <a:p>
            <a:pPr algn="just">
              <a:lnSpc>
                <a:spcPct val="150000"/>
              </a:lnSpc>
            </a:pPr>
            <a:r>
              <a:rPr lang="en-US" b="1" dirty="0">
                <a:latin typeface="Times New Roman" panose="02020603050405020304" pitchFamily="18" charset="0"/>
                <a:cs typeface="Times New Roman" panose="02020603050405020304" pitchFamily="18" charset="0"/>
              </a:rPr>
              <a:t>Create a Dedicated Workspace:</a:t>
            </a:r>
            <a:r>
              <a:rPr lang="en-US" dirty="0">
                <a:latin typeface="Times New Roman" panose="02020603050405020304" pitchFamily="18" charset="0"/>
                <a:cs typeface="Times New Roman" panose="02020603050405020304" pitchFamily="18" charset="0"/>
              </a:rPr>
              <a:t> Establish a designated workspace where you can minimize interruptions. Inform others that when you’re in this space, you need focused time to work.</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604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657"/>
            <a:ext cx="10515600" cy="5763306"/>
          </a:xfrm>
        </p:spPr>
        <p:txBody>
          <a:bodyPr>
            <a:normAutofit lnSpcReduction="10000"/>
          </a:bodyPr>
          <a:lstStyle/>
          <a:p>
            <a:pPr algn="just">
              <a:lnSpc>
                <a:spcPct val="150000"/>
              </a:lnSpc>
            </a:pPr>
            <a:r>
              <a:rPr lang="en-US" b="1" dirty="0">
                <a:latin typeface="Times New Roman" panose="02020603050405020304" pitchFamily="18" charset="0"/>
                <a:cs typeface="Times New Roman" panose="02020603050405020304" pitchFamily="18" charset="0"/>
              </a:rPr>
              <a:t>Set Boundaries:</a:t>
            </a:r>
            <a:r>
              <a:rPr lang="en-US" dirty="0">
                <a:latin typeface="Times New Roman" panose="02020603050405020304" pitchFamily="18" charset="0"/>
                <a:cs typeface="Times New Roman" panose="02020603050405020304" pitchFamily="18" charset="0"/>
              </a:rPr>
              <a:t> Politely communicate your work hours to family, friends, and coworkers. Ask them to respect these boundaries and avoid unnecessary interruptions during these times.</a:t>
            </a:r>
          </a:p>
          <a:p>
            <a:pPr algn="just">
              <a:lnSpc>
                <a:spcPct val="150000"/>
              </a:lnSpc>
            </a:pPr>
            <a:r>
              <a:rPr lang="en-US" b="1" dirty="0">
                <a:latin typeface="Times New Roman" panose="02020603050405020304" pitchFamily="18" charset="0"/>
                <a:cs typeface="Times New Roman" panose="02020603050405020304" pitchFamily="18" charset="0"/>
              </a:rPr>
              <a:t>Use “Do Not Disturb” Mode: </a:t>
            </a:r>
            <a:r>
              <a:rPr lang="en-US" dirty="0">
                <a:latin typeface="Times New Roman" panose="02020603050405020304" pitchFamily="18" charset="0"/>
                <a:cs typeface="Times New Roman" panose="02020603050405020304" pitchFamily="18" charset="0"/>
              </a:rPr>
              <a:t>Utilize the “Do Not Disturb” feature on your phone or computer to silence notifications during critical work periods.</a:t>
            </a:r>
          </a:p>
          <a:p>
            <a:pPr algn="just">
              <a:lnSpc>
                <a:spcPct val="150000"/>
              </a:lnSpc>
            </a:pPr>
            <a:r>
              <a:rPr lang="en-US" b="1" dirty="0">
                <a:latin typeface="Times New Roman" panose="02020603050405020304" pitchFamily="18" charset="0"/>
                <a:cs typeface="Times New Roman" panose="02020603050405020304" pitchFamily="18" charset="0"/>
              </a:rPr>
              <a:t>Schedule Breaks for Interaction:</a:t>
            </a:r>
            <a:r>
              <a:rPr lang="en-US" dirty="0">
                <a:latin typeface="Times New Roman" panose="02020603050405020304" pitchFamily="18" charset="0"/>
                <a:cs typeface="Times New Roman" panose="02020603050405020304" pitchFamily="18" charset="0"/>
              </a:rPr>
              <a:t> Allocate specific times for socializing or responding to non-urgent messages. This way, you can stay connected without derailing your multitasking efforts.</a:t>
            </a:r>
          </a:p>
        </p:txBody>
      </p:sp>
    </p:spTree>
    <p:extLst>
      <p:ext uri="{BB962C8B-B14F-4D97-AF65-F5344CB8AC3E}">
        <p14:creationId xmlns:p14="http://schemas.microsoft.com/office/powerpoint/2010/main" val="1995379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9086"/>
            <a:ext cx="10515600" cy="5327877"/>
          </a:xfrm>
        </p:spPr>
        <p:txBody>
          <a:bodyPr>
            <a:normAutofit fontScale="70000" lnSpcReduction="20000"/>
          </a:bodyPr>
          <a:lstStyle/>
          <a:p>
            <a:pPr marL="0" indent="0" algn="just">
              <a:lnSpc>
                <a:spcPct val="120000"/>
              </a:lnSpc>
              <a:buNone/>
            </a:pPr>
            <a:r>
              <a:rPr lang="en-US" b="1" dirty="0"/>
              <a:t>Tips for Continuous Improvement in Time Management</a:t>
            </a:r>
          </a:p>
          <a:p>
            <a:pPr marL="0" indent="0" algn="just">
              <a:lnSpc>
                <a:spcPct val="120000"/>
              </a:lnSpc>
              <a:buNone/>
            </a:pPr>
            <a:endParaRPr lang="en-US" b="1" dirty="0"/>
          </a:p>
          <a:p>
            <a:pPr marL="0" indent="0" algn="just">
              <a:lnSpc>
                <a:spcPct val="120000"/>
              </a:lnSpc>
              <a:buNone/>
            </a:pPr>
            <a:r>
              <a:rPr lang="en-US" b="1" dirty="0"/>
              <a:t>Regular Self-Assessment</a:t>
            </a:r>
          </a:p>
          <a:p>
            <a:pPr algn="just">
              <a:lnSpc>
                <a:spcPct val="120000"/>
              </a:lnSpc>
            </a:pPr>
            <a:r>
              <a:rPr lang="en-US" dirty="0"/>
              <a:t>Conduct periodic evaluations of your time management practices to identify areas for improvement; reflect on what strategies are working, what challenges you face, and how you can adjust your approach to enhance efficiency.</a:t>
            </a:r>
          </a:p>
          <a:p>
            <a:pPr marL="0" indent="0" algn="just">
              <a:lnSpc>
                <a:spcPct val="120000"/>
              </a:lnSpc>
              <a:buNone/>
            </a:pPr>
            <a:r>
              <a:rPr lang="en-US" b="1" dirty="0" smtClean="0"/>
              <a:t>Set </a:t>
            </a:r>
            <a:r>
              <a:rPr lang="en-US" b="1" dirty="0"/>
              <a:t>SMART Goals</a:t>
            </a:r>
          </a:p>
          <a:p>
            <a:pPr algn="just">
              <a:lnSpc>
                <a:spcPct val="120000"/>
              </a:lnSpc>
            </a:pPr>
            <a:r>
              <a:rPr lang="en-US" dirty="0"/>
              <a:t>Establish Specific, Measurable, Achievable, Relevant, and Time-bound goals to provide clarity and direction in your time management efforts; this structured approach helps prioritize tasks and track progress effectively.</a:t>
            </a:r>
          </a:p>
          <a:p>
            <a:pPr marL="0" indent="0" algn="just">
              <a:lnSpc>
                <a:spcPct val="120000"/>
              </a:lnSpc>
              <a:buNone/>
            </a:pPr>
            <a:r>
              <a:rPr lang="en-US" b="1" dirty="0" smtClean="0"/>
              <a:t>Embrace </a:t>
            </a:r>
            <a:r>
              <a:rPr lang="en-US" b="1" dirty="0"/>
              <a:t>Technology</a:t>
            </a:r>
          </a:p>
          <a:p>
            <a:pPr algn="just">
              <a:lnSpc>
                <a:spcPct val="120000"/>
              </a:lnSpc>
            </a:pPr>
            <a:r>
              <a:rPr lang="en-US" dirty="0"/>
              <a:t>Utilize time management tools and apps to streamline scheduling and task tracking; leveraging technology can enhance organization, reduce manual effort, and provide reminders to keep you on track with your commitments.</a:t>
            </a:r>
          </a:p>
          <a:p>
            <a:pPr marL="0" indent="0" algn="just">
              <a:lnSpc>
                <a:spcPct val="120000"/>
              </a:lnSpc>
              <a:buNone/>
            </a:pPr>
            <a:endParaRPr lang="en-IN" dirty="0"/>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07862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0"/>
            <a:ext cx="10515600" cy="5319713"/>
          </a:xfrm>
        </p:spPr>
        <p:txBody>
          <a:bodyPr>
            <a:noAutofit/>
          </a:bodyPr>
          <a:lstStyle/>
          <a:p>
            <a:pPr marL="514350" indent="-514350">
              <a:buAutoNum type="arabicParenR"/>
            </a:pPr>
            <a:r>
              <a:rPr lang="en-US" sz="2000" dirty="0" smtClean="0"/>
              <a:t>What </a:t>
            </a:r>
            <a:r>
              <a:rPr lang="en-US" sz="2000" dirty="0"/>
              <a:t>is a key benefit of scheduling?	</a:t>
            </a:r>
            <a:endParaRPr lang="en-US" sz="2000" dirty="0" smtClean="0"/>
          </a:p>
          <a:p>
            <a:pPr marL="0" indent="0">
              <a:buNone/>
            </a:pPr>
            <a:r>
              <a:rPr lang="en-US" sz="2000" dirty="0" smtClean="0"/>
              <a:t>A) Eliminating </a:t>
            </a:r>
            <a:r>
              <a:rPr lang="en-US" sz="2000" dirty="0"/>
              <a:t>the need for prioritization	</a:t>
            </a:r>
            <a:endParaRPr lang="en-US" sz="2000" dirty="0" smtClean="0"/>
          </a:p>
          <a:p>
            <a:pPr marL="0" indent="0">
              <a:buNone/>
            </a:pPr>
            <a:r>
              <a:rPr lang="en-US" sz="2000" dirty="0" smtClean="0"/>
              <a:t>B) Providing </a:t>
            </a:r>
            <a:r>
              <a:rPr lang="en-US" sz="2000" dirty="0"/>
              <a:t>a structure for managing time effectively	</a:t>
            </a:r>
            <a:endParaRPr lang="en-US" sz="2000" dirty="0" smtClean="0"/>
          </a:p>
          <a:p>
            <a:pPr marL="0" indent="0">
              <a:buNone/>
            </a:pPr>
            <a:r>
              <a:rPr lang="en-US" sz="2000" dirty="0" smtClean="0"/>
              <a:t>C) Overloading </a:t>
            </a:r>
            <a:r>
              <a:rPr lang="en-US" sz="2000" dirty="0"/>
              <a:t>yourself with tasks	</a:t>
            </a:r>
            <a:endParaRPr lang="en-US" sz="2000" dirty="0" smtClean="0"/>
          </a:p>
          <a:p>
            <a:pPr marL="0" indent="0">
              <a:buNone/>
            </a:pPr>
            <a:r>
              <a:rPr lang="en-US" sz="2000" dirty="0" smtClean="0"/>
              <a:t>D) Avoiding </a:t>
            </a:r>
            <a:r>
              <a:rPr lang="en-US" sz="2000" dirty="0"/>
              <a:t>breaks to save time	</a:t>
            </a:r>
            <a:endParaRPr lang="en-US" sz="2000" dirty="0" smtClean="0"/>
          </a:p>
          <a:p>
            <a:pPr marL="514350" indent="-514350">
              <a:buAutoNum type="arabicParenR"/>
            </a:pPr>
            <a:endParaRPr lang="en-US" sz="2000" dirty="0"/>
          </a:p>
          <a:p>
            <a:pPr marL="0" indent="0">
              <a:buNone/>
            </a:pPr>
            <a:r>
              <a:rPr lang="en-US" sz="2000" dirty="0"/>
              <a:t>2) What is the most important aspect of an effective schedule?	</a:t>
            </a:r>
            <a:endParaRPr lang="en-US" sz="2000" dirty="0" smtClean="0"/>
          </a:p>
          <a:p>
            <a:pPr marL="514350" indent="-514350">
              <a:buAutoNum type="alphaLcParenR"/>
            </a:pPr>
            <a:r>
              <a:rPr lang="en-US" sz="2000" dirty="0" smtClean="0"/>
              <a:t>Flexibility</a:t>
            </a:r>
            <a:r>
              <a:rPr lang="en-US" sz="2000" dirty="0"/>
              <a:t>	</a:t>
            </a:r>
            <a:endParaRPr lang="en-US" sz="2000" dirty="0" smtClean="0"/>
          </a:p>
          <a:p>
            <a:pPr marL="514350" indent="-514350">
              <a:buAutoNum type="alphaLcParenR"/>
            </a:pPr>
            <a:r>
              <a:rPr lang="en-US" sz="2000" dirty="0" smtClean="0"/>
              <a:t>Filling </a:t>
            </a:r>
            <a:r>
              <a:rPr lang="en-US" sz="2000" dirty="0"/>
              <a:t>every hour with tasks	</a:t>
            </a:r>
            <a:endParaRPr lang="en-US" sz="2000" dirty="0" smtClean="0"/>
          </a:p>
          <a:p>
            <a:pPr marL="514350" indent="-514350">
              <a:buAutoNum type="alphaLcParenR"/>
            </a:pPr>
            <a:r>
              <a:rPr lang="en-US" sz="2000" dirty="0" smtClean="0"/>
              <a:t>Leaving </a:t>
            </a:r>
            <a:r>
              <a:rPr lang="en-US" sz="2000" dirty="0"/>
              <a:t>no room for changes	</a:t>
            </a:r>
            <a:endParaRPr lang="en-US" sz="2000" dirty="0" smtClean="0"/>
          </a:p>
          <a:p>
            <a:pPr marL="514350" indent="-514350">
              <a:buAutoNum type="alphaLcParenR"/>
            </a:pPr>
            <a:r>
              <a:rPr lang="en-US" sz="2000" dirty="0" smtClean="0"/>
              <a:t>Scheduling </a:t>
            </a:r>
            <a:r>
              <a:rPr lang="en-US" sz="2000" dirty="0"/>
              <a:t>the least important tasks first	</a:t>
            </a:r>
            <a:endParaRPr lang="en-US" sz="2000" dirty="0" smtClean="0"/>
          </a:p>
          <a:p>
            <a:pPr marL="514350" indent="-514350">
              <a:buAutoNum type="alphaLcParenR"/>
            </a:pPr>
            <a:endParaRPr lang="en-US" sz="2000" dirty="0"/>
          </a:p>
          <a:p>
            <a:pPr marL="0" indent="0">
              <a:buNone/>
            </a:pPr>
            <a:r>
              <a:rPr lang="en-US" sz="2000" dirty="0"/>
              <a:t>3) Which of the following is a recommended method for creating a schedule?	</a:t>
            </a:r>
            <a:endParaRPr lang="en-US" sz="2000" dirty="0" smtClean="0"/>
          </a:p>
          <a:p>
            <a:pPr marL="514350" indent="-514350">
              <a:buAutoNum type="alphaLcParenR"/>
            </a:pPr>
            <a:r>
              <a:rPr lang="en-US" sz="2000" dirty="0" smtClean="0"/>
              <a:t>Scheduling </a:t>
            </a:r>
            <a:r>
              <a:rPr lang="en-US" sz="2000" dirty="0"/>
              <a:t>back-to-back tasks without breaks	</a:t>
            </a:r>
            <a:endParaRPr lang="en-US" sz="2000" dirty="0" smtClean="0"/>
          </a:p>
          <a:p>
            <a:pPr marL="514350" indent="-514350">
              <a:buAutoNum type="alphaLcParenR"/>
            </a:pPr>
            <a:r>
              <a:rPr lang="en-US" sz="2000" dirty="0" smtClean="0"/>
              <a:t>Scheduling </a:t>
            </a:r>
            <a:r>
              <a:rPr lang="en-US" sz="2000" dirty="0"/>
              <a:t>the hardest tasks during your most productive hours	</a:t>
            </a:r>
            <a:endParaRPr lang="en-US" sz="2000" dirty="0" smtClean="0"/>
          </a:p>
          <a:p>
            <a:pPr marL="514350" indent="-514350">
              <a:buAutoNum type="alphaLcParenR"/>
            </a:pPr>
            <a:r>
              <a:rPr lang="en-US" sz="2000" dirty="0" smtClean="0"/>
              <a:t>Not </a:t>
            </a:r>
            <a:r>
              <a:rPr lang="en-US" sz="2000" dirty="0"/>
              <a:t>planning any tasks ahead of time	</a:t>
            </a:r>
            <a:endParaRPr lang="en-US" sz="2000" dirty="0" smtClean="0"/>
          </a:p>
          <a:p>
            <a:pPr marL="514350" indent="-514350">
              <a:buAutoNum type="alphaLcParenR"/>
            </a:pPr>
            <a:r>
              <a:rPr lang="en-US" sz="2000" dirty="0" smtClean="0"/>
              <a:t>Ignoring </a:t>
            </a:r>
            <a:r>
              <a:rPr lang="en-US" sz="2000" dirty="0"/>
              <a:t>deadlines and focusing only on urgent tasks	</a:t>
            </a:r>
            <a:endParaRPr lang="en-IN" sz="2000" dirty="0"/>
          </a:p>
        </p:txBody>
      </p:sp>
    </p:spTree>
    <p:extLst>
      <p:ext uri="{BB962C8B-B14F-4D97-AF65-F5344CB8AC3E}">
        <p14:creationId xmlns:p14="http://schemas.microsoft.com/office/powerpoint/2010/main" val="1810651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0"/>
            <a:ext cx="10515600" cy="5319713"/>
          </a:xfrm>
        </p:spPr>
        <p:txBody>
          <a:bodyPr>
            <a:noAutofit/>
          </a:bodyPr>
          <a:lstStyle/>
          <a:p>
            <a:pPr marL="0" indent="0">
              <a:buNone/>
            </a:pPr>
            <a:r>
              <a:rPr lang="en-US" sz="2000" dirty="0"/>
              <a:t>4) Which one of the following does not come under the time management model?	</a:t>
            </a:r>
            <a:endParaRPr lang="en-US" sz="2000" dirty="0" smtClean="0"/>
          </a:p>
          <a:p>
            <a:pPr marL="514350" indent="-514350">
              <a:buAutoNum type="alphaLcParenR"/>
            </a:pPr>
            <a:r>
              <a:rPr lang="en-US" sz="2000" dirty="0" smtClean="0"/>
              <a:t>Time </a:t>
            </a:r>
            <a:r>
              <a:rPr lang="en-US" sz="2000" dirty="0"/>
              <a:t>keeper	</a:t>
            </a:r>
            <a:endParaRPr lang="en-US" sz="2000" dirty="0" smtClean="0"/>
          </a:p>
          <a:p>
            <a:pPr marL="514350" indent="-514350">
              <a:buAutoNum type="alphaLcParenR"/>
            </a:pPr>
            <a:r>
              <a:rPr lang="en-US" sz="2000" dirty="0" smtClean="0"/>
              <a:t>Time </a:t>
            </a:r>
            <a:r>
              <a:rPr lang="en-US" sz="2000" dirty="0"/>
              <a:t>manager	</a:t>
            </a:r>
            <a:endParaRPr lang="en-US" sz="2000" dirty="0" smtClean="0"/>
          </a:p>
          <a:p>
            <a:pPr marL="514350" indent="-514350">
              <a:buAutoNum type="alphaLcParenR"/>
            </a:pPr>
            <a:r>
              <a:rPr lang="en-US" sz="2000" dirty="0" smtClean="0"/>
              <a:t>Doers</a:t>
            </a:r>
            <a:r>
              <a:rPr lang="en-US" sz="2000" dirty="0"/>
              <a:t>	</a:t>
            </a:r>
            <a:endParaRPr lang="en-US" sz="2000" dirty="0" smtClean="0"/>
          </a:p>
          <a:p>
            <a:pPr marL="514350" indent="-514350">
              <a:buAutoNum type="alphaLcParenR"/>
            </a:pPr>
            <a:r>
              <a:rPr lang="en-US" sz="2000" dirty="0" smtClean="0"/>
              <a:t>Perfectionists</a:t>
            </a:r>
          </a:p>
          <a:p>
            <a:pPr marL="514350" indent="-514350">
              <a:buAutoNum type="alphaLcParenR"/>
            </a:pPr>
            <a:endParaRPr lang="en-US" sz="2000" dirty="0"/>
          </a:p>
          <a:p>
            <a:pPr marL="0" indent="0">
              <a:buNone/>
            </a:pPr>
            <a:r>
              <a:rPr lang="en-US" sz="2000" dirty="0" smtClean="0"/>
              <a:t>5) What </a:t>
            </a:r>
            <a:r>
              <a:rPr lang="en-US" sz="2000" dirty="0"/>
              <a:t>is a common effect of multitasking</a:t>
            </a:r>
            <a:r>
              <a:rPr lang="en-US" sz="2000" dirty="0" smtClean="0"/>
              <a:t>?</a:t>
            </a:r>
          </a:p>
          <a:p>
            <a:pPr marL="514350" indent="-514350">
              <a:buAutoNum type="alphaLcParenR"/>
            </a:pPr>
            <a:r>
              <a:rPr lang="en-US" sz="2000" dirty="0" smtClean="0"/>
              <a:t>Increased </a:t>
            </a:r>
            <a:r>
              <a:rPr lang="en-US" sz="2000" dirty="0"/>
              <a:t>focus and productivity	</a:t>
            </a:r>
            <a:endParaRPr lang="en-US" sz="2000" dirty="0" smtClean="0"/>
          </a:p>
          <a:p>
            <a:pPr marL="514350" indent="-514350">
              <a:buAutoNum type="alphaLcParenR"/>
            </a:pPr>
            <a:r>
              <a:rPr lang="en-US" sz="2000" dirty="0" smtClean="0"/>
              <a:t>Improved </a:t>
            </a:r>
            <a:r>
              <a:rPr lang="en-US" sz="2000" dirty="0"/>
              <a:t>task </a:t>
            </a:r>
            <a:r>
              <a:rPr lang="en-US" sz="2000" dirty="0" smtClean="0"/>
              <a:t>quality</a:t>
            </a:r>
          </a:p>
          <a:p>
            <a:pPr marL="514350" indent="-514350">
              <a:buAutoNum type="alphaLcParenR"/>
            </a:pPr>
            <a:r>
              <a:rPr lang="en-US" sz="2000" dirty="0" smtClean="0"/>
              <a:t>Reduced </a:t>
            </a:r>
            <a:r>
              <a:rPr lang="en-US" sz="2000" dirty="0"/>
              <a:t>efficiency and task quality	</a:t>
            </a:r>
            <a:endParaRPr lang="en-US" sz="2000" dirty="0" smtClean="0"/>
          </a:p>
          <a:p>
            <a:pPr marL="514350" indent="-514350">
              <a:buAutoNum type="alphaLcParenR"/>
            </a:pPr>
            <a:r>
              <a:rPr lang="en-US" sz="2000" dirty="0" smtClean="0"/>
              <a:t>Greater </a:t>
            </a:r>
            <a:r>
              <a:rPr lang="en-US" sz="2000" dirty="0"/>
              <a:t>creativity	</a:t>
            </a:r>
            <a:endParaRPr lang="en-US" sz="2000" dirty="0" smtClean="0"/>
          </a:p>
          <a:p>
            <a:pPr marL="514350" indent="-514350">
              <a:buAutoNum type="alphaLcParenR"/>
            </a:pPr>
            <a:endParaRPr lang="en-US" sz="2000" dirty="0"/>
          </a:p>
          <a:p>
            <a:pPr marL="0" indent="0">
              <a:buNone/>
            </a:pPr>
            <a:r>
              <a:rPr lang="en-US" sz="2000" dirty="0"/>
              <a:t>6) What is the recommended strategy for managing multiple tasks?	</a:t>
            </a:r>
            <a:endParaRPr lang="en-US" sz="2000" dirty="0" smtClean="0"/>
          </a:p>
          <a:p>
            <a:pPr marL="514350" indent="-514350">
              <a:buAutoNum type="alphaLcParenR"/>
            </a:pPr>
            <a:r>
              <a:rPr lang="en-US" sz="2000" dirty="0" smtClean="0"/>
              <a:t>Doing </a:t>
            </a:r>
            <a:r>
              <a:rPr lang="en-US" sz="2000" dirty="0"/>
              <a:t>them all at the same time	</a:t>
            </a:r>
            <a:endParaRPr lang="en-US" sz="2000" dirty="0" smtClean="0"/>
          </a:p>
          <a:p>
            <a:pPr marL="514350" indent="-514350">
              <a:buAutoNum type="alphaLcParenR"/>
            </a:pPr>
            <a:r>
              <a:rPr lang="en-US" sz="2000" dirty="0" smtClean="0"/>
              <a:t>Prioritizing </a:t>
            </a:r>
            <a:r>
              <a:rPr lang="en-US" sz="2000" dirty="0"/>
              <a:t>and focusing on one task before moving to the next	</a:t>
            </a:r>
            <a:endParaRPr lang="en-US" sz="2000" dirty="0" smtClean="0"/>
          </a:p>
          <a:p>
            <a:pPr marL="514350" indent="-514350">
              <a:buAutoNum type="alphaLcParenR"/>
            </a:pPr>
            <a:r>
              <a:rPr lang="en-US" sz="2000" dirty="0" smtClean="0"/>
              <a:t>Switching </a:t>
            </a:r>
            <a:r>
              <a:rPr lang="en-US" sz="2000" dirty="0"/>
              <a:t>between tasks frequently to stay engaged	</a:t>
            </a:r>
            <a:endParaRPr lang="en-US" sz="2000" dirty="0" smtClean="0"/>
          </a:p>
          <a:p>
            <a:pPr marL="514350" indent="-514350">
              <a:buAutoNum type="alphaLcParenR"/>
            </a:pPr>
            <a:r>
              <a:rPr lang="en-US" sz="2000" dirty="0" smtClean="0"/>
              <a:t>Avoiding </a:t>
            </a:r>
            <a:r>
              <a:rPr lang="en-US" sz="2000" dirty="0"/>
              <a:t>scheduling them	</a:t>
            </a:r>
            <a:endParaRPr lang="en-IN" sz="2000" dirty="0"/>
          </a:p>
        </p:txBody>
      </p:sp>
    </p:spTree>
    <p:extLst>
      <p:ext uri="{BB962C8B-B14F-4D97-AF65-F5344CB8AC3E}">
        <p14:creationId xmlns:p14="http://schemas.microsoft.com/office/powerpoint/2010/main" val="3434547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55" y="5590901"/>
            <a:ext cx="2974542" cy="1175658"/>
          </a:xfrm>
          <a:prstGeom prst="rect">
            <a:avLst/>
          </a:prstGeom>
        </p:spPr>
      </p:pic>
      <p:sp>
        <p:nvSpPr>
          <p:cNvPr id="5" name="Content Placeholder 4"/>
          <p:cNvSpPr>
            <a:spLocks noGrp="1"/>
          </p:cNvSpPr>
          <p:nvPr>
            <p:ph idx="1"/>
          </p:nvPr>
        </p:nvSpPr>
        <p:spPr>
          <a:xfrm>
            <a:off x="1177835" y="2517957"/>
            <a:ext cx="10515600" cy="1466215"/>
          </a:xfrm>
        </p:spPr>
        <p:txBody>
          <a:bodyPr>
            <a:normAutofit/>
          </a:bodyPr>
          <a:lstStyle/>
          <a:p>
            <a:pPr marL="0" indent="0" algn="ctr">
              <a:buNone/>
            </a:pPr>
            <a:r>
              <a:rPr lang="en-US" sz="8800"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6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9" name="Title 8"/>
          <p:cNvSpPr>
            <a:spLocks noGrp="1"/>
          </p:cNvSpPr>
          <p:nvPr>
            <p:ph type="title"/>
          </p:nvPr>
        </p:nvSpPr>
        <p:spPr/>
        <p:txBody>
          <a:bodyPr>
            <a:normAutofit/>
          </a:bodyPr>
          <a:lstStyle/>
          <a:p>
            <a:r>
              <a:rPr lang="en-US" b="1" dirty="0"/>
              <a:t>Key Components of Time Management</a:t>
            </a:r>
            <a:br>
              <a:rPr lang="en-US" b="1" dirty="0"/>
            </a:br>
            <a:endParaRPr lang="en-IN" dirty="0"/>
          </a:p>
        </p:txBody>
      </p:sp>
      <p:sp>
        <p:nvSpPr>
          <p:cNvPr id="10" name="Content Placeholder 9"/>
          <p:cNvSpPr>
            <a:spLocks noGrp="1"/>
          </p:cNvSpPr>
          <p:nvPr>
            <p:ph sz="half" idx="1"/>
          </p:nvPr>
        </p:nvSpPr>
        <p:spPr/>
        <p:txBody>
          <a:bodyPr>
            <a:normAutofit lnSpcReduction="10000"/>
          </a:bodyPr>
          <a:lstStyle/>
          <a:p>
            <a:endParaRPr lang="en-IN" dirty="0"/>
          </a:p>
        </p:txBody>
      </p:sp>
      <p:sp>
        <p:nvSpPr>
          <p:cNvPr id="11" name="Content Placeholder 10"/>
          <p:cNvSpPr>
            <a:spLocks noGrp="1"/>
          </p:cNvSpPr>
          <p:nvPr>
            <p:ph sz="half" idx="2"/>
          </p:nvPr>
        </p:nvSpPr>
        <p:spPr/>
        <p:txBody>
          <a:bodyPr>
            <a:normAutofit lnSpcReduction="10000"/>
          </a:bodyPr>
          <a:lstStyle/>
          <a:p>
            <a:pPr marL="0" indent="0">
              <a:buNone/>
            </a:pPr>
            <a:r>
              <a:rPr lang="en-US" b="1" dirty="0"/>
              <a:t>Effective </a:t>
            </a:r>
            <a:r>
              <a:rPr lang="en-US" b="1" dirty="0" smtClean="0"/>
              <a:t>Scheduling</a:t>
            </a:r>
          </a:p>
          <a:p>
            <a:pPr marL="0" indent="0">
              <a:buNone/>
            </a:pPr>
            <a:endParaRPr lang="en-US" b="1" dirty="0"/>
          </a:p>
          <a:p>
            <a:pPr algn="just"/>
            <a:r>
              <a:rPr lang="en-US" dirty="0"/>
              <a:t>Scheduling is a fundamental component of time management that involves creating a structured plan for tasks and activities, allowing individuals to allocate specific time slots for each responsibility, thereby enhancing focus and efficiency.</a:t>
            </a:r>
          </a:p>
          <a:p>
            <a:endParaRPr lang="en-IN" dirty="0"/>
          </a:p>
        </p:txBody>
      </p:sp>
      <p:pic>
        <p:nvPicPr>
          <p:cNvPr id="1034" name="Picture 10" descr="https://tse1.mm.bing.net/th?id=OIP.5w8ZTSthNRDRuirv54Y57wHaE8&amp;pid=Ap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964" y="1690688"/>
            <a:ext cx="5248835" cy="472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79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pic>
        <p:nvPicPr>
          <p:cNvPr id="6" name="Picture 11" descr="https://tse3.mm.bing.net/th?id=OIP.6HZCEh5jROnS834V6F-LbAHaFq&amp;pid=Api"/>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171575" y="1488141"/>
            <a:ext cx="4514850" cy="468882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sz="half" idx="2"/>
          </p:nvPr>
        </p:nvSpPr>
        <p:spPr/>
        <p:txBody>
          <a:bodyPr/>
          <a:lstStyle/>
          <a:p>
            <a:pPr marL="0" indent="0" algn="just">
              <a:buNone/>
            </a:pPr>
            <a:r>
              <a:rPr lang="en-US" b="1" dirty="0"/>
              <a:t>Prioritization Techniques</a:t>
            </a:r>
          </a:p>
          <a:p>
            <a:pPr algn="just"/>
            <a:r>
              <a:rPr lang="en-US" dirty="0"/>
              <a:t>Utilizing prioritization methods, such as the Eisenhower Matrix or ABCD Method, helps individuals identify urgent versus important tasks, ensuring that critical activities are addressed first and resources are allocated effectively.</a:t>
            </a:r>
          </a:p>
          <a:p>
            <a:pPr algn="just"/>
            <a:endParaRPr lang="en-IN" dirty="0"/>
          </a:p>
        </p:txBody>
      </p:sp>
    </p:spTree>
    <p:extLst>
      <p:ext uri="{BB962C8B-B14F-4D97-AF65-F5344CB8AC3E}">
        <p14:creationId xmlns:p14="http://schemas.microsoft.com/office/powerpoint/2010/main" val="134465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pic>
        <p:nvPicPr>
          <p:cNvPr id="6" name="Picture 12" descr="https://tse4.mm.bing.net/th?id=OIP.y4Uuso5au2q6BbPzb0OmZAHaFj&amp;pid=Api"/>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1171575" y="1488141"/>
            <a:ext cx="4514850" cy="473336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sz="half" idx="2"/>
          </p:nvPr>
        </p:nvSpPr>
        <p:spPr/>
        <p:txBody>
          <a:bodyPr/>
          <a:lstStyle/>
          <a:p>
            <a:pPr marL="0" indent="0" algn="just">
              <a:buNone/>
            </a:pPr>
            <a:r>
              <a:rPr lang="en-US" b="1" dirty="0"/>
              <a:t>Mindful Multitasking</a:t>
            </a:r>
          </a:p>
          <a:p>
            <a:pPr algn="just"/>
            <a:r>
              <a:rPr lang="en-US" dirty="0"/>
              <a:t>While multitasking can be beneficial, it is essential to approach it mindfully; understanding the limits of cognitive load and recognizing when to switch between tasks can prevent burnout and maintain productivity levels.</a:t>
            </a:r>
          </a:p>
          <a:p>
            <a:pPr algn="just"/>
            <a:endParaRPr lang="en-IN" dirty="0"/>
          </a:p>
        </p:txBody>
      </p:sp>
    </p:spTree>
    <p:extLst>
      <p:ext uri="{BB962C8B-B14F-4D97-AF65-F5344CB8AC3E}">
        <p14:creationId xmlns:p14="http://schemas.microsoft.com/office/powerpoint/2010/main" val="25467532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882"/>
            <a:ext cx="10515600" cy="5639081"/>
          </a:xfrm>
        </p:spPr>
        <p:txBody>
          <a:bodyPr>
            <a:noAutofit/>
          </a:bodyPr>
          <a:lstStyle/>
          <a:p>
            <a:pPr marL="0" indent="0" algn="just">
              <a:lnSpc>
                <a:spcPct val="120000"/>
              </a:lnSpc>
              <a:buNone/>
            </a:pPr>
            <a:r>
              <a:rPr lang="en-US" sz="2000" b="1" dirty="0"/>
              <a:t>Common Time Management Challenges</a:t>
            </a:r>
          </a:p>
          <a:p>
            <a:pPr marL="0" indent="0" algn="just">
              <a:lnSpc>
                <a:spcPct val="120000"/>
              </a:lnSpc>
              <a:buNone/>
            </a:pPr>
            <a:r>
              <a:rPr lang="en-US" sz="2000" b="1" dirty="0" smtClean="0"/>
              <a:t>Scheduling </a:t>
            </a:r>
            <a:r>
              <a:rPr lang="en-US" sz="2000" b="1" dirty="0"/>
              <a:t>Conflicts</a:t>
            </a:r>
          </a:p>
          <a:p>
            <a:pPr algn="just">
              <a:lnSpc>
                <a:spcPct val="120000"/>
              </a:lnSpc>
            </a:pPr>
            <a:r>
              <a:rPr lang="en-US" sz="2000" dirty="0"/>
              <a:t>One of the primary challenges in time management is dealing with scheduling conflicts, where overlapping commitments can lead to missed deadlines and increased stress. Effective prioritization and clear communication are essential to mitigate these issues.</a:t>
            </a:r>
          </a:p>
          <a:p>
            <a:pPr marL="0" indent="0" algn="just">
              <a:lnSpc>
                <a:spcPct val="120000"/>
              </a:lnSpc>
              <a:buNone/>
            </a:pPr>
            <a:r>
              <a:rPr lang="en-US" sz="2000" b="1" dirty="0" smtClean="0"/>
              <a:t>Ineffective </a:t>
            </a:r>
            <a:r>
              <a:rPr lang="en-US" sz="2000" b="1" dirty="0"/>
              <a:t>Multitasking</a:t>
            </a:r>
          </a:p>
          <a:p>
            <a:pPr algn="just">
              <a:lnSpc>
                <a:spcPct val="120000"/>
              </a:lnSpc>
            </a:pPr>
            <a:r>
              <a:rPr lang="en-US" sz="2000" dirty="0"/>
              <a:t>Many individuals struggle with multitasking, often believing it enhances productivity. However, frequent task-switching can lead to decreased efficiency and increased errors, highlighting the need for focused work periods and strategic task management.</a:t>
            </a:r>
          </a:p>
          <a:p>
            <a:pPr marL="0" indent="0" algn="just">
              <a:lnSpc>
                <a:spcPct val="120000"/>
              </a:lnSpc>
              <a:buNone/>
            </a:pPr>
            <a:r>
              <a:rPr lang="en-US" sz="2000" b="1" dirty="0" smtClean="0"/>
              <a:t>Procrastination </a:t>
            </a:r>
            <a:r>
              <a:rPr lang="en-US" sz="2000" b="1" dirty="0"/>
              <a:t>Tendencies</a:t>
            </a:r>
          </a:p>
          <a:p>
            <a:pPr algn="just">
              <a:lnSpc>
                <a:spcPct val="120000"/>
              </a:lnSpc>
            </a:pPr>
            <a:r>
              <a:rPr lang="en-US" sz="2000" dirty="0"/>
              <a:t>Procrastination is a common barrier to effective time management, often stemming from fear of failure or overwhelming tasks. Developing strategies to break tasks into smaller, manageable steps can help combat procrastination and improve overall productivity.</a:t>
            </a:r>
          </a:p>
          <a:p>
            <a:pPr algn="just">
              <a:lnSpc>
                <a:spcPct val="120000"/>
              </a:lnSpc>
            </a:pPr>
            <a:endParaRPr lang="en-IN" sz="2000" dirty="0"/>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88724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normAutofit fontScale="62500" lnSpcReduction="20000"/>
          </a:bodyPr>
          <a:lstStyle/>
          <a:p>
            <a:pPr marL="0" indent="0" algn="just">
              <a:lnSpc>
                <a:spcPct val="170000"/>
              </a:lnSpc>
              <a:buNone/>
            </a:pPr>
            <a:r>
              <a:rPr lang="en-US" b="1" dirty="0">
                <a:latin typeface="Times New Roman" panose="02020603050405020304" pitchFamily="18" charset="0"/>
                <a:cs typeface="Times New Roman" panose="02020603050405020304" pitchFamily="18" charset="0"/>
              </a:rPr>
              <a:t>What Is A Schedule?</a:t>
            </a:r>
          </a:p>
          <a:p>
            <a:pPr algn="just">
              <a:lnSpc>
                <a:spcPct val="170000"/>
              </a:lnSpc>
            </a:pPr>
            <a:r>
              <a:rPr lang="en-US" dirty="0">
                <a:latin typeface="Times New Roman" panose="02020603050405020304" pitchFamily="18" charset="0"/>
                <a:cs typeface="Times New Roman" panose="02020603050405020304" pitchFamily="18" charset="0"/>
              </a:rPr>
              <a:t>A schedule is a plan that lists down your activities to help you prioritize your time and achieve your </a:t>
            </a:r>
            <a:r>
              <a:rPr lang="en-US" dirty="0" smtClean="0">
                <a:latin typeface="Times New Roman" panose="02020603050405020304" pitchFamily="18" charset="0"/>
                <a:cs typeface="Times New Roman" panose="02020603050405020304" pitchFamily="18" charset="0"/>
              </a:rPr>
              <a:t>goals. </a:t>
            </a:r>
          </a:p>
          <a:p>
            <a:pPr marL="0" indent="0" algn="just">
              <a:lnSpc>
                <a:spcPct val="170000"/>
              </a:lnSpc>
              <a:buNone/>
            </a:pPr>
            <a:r>
              <a:rPr lang="en-US" b="1" dirty="0">
                <a:latin typeface="Times New Roman" panose="02020603050405020304" pitchFamily="18" charset="0"/>
                <a:cs typeface="Times New Roman" panose="02020603050405020304" pitchFamily="18" charset="0"/>
              </a:rPr>
              <a:t>Importance of Scheduling and Time Management</a:t>
            </a:r>
          </a:p>
          <a:p>
            <a:pPr algn="just">
              <a:lnSpc>
                <a:spcPct val="170000"/>
              </a:lnSpc>
            </a:pPr>
            <a:r>
              <a:rPr lang="en-US" dirty="0">
                <a:latin typeface="Times New Roman" panose="02020603050405020304" pitchFamily="18" charset="0"/>
                <a:cs typeface="Times New Roman" panose="02020603050405020304" pitchFamily="18" charset="0"/>
              </a:rPr>
              <a:t>When done correctly, scheduling helps you make the most of your available resources. A schedule is important for the following reasons:</a:t>
            </a:r>
          </a:p>
          <a:p>
            <a:pPr algn="just">
              <a:lnSpc>
                <a:spcPct val="170000"/>
              </a:lnSpc>
            </a:pPr>
            <a:r>
              <a:rPr lang="en-US" b="1" dirty="0">
                <a:latin typeface="Times New Roman" panose="02020603050405020304" pitchFamily="18" charset="0"/>
                <a:cs typeface="Times New Roman" panose="02020603050405020304" pitchFamily="18" charset="0"/>
              </a:rPr>
              <a:t>Better Work-Life </a:t>
            </a:r>
            <a:r>
              <a:rPr lang="en-US" b="1" dirty="0" smtClean="0">
                <a:latin typeface="Times New Roman" panose="02020603050405020304" pitchFamily="18" charset="0"/>
                <a:cs typeface="Times New Roman" panose="02020603050405020304" pitchFamily="18" charset="0"/>
              </a:rPr>
              <a:t>Balance: </a:t>
            </a:r>
            <a:r>
              <a:rPr lang="en-US" dirty="0" smtClean="0">
                <a:latin typeface="Times New Roman" panose="02020603050405020304" pitchFamily="18" charset="0"/>
                <a:cs typeface="Times New Roman" panose="02020603050405020304" pitchFamily="18" charset="0"/>
              </a:rPr>
              <a:t>Activities </a:t>
            </a:r>
            <a:r>
              <a:rPr lang="en-US" dirty="0">
                <a:latin typeface="Times New Roman" panose="02020603050405020304" pitchFamily="18" charset="0"/>
                <a:cs typeface="Times New Roman" panose="02020603050405020304" pitchFamily="18" charset="0"/>
              </a:rPr>
              <a:t>like medical appointments, meal planning, family time, and sleep are just as important as our jobs and businesses. Scheduled tasks allow us to plan our lives better, so work priorities don’t interfere with personal responsibilities and vice versa.</a:t>
            </a:r>
          </a:p>
          <a:p>
            <a:pPr algn="just">
              <a:lnSpc>
                <a:spcPct val="170000"/>
              </a:lnSpc>
            </a:pPr>
            <a:r>
              <a:rPr lang="en-US" b="1" dirty="0">
                <a:latin typeface="Times New Roman" panose="02020603050405020304" pitchFamily="18" charset="0"/>
                <a:cs typeface="Times New Roman" panose="02020603050405020304" pitchFamily="18" charset="0"/>
              </a:rPr>
              <a:t>Managing </a:t>
            </a:r>
            <a:r>
              <a:rPr lang="en-US" b="1" dirty="0" smtClean="0">
                <a:latin typeface="Times New Roman" panose="02020603050405020304" pitchFamily="18" charset="0"/>
                <a:cs typeface="Times New Roman" panose="02020603050405020304" pitchFamily="18" charset="0"/>
              </a:rPr>
              <a:t>Workload: </a:t>
            </a:r>
            <a:r>
              <a:rPr lang="en-US" dirty="0" smtClean="0">
                <a:latin typeface="Times New Roman" panose="02020603050405020304" pitchFamily="18" charset="0"/>
                <a:cs typeface="Times New Roman" panose="02020603050405020304" pitchFamily="18" charset="0"/>
              </a:rPr>
              <a:t>Scheduling </a:t>
            </a:r>
            <a:r>
              <a:rPr lang="en-US" dirty="0">
                <a:latin typeface="Times New Roman" panose="02020603050405020304" pitchFamily="18" charset="0"/>
                <a:cs typeface="Times New Roman" panose="02020603050405020304" pitchFamily="18" charset="0"/>
              </a:rPr>
              <a:t>also helps us to take on tasks that we can handle effectively. Otherwise, we may end up with too much on our plates, which leads to increased stress and dissatisfaction.</a:t>
            </a:r>
          </a:p>
          <a:p>
            <a:pPr marL="0" indent="0" algn="just">
              <a:lnSpc>
                <a:spcPct val="17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138088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fontScale="70000" lnSpcReduction="20000"/>
          </a:bodyPr>
          <a:lstStyle/>
          <a:p>
            <a:pPr algn="just">
              <a:lnSpc>
                <a:spcPct val="160000"/>
              </a:lnSpc>
            </a:pPr>
            <a:r>
              <a:rPr lang="en-US" b="1" dirty="0">
                <a:latin typeface="Times New Roman" panose="02020603050405020304" pitchFamily="18" charset="0"/>
                <a:cs typeface="Times New Roman" panose="02020603050405020304" pitchFamily="18" charset="0"/>
              </a:rPr>
              <a:t>Meeting </a:t>
            </a:r>
            <a:r>
              <a:rPr lang="en-US" b="1" dirty="0" smtClean="0">
                <a:latin typeface="Times New Roman" panose="02020603050405020304" pitchFamily="18" charset="0"/>
                <a:cs typeface="Times New Roman" panose="02020603050405020304" pitchFamily="18" charset="0"/>
              </a:rPr>
              <a:t>Deadlines : </a:t>
            </a:r>
            <a:r>
              <a:rPr lang="en-US" dirty="0" smtClean="0">
                <a:latin typeface="Times New Roman" panose="02020603050405020304" pitchFamily="18" charset="0"/>
                <a:cs typeface="Times New Roman" panose="02020603050405020304" pitchFamily="18" charset="0"/>
              </a:rPr>
              <a:t>Time </a:t>
            </a:r>
            <a:r>
              <a:rPr lang="en-US" dirty="0">
                <a:latin typeface="Times New Roman" panose="02020603050405020304" pitchFamily="18" charset="0"/>
                <a:cs typeface="Times New Roman" panose="02020603050405020304" pitchFamily="18" charset="0"/>
              </a:rPr>
              <a:t>is money when delivering to your clients and maintaining good customer relationships. Scheduled tasks can improve efficiency if you consistently miss deadlines or lose leads.</a:t>
            </a:r>
          </a:p>
          <a:p>
            <a:pPr algn="just">
              <a:lnSpc>
                <a:spcPct val="160000"/>
              </a:lnSpc>
            </a:pPr>
            <a:r>
              <a:rPr lang="en-US" b="1" dirty="0">
                <a:latin typeface="Times New Roman" panose="02020603050405020304" pitchFamily="18" charset="0"/>
                <a:cs typeface="Times New Roman" panose="02020603050405020304" pitchFamily="18" charset="0"/>
              </a:rPr>
              <a:t>Steady Progress Towards Your </a:t>
            </a:r>
            <a:r>
              <a:rPr lang="en-US" b="1" dirty="0" smtClean="0">
                <a:latin typeface="Times New Roman" panose="02020603050405020304" pitchFamily="18" charset="0"/>
                <a:cs typeface="Times New Roman" panose="02020603050405020304" pitchFamily="18" charset="0"/>
              </a:rPr>
              <a:t>Goals: </a:t>
            </a: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schedule days, weeks, hours, and even years to set short-term and long-term goals. A good schedule also accommodates contingencies to keep you on track with your targets.</a:t>
            </a:r>
          </a:p>
          <a:p>
            <a:pPr algn="just">
              <a:lnSpc>
                <a:spcPct val="160000"/>
              </a:lnSpc>
            </a:pPr>
            <a:r>
              <a:rPr lang="en-US" b="1" dirty="0" smtClean="0">
                <a:latin typeface="Times New Roman" panose="02020603050405020304" pitchFamily="18" charset="0"/>
                <a:cs typeface="Times New Roman" panose="02020603050405020304" pitchFamily="18" charset="0"/>
              </a:rPr>
              <a:t>Accountability: </a:t>
            </a:r>
            <a:r>
              <a:rPr lang="en-US" dirty="0" smtClean="0">
                <a:latin typeface="Times New Roman" panose="02020603050405020304" pitchFamily="18" charset="0"/>
                <a:cs typeface="Times New Roman" panose="02020603050405020304" pitchFamily="18" charset="0"/>
              </a:rPr>
              <a:t>Work </a:t>
            </a:r>
            <a:r>
              <a:rPr lang="en-US" dirty="0">
                <a:latin typeface="Times New Roman" panose="02020603050405020304" pitchFamily="18" charset="0"/>
                <a:cs typeface="Times New Roman" panose="02020603050405020304" pitchFamily="18" charset="0"/>
              </a:rPr>
              <a:t>schedules ensure that everyone on the team receives the correct tasks and time allocation to level the playing field. Transparent work schedules also reassure the team that there’s no favoritism in shift or task allocation.</a:t>
            </a:r>
          </a:p>
          <a:p>
            <a:pPr algn="just">
              <a:lnSpc>
                <a:spcPct val="160000"/>
              </a:lnSpc>
            </a:pPr>
            <a:r>
              <a:rPr lang="en-US" b="1" dirty="0">
                <a:latin typeface="Times New Roman" panose="02020603050405020304" pitchFamily="18" charset="0"/>
                <a:cs typeface="Times New Roman" panose="02020603050405020304" pitchFamily="18" charset="0"/>
              </a:rPr>
              <a:t>Happier </a:t>
            </a:r>
            <a:r>
              <a:rPr lang="en-US" b="1" dirty="0" smtClean="0">
                <a:latin typeface="Times New Roman" panose="02020603050405020304" pitchFamily="18" charset="0"/>
                <a:cs typeface="Times New Roman" panose="02020603050405020304" pitchFamily="18" charset="0"/>
              </a:rPr>
              <a:t>Teams :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good schedule encourages collaboration since operations run like clockwork, and every team member plays their part. It also opens communication so teams can adjust their schedules without severely impacting their productivity.</a:t>
            </a:r>
          </a:p>
          <a:p>
            <a:pPr marL="0" indent="0" algn="just">
              <a:lnSpc>
                <a:spcPct val="16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10647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773</TotalTime>
  <Words>2094</Words>
  <Application>Microsoft Office PowerPoint</Application>
  <PresentationFormat>Widescreen</PresentationFormat>
  <Paragraphs>217</Paragraphs>
  <Slides>37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PowerPoint Presentation</vt:lpstr>
      <vt:lpstr>Time Management (Scheduling, Multitasking) </vt:lpstr>
      <vt:lpstr>PowerPoint Presentation</vt:lpstr>
      <vt:lpstr>Key Components of Time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dc:creator>
  <cp:lastModifiedBy>JAYASREE</cp:lastModifiedBy>
  <cp:revision>45</cp:revision>
  <dcterms:created xsi:type="dcterms:W3CDTF">2024-02-14T04:55:21Z</dcterms:created>
  <dcterms:modified xsi:type="dcterms:W3CDTF">2024-10-10T09:49:24Z</dcterms:modified>
</cp:coreProperties>
</file>