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92" r:id="rId6"/>
    <p:sldId id="293" r:id="rId7"/>
    <p:sldId id="294" r:id="rId8"/>
    <p:sldId id="259" r:id="rId9"/>
    <p:sldId id="260" r:id="rId10"/>
    <p:sldId id="268" r:id="rId11"/>
    <p:sldId id="261" r:id="rId12"/>
    <p:sldId id="262" r:id="rId13"/>
    <p:sldId id="263" r:id="rId14"/>
    <p:sldId id="264" r:id="rId15"/>
    <p:sldId id="269" r:id="rId16"/>
    <p:sldId id="321" r:id="rId17"/>
    <p:sldId id="265" r:id="rId18"/>
    <p:sldId id="266" r:id="rId19"/>
    <p:sldId id="267" r:id="rId20"/>
    <p:sldId id="270" r:id="rId21"/>
    <p:sldId id="271" r:id="rId22"/>
    <p:sldId id="272" r:id="rId23"/>
    <p:sldId id="273" r:id="rId24"/>
    <p:sldId id="274" r:id="rId25"/>
    <p:sldId id="275" r:id="rId26"/>
    <p:sldId id="276" r:id="rId27"/>
    <p:sldId id="281" r:id="rId28"/>
    <p:sldId id="282" r:id="rId29"/>
    <p:sldId id="279" r:id="rId30"/>
    <p:sldId id="283" r:id="rId31"/>
    <p:sldId id="290" r:id="rId32"/>
    <p:sldId id="291"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284" r:id="rId49"/>
    <p:sldId id="28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294FF4-2F64-4FEA-8FBF-4985717484B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029E29-2E81-4170-9A39-FAEC2CFF74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ANS: A</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 B</a:t>
            </a:r>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 D</a:t>
            </a:r>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 D</a:t>
            </a:r>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 A</a:t>
            </a:r>
            <a:endParaRPr lang="en-I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 D</a:t>
            </a:r>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 B</a:t>
            </a:r>
            <a:endParaRPr lang="en-I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 D</a:t>
            </a:r>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8" name="Google Shape;12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ANS: B</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ANS: B</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ANS: A</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ANS: 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ANS: B</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ANS: B</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ANS: 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2AA542-10A4-4CD7-B742-951DD5E7F1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2AA542-10A4-4CD7-B742-951DD5E7F1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2AA542-10A4-4CD7-B742-951DD5E7F1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25"/>
        <p:cNvGrpSpPr/>
        <p:nvPr/>
      </p:nvGrpSpPr>
      <p:grpSpPr>
        <a:xfrm>
          <a:off x="0" y="0"/>
          <a:ext cx="0" cy="0"/>
          <a:chOff x="0" y="0"/>
          <a:chExt cx="0" cy="0"/>
        </a:xfrm>
      </p:grpSpPr>
      <p:sp>
        <p:nvSpPr>
          <p:cNvPr id="26" name="Google Shape;26;g224e5d5c537_0_114"/>
          <p:cNvSpPr txBox="1">
            <a:spLocks noGrp="1"/>
          </p:cNvSpPr>
          <p:nvPr>
            <p:ph type="title"/>
          </p:nvPr>
        </p:nvSpPr>
        <p:spPr>
          <a:xfrm>
            <a:off x="311700" y="593367"/>
            <a:ext cx="8520525"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7" name="Google Shape;27;g224e5d5c537_0_114"/>
          <p:cNvSpPr txBox="1">
            <a:spLocks noGrp="1"/>
          </p:cNvSpPr>
          <p:nvPr>
            <p:ph type="body" idx="1"/>
          </p:nvPr>
        </p:nvSpPr>
        <p:spPr>
          <a:xfrm>
            <a:off x="311700" y="1536633"/>
            <a:ext cx="8520525"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28" name="Google Shape;28;g224e5d5c537_0_114"/>
          <p:cNvSpPr txBox="1">
            <a:spLocks noGrp="1"/>
          </p:cNvSpPr>
          <p:nvPr>
            <p:ph type="sldNum" idx="12"/>
          </p:nvPr>
        </p:nvSpPr>
        <p:spPr>
          <a:xfrm>
            <a:off x="8472458" y="6217622"/>
            <a:ext cx="548775"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2AA542-10A4-4CD7-B742-951DD5E7F1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E2AA542-10A4-4CD7-B742-951DD5E7F1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E2AA542-10A4-4CD7-B742-951DD5E7F1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E2AA542-10A4-4CD7-B742-951DD5E7F14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2AA542-10A4-4CD7-B742-951DD5E7F14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AA542-10A4-4CD7-B742-951DD5E7F14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2AA542-10A4-4CD7-B742-951DD5E7F1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2AA542-10A4-4CD7-B742-951DD5E7F1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C9D97-997A-4259-922D-E3E330D07F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AA542-10A4-4CD7-B742-951DD5E7F142}"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C9D97-997A-4259-922D-E3E330D07F3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jpe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8794" y="1714488"/>
            <a:ext cx="5286412" cy="38576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smtClean="0">
                <a:latin typeface="Times New Roman" panose="02020603050405020304" pitchFamily="18" charset="0"/>
                <a:cs typeface="Times New Roman" panose="02020603050405020304" pitchFamily="18" charset="0"/>
              </a:rPr>
              <a:t>TARGET AUDIENCE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85860"/>
            <a:ext cx="5329246" cy="535785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Before crafting your brand message, it's vital to understand your target audience.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Consider their demographics, needs, interests, and preferred communication style.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Knowing your audience allows you to tailor your message to resonate with them and achieve your communication goals.</a:t>
            </a:r>
            <a:endParaRPr lang="en-US" dirty="0">
              <a:latin typeface="Times New Roman" panose="02020603050405020304" pitchFamily="18" charset="0"/>
              <a:cs typeface="Times New Roman" panose="02020603050405020304" pitchFamily="18" charset="0"/>
            </a:endParaRPr>
          </a:p>
        </p:txBody>
      </p:sp>
      <p:pic>
        <p:nvPicPr>
          <p:cNvPr id="6146" name="Picture 2" descr="how to find your target audience "/>
          <p:cNvPicPr>
            <a:picLocks noChangeAspect="1" noChangeArrowheads="1"/>
          </p:cNvPicPr>
          <p:nvPr/>
        </p:nvPicPr>
        <p:blipFill>
          <a:blip r:embed="rId1"/>
          <a:srcRect/>
          <a:stretch>
            <a:fillRect/>
          </a:stretch>
        </p:blipFill>
        <p:spPr bwMode="auto">
          <a:xfrm>
            <a:off x="5572132" y="1357298"/>
            <a:ext cx="3571868" cy="3143272"/>
          </a:xfrm>
          <a:prstGeom prst="rect">
            <a:avLst/>
          </a:prstGeom>
          <a:noFill/>
        </p:spPr>
      </p:pic>
      <p:pic>
        <p:nvPicPr>
          <p:cNvPr id="5" name="Google Shape;130;p2"/>
          <p:cNvPicPr preferRelativeResize="0"/>
          <p:nvPr/>
        </p:nvPicPr>
        <p:blipFill rotWithShape="1">
          <a:blip r:embed="rId2"/>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AUTHENTICITY AND CREDIBILILTY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00200"/>
            <a:ext cx="5214942" cy="504351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Consumers are drawn to brands that feel authentic and credible.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Let your brand personality come through in your message, but ensure you can support your claims with verifiable evidence.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Transparency and honesty go a long way in building long-term trust.</a:t>
            </a:r>
            <a:endParaRPr lang="en-US" dirty="0">
              <a:latin typeface="Times New Roman" panose="02020603050405020304" pitchFamily="18" charset="0"/>
              <a:cs typeface="Times New Roman" panose="02020603050405020304" pitchFamily="18" charset="0"/>
            </a:endParaRPr>
          </a:p>
        </p:txBody>
      </p:sp>
      <p:sp>
        <p:nvSpPr>
          <p:cNvPr id="5122" name="AutoShape 2" descr="Influencer endorsements: Authenticity and Credibility: The Value of  Influencer Endorsements in Collaborations - FasterCapit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5124" name="AutoShape 4" descr="Influencer endorsements: Authenticity and Credibility: The Value of  Influencer Endorsements in Collaborations - FasterCapit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5126" name="AutoShape 6" descr="Assessing Authenticity and Credibility - Influencer endorsements: Authenticity and Credibility: The Value of Influencer Endorsements in Collabor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5128" name="Picture 8"/>
          <p:cNvPicPr>
            <a:picLocks noChangeAspect="1" noChangeArrowheads="1"/>
          </p:cNvPicPr>
          <p:nvPr/>
        </p:nvPicPr>
        <p:blipFill>
          <a:blip r:embed="rId1"/>
          <a:srcRect/>
          <a:stretch>
            <a:fillRect/>
          </a:stretch>
        </p:blipFill>
        <p:spPr bwMode="auto">
          <a:xfrm>
            <a:off x="5214942" y="1785926"/>
            <a:ext cx="3929058" cy="3643338"/>
          </a:xfrm>
          <a:prstGeom prst="rect">
            <a:avLst/>
          </a:prstGeom>
          <a:noFill/>
          <a:ln w="9525">
            <a:noFill/>
            <a:miter lim="800000"/>
            <a:headEnd/>
            <a:tailEnd/>
          </a:ln>
          <a:effectLst/>
        </p:spPr>
      </p:pic>
      <p:pic>
        <p:nvPicPr>
          <p:cNvPr id="9" name="Google Shape;130;p2"/>
          <p:cNvPicPr preferRelativeResize="0"/>
          <p:nvPr/>
        </p:nvPicPr>
        <p:blipFill rotWithShape="1">
          <a:blip r:embed="rId2"/>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CONSISTENCY IS THE KEY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972072"/>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Consistency is key in brand messaging.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Brand consistency refers to the uniformity and coherence in the way a brand presents itself across various touch points and communication channels.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Your audience should encounter the same core message regardless of whether they interact with you online, in person, or through marketing materials.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This consistency builds brand recognition and reinforces your message.</a:t>
            </a:r>
            <a:endParaRPr lang="en-US" dirty="0">
              <a:latin typeface="Times New Roman" panose="02020603050405020304" pitchFamily="18" charset="0"/>
              <a:cs typeface="Times New Roman" panose="02020603050405020304" pitchFamily="18" charset="0"/>
            </a:endParaRPr>
          </a:p>
        </p:txBody>
      </p:sp>
      <p:pic>
        <p:nvPicPr>
          <p:cNvPr id="5"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descr="Brand-Consistency-6.png"/>
          <p:cNvPicPr>
            <a:picLocks noChangeAspect="1"/>
          </p:cNvPicPr>
          <p:nvPr/>
        </p:nvPicPr>
        <p:blipFill>
          <a:blip r:embed="rId1"/>
          <a:stretch>
            <a:fillRect/>
          </a:stretch>
        </p:blipFill>
        <p:spPr>
          <a:xfrm>
            <a:off x="642910" y="571480"/>
            <a:ext cx="8001056" cy="5572164"/>
          </a:xfrm>
          <a:prstGeom prst="rect">
            <a:avLst/>
          </a:prstGeom>
        </p:spPr>
      </p:pic>
      <p:pic>
        <p:nvPicPr>
          <p:cNvPr id="5" name="Google Shape;130;p2"/>
          <p:cNvPicPr preferRelativeResize="0"/>
          <p:nvPr/>
        </p:nvPicPr>
        <p:blipFill rotWithShape="1">
          <a:blip r:embed="rId2"/>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WAYS TO DEVELOP YOUR BRAND</a:t>
            </a:r>
            <a:endParaRPr lang="en-IN" altLang="en-US"/>
          </a:p>
        </p:txBody>
      </p:sp>
      <p:sp>
        <p:nvSpPr>
          <p:cNvPr id="5" name="Content Placeholder 4"/>
          <p:cNvSpPr>
            <a:spLocks noGrp="1"/>
          </p:cNvSpPr>
          <p:nvPr>
            <p:ph idx="1"/>
          </p:nvPr>
        </p:nvSpPr>
        <p:spPr/>
        <p:txBody>
          <a:bodyPr/>
          <a:p>
            <a:pPr marL="0" indent="0">
              <a:buNone/>
            </a:pPr>
            <a:r>
              <a:rPr lang="en-US"/>
              <a:t>1. Define Your Purpose</a:t>
            </a:r>
            <a:endParaRPr lang="en-US"/>
          </a:p>
          <a:p>
            <a:pPr marL="0" indent="0">
              <a:buNone/>
            </a:pPr>
            <a:r>
              <a:rPr lang="en-US"/>
              <a:t>2. Assess Market Opportunity</a:t>
            </a:r>
            <a:endParaRPr lang="en-US"/>
          </a:p>
          <a:p>
            <a:pPr marL="0" indent="0">
              <a:buNone/>
            </a:pPr>
            <a:r>
              <a:rPr lang="en-US"/>
              <a:t>3. Create Value for Customers</a:t>
            </a:r>
            <a:endParaRPr lang="en-US"/>
          </a:p>
          <a:p>
            <a:pPr marL="0" indent="0">
              <a:buNone/>
            </a:pPr>
            <a:r>
              <a:rPr lang="en-US"/>
              <a:t>4. Create Value for Suppliers</a:t>
            </a:r>
            <a:endParaRPr lang="en-US"/>
          </a:p>
          <a:p>
            <a:pPr marL="0" indent="0">
              <a:buNone/>
            </a:pPr>
            <a:r>
              <a:rPr lang="en-US"/>
              <a:t>5. Create Value for Employees</a:t>
            </a:r>
            <a:endParaRPr lang="en-US"/>
          </a:p>
          <a:p>
            <a:pPr marL="0" indent="0">
              <a:buNone/>
            </a:pPr>
            <a:r>
              <a:rPr lang="en-IN" altLang="en-US"/>
              <a:t>6. </a:t>
            </a:r>
            <a:r>
              <a:rPr lang="en-US"/>
              <a:t>Design your short- and long-term plan.</a:t>
            </a:r>
            <a:endParaRPr lang="en-US"/>
          </a:p>
          <a:p>
            <a:pPr marL="0" indent="0">
              <a:buNone/>
            </a:pPr>
            <a:r>
              <a:rPr lang="en-IN" altLang="en-US"/>
              <a:t>7. </a:t>
            </a:r>
            <a:r>
              <a:rPr lang="en-US"/>
              <a:t>Build your business force.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THE POWER OF STORY TELLING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Storytelling is a powerful tool for communicating your brand message.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Stories can connect with your audience on an emotional level and make your message more memorable.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 stories to showcase your brand values, mission, and how you help your customers.</a:t>
            </a:r>
            <a:endParaRPr lang="en-US"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THE STORY OF THE BRANDING KING – ‘THE TERMINATOR’</a:t>
            </a:r>
            <a:endParaRPr lang="en-US" b="1" dirty="0">
              <a:latin typeface="Times New Roman" panose="02020603050405020304" pitchFamily="18" charset="0"/>
              <a:cs typeface="Times New Roman" panose="02020603050405020304" pitchFamily="18" charset="0"/>
            </a:endParaRPr>
          </a:p>
        </p:txBody>
      </p:sp>
      <p:pic>
        <p:nvPicPr>
          <p:cNvPr id="4" name="Content Placeholder 3" descr="desktop-wallpaper-bernard-arnault.jpg"/>
          <p:cNvPicPr>
            <a:picLocks noGrp="1" noChangeAspect="1"/>
          </p:cNvPicPr>
          <p:nvPr>
            <p:ph idx="1"/>
          </p:nvPr>
        </p:nvPicPr>
        <p:blipFill>
          <a:blip r:embed="rId1"/>
          <a:stretch>
            <a:fillRect/>
          </a:stretch>
        </p:blipFill>
        <p:spPr>
          <a:xfrm>
            <a:off x="547869" y="1600200"/>
            <a:ext cx="8048261" cy="4525963"/>
          </a:xfrm>
          <a:prstGeom prst="rect">
            <a:avLst/>
          </a:prstGeom>
        </p:spPr>
      </p:pic>
      <p:pic>
        <p:nvPicPr>
          <p:cNvPr id="5" name="Google Shape;130;p2"/>
          <p:cNvPicPr preferRelativeResize="0"/>
          <p:nvPr/>
        </p:nvPicPr>
        <p:blipFill rotWithShape="1">
          <a:blip r:embed="rId2"/>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LVMH BUSINESS MODEL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Brand Portfolio: </a:t>
            </a:r>
            <a:r>
              <a:rPr lang="en-US" dirty="0">
                <a:latin typeface="Times New Roman" panose="02020603050405020304" pitchFamily="18" charset="0"/>
                <a:cs typeface="Times New Roman" panose="02020603050405020304" pitchFamily="18" charset="0"/>
              </a:rPr>
              <a:t>LVMH boasts an impressive portfolio of luxury brands spanning multiple industries, including fashion, spirits, perfumes, cosmetics, watches, and jewelry.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brand diversification allows LVMH to cater to various consumer preferences and capture market share across different segments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Brand Autonomy: </a:t>
            </a:r>
            <a:r>
              <a:rPr lang="en-US" dirty="0">
                <a:latin typeface="Times New Roman" panose="02020603050405020304" pitchFamily="18" charset="0"/>
                <a:cs typeface="Times New Roman" panose="02020603050405020304" pitchFamily="18" charset="0"/>
              </a:rPr>
              <a:t>LVMH allows its brands a degree of autonomy when it comes to design and creative decisions. This approach preserves the unique identity and heritage of each brand within the portfolio</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LVMH BUSINESS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Retail Presence</a:t>
            </a:r>
            <a:r>
              <a:rPr lang="en-US" dirty="0">
                <a:latin typeface="Times New Roman" panose="02020603050405020304" pitchFamily="18" charset="0"/>
                <a:cs typeface="Times New Roman" panose="02020603050405020304" pitchFamily="18" charset="0"/>
              </a:rPr>
              <a:t>: LVMH maintains an </a:t>
            </a:r>
            <a:r>
              <a:rPr lang="en-US" b="1" dirty="0">
                <a:latin typeface="Times New Roman" panose="02020603050405020304" pitchFamily="18" charset="0"/>
                <a:cs typeface="Times New Roman" panose="02020603050405020304" pitchFamily="18" charset="0"/>
              </a:rPr>
              <a:t>extensive network of retail </a:t>
            </a:r>
            <a:r>
              <a:rPr lang="en-US" b="1" dirty="0" smtClean="0">
                <a:latin typeface="Times New Roman" panose="02020603050405020304" pitchFamily="18" charset="0"/>
                <a:cs typeface="Times New Roman" panose="02020603050405020304" pitchFamily="18" charset="0"/>
              </a:rPr>
              <a:t>stores </a:t>
            </a:r>
            <a:r>
              <a:rPr lang="en-US" dirty="0" smtClean="0">
                <a:latin typeface="Times New Roman" panose="02020603050405020304" pitchFamily="18" charset="0"/>
                <a:cs typeface="Times New Roman" panose="02020603050405020304" pitchFamily="18" charset="0"/>
              </a:rPr>
              <a:t>worldwide</a:t>
            </a:r>
            <a:r>
              <a:rPr lang="en-US" dirty="0">
                <a:latin typeface="Times New Roman" panose="02020603050405020304" pitchFamily="18" charset="0"/>
                <a:cs typeface="Times New Roman" panose="02020603050405020304" pitchFamily="18" charset="0"/>
              </a:rPr>
              <a:t>, allowing them to engage directly with consumers and create immersive brand </a:t>
            </a:r>
            <a:r>
              <a:rPr lang="en-US" dirty="0" smtClean="0">
                <a:latin typeface="Times New Roman" panose="02020603050405020304" pitchFamily="18" charset="0"/>
                <a:cs typeface="Times New Roman" panose="02020603050405020304" pitchFamily="18" charset="0"/>
              </a:rPr>
              <a:t>experiences</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Innovation </a:t>
            </a:r>
            <a:r>
              <a:rPr lang="en-US" b="1" dirty="0">
                <a:latin typeface="Times New Roman" panose="02020603050405020304" pitchFamily="18" charset="0"/>
                <a:cs typeface="Times New Roman" panose="02020603050405020304" pitchFamily="18" charset="0"/>
              </a:rPr>
              <a:t>and Creativity</a:t>
            </a:r>
            <a:r>
              <a:rPr lang="en-US" dirty="0">
                <a:latin typeface="Times New Roman" panose="02020603050405020304" pitchFamily="18" charset="0"/>
                <a:cs typeface="Times New Roman" panose="02020603050405020304" pitchFamily="18" charset="0"/>
              </a:rPr>
              <a:t>: LVMH places a strong </a:t>
            </a:r>
            <a:r>
              <a:rPr lang="en-US" b="1" dirty="0">
                <a:latin typeface="Times New Roman" panose="02020603050405020304" pitchFamily="18" charset="0"/>
                <a:cs typeface="Times New Roman" panose="02020603050405020304" pitchFamily="18" charset="0"/>
              </a:rPr>
              <a:t>emphasis on innovation and </a:t>
            </a:r>
            <a:r>
              <a:rPr lang="en-US" b="1" dirty="0" smtClean="0">
                <a:latin typeface="Times New Roman" panose="02020603050405020304" pitchFamily="18" charset="0"/>
                <a:cs typeface="Times New Roman" panose="02020603050405020304" pitchFamily="18" charset="0"/>
              </a:rPr>
              <a:t>creativity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constantly pushing the boundaries of luxury. This commitment to innovation has enabled the company to stay ahead of competitors and adapt to changing consumer preferences.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FAQ’S &amp; ASSESSING COMPETITION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FAQs, or Frequently Asked Questions, are a crucial component for any business looking to enhance customer experience, improve efficiency, and boost sales.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well-crafted FAQ page empowers customers to find answers to common questions independently. This saves them time and frustration compared to contacting customer service.</a:t>
            </a:r>
            <a:endParaRPr lang="en-US"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
          <p:cNvPicPr preferRelativeResize="0"/>
          <p:nvPr/>
        </p:nvPicPr>
        <p:blipFill rotWithShape="1">
          <a:blip r:embed="rId1"/>
          <a:srcRect/>
          <a:stretch>
            <a:fillRect/>
          </a:stretch>
        </p:blipFill>
        <p:spPr>
          <a:xfrm>
            <a:off x="1295401" y="3510615"/>
            <a:ext cx="7213601" cy="2862411"/>
          </a:xfrm>
          <a:prstGeom prst="rect">
            <a:avLst/>
          </a:prstGeom>
          <a:noFill/>
          <a:ln>
            <a:noFill/>
          </a:ln>
        </p:spPr>
      </p:pic>
      <p:sp>
        <p:nvSpPr>
          <p:cNvPr id="110" name="Google Shape;110;p1"/>
          <p:cNvSpPr/>
          <p:nvPr/>
        </p:nvSpPr>
        <p:spPr>
          <a:xfrm>
            <a:off x="995045" y="0"/>
            <a:ext cx="7302" cy="6858000"/>
          </a:xfrm>
          <a:custGeom>
            <a:avLst/>
            <a:gdLst/>
            <a:ahLst/>
            <a:cxnLst/>
            <a:rect l="l" t="t" r="r" b="b"/>
            <a:pathLst>
              <a:path w="14605" h="10287000" extrusionOk="0">
                <a:moveTo>
                  <a:pt x="14605" y="0"/>
                </a:moveTo>
                <a:lnTo>
                  <a:pt x="0" y="0"/>
                </a:lnTo>
                <a:lnTo>
                  <a:pt x="0" y="10286997"/>
                </a:lnTo>
                <a:lnTo>
                  <a:pt x="14605" y="10286997"/>
                </a:lnTo>
                <a:lnTo>
                  <a:pt x="1460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1"/>
          <p:cNvSpPr txBox="1">
            <a:spLocks noGrp="1"/>
          </p:cNvSpPr>
          <p:nvPr>
            <p:ph type="title"/>
          </p:nvPr>
        </p:nvSpPr>
        <p:spPr>
          <a:xfrm>
            <a:off x="1253822" y="1019576"/>
            <a:ext cx="7296750" cy="2119800"/>
          </a:xfrm>
          <a:prstGeom prst="rect">
            <a:avLst/>
          </a:prstGeom>
          <a:noFill/>
          <a:ln>
            <a:noFill/>
          </a:ln>
        </p:spPr>
        <p:txBody>
          <a:bodyPr spcFirstLastPara="1" wrap="square" lIns="0" tIns="8875" rIns="0" bIns="0" anchor="ctr" anchorCtr="0">
            <a:noAutofit/>
          </a:bodyPr>
          <a:lstStyle/>
          <a:p>
            <a:pPr marL="0" lvl="0" indent="0" algn="l" rtl="0">
              <a:lnSpc>
                <a:spcPct val="114000"/>
              </a:lnSpc>
              <a:spcBef>
                <a:spcPts val="0"/>
              </a:spcBef>
              <a:spcAft>
                <a:spcPts val="0"/>
              </a:spcAft>
              <a:buClr>
                <a:srgbClr val="0C1512"/>
              </a:buClr>
              <a:buSzPts val="6400"/>
              <a:buFont typeface="Arial" panose="020B0604020202020204"/>
              <a:buNone/>
            </a:pPr>
            <a:endParaRPr sz="6400" dirty="0">
              <a:latin typeface="Arial" panose="020B0604020202020204"/>
              <a:ea typeface="Arial" panose="020B0604020202020204"/>
              <a:cs typeface="Arial" panose="020B0604020202020204"/>
              <a:sym typeface="Arial" panose="020B0604020202020204"/>
            </a:endParaRPr>
          </a:p>
          <a:p>
            <a:pPr marL="8255" lvl="0" indent="0" algn="ctr" rtl="0">
              <a:lnSpc>
                <a:spcPct val="114000"/>
              </a:lnSpc>
              <a:spcBef>
                <a:spcPts val="0"/>
              </a:spcBef>
              <a:spcAft>
                <a:spcPts val="0"/>
              </a:spcAft>
              <a:buClr>
                <a:srgbClr val="0C1512"/>
              </a:buClr>
              <a:buSzPts val="6400"/>
              <a:buFont typeface="Arial" panose="020B0604020202020204"/>
              <a:buNone/>
            </a:pPr>
            <a:r>
              <a:rPr lang="en-US" sz="6400" dirty="0">
                <a:solidFill>
                  <a:srgbClr val="0C1512"/>
                </a:solidFill>
              </a:rPr>
              <a:t>Business</a:t>
            </a:r>
            <a:r>
              <a:rPr lang="en-US" sz="6400" dirty="0">
                <a:solidFill>
                  <a:srgbClr val="0C1512"/>
                </a:solidFill>
                <a:latin typeface="Arial" panose="020B0604020202020204"/>
                <a:ea typeface="Arial" panose="020B0604020202020204"/>
                <a:cs typeface="Arial" panose="020B0604020202020204"/>
                <a:sym typeface="Arial" panose="020B0604020202020204"/>
              </a:rPr>
              <a:t> Etiquette - 2</a:t>
            </a:r>
            <a:endParaRPr sz="6400" dirty="0">
              <a:latin typeface="Arial" panose="020B0604020202020204"/>
              <a:ea typeface="Arial" panose="020B0604020202020204"/>
              <a:cs typeface="Arial" panose="020B0604020202020204"/>
              <a:sym typeface="Arial" panose="020B0604020202020204"/>
            </a:endParaRPr>
          </a:p>
        </p:txBody>
      </p:sp>
      <p:pic>
        <p:nvPicPr>
          <p:cNvPr id="8" name="Google Shape;130;p2"/>
          <p:cNvPicPr preferRelativeResize="0"/>
          <p:nvPr/>
        </p:nvPicPr>
        <p:blipFill rotWithShape="1">
          <a:blip r:embed="rId2"/>
          <a:srcRect/>
          <a:stretch>
            <a:fillRect/>
          </a:stretch>
        </p:blipFill>
        <p:spPr>
          <a:xfrm>
            <a:off x="3143240" y="357166"/>
            <a:ext cx="3643338" cy="1142984"/>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FAQ’S</a:t>
            </a:r>
            <a:endParaRPr lang="en-US" dirty="0"/>
          </a:p>
        </p:txBody>
      </p:sp>
      <p:sp>
        <p:nvSpPr>
          <p:cNvPr id="3" name="Content Placeholder 2"/>
          <p:cNvSpPr>
            <a:spLocks noGrp="1"/>
          </p:cNvSpPr>
          <p:nvPr>
            <p:ph idx="1"/>
          </p:nvPr>
        </p:nvSpPr>
        <p:spPr/>
        <p:txBody>
          <a:bodyPr/>
          <a:lstStyle/>
          <a:p>
            <a:r>
              <a:rPr lang="en-US" b="1" dirty="0" err="1" smtClean="0">
                <a:latin typeface="Times New Roman" panose="02020603050405020304" pitchFamily="18" charset="0"/>
                <a:cs typeface="Times New Roman" panose="02020603050405020304" pitchFamily="18" charset="0"/>
              </a:rPr>
              <a:t>Transparency:</a:t>
            </a:r>
            <a:r>
              <a:rPr lang="en-US" dirty="0" err="1" smtClean="0">
                <a:latin typeface="Times New Roman" panose="02020603050405020304" pitchFamily="18" charset="0"/>
                <a:cs typeface="Times New Roman" panose="02020603050405020304" pitchFamily="18" charset="0"/>
              </a:rPr>
              <a:t>FAQs</a:t>
            </a:r>
            <a:r>
              <a:rPr lang="en-US" dirty="0" smtClean="0">
                <a:latin typeface="Times New Roman" panose="02020603050405020304" pitchFamily="18" charset="0"/>
                <a:cs typeface="Times New Roman" panose="02020603050405020304" pitchFamily="18" charset="0"/>
              </a:rPr>
              <a:t> provide a platform to address potential concerns and buying hesitations proactively. This builds trust and fosters a positive customer experience.</a:t>
            </a: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24/7 Availability:</a:t>
            </a:r>
            <a:r>
              <a:rPr lang="en-US" dirty="0" smtClean="0">
                <a:latin typeface="Times New Roman" panose="02020603050405020304" pitchFamily="18" charset="0"/>
                <a:cs typeface="Times New Roman" panose="02020603050405020304" pitchFamily="18" charset="0"/>
              </a:rPr>
              <a:t> FAQs are accessible anytime, anywhere, catering to customers who may have questions outside of business hours.</a:t>
            </a:r>
            <a:endParaRPr lang="en-US"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pPr algn="l"/>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Increased Efficiency:</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b="1" dirty="0" smtClean="0">
                <a:latin typeface="Times New Roman" panose="02020603050405020304" pitchFamily="18" charset="0"/>
                <a:cs typeface="Times New Roman" panose="02020603050405020304" pitchFamily="18" charset="0"/>
              </a:rPr>
              <a:t>Reduced Support Load:</a:t>
            </a:r>
            <a:r>
              <a:rPr lang="en-US" dirty="0" smtClean="0">
                <a:latin typeface="Times New Roman" panose="02020603050405020304" pitchFamily="18" charset="0"/>
                <a:cs typeface="Times New Roman" panose="02020603050405020304" pitchFamily="18" charset="0"/>
              </a:rPr>
              <a:t> By deflecting repetitive inquiries, FAQs free up customer service representatives to handle more complex issues. This translates to faster resolution times and improved overall efficiency.</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Proactive Problem Solving:</a:t>
            </a:r>
            <a:r>
              <a:rPr lang="en-US" dirty="0" smtClean="0">
                <a:latin typeface="Times New Roman" panose="02020603050405020304" pitchFamily="18" charset="0"/>
                <a:cs typeface="Times New Roman" panose="02020603050405020304" pitchFamily="18" charset="0"/>
              </a:rPr>
              <a:t> FAQs can anticipate potential roadblocks customers might face and offer solutions upfront. This reduces the need for back-and-forth communication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b="1" dirty="0" smtClean="0">
                <a:latin typeface="Times New Roman" panose="02020603050405020304" pitchFamily="18" charset="0"/>
                <a:cs typeface="Times New Roman" panose="02020603050405020304" pitchFamily="18" charset="0"/>
              </a:rPr>
              <a:t>Informed Decisions:</a:t>
            </a:r>
            <a:r>
              <a:rPr lang="en-US" dirty="0" smtClean="0">
                <a:latin typeface="Times New Roman" panose="02020603050405020304" pitchFamily="18" charset="0"/>
                <a:cs typeface="Times New Roman" panose="02020603050405020304" pitchFamily="18" charset="0"/>
              </a:rPr>
              <a:t> Clear and concise answers to product or service questions can help nudge customers towards a purchase decision with more confidence.</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Reduced Friction:</a:t>
            </a:r>
            <a:r>
              <a:rPr lang="en-US" dirty="0" smtClean="0">
                <a:latin typeface="Times New Roman" panose="02020603050405020304" pitchFamily="18" charset="0"/>
                <a:cs typeface="Times New Roman" panose="02020603050405020304" pitchFamily="18" charset="0"/>
              </a:rPr>
              <a:t> Addressing potential buying objections through FAQs can remove obstacles in the sales funnel and lead to higher conversion rates.</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SEO Benefits:</a:t>
            </a:r>
            <a:r>
              <a:rPr lang="en-US" dirty="0" smtClean="0">
                <a:latin typeface="Times New Roman" panose="02020603050405020304" pitchFamily="18" charset="0"/>
                <a:cs typeface="Times New Roman" panose="02020603050405020304" pitchFamily="18" charset="0"/>
              </a:rPr>
              <a:t> Well-structured FAQs with relevant keywords can improve search engine ranking, making your business more discoverable by potential customers.</a:t>
            </a:r>
            <a:endParaRPr lang="en-US"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How to streamline your FAQs?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b="1" dirty="0" smtClean="0">
                <a:latin typeface="Times New Roman" panose="02020603050405020304" pitchFamily="18" charset="0"/>
                <a:cs typeface="Times New Roman" panose="02020603050405020304" pitchFamily="18" charset="0"/>
              </a:rPr>
              <a:t>Keep it Updated:</a:t>
            </a:r>
            <a:r>
              <a:rPr lang="en-US" dirty="0" smtClean="0">
                <a:latin typeface="Times New Roman" panose="02020603050405020304" pitchFamily="18" charset="0"/>
                <a:cs typeface="Times New Roman" panose="02020603050405020304" pitchFamily="18" charset="0"/>
              </a:rPr>
              <a:t> Regularly review and update your FAQs to ensure they reflect current offerings, policies, and address emerging customer questions.</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User-Friendly Design:</a:t>
            </a:r>
            <a:r>
              <a:rPr lang="en-US" dirty="0" smtClean="0">
                <a:latin typeface="Times New Roman" panose="02020603050405020304" pitchFamily="18" charset="0"/>
                <a:cs typeface="Times New Roman" panose="02020603050405020304" pitchFamily="18" charset="0"/>
              </a:rPr>
              <a:t> Make your FAQ page easy to navigate with clear categories, search functionality, and concise answers.</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Mobile-Optimized:</a:t>
            </a:r>
            <a:r>
              <a:rPr lang="en-US" dirty="0" smtClean="0">
                <a:latin typeface="Times New Roman" panose="02020603050405020304" pitchFamily="18" charset="0"/>
                <a:cs typeface="Times New Roman" panose="02020603050405020304" pitchFamily="18" charset="0"/>
              </a:rPr>
              <a:t> Ensure your FAQ page is accessible and readable on all devices, especially </a:t>
            </a:r>
            <a:r>
              <a:rPr lang="en-US" dirty="0" err="1" smtClean="0">
                <a:latin typeface="Times New Roman" panose="02020603050405020304" pitchFamily="18" charset="0"/>
                <a:cs typeface="Times New Roman" panose="02020603050405020304" pitchFamily="18" charset="0"/>
              </a:rPr>
              <a:t>smartphones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By leveraging the power of FAQs, you can create a smoother customer journey, streamline operations, and ultimately drive business growth.</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ASSESSING COMPETITION</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428596" y="1428736"/>
            <a:ext cx="8501122" cy="5429264"/>
          </a:xfrm>
          <a:prstGeom prst="rect">
            <a:avLst/>
          </a:prstGeom>
        </p:spPr>
      </p:pic>
      <p:pic>
        <p:nvPicPr>
          <p:cNvPr id="5" name="Google Shape;130;p2"/>
          <p:cNvPicPr preferRelativeResize="0"/>
          <p:nvPr/>
        </p:nvPicPr>
        <p:blipFill rotWithShape="1">
          <a:blip r:embed="rId2"/>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4291"/>
            <a:ext cx="8520525" cy="1628578"/>
          </a:xfrm>
        </p:spPr>
        <p:txBody>
          <a:bodyPr>
            <a:normAutofit/>
          </a:bodyPr>
          <a:lstStyle/>
          <a:p>
            <a:r>
              <a:rPr lang="en-US" b="1" dirty="0" smtClean="0">
                <a:latin typeface="Times New Roman" panose="02020603050405020304" pitchFamily="18" charset="0"/>
                <a:cs typeface="Times New Roman" panose="02020603050405020304" pitchFamily="18" charset="0"/>
              </a:rPr>
              <a:t>IMPORTANCE OF ASSESSING THE MARKET CONDITION </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744394"/>
            <a:ext cx="8520525" cy="4827878"/>
          </a:xfrm>
        </p:spPr>
        <p:txBody>
          <a:bodyPr>
            <a:noAutofit/>
          </a:bodyPr>
          <a:lstStyle/>
          <a:p>
            <a:r>
              <a:rPr lang="en-US" sz="2800" b="1" dirty="0" smtClean="0">
                <a:solidFill>
                  <a:schemeClr val="accent1">
                    <a:lumMod val="50000"/>
                  </a:schemeClr>
                </a:solidFill>
                <a:latin typeface="Times New Roman" panose="02020603050405020304" pitchFamily="18" charset="0"/>
                <a:cs typeface="Times New Roman" panose="02020603050405020304" pitchFamily="18" charset="0"/>
              </a:rPr>
              <a:t>Identify Opportunities and Threats:</a:t>
            </a:r>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 By understanding the market landscape, you can spot promising opportunities for growth, new markets to enter, or gaps in customer needs that your business can address. </a:t>
            </a:r>
            <a:endParaRPr lang="en-US" sz="2800"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On the flip side, you can also anticipate potential threats like new competitors, economic downturns, or changing customer preferences.</a:t>
            </a:r>
            <a:endParaRPr lang="en-US" sz="2800" dirty="0" smtClean="0">
              <a:solidFill>
                <a:schemeClr val="accent1">
                  <a:lumMod val="50000"/>
                </a:schemeClr>
              </a:solidFill>
              <a:latin typeface="Times New Roman" panose="02020603050405020304" pitchFamily="18" charset="0"/>
              <a:cs typeface="Times New Roman" panose="02020603050405020304" pitchFamily="18" charset="0"/>
            </a:endParaRPr>
          </a:p>
          <a:p>
            <a:endParaRPr lang="en-US" sz="2800" dirty="0" smtClean="0">
              <a:solidFill>
                <a:schemeClr val="accent1">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2852"/>
            <a:ext cx="8520525" cy="121401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IMPORTANCE OF ASSESSING THE MARKET CONDITION </a:t>
            </a:r>
            <a:endParaRPr lang="en-US" dirty="0"/>
          </a:p>
        </p:txBody>
      </p:sp>
      <p:sp>
        <p:nvSpPr>
          <p:cNvPr id="3" name="Text Placeholder 2"/>
          <p:cNvSpPr>
            <a:spLocks noGrp="1"/>
          </p:cNvSpPr>
          <p:nvPr>
            <p:ph type="body" idx="1"/>
          </p:nvPr>
        </p:nvSpPr>
        <p:spPr/>
        <p:txBody>
          <a:bodyPr>
            <a:normAutofit fontScale="85000" lnSpcReduction="20000"/>
          </a:bodyPr>
          <a:lstStyle/>
          <a:p>
            <a:r>
              <a:rPr lang="en-US" b="1" u="sng" dirty="0" smtClean="0">
                <a:solidFill>
                  <a:schemeClr val="accent1">
                    <a:lumMod val="50000"/>
                  </a:schemeClr>
                </a:solidFill>
                <a:latin typeface="Times New Roman" panose="02020603050405020304" pitchFamily="18" charset="0"/>
                <a:cs typeface="Times New Roman" panose="02020603050405020304" pitchFamily="18" charset="0"/>
              </a:rPr>
              <a:t>Stay Competitive</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The market is dynamic, and successful businesses need to be adaptable. Regularly assessing market conditions allows you to stay on top of trends, understand your competitors' moves, and adjust your approach accordingly.</a:t>
            </a: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pPr>
              <a:buNone/>
            </a:pP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b="1" u="sng" dirty="0" smtClean="0">
                <a:solidFill>
                  <a:schemeClr val="accent1">
                    <a:lumMod val="50000"/>
                  </a:schemeClr>
                </a:solidFill>
                <a:latin typeface="Times New Roman" panose="02020603050405020304" pitchFamily="18" charset="0"/>
                <a:cs typeface="Times New Roman" panose="02020603050405020304" pitchFamily="18" charset="0"/>
              </a:rPr>
              <a:t>Attract Investors</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If you're seeking investment, a thorough market assessment demonstrates to potential backers that you have a deep understanding of the market dynamics and a realistic plan for success.</a:t>
            </a: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pPr>
              <a:buNone/>
            </a:pP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IMPORTANCE OF ASSESSING THE MARKET CONDITION </a:t>
            </a: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smtClean="0">
                <a:solidFill>
                  <a:schemeClr val="accent1">
                    <a:lumMod val="50000"/>
                  </a:schemeClr>
                </a:solidFill>
                <a:latin typeface="Times New Roman" panose="02020603050405020304" pitchFamily="18" charset="0"/>
                <a:cs typeface="Times New Roman" panose="02020603050405020304" pitchFamily="18" charset="0"/>
              </a:rPr>
              <a:t>Optimize Performance</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By understanding the market, you can benchmark your performance against competitors and identify areas for improvement. </a:t>
            </a: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dirty="0" smtClean="0">
                <a:solidFill>
                  <a:schemeClr val="accent1">
                    <a:lumMod val="50000"/>
                  </a:schemeClr>
                </a:solidFill>
                <a:latin typeface="Times New Roman" panose="02020603050405020304" pitchFamily="18" charset="0"/>
                <a:cs typeface="Times New Roman" panose="02020603050405020304" pitchFamily="18" charset="0"/>
              </a:rPr>
              <a:t>This can help you refine your marketing strategies, improve efficiency, and ultimately boost your bottom line.</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endParaRPr lang="en-US" b="1"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b="1" u="sng" dirty="0" smtClean="0">
                <a:solidFill>
                  <a:schemeClr val="accent1">
                    <a:lumMod val="50000"/>
                  </a:schemeClr>
                </a:solidFill>
                <a:latin typeface="Times New Roman" panose="02020603050405020304" pitchFamily="18" charset="0"/>
                <a:cs typeface="Times New Roman" panose="02020603050405020304" pitchFamily="18" charset="0"/>
              </a:rPr>
              <a:t>Inform Strategic Decisions</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Having a clear picture of the market empowers you to make informed decisions about your business strategy. </a:t>
            </a: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dirty="0" smtClean="0">
                <a:solidFill>
                  <a:schemeClr val="accent1">
                    <a:lumMod val="50000"/>
                  </a:schemeClr>
                </a:solidFill>
                <a:latin typeface="Times New Roman" panose="02020603050405020304" pitchFamily="18" charset="0"/>
                <a:cs typeface="Times New Roman" panose="02020603050405020304" pitchFamily="18" charset="0"/>
              </a:rPr>
              <a:t>This can involve anything from pricing and product development to marketing campaigns and resource allocation.</a:t>
            </a: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CASE STUDY</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JIO.png"/>
          <p:cNvPicPr>
            <a:picLocks noChangeAspect="1"/>
          </p:cNvPicPr>
          <p:nvPr/>
        </p:nvPicPr>
        <p:blipFill>
          <a:blip r:embed="rId1"/>
          <a:stretch>
            <a:fillRect/>
          </a:stretch>
        </p:blipFill>
        <p:spPr>
          <a:xfrm>
            <a:off x="431800" y="1683385"/>
            <a:ext cx="3366770" cy="3676650"/>
          </a:xfrm>
          <a:prstGeom prst="rect">
            <a:avLst/>
          </a:prstGeom>
        </p:spPr>
      </p:pic>
      <p:pic>
        <p:nvPicPr>
          <p:cNvPr id="5" name="Picture 4" descr="AIRTEL.png"/>
          <p:cNvPicPr>
            <a:picLocks noChangeAspect="1"/>
          </p:cNvPicPr>
          <p:nvPr/>
        </p:nvPicPr>
        <p:blipFill>
          <a:blip r:embed="rId2"/>
          <a:stretch>
            <a:fillRect/>
          </a:stretch>
        </p:blipFill>
        <p:spPr>
          <a:xfrm>
            <a:off x="4990513" y="1969478"/>
            <a:ext cx="3239087" cy="3545058"/>
          </a:xfrm>
          <a:prstGeom prst="rect">
            <a:avLst/>
          </a:prstGeom>
        </p:spPr>
      </p:pic>
      <p:pic>
        <p:nvPicPr>
          <p:cNvPr id="6" name="Picture 5" descr="VS.png"/>
          <p:cNvPicPr>
            <a:picLocks noChangeAspect="1"/>
          </p:cNvPicPr>
          <p:nvPr/>
        </p:nvPicPr>
        <p:blipFill>
          <a:blip r:embed="rId3"/>
          <a:stretch>
            <a:fillRect/>
          </a:stretch>
        </p:blipFill>
        <p:spPr>
          <a:xfrm>
            <a:off x="3536212" y="3052690"/>
            <a:ext cx="1327694" cy="1617785"/>
          </a:xfrm>
          <a:prstGeom prst="rect">
            <a:avLst/>
          </a:prstGeom>
        </p:spPr>
      </p:pic>
      <p:pic>
        <p:nvPicPr>
          <p:cNvPr id="7" name="Google Shape;130;p2"/>
          <p:cNvPicPr preferRelativeResize="0"/>
          <p:nvPr/>
        </p:nvPicPr>
        <p:blipFill rotWithShape="1">
          <a:blip r:embed="rId4"/>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BRAND LOGOS</a:t>
            </a:r>
            <a:endParaRPr lang="en-US"/>
          </a:p>
        </p:txBody>
      </p:sp>
      <p:pic>
        <p:nvPicPr>
          <p:cNvPr id="6" name="Content Placeholder 5" descr="Brand logos"/>
          <p:cNvPicPr>
            <a:picLocks noChangeAspect="1"/>
          </p:cNvPicPr>
          <p:nvPr>
            <p:ph idx="1"/>
          </p:nvPr>
        </p:nvPicPr>
        <p:blipFill>
          <a:blip r:embed="rId1"/>
          <a:stretch>
            <a:fillRect/>
          </a:stretch>
        </p:blipFill>
        <p:spPr>
          <a:xfrm>
            <a:off x="761365" y="1871980"/>
            <a:ext cx="7620000" cy="3981450"/>
          </a:xfrm>
          <a:prstGeom prst="rect">
            <a:avLst/>
          </a:prstGeom>
        </p:spPr>
      </p:pic>
      <p:pic>
        <p:nvPicPr>
          <p:cNvPr id="7" name="Google Shape;130;p2"/>
          <p:cNvPicPr preferRelativeResize="0"/>
          <p:nvPr/>
        </p:nvPicPr>
        <p:blipFill rotWithShape="1">
          <a:blip r:embed="rId2"/>
          <a:srcRect/>
          <a:stretch>
            <a:fillRect/>
          </a:stretch>
        </p:blipFill>
        <p:spPr>
          <a:xfrm>
            <a:off x="7143768" y="5929330"/>
            <a:ext cx="1714512" cy="9286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BUSINESS BLOG</a:t>
            </a:r>
            <a:endParaRPr lang="en-US"/>
          </a:p>
        </p:txBody>
      </p:sp>
      <p:sp>
        <p:nvSpPr>
          <p:cNvPr id="5" name="Content Placeholder 4"/>
          <p:cNvSpPr>
            <a:spLocks noGrp="1"/>
          </p:cNvSpPr>
          <p:nvPr>
            <p:ph idx="1"/>
          </p:nvPr>
        </p:nvSpPr>
        <p:spPr/>
        <p:txBody>
          <a:bodyPr/>
          <a:p>
            <a:pPr marL="0" indent="0">
              <a:buNone/>
            </a:pPr>
            <a:r>
              <a:rPr lang="en-US"/>
              <a:t>Business blogging is a marketing tactic that uses blogging to get your business more online visibility. A business blog is  a marketing channel(just like social media, direct mail,email marketing,etc.) that helps support business growth.</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DEFINE YOUR BRAND STRATEGY</a:t>
            </a:r>
            <a:endParaRPr lang="en-US"/>
          </a:p>
        </p:txBody>
      </p:sp>
      <p:sp>
        <p:nvSpPr>
          <p:cNvPr id="5" name="Content Placeholder 4"/>
          <p:cNvSpPr>
            <a:spLocks noGrp="1"/>
          </p:cNvSpPr>
          <p:nvPr>
            <p:ph idx="1"/>
          </p:nvPr>
        </p:nvSpPr>
        <p:spPr/>
        <p:txBody>
          <a:bodyPr/>
          <a:p>
            <a:pPr marL="0" indent="0">
              <a:buNone/>
            </a:pPr>
            <a:r>
              <a:rPr lang="en-US"/>
              <a:t>Set of questions for the brand and answer to these questions will define your strategy.</a:t>
            </a:r>
            <a:endParaRPr lang="en-US"/>
          </a:p>
          <a:p>
            <a:pPr marL="0" indent="0">
              <a:buNone/>
            </a:pPr>
            <a:r>
              <a:rPr lang="en-US"/>
              <a:t>1. What are the value of the product?</a:t>
            </a:r>
            <a:endParaRPr lang="en-US"/>
          </a:p>
          <a:p>
            <a:pPr marL="0" indent="0">
              <a:buNone/>
            </a:pPr>
            <a:r>
              <a:rPr lang="en-US"/>
              <a:t>2. What is the purpose of the product?</a:t>
            </a:r>
            <a:endParaRPr lang="en-US"/>
          </a:p>
          <a:p>
            <a:pPr marL="0" indent="0">
              <a:buNone/>
            </a:pPr>
            <a:r>
              <a:rPr lang="en-US"/>
              <a:t>3. What is the customer segment?</a:t>
            </a:r>
            <a:endParaRPr lang="en-US"/>
          </a:p>
          <a:p>
            <a:pPr marL="0" indent="0">
              <a:buNone/>
            </a:pPr>
            <a:r>
              <a:rPr lang="en-US"/>
              <a:t>4. Taste &amp; preferences of your customer?</a:t>
            </a:r>
            <a:endParaRPr lang="en-US"/>
          </a:p>
          <a:p>
            <a:pPr marL="0" indent="0">
              <a:buNone/>
            </a:pPr>
            <a:r>
              <a:rPr lang="en-US"/>
              <a:t>5. Your promise to the customer? </a:t>
            </a:r>
            <a:endParaRPr 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274955"/>
            <a:ext cx="8229600" cy="607695"/>
          </a:xfrm>
          <a:noFill/>
          <a:extLst>
            <a:ext uri="{909E8E84-426E-40DD-AFC4-6F175D3DCCD1}">
              <a14:hiddenFill xmlns:a14="http://schemas.microsoft.com/office/drawing/2010/main">
                <a:solidFill>
                  <a:schemeClr val="tx2">
                    <a:lumMod val="75000"/>
                  </a:schemeClr>
                </a:solidFill>
              </a14:hiddenFill>
            </a:ext>
          </a:extLst>
        </p:spPr>
        <p:txBody>
          <a:bodyPr>
            <a:normAutofit fontScale="90000"/>
          </a:bodyPr>
          <a:p>
            <a:r>
              <a:rPr lang="en-US">
                <a:ln>
                  <a:noFill/>
                </a:ln>
                <a:solidFill>
                  <a:schemeClr val="tx1"/>
                </a:solidFill>
              </a:rPr>
              <a:t>QUESTION 1</a:t>
            </a:r>
            <a:endParaRPr lang="en-US">
              <a:ln>
                <a:noFill/>
              </a:ln>
              <a:solidFill>
                <a:schemeClr val="tx1"/>
              </a:solidFill>
            </a:endParaRPr>
          </a:p>
        </p:txBody>
      </p:sp>
      <p:sp>
        <p:nvSpPr>
          <p:cNvPr id="5" name="Content Placeholder 4"/>
          <p:cNvSpPr>
            <a:spLocks noGrp="1"/>
          </p:cNvSpPr>
          <p:nvPr>
            <p:ph idx="1"/>
          </p:nvPr>
        </p:nvSpPr>
        <p:spPr>
          <a:xfrm>
            <a:off x="457200" y="1294765"/>
            <a:ext cx="8229600" cy="4831715"/>
          </a:xfrm>
        </p:spPr>
        <p:txBody>
          <a:bodyPr>
            <a:normAutofit lnSpcReduction="10000"/>
          </a:bodyPr>
          <a:p>
            <a:pPr marL="0" indent="0">
              <a:buNone/>
            </a:pPr>
            <a:r>
              <a:rPr lang="en-US" sz="2800"/>
              <a:t>What is the purpose of conducting competitive assessment in business?</a:t>
            </a:r>
            <a:endParaRPr lang="en-US" sz="2800"/>
          </a:p>
          <a:p>
            <a:pPr marL="0" indent="0">
              <a:buNone/>
            </a:pPr>
            <a:endParaRPr lang="en-US" sz="2800"/>
          </a:p>
          <a:p>
            <a:pPr marL="0" indent="0">
              <a:buNone/>
            </a:pPr>
            <a:r>
              <a:rPr lang="en-US" sz="2800"/>
              <a:t>A. To ignore competitors completely and focus solely on internal operations</a:t>
            </a:r>
            <a:endParaRPr lang="en-US" sz="2800"/>
          </a:p>
          <a:p>
            <a:pPr marL="0" indent="0">
              <a:buNone/>
            </a:pPr>
            <a:r>
              <a:rPr lang="en-US" sz="2800"/>
              <a:t>B. To understand the strengths and weaknesses of competitors in the market</a:t>
            </a:r>
            <a:endParaRPr lang="en-US" sz="2800"/>
          </a:p>
          <a:p>
            <a:pPr marL="0" indent="0">
              <a:buNone/>
            </a:pPr>
            <a:r>
              <a:rPr lang="en-US" sz="2800"/>
              <a:t>C. To copy exactly what competitors are doing without analysis</a:t>
            </a:r>
            <a:endParaRPr lang="en-US" sz="2800"/>
          </a:p>
          <a:p>
            <a:pPr marL="0" indent="0">
              <a:buNone/>
            </a:pPr>
            <a:r>
              <a:rPr lang="en-US" sz="2800"/>
              <a:t>D. To underestimate the competition to appear superior</a:t>
            </a:r>
            <a:endParaRPr lang="en-US" sz="2800"/>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2</a:t>
            </a:r>
            <a:endParaRPr lang="en-US"/>
          </a:p>
        </p:txBody>
      </p:sp>
      <p:sp>
        <p:nvSpPr>
          <p:cNvPr id="5" name="Content Placeholder 4"/>
          <p:cNvSpPr>
            <a:spLocks noGrp="1"/>
          </p:cNvSpPr>
          <p:nvPr>
            <p:ph idx="1"/>
          </p:nvPr>
        </p:nvSpPr>
        <p:spPr>
          <a:xfrm>
            <a:off x="457200" y="1358900"/>
            <a:ext cx="8229600" cy="4767580"/>
          </a:xfrm>
        </p:spPr>
        <p:txBody>
          <a:bodyPr>
            <a:normAutofit/>
          </a:bodyPr>
          <a:p>
            <a:pPr marL="0" indent="0">
              <a:buNone/>
            </a:pPr>
            <a:r>
              <a:rPr lang="en-US" sz="2800"/>
              <a:t>In the context of brand messaging, what aspect does the 'Competitive Angle' typically analyze?</a:t>
            </a:r>
            <a:endParaRPr lang="en-US" sz="2800"/>
          </a:p>
          <a:p>
            <a:pPr marL="0" indent="0">
              <a:buNone/>
            </a:pPr>
            <a:endParaRPr lang="en-US" sz="2800"/>
          </a:p>
          <a:p>
            <a:pPr marL="0" indent="0">
              <a:lnSpc>
                <a:spcPct val="150000"/>
              </a:lnSpc>
              <a:buNone/>
            </a:pPr>
            <a:r>
              <a:rPr lang="en-US" sz="2800"/>
              <a:t>A. Internal employee engagement</a:t>
            </a:r>
            <a:endParaRPr lang="en-US" sz="2800"/>
          </a:p>
          <a:p>
            <a:pPr marL="0" indent="0">
              <a:lnSpc>
                <a:spcPct val="150000"/>
              </a:lnSpc>
              <a:buNone/>
            </a:pPr>
            <a:r>
              <a:rPr lang="en-US" sz="2800"/>
              <a:t>B. Competitor positioning and differentiation</a:t>
            </a:r>
            <a:endParaRPr lang="en-US" sz="2800"/>
          </a:p>
          <a:p>
            <a:pPr marL="0" indent="0">
              <a:lnSpc>
                <a:spcPct val="150000"/>
              </a:lnSpc>
              <a:buNone/>
            </a:pPr>
            <a:r>
              <a:rPr lang="en-US" sz="2800"/>
              <a:t>C. Customer satisfaction levels</a:t>
            </a:r>
            <a:endParaRPr lang="en-US" sz="2800"/>
          </a:p>
          <a:p>
            <a:pPr marL="0" indent="0">
              <a:lnSpc>
                <a:spcPct val="150000"/>
              </a:lnSpc>
              <a:buNone/>
            </a:pPr>
            <a:r>
              <a:rPr lang="en-US" sz="2800"/>
              <a:t>D. Market growth potential</a:t>
            </a:r>
            <a:endParaRPr lang="en-US" sz="2800"/>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3</a:t>
            </a:r>
            <a:endParaRPr lang="en-US"/>
          </a:p>
        </p:txBody>
      </p:sp>
      <p:sp>
        <p:nvSpPr>
          <p:cNvPr id="5" name="Content Placeholder 4"/>
          <p:cNvSpPr>
            <a:spLocks noGrp="1"/>
          </p:cNvSpPr>
          <p:nvPr>
            <p:ph idx="1"/>
          </p:nvPr>
        </p:nvSpPr>
        <p:spPr>
          <a:xfrm>
            <a:off x="457200" y="1417955"/>
            <a:ext cx="8229600" cy="4708525"/>
          </a:xfrm>
        </p:spPr>
        <p:txBody>
          <a:bodyPr>
            <a:normAutofit fontScale="80000"/>
          </a:bodyPr>
          <a:p>
            <a:pPr marL="0" indent="0">
              <a:buNone/>
            </a:pPr>
            <a:r>
              <a:rPr lang="en-US"/>
              <a:t>What is a fundamental step in establishing a strong online presence and managing one's online identity effectively?</a:t>
            </a:r>
            <a:endParaRPr lang="en-US"/>
          </a:p>
          <a:p>
            <a:pPr marL="0" indent="0">
              <a:buNone/>
            </a:pPr>
            <a:endParaRPr lang="en-US"/>
          </a:p>
          <a:p>
            <a:pPr marL="0" indent="0">
              <a:lnSpc>
                <a:spcPct val="150000"/>
              </a:lnSpc>
              <a:buNone/>
            </a:pPr>
            <a:r>
              <a:rPr lang="en-US"/>
              <a:t>A. Establishing Home Base Online</a:t>
            </a:r>
            <a:endParaRPr lang="en-US"/>
          </a:p>
          <a:p>
            <a:pPr marL="0" indent="0">
              <a:lnSpc>
                <a:spcPct val="150000"/>
              </a:lnSpc>
              <a:buNone/>
            </a:pPr>
            <a:r>
              <a:rPr lang="en-US"/>
              <a:t>B. Avoiding any online presence altogether</a:t>
            </a:r>
            <a:endParaRPr lang="en-US"/>
          </a:p>
          <a:p>
            <a:pPr marL="0" indent="0">
              <a:lnSpc>
                <a:spcPct val="150000"/>
              </a:lnSpc>
              <a:buNone/>
            </a:pPr>
            <a:r>
              <a:rPr lang="en-US"/>
              <a:t>C. Sharing personal information on all social media platforms</a:t>
            </a:r>
            <a:endParaRPr lang="en-US"/>
          </a:p>
          <a:p>
            <a:pPr marL="0" indent="0">
              <a:lnSpc>
                <a:spcPct val="150000"/>
              </a:lnSpc>
              <a:buNone/>
            </a:pPr>
            <a:r>
              <a:rPr lang="en-US"/>
              <a:t>D. Creating multiple anonymous accounts</a:t>
            </a:r>
            <a:endParaRPr 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4</a:t>
            </a:r>
            <a:endParaRPr lang="en-US"/>
          </a:p>
        </p:txBody>
      </p:sp>
      <p:sp>
        <p:nvSpPr>
          <p:cNvPr id="5" name="Content Placeholder 4"/>
          <p:cNvSpPr>
            <a:spLocks noGrp="1"/>
          </p:cNvSpPr>
          <p:nvPr>
            <p:ph idx="1"/>
          </p:nvPr>
        </p:nvSpPr>
        <p:spPr>
          <a:xfrm>
            <a:off x="457200" y="1475740"/>
            <a:ext cx="8229600" cy="4650740"/>
          </a:xfrm>
        </p:spPr>
        <p:txBody>
          <a:bodyPr>
            <a:noAutofit/>
          </a:bodyPr>
          <a:p>
            <a:pPr marL="0" indent="0">
              <a:buNone/>
            </a:pPr>
            <a:r>
              <a:rPr lang="en-US" sz="2400"/>
              <a:t>What aspect of online presence management involves evaluating and potentially adjusting how one presents themselves across various social media platforms?</a:t>
            </a:r>
            <a:endParaRPr lang="en-US" sz="2400"/>
          </a:p>
          <a:p>
            <a:pPr marL="0" indent="0">
              <a:buNone/>
            </a:pPr>
            <a:endParaRPr lang="en-US" sz="2400"/>
          </a:p>
          <a:p>
            <a:pPr marL="0" indent="0">
              <a:lnSpc>
                <a:spcPct val="150000"/>
              </a:lnSpc>
              <a:buNone/>
            </a:pPr>
            <a:r>
              <a:rPr lang="en-US" sz="2400"/>
              <a:t>A. Ignoring feedback and comments from followers</a:t>
            </a:r>
            <a:endParaRPr lang="en-US" sz="2400"/>
          </a:p>
          <a:p>
            <a:pPr marL="0" indent="0">
              <a:lnSpc>
                <a:spcPct val="150000"/>
              </a:lnSpc>
              <a:buNone/>
            </a:pPr>
            <a:r>
              <a:rPr lang="en-US" sz="2400"/>
              <a:t>B. Consistently posting without analyzing engagement metrics</a:t>
            </a:r>
            <a:endParaRPr lang="en-US" sz="2400"/>
          </a:p>
          <a:p>
            <a:pPr marL="0" indent="0">
              <a:lnSpc>
                <a:spcPct val="150000"/>
              </a:lnSpc>
              <a:buNone/>
            </a:pPr>
            <a:r>
              <a:rPr lang="en-US" sz="2400"/>
              <a:t>C. Creating new accounts frequently without updating existing ones</a:t>
            </a:r>
            <a:endParaRPr lang="en-US" sz="2400"/>
          </a:p>
          <a:p>
            <a:pPr marL="0" indent="0">
              <a:lnSpc>
                <a:spcPct val="150000"/>
              </a:lnSpc>
              <a:buNone/>
            </a:pPr>
            <a:r>
              <a:rPr lang="en-US" sz="2400"/>
              <a:t>D. Identity Review and Reshaping</a:t>
            </a:r>
            <a:endParaRPr lang="en-US" sz="2400"/>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5</a:t>
            </a:r>
            <a:endParaRPr lang="en-US"/>
          </a:p>
        </p:txBody>
      </p:sp>
      <p:sp>
        <p:nvSpPr>
          <p:cNvPr id="5" name="Content Placeholder 4"/>
          <p:cNvSpPr>
            <a:spLocks noGrp="1"/>
          </p:cNvSpPr>
          <p:nvPr>
            <p:ph idx="1"/>
          </p:nvPr>
        </p:nvSpPr>
        <p:spPr/>
        <p:txBody>
          <a:bodyPr>
            <a:normAutofit lnSpcReduction="20000"/>
          </a:bodyPr>
          <a:p>
            <a:pPr marL="0" indent="0">
              <a:buNone/>
            </a:pPr>
            <a:r>
              <a:rPr lang="en-US"/>
              <a:t>How can a company's brand message effectively connect with customers and build brand loyalty?</a:t>
            </a:r>
            <a:endParaRPr lang="en-US"/>
          </a:p>
          <a:p>
            <a:pPr marL="0" indent="0">
              <a:buNone/>
            </a:pPr>
            <a:endParaRPr lang="en-US"/>
          </a:p>
          <a:p>
            <a:pPr marL="0" indent="0">
              <a:lnSpc>
                <a:spcPct val="150000"/>
              </a:lnSpc>
              <a:buNone/>
            </a:pPr>
            <a:r>
              <a:rPr lang="en-US"/>
              <a:t>Consistent Messaging Across All Channels</a:t>
            </a:r>
            <a:endParaRPr lang="en-US"/>
          </a:p>
          <a:p>
            <a:pPr marL="0" indent="0">
              <a:lnSpc>
                <a:spcPct val="150000"/>
              </a:lnSpc>
              <a:buNone/>
            </a:pPr>
            <a:r>
              <a:rPr lang="en-US"/>
              <a:t>Engaging Storytelling</a:t>
            </a:r>
            <a:endParaRPr lang="en-US"/>
          </a:p>
          <a:p>
            <a:pPr marL="0" indent="0">
              <a:lnSpc>
                <a:spcPct val="150000"/>
              </a:lnSpc>
              <a:buNone/>
            </a:pPr>
            <a:r>
              <a:rPr lang="en-US"/>
              <a:t>High-Quality Products and Services</a:t>
            </a:r>
            <a:endParaRPr lang="en-US"/>
          </a:p>
          <a:p>
            <a:pPr marL="0" indent="0">
              <a:lnSpc>
                <a:spcPct val="150000"/>
              </a:lnSpc>
              <a:buNone/>
            </a:pPr>
            <a:r>
              <a:rPr lang="en-US"/>
              <a:t>Personalized Customer Experience</a:t>
            </a:r>
            <a:endParaRPr 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6</a:t>
            </a:r>
            <a:endParaRPr lang="en-US"/>
          </a:p>
        </p:txBody>
      </p:sp>
      <p:sp>
        <p:nvSpPr>
          <p:cNvPr id="5" name="Content Placeholder 4"/>
          <p:cNvSpPr>
            <a:spLocks noGrp="1"/>
          </p:cNvSpPr>
          <p:nvPr>
            <p:ph idx="1"/>
          </p:nvPr>
        </p:nvSpPr>
        <p:spPr/>
        <p:txBody>
          <a:bodyPr>
            <a:normAutofit lnSpcReduction="20000"/>
          </a:bodyPr>
          <a:p>
            <a:pPr marL="0" indent="0">
              <a:buNone/>
            </a:pPr>
            <a:r>
              <a:rPr lang="en-US"/>
              <a:t>What is a key aspect to consider when creating a brand message for a company?</a:t>
            </a:r>
            <a:endParaRPr lang="en-US"/>
          </a:p>
          <a:p>
            <a:pPr marL="0" indent="0">
              <a:buNone/>
            </a:pPr>
            <a:endParaRPr lang="en-US"/>
          </a:p>
          <a:p>
            <a:pPr marL="0" indent="0">
              <a:lnSpc>
                <a:spcPct val="150000"/>
              </a:lnSpc>
              <a:buNone/>
            </a:pPr>
            <a:r>
              <a:rPr lang="en-US"/>
              <a:t>A. Price competitiveness</a:t>
            </a:r>
            <a:endParaRPr lang="en-US"/>
          </a:p>
          <a:p>
            <a:pPr marL="0" indent="0">
              <a:lnSpc>
                <a:spcPct val="150000"/>
              </a:lnSpc>
              <a:buNone/>
            </a:pPr>
            <a:r>
              <a:rPr lang="en-US"/>
              <a:t>B. Brand loyalty</a:t>
            </a:r>
            <a:endParaRPr lang="en-US"/>
          </a:p>
          <a:p>
            <a:pPr marL="0" indent="0">
              <a:lnSpc>
                <a:spcPct val="150000"/>
              </a:lnSpc>
              <a:buNone/>
            </a:pPr>
            <a:r>
              <a:rPr lang="en-US"/>
              <a:t>C. Sales growth</a:t>
            </a:r>
            <a:endParaRPr lang="en-US"/>
          </a:p>
          <a:p>
            <a:pPr marL="0" indent="0">
              <a:lnSpc>
                <a:spcPct val="150000"/>
              </a:lnSpc>
              <a:buNone/>
            </a:pPr>
            <a:r>
              <a:rPr lang="en-US"/>
              <a:t>D. Company success</a:t>
            </a:r>
            <a:endParaRPr 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274955"/>
            <a:ext cx="8229600" cy="774700"/>
          </a:xfrm>
        </p:spPr>
        <p:txBody>
          <a:bodyPr/>
          <a:p>
            <a:r>
              <a:rPr lang="en-US">
                <a:sym typeface="+mn-ea"/>
              </a:rPr>
              <a:t>QUESTION 7</a:t>
            </a:r>
            <a:endParaRPr lang="en-US"/>
          </a:p>
        </p:txBody>
      </p:sp>
      <p:sp>
        <p:nvSpPr>
          <p:cNvPr id="5" name="Content Placeholder 4"/>
          <p:cNvSpPr>
            <a:spLocks noGrp="1"/>
          </p:cNvSpPr>
          <p:nvPr>
            <p:ph idx="1"/>
          </p:nvPr>
        </p:nvSpPr>
        <p:spPr>
          <a:xfrm>
            <a:off x="457200" y="1306195"/>
            <a:ext cx="8229600" cy="4820285"/>
          </a:xfrm>
        </p:spPr>
        <p:txBody>
          <a:bodyPr>
            <a:normAutofit fontScale="90000"/>
          </a:bodyPr>
          <a:p>
            <a:pPr marL="0" indent="0">
              <a:buNone/>
            </a:pPr>
            <a:r>
              <a:rPr lang="en-US" sz="2400"/>
              <a:t>Alice, a marketing manager at eTHNUS, is preparing to meet with potential investors. She's tasked with conveying the company's brand message and assessing competitors. Her online profiles are outdated, and she has limited data on market competition.</a:t>
            </a:r>
            <a:endParaRPr lang="en-US" sz="2400"/>
          </a:p>
          <a:p>
            <a:pPr marL="0" indent="0">
              <a:buNone/>
            </a:pPr>
            <a:endParaRPr lang="en-US" sz="2400"/>
          </a:p>
          <a:p>
            <a:pPr marL="0" indent="0">
              <a:buNone/>
            </a:pPr>
            <a:r>
              <a:rPr lang="en-US" sz="2400"/>
              <a:t>How can Alice perform a competitive assessment with limited data?</a:t>
            </a:r>
            <a:endParaRPr lang="en-US" sz="2400"/>
          </a:p>
          <a:p>
            <a:pPr marL="457200" indent="-457200">
              <a:lnSpc>
                <a:spcPct val="150000"/>
              </a:lnSpc>
              <a:buFont typeface="+mj-lt"/>
              <a:buAutoNum type="alphaUcPeriod"/>
            </a:pPr>
            <a:r>
              <a:rPr lang="en-US" sz="2400"/>
              <a:t>Alice can use analytical writing to synthesize available information</a:t>
            </a:r>
            <a:endParaRPr lang="en-US" sz="2400"/>
          </a:p>
          <a:p>
            <a:pPr marL="457200" indent="-457200">
              <a:lnSpc>
                <a:spcPct val="150000"/>
              </a:lnSpc>
              <a:buFont typeface="+mj-lt"/>
              <a:buAutoNum type="alphaUcPeriod"/>
            </a:pPr>
            <a:r>
              <a:rPr lang="en-US" sz="2400"/>
              <a:t>Analyze Competitors' Social Media</a:t>
            </a:r>
            <a:endParaRPr lang="en-US" sz="2400"/>
          </a:p>
          <a:p>
            <a:pPr marL="457200" indent="-457200">
              <a:lnSpc>
                <a:spcPct val="150000"/>
              </a:lnSpc>
              <a:buFont typeface="+mj-lt"/>
              <a:buAutoNum type="alphaUcPeriod"/>
            </a:pPr>
            <a:r>
              <a:rPr lang="en-US" sz="2400"/>
              <a:t>Conduct Customer Surveys</a:t>
            </a:r>
            <a:endParaRPr lang="en-US" sz="2400"/>
          </a:p>
          <a:p>
            <a:pPr marL="457200" indent="-457200">
              <a:lnSpc>
                <a:spcPct val="150000"/>
              </a:lnSpc>
              <a:buFont typeface="+mj-lt"/>
              <a:buAutoNum type="alphaUcPeriod"/>
            </a:pPr>
            <a:r>
              <a:rPr lang="en-US" sz="2400"/>
              <a:t>Network with Industry Peers</a:t>
            </a:r>
            <a:endParaRPr lang="en-US" sz="2400"/>
          </a:p>
          <a:p>
            <a:pPr marL="0" indent="0">
              <a:buNone/>
            </a:pPr>
            <a:endParaRPr lang="en-US" sz="2400"/>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8</a:t>
            </a:r>
            <a:endParaRPr lang="en-US"/>
          </a:p>
        </p:txBody>
      </p:sp>
      <p:sp>
        <p:nvSpPr>
          <p:cNvPr id="5" name="Content Placeholder 4"/>
          <p:cNvSpPr>
            <a:spLocks noGrp="1"/>
          </p:cNvSpPr>
          <p:nvPr>
            <p:ph idx="1"/>
          </p:nvPr>
        </p:nvSpPr>
        <p:spPr/>
        <p:txBody>
          <a:bodyPr>
            <a:normAutofit fontScale="70000"/>
          </a:bodyPr>
          <a:p>
            <a:pPr marL="0" indent="0">
              <a:buNone/>
            </a:pPr>
            <a:r>
              <a:rPr lang="en-US"/>
              <a:t>What role do FAQs play in managing a company's blog and online presence?</a:t>
            </a:r>
            <a:endParaRPr lang="en-US"/>
          </a:p>
          <a:p>
            <a:pPr marL="0" indent="0">
              <a:buNone/>
            </a:pPr>
            <a:endParaRPr lang="en-US"/>
          </a:p>
          <a:p>
            <a:pPr marL="457200" indent="-457200">
              <a:lnSpc>
                <a:spcPct val="150000"/>
              </a:lnSpc>
              <a:buFont typeface="+mj-lt"/>
              <a:buAutoNum type="alphaUcPeriod"/>
            </a:pPr>
            <a:r>
              <a:rPr lang="en-US"/>
              <a:t>to proactively address common questions, concerns, or pain points that customers may have.</a:t>
            </a:r>
            <a:endParaRPr lang="en-US"/>
          </a:p>
          <a:p>
            <a:pPr marL="457200" indent="-457200">
              <a:lnSpc>
                <a:spcPct val="150000"/>
              </a:lnSpc>
              <a:buFont typeface="+mj-lt"/>
              <a:buAutoNum type="alphaUcPeriod"/>
            </a:pPr>
            <a:r>
              <a:rPr lang="en-US"/>
              <a:t>Establish Authority and Trust</a:t>
            </a:r>
            <a:endParaRPr lang="en-US"/>
          </a:p>
          <a:p>
            <a:pPr marL="457200" indent="-457200">
              <a:lnSpc>
                <a:spcPct val="150000"/>
              </a:lnSpc>
              <a:buFont typeface="+mj-lt"/>
              <a:buAutoNum type="alphaUcPeriod"/>
            </a:pPr>
            <a:r>
              <a:rPr lang="en-US"/>
              <a:t>Enhance User Experience</a:t>
            </a:r>
            <a:endParaRPr lang="en-US"/>
          </a:p>
          <a:p>
            <a:pPr marL="457200" indent="-457200">
              <a:lnSpc>
                <a:spcPct val="150000"/>
              </a:lnSpc>
              <a:buFont typeface="+mj-lt"/>
              <a:buAutoNum type="alphaUcPeriod"/>
            </a:pPr>
            <a:r>
              <a:rPr lang="en-US"/>
              <a:t> Improve SEO</a:t>
            </a:r>
            <a:endParaRPr 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9</a:t>
            </a:r>
            <a:endParaRPr lang="en-US"/>
          </a:p>
        </p:txBody>
      </p:sp>
      <p:sp>
        <p:nvSpPr>
          <p:cNvPr id="5" name="Content Placeholder 4"/>
          <p:cNvSpPr>
            <a:spLocks noGrp="1"/>
          </p:cNvSpPr>
          <p:nvPr>
            <p:ph idx="1"/>
          </p:nvPr>
        </p:nvSpPr>
        <p:spPr/>
        <p:txBody>
          <a:bodyPr/>
          <a:p>
            <a:pPr marL="0" indent="0">
              <a:buNone/>
            </a:pPr>
            <a:r>
              <a:rPr lang="en-US"/>
              <a:t>How often should new content be published?</a:t>
            </a:r>
            <a:endParaRPr lang="en-US"/>
          </a:p>
          <a:p>
            <a:pPr marL="0" indent="0">
              <a:buNone/>
            </a:pPr>
            <a:endParaRPr lang="en-US"/>
          </a:p>
          <a:p>
            <a:pPr marL="514350" indent="-514350">
              <a:lnSpc>
                <a:spcPct val="150000"/>
              </a:lnSpc>
              <a:buFont typeface="+mj-lt"/>
              <a:buAutoNum type="alphaUcPeriod"/>
            </a:pPr>
            <a:r>
              <a:rPr lang="en-IN" altLang="en-US"/>
              <a:t>Daily</a:t>
            </a:r>
            <a:endParaRPr lang="en-IN" altLang="en-US"/>
          </a:p>
          <a:p>
            <a:pPr marL="514350" indent="-514350">
              <a:lnSpc>
                <a:spcPct val="150000"/>
              </a:lnSpc>
              <a:buFont typeface="+mj-lt"/>
              <a:buAutoNum type="alphaUcPeriod"/>
            </a:pPr>
            <a:r>
              <a:rPr lang="en-IN" altLang="en-US"/>
              <a:t>Weekly</a:t>
            </a:r>
            <a:endParaRPr lang="en-IN" altLang="en-US"/>
          </a:p>
          <a:p>
            <a:pPr marL="514350" indent="-514350">
              <a:lnSpc>
                <a:spcPct val="150000"/>
              </a:lnSpc>
              <a:buFont typeface="+mj-lt"/>
              <a:buAutoNum type="alphaUcPeriod"/>
            </a:pPr>
            <a:r>
              <a:rPr lang="en-IN" altLang="en-US"/>
              <a:t>Bi-weekly</a:t>
            </a:r>
            <a:endParaRPr lang="en-IN" altLang="en-US"/>
          </a:p>
          <a:p>
            <a:pPr marL="514350" indent="-514350">
              <a:lnSpc>
                <a:spcPct val="150000"/>
              </a:lnSpc>
              <a:buFont typeface="+mj-lt"/>
              <a:buAutoNum type="alphaUcPeriod"/>
            </a:pPr>
            <a:r>
              <a:rPr lang="en-IN" altLang="en-US"/>
              <a:t>Monthly</a:t>
            </a:r>
            <a:endParaRPr lang="en-IN" alt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b="1"/>
              <a:t>The Benefits of Blogging for Business</a:t>
            </a:r>
            <a:endParaRPr lang="en-US" b="1"/>
          </a:p>
        </p:txBody>
      </p:sp>
      <p:sp>
        <p:nvSpPr>
          <p:cNvPr id="5" name="Content Placeholder 4"/>
          <p:cNvSpPr>
            <a:spLocks noGrp="1"/>
          </p:cNvSpPr>
          <p:nvPr>
            <p:ph idx="1"/>
          </p:nvPr>
        </p:nvSpPr>
        <p:spPr/>
        <p:txBody>
          <a:bodyPr>
            <a:normAutofit fontScale="70000"/>
          </a:bodyPr>
          <a:p>
            <a:pPr marL="0" indent="0">
              <a:buNone/>
            </a:pPr>
            <a:r>
              <a:rPr lang="en-US"/>
              <a:t>1. It helps drive traffic to your website.</a:t>
            </a:r>
            <a:endParaRPr lang="en-US"/>
          </a:p>
          <a:p>
            <a:pPr marL="0" indent="0">
              <a:buNone/>
            </a:pPr>
            <a:r>
              <a:rPr lang="en-US"/>
              <a:t>They could type your name right into their browser, but that's for an audience you already have. They know who you are, you're on their radar, and that doesn't help you get more traffic on top of what you're already getting.</a:t>
            </a:r>
            <a:endParaRPr lang="en-US"/>
          </a:p>
          <a:p>
            <a:pPr marL="0" indent="0">
              <a:buNone/>
            </a:pPr>
            <a:endParaRPr lang="en-US"/>
          </a:p>
          <a:p>
            <a:pPr marL="0" indent="0">
              <a:buNone/>
            </a:pPr>
            <a:r>
              <a:rPr lang="en-US" b="1"/>
              <a:t>blogging is a great way to solve both of those problems.</a:t>
            </a:r>
            <a:endParaRPr lang="en-US" b="1"/>
          </a:p>
          <a:p>
            <a:pPr marL="0" indent="0">
              <a:buNone/>
            </a:pPr>
            <a:endParaRPr lang="en-US"/>
          </a:p>
          <a:p>
            <a:pPr marL="0" indent="0">
              <a:buNone/>
            </a:pPr>
            <a:r>
              <a:rPr lang="en-US"/>
              <a:t>Every time you create and publish a blog post, it's one more indexed page on your website, which means one more opportunity for you to show up on the search engine results page (SERP) and drive traffic to your website in organic search.</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10</a:t>
            </a:r>
            <a:endParaRPr lang="en-US"/>
          </a:p>
        </p:txBody>
      </p:sp>
      <p:sp>
        <p:nvSpPr>
          <p:cNvPr id="5" name="Content Placeholder 4"/>
          <p:cNvSpPr>
            <a:spLocks noGrp="1"/>
          </p:cNvSpPr>
          <p:nvPr>
            <p:ph idx="1"/>
          </p:nvPr>
        </p:nvSpPr>
        <p:spPr/>
        <p:txBody>
          <a:bodyPr/>
          <a:p>
            <a:pPr marL="0" indent="0">
              <a:buNone/>
            </a:pPr>
            <a:r>
              <a:rPr lang="en-US"/>
              <a:t>What tone and style should the blog adopt?</a:t>
            </a:r>
            <a:endParaRPr lang="en-US"/>
          </a:p>
          <a:p>
            <a:pPr marL="0" indent="0">
              <a:buNone/>
            </a:pPr>
            <a:endParaRPr lang="en-US"/>
          </a:p>
          <a:p>
            <a:pPr marL="514350" indent="-514350">
              <a:lnSpc>
                <a:spcPct val="150000"/>
              </a:lnSpc>
              <a:buFont typeface="+mj-lt"/>
              <a:buAutoNum type="alphaUcPeriod"/>
            </a:pPr>
            <a:r>
              <a:rPr lang="en-IN" altLang="en-US"/>
              <a:t>Formal</a:t>
            </a:r>
            <a:endParaRPr lang="en-IN" altLang="en-US"/>
          </a:p>
          <a:p>
            <a:pPr marL="514350" indent="-514350">
              <a:lnSpc>
                <a:spcPct val="150000"/>
              </a:lnSpc>
              <a:buFont typeface="+mj-lt"/>
              <a:buAutoNum type="alphaUcPeriod"/>
            </a:pPr>
            <a:r>
              <a:rPr lang="en-IN" altLang="en-US"/>
              <a:t>Conversational</a:t>
            </a:r>
            <a:endParaRPr lang="en-IN" altLang="en-US"/>
          </a:p>
          <a:p>
            <a:pPr marL="514350" indent="-514350">
              <a:lnSpc>
                <a:spcPct val="150000"/>
              </a:lnSpc>
              <a:buFont typeface="+mj-lt"/>
              <a:buAutoNum type="alphaUcPeriod"/>
            </a:pPr>
            <a:r>
              <a:rPr lang="en-IN" altLang="en-US"/>
              <a:t>Humorous</a:t>
            </a:r>
            <a:endParaRPr lang="en-IN" altLang="en-US"/>
          </a:p>
          <a:p>
            <a:pPr marL="514350" indent="-514350">
              <a:lnSpc>
                <a:spcPct val="150000"/>
              </a:lnSpc>
              <a:buFont typeface="+mj-lt"/>
              <a:buAutoNum type="alphaUcPeriod"/>
            </a:pPr>
            <a:r>
              <a:rPr lang="en-IN" altLang="en-US"/>
              <a:t>Mixed</a:t>
            </a:r>
            <a:endParaRPr lang="en-IN" alt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11</a:t>
            </a:r>
            <a:endParaRPr lang="en-US"/>
          </a:p>
        </p:txBody>
      </p:sp>
      <p:sp>
        <p:nvSpPr>
          <p:cNvPr id="5" name="Content Placeholder 4"/>
          <p:cNvSpPr>
            <a:spLocks noGrp="1"/>
          </p:cNvSpPr>
          <p:nvPr>
            <p:ph idx="1"/>
          </p:nvPr>
        </p:nvSpPr>
        <p:spPr/>
        <p:txBody>
          <a:bodyPr>
            <a:normAutofit lnSpcReduction="20000"/>
          </a:bodyPr>
          <a:p>
            <a:pPr marL="0" indent="0">
              <a:buNone/>
            </a:pPr>
            <a:r>
              <a:rPr lang="en-US"/>
              <a:t>What is the blog’s unique selling proposition (USP)?</a:t>
            </a:r>
            <a:endParaRPr lang="en-US"/>
          </a:p>
          <a:p>
            <a:pPr marL="0" indent="0">
              <a:buNone/>
            </a:pPr>
            <a:endParaRPr lang="en-US"/>
          </a:p>
          <a:p>
            <a:pPr marL="514350" indent="-514350">
              <a:lnSpc>
                <a:spcPct val="150000"/>
              </a:lnSpc>
              <a:buFont typeface="+mj-lt"/>
              <a:buAutoNum type="alphaUcPeriod"/>
            </a:pPr>
            <a:r>
              <a:rPr lang="en-IN" altLang="en-US"/>
              <a:t>Comprehensive guides</a:t>
            </a:r>
            <a:endParaRPr lang="en-IN" altLang="en-US"/>
          </a:p>
          <a:p>
            <a:pPr marL="514350" indent="-514350">
              <a:lnSpc>
                <a:spcPct val="150000"/>
              </a:lnSpc>
              <a:buFont typeface="+mj-lt"/>
              <a:buAutoNum type="alphaUcPeriod"/>
            </a:pPr>
            <a:r>
              <a:rPr lang="en-IN" altLang="en-US"/>
              <a:t>Experts insights</a:t>
            </a:r>
            <a:endParaRPr lang="en-IN" altLang="en-US"/>
          </a:p>
          <a:p>
            <a:pPr marL="514350" indent="-514350">
              <a:lnSpc>
                <a:spcPct val="150000"/>
              </a:lnSpc>
              <a:buFont typeface="+mj-lt"/>
              <a:buAutoNum type="alphaUcPeriod"/>
            </a:pPr>
            <a:r>
              <a:rPr lang="en-IN" altLang="en-US"/>
              <a:t>Interactive content</a:t>
            </a:r>
            <a:endParaRPr lang="en-IN" altLang="en-US"/>
          </a:p>
          <a:p>
            <a:pPr marL="514350" indent="-514350">
              <a:lnSpc>
                <a:spcPct val="150000"/>
              </a:lnSpc>
              <a:buFont typeface="+mj-lt"/>
              <a:buAutoNum type="alphaUcPeriod"/>
            </a:pPr>
            <a:r>
              <a:rPr lang="en-IN" altLang="en-US"/>
              <a:t>All the above</a:t>
            </a:r>
            <a:endParaRPr lang="en-US"/>
          </a:p>
          <a:p>
            <a:pPr marL="0" indent="0">
              <a:buNone/>
            </a:pPr>
            <a:endParaRPr lang="en-IN" alt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12</a:t>
            </a:r>
            <a:endParaRPr lang="en-US"/>
          </a:p>
        </p:txBody>
      </p:sp>
      <p:sp>
        <p:nvSpPr>
          <p:cNvPr id="5" name="Content Placeholder 4"/>
          <p:cNvSpPr>
            <a:spLocks noGrp="1"/>
          </p:cNvSpPr>
          <p:nvPr>
            <p:ph idx="1"/>
          </p:nvPr>
        </p:nvSpPr>
        <p:spPr>
          <a:xfrm>
            <a:off x="457200" y="1417955"/>
            <a:ext cx="8229600" cy="4708525"/>
          </a:xfrm>
        </p:spPr>
        <p:txBody>
          <a:bodyPr/>
          <a:p>
            <a:pPr marL="0" indent="0">
              <a:buNone/>
            </a:pPr>
            <a:r>
              <a:rPr lang="en-IN" altLang="en-US"/>
              <a:t>What are the basic guidelines for blog writing?</a:t>
            </a:r>
            <a:endParaRPr lang="en-IN" altLang="en-US"/>
          </a:p>
          <a:p>
            <a:pPr marL="0" indent="0">
              <a:buNone/>
            </a:pPr>
            <a:endParaRPr lang="en-IN" altLang="en-US"/>
          </a:p>
          <a:p>
            <a:pPr marL="514350" indent="-514350">
              <a:lnSpc>
                <a:spcPct val="150000"/>
              </a:lnSpc>
              <a:buFont typeface="+mj-lt"/>
              <a:buAutoNum type="alphaUcPeriod"/>
            </a:pPr>
            <a:r>
              <a:rPr lang="en-IN" altLang="en-US"/>
              <a:t>Think about your audience</a:t>
            </a:r>
            <a:endParaRPr lang="en-IN" altLang="en-US"/>
          </a:p>
          <a:p>
            <a:pPr marL="514350" indent="-514350">
              <a:lnSpc>
                <a:spcPct val="150000"/>
              </a:lnSpc>
              <a:buFont typeface="+mj-lt"/>
              <a:buAutoNum type="alphaUcPeriod"/>
            </a:pPr>
            <a:r>
              <a:rPr lang="en-IN" altLang="en-US"/>
              <a:t>Memorize the content</a:t>
            </a:r>
            <a:endParaRPr lang="en-IN" altLang="en-US"/>
          </a:p>
          <a:p>
            <a:pPr marL="514350" indent="-514350">
              <a:lnSpc>
                <a:spcPct val="150000"/>
              </a:lnSpc>
              <a:buFont typeface="+mj-lt"/>
              <a:buAutoNum type="alphaUcPeriod"/>
            </a:pPr>
            <a:r>
              <a:rPr lang="en-IN" altLang="en-US"/>
              <a:t>Refer from the books</a:t>
            </a:r>
            <a:endParaRPr lang="en-IN" altLang="en-US"/>
          </a:p>
          <a:p>
            <a:pPr marL="514350" indent="-514350">
              <a:lnSpc>
                <a:spcPct val="150000"/>
              </a:lnSpc>
              <a:buFont typeface="+mj-lt"/>
              <a:buAutoNum type="alphaUcPeriod"/>
            </a:pPr>
            <a:r>
              <a:rPr lang="en-IN" altLang="en-US"/>
              <a:t>All the above</a:t>
            </a:r>
            <a:endParaRPr lang="en-IN" altLang="en-US"/>
          </a:p>
          <a:p>
            <a:pPr marL="514350" indent="-514350">
              <a:lnSpc>
                <a:spcPct val="150000"/>
              </a:lnSpc>
              <a:buFont typeface="+mj-lt"/>
              <a:buAutoNum type="alphaUcPeriod"/>
            </a:pPr>
            <a:endParaRPr lang="en-IN" alt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13</a:t>
            </a:r>
            <a:endParaRPr lang="en-US"/>
          </a:p>
        </p:txBody>
      </p:sp>
      <p:sp>
        <p:nvSpPr>
          <p:cNvPr id="5" name="Content Placeholder 4"/>
          <p:cNvSpPr>
            <a:spLocks noGrp="1"/>
          </p:cNvSpPr>
          <p:nvPr>
            <p:ph idx="1"/>
          </p:nvPr>
        </p:nvSpPr>
        <p:spPr/>
        <p:txBody>
          <a:bodyPr/>
          <a:p>
            <a:pPr marL="0" indent="0">
              <a:buNone/>
            </a:pPr>
            <a:r>
              <a:rPr lang="en-IN" altLang="en-US"/>
              <a:t>What ar the principles of an blog?</a:t>
            </a:r>
            <a:endParaRPr lang="en-IN" altLang="en-US"/>
          </a:p>
          <a:p>
            <a:pPr marL="0" indent="0">
              <a:buNone/>
            </a:pPr>
            <a:endParaRPr lang="en-IN" altLang="en-US"/>
          </a:p>
          <a:p>
            <a:pPr marL="514350" indent="-514350">
              <a:lnSpc>
                <a:spcPct val="150000"/>
              </a:lnSpc>
              <a:buFont typeface="+mj-lt"/>
              <a:buAutoNum type="alphaUcPeriod"/>
            </a:pPr>
            <a:r>
              <a:rPr lang="en-IN" altLang="en-US"/>
              <a:t>Be honest about what i know</a:t>
            </a:r>
            <a:endParaRPr lang="en-IN" altLang="en-US"/>
          </a:p>
          <a:p>
            <a:pPr marL="514350" indent="-514350">
              <a:lnSpc>
                <a:spcPct val="150000"/>
              </a:lnSpc>
              <a:buFont typeface="+mj-lt"/>
              <a:buAutoNum type="alphaUcPeriod"/>
            </a:pPr>
            <a:r>
              <a:rPr lang="en-IN" altLang="en-US"/>
              <a:t>Try to not write anything (too) wrong</a:t>
            </a:r>
            <a:endParaRPr lang="en-IN" altLang="en-US"/>
          </a:p>
          <a:p>
            <a:pPr marL="514350" indent="-514350">
              <a:lnSpc>
                <a:spcPct val="150000"/>
              </a:lnSpc>
              <a:buFont typeface="+mj-lt"/>
              <a:buAutoNum type="alphaUcPeriod"/>
            </a:pPr>
            <a:r>
              <a:rPr lang="en-IN" altLang="en-US"/>
              <a:t>Be positive</a:t>
            </a:r>
            <a:endParaRPr lang="en-IN" altLang="en-US"/>
          </a:p>
          <a:p>
            <a:pPr marL="514350" indent="-514350">
              <a:lnSpc>
                <a:spcPct val="150000"/>
              </a:lnSpc>
              <a:buFont typeface="+mj-lt"/>
              <a:buAutoNum type="alphaUcPeriod"/>
            </a:pPr>
            <a:r>
              <a:rPr lang="en-IN" altLang="en-US"/>
              <a:t>All the above</a:t>
            </a:r>
            <a:endParaRPr lang="en-IN" alt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14</a:t>
            </a:r>
            <a:endParaRPr lang="en-US"/>
          </a:p>
        </p:txBody>
      </p:sp>
      <p:sp>
        <p:nvSpPr>
          <p:cNvPr id="5" name="Content Placeholder 4"/>
          <p:cNvSpPr>
            <a:spLocks noGrp="1"/>
          </p:cNvSpPr>
          <p:nvPr>
            <p:ph idx="1"/>
          </p:nvPr>
        </p:nvSpPr>
        <p:spPr/>
        <p:txBody>
          <a:bodyPr/>
          <a:p>
            <a:pPr marL="0" indent="0">
              <a:buNone/>
            </a:pPr>
            <a:r>
              <a:rPr lang="en-IN" altLang="en-US"/>
              <a:t>What is the secret of blogging?</a:t>
            </a:r>
            <a:endParaRPr lang="en-IN" altLang="en-US"/>
          </a:p>
          <a:p>
            <a:pPr marL="0" indent="0">
              <a:buNone/>
            </a:pPr>
            <a:endParaRPr lang="en-IN" altLang="en-US"/>
          </a:p>
          <a:p>
            <a:pPr marL="514350" indent="-514350">
              <a:lnSpc>
                <a:spcPct val="150000"/>
              </a:lnSpc>
              <a:buFont typeface="+mj-lt"/>
              <a:buAutoNum type="alphaUcPeriod"/>
            </a:pPr>
            <a:r>
              <a:rPr lang="en-IN" altLang="en-US"/>
              <a:t>long passage</a:t>
            </a:r>
            <a:endParaRPr lang="en-IN" altLang="en-US"/>
          </a:p>
          <a:p>
            <a:pPr marL="514350" indent="-514350">
              <a:lnSpc>
                <a:spcPct val="150000"/>
              </a:lnSpc>
              <a:buFont typeface="+mj-lt"/>
              <a:buAutoNum type="alphaUcPeriod"/>
            </a:pPr>
            <a:r>
              <a:rPr lang="en-IN" altLang="en-US"/>
              <a:t>Use short sentence and paragraphs</a:t>
            </a:r>
            <a:endParaRPr lang="en-IN" altLang="en-US"/>
          </a:p>
          <a:p>
            <a:pPr marL="514350" indent="-514350">
              <a:lnSpc>
                <a:spcPct val="150000"/>
              </a:lnSpc>
              <a:buFont typeface="+mj-lt"/>
              <a:buAutoNum type="alphaUcPeriod"/>
            </a:pPr>
            <a:r>
              <a:rPr lang="en-IN" altLang="en-US"/>
              <a:t>Short names</a:t>
            </a:r>
            <a:endParaRPr lang="en-IN" altLang="en-US"/>
          </a:p>
          <a:p>
            <a:pPr marL="514350" indent="-514350">
              <a:lnSpc>
                <a:spcPct val="150000"/>
              </a:lnSpc>
              <a:buFont typeface="+mj-lt"/>
              <a:buAutoNum type="alphaUcPeriod"/>
            </a:pPr>
            <a:r>
              <a:rPr lang="en-IN" altLang="en-US"/>
              <a:t>None of the above</a:t>
            </a:r>
            <a:endParaRPr lang="en-IN" alt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QUESTION 15</a:t>
            </a:r>
            <a:endParaRPr lang="en-US"/>
          </a:p>
        </p:txBody>
      </p:sp>
      <p:sp>
        <p:nvSpPr>
          <p:cNvPr id="5" name="Content Placeholder 4"/>
          <p:cNvSpPr>
            <a:spLocks noGrp="1"/>
          </p:cNvSpPr>
          <p:nvPr>
            <p:ph idx="1"/>
          </p:nvPr>
        </p:nvSpPr>
        <p:spPr/>
        <p:txBody>
          <a:bodyPr/>
          <a:p>
            <a:pPr marL="0" indent="0">
              <a:buNone/>
            </a:pPr>
            <a:r>
              <a:rPr lang="en-IN" altLang="en-US"/>
              <a:t>What makes blogs popular?</a:t>
            </a:r>
            <a:endParaRPr lang="en-IN" altLang="en-US"/>
          </a:p>
          <a:p>
            <a:pPr marL="0" indent="0">
              <a:buNone/>
            </a:pPr>
            <a:endParaRPr lang="en-IN" altLang="en-US"/>
          </a:p>
          <a:p>
            <a:pPr marL="514350" indent="-514350">
              <a:lnSpc>
                <a:spcPct val="150000"/>
              </a:lnSpc>
              <a:buFont typeface="+mj-lt"/>
              <a:buAutoNum type="alphaUcPeriod"/>
            </a:pPr>
            <a:r>
              <a:rPr lang="en-IN" altLang="en-US"/>
              <a:t>Engaging content</a:t>
            </a:r>
            <a:endParaRPr lang="en-IN" altLang="en-US"/>
          </a:p>
          <a:p>
            <a:pPr marL="514350" indent="-514350">
              <a:lnSpc>
                <a:spcPct val="150000"/>
              </a:lnSpc>
              <a:buFont typeface="+mj-lt"/>
              <a:buAutoNum type="alphaUcPeriod"/>
            </a:pPr>
            <a:r>
              <a:rPr lang="en-IN" altLang="en-US"/>
              <a:t>Using keywords</a:t>
            </a:r>
            <a:endParaRPr lang="en-IN" altLang="en-US"/>
          </a:p>
          <a:p>
            <a:pPr marL="514350" indent="-514350">
              <a:lnSpc>
                <a:spcPct val="150000"/>
              </a:lnSpc>
              <a:buFont typeface="+mj-lt"/>
              <a:buAutoNum type="alphaUcPeriod"/>
            </a:pPr>
            <a:r>
              <a:rPr lang="en-IN" altLang="en-US"/>
              <a:t>Creating quality backlines</a:t>
            </a:r>
            <a:endParaRPr lang="en-IN" altLang="en-US"/>
          </a:p>
          <a:p>
            <a:pPr marL="514350" indent="-514350">
              <a:lnSpc>
                <a:spcPct val="150000"/>
              </a:lnSpc>
              <a:buFont typeface="+mj-lt"/>
              <a:buAutoNum type="alphaUcPeriod"/>
            </a:pPr>
            <a:r>
              <a:rPr lang="en-IN" altLang="en-US"/>
              <a:t>writing for Search Engines</a:t>
            </a:r>
            <a:endParaRPr lang="en-IN" altLang="en-US"/>
          </a:p>
        </p:txBody>
      </p:sp>
      <p:pic>
        <p:nvPicPr>
          <p:cNvPr id="7"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855"/>
            <a:ext cx="8229600" cy="3771265"/>
          </a:xfrm>
        </p:spPr>
        <p:txBody>
          <a:bodyPr>
            <a:normAutofit/>
          </a:bodyPr>
          <a:lstStyle/>
          <a:p>
            <a:pPr algn="ctr">
              <a:buNone/>
            </a:pPr>
            <a:r>
              <a:rPr lang="en-US" sz="9600" b="1" dirty="0" smtClean="0">
                <a:latin typeface="Times New Roman" panose="02020603050405020304" pitchFamily="18" charset="0"/>
                <a:cs typeface="Times New Roman" panose="02020603050405020304" pitchFamily="18" charset="0"/>
              </a:rPr>
              <a:t>                   THANK YOU</a:t>
            </a:r>
            <a:endParaRPr lang="en-US" sz="9600" b="1"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qrcode_119205420_1fba4efb7974ba3637de9cecf7ad2d72.png"/>
          <p:cNvPicPr>
            <a:picLocks noGrp="1" noChangeAspect="1"/>
          </p:cNvPicPr>
          <p:nvPr>
            <p:ph idx="1"/>
          </p:nvPr>
        </p:nvPicPr>
        <p:blipFill>
          <a:blip r:embed="rId1"/>
          <a:stretch>
            <a:fillRect/>
          </a:stretch>
        </p:blipFill>
        <p:spPr>
          <a:xfrm>
            <a:off x="2309018" y="1600200"/>
            <a:ext cx="452596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457200" y="554990"/>
            <a:ext cx="8229600" cy="5571490"/>
          </a:xfrm>
        </p:spPr>
        <p:txBody>
          <a:bodyPr>
            <a:normAutofit lnSpcReduction="10000"/>
          </a:bodyPr>
          <a:p>
            <a:pPr marL="0" indent="0">
              <a:buNone/>
            </a:pPr>
            <a:r>
              <a:rPr lang="en-IN" altLang="en-US"/>
              <a:t>2. </a:t>
            </a:r>
            <a:r>
              <a:rPr lang="en-US"/>
              <a:t>You can repurpose blog content for social media.</a:t>
            </a:r>
            <a:endParaRPr lang="en-US"/>
          </a:p>
          <a:p>
            <a:pPr>
              <a:buFont typeface="Wingdings" panose="05000000000000000000" charset="0"/>
              <a:buChar char="q"/>
            </a:pPr>
            <a:r>
              <a:rPr lang="en-US"/>
              <a:t>Every time you create a new article, you're creating content that people can share on social networks — Twitter, LinkedIn, Facebook, Pinterest — which helps expose your business to a new audience that may not know you yet.</a:t>
            </a:r>
            <a:endParaRPr lang="en-US"/>
          </a:p>
          <a:p>
            <a:pPr>
              <a:buFont typeface="Wingdings" panose="05000000000000000000" charset="0"/>
              <a:buChar char="q"/>
            </a:pPr>
            <a:r>
              <a:rPr lang="en-US"/>
              <a:t>Instead of asking your social media manager always to create brand new content for social media (or creating that content yourself), your blog can serve as that repository of content.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
        <p:nvSpPr>
          <p:cNvPr id="3" name="Rectangle 2"/>
          <p:cNvSpPr/>
          <p:nvPr/>
        </p:nvSpPr>
        <p:spPr>
          <a:xfrm>
            <a:off x="928663" y="428604"/>
            <a:ext cx="6929486" cy="1077218"/>
          </a:xfrm>
          <a:prstGeom prst="rect">
            <a:avLst/>
          </a:prstGeom>
        </p:spPr>
        <p:txBody>
          <a:bodyPr wrap="square">
            <a:spAutoFit/>
          </a:bodyPr>
          <a:lstStyle/>
          <a:p>
            <a:pPr algn="ctr"/>
            <a:r>
              <a:rPr lang="en-US" sz="3200" b="1" dirty="0" smtClean="0">
                <a:latin typeface="Times New Roman" panose="02020603050405020304" pitchFamily="18" charset="0"/>
                <a:cs typeface="Times New Roman" panose="02020603050405020304" pitchFamily="18" charset="0"/>
              </a:rPr>
              <a:t> DEVELOPING A BRAND MESSAGE </a:t>
            </a:r>
            <a:endParaRPr lang="en-US" sz="3200" b="1" dirty="0">
              <a:latin typeface="Times New Roman" panose="02020603050405020304" pitchFamily="18" charset="0"/>
              <a:cs typeface="Times New Roman" panose="02020603050405020304" pitchFamily="18" charset="0"/>
            </a:endParaRPr>
          </a:p>
        </p:txBody>
      </p:sp>
      <p:sp>
        <p:nvSpPr>
          <p:cNvPr id="10242" name="AutoShape 2" descr="Image of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244" name="AutoShape 4" descr="Image of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8" name="Picture 7" descr="unnamed.png"/>
          <p:cNvPicPr>
            <a:picLocks noChangeAspect="1"/>
          </p:cNvPicPr>
          <p:nvPr/>
        </p:nvPicPr>
        <p:blipFill>
          <a:blip r:embed="rId2"/>
          <a:stretch>
            <a:fillRect/>
          </a:stretch>
        </p:blipFill>
        <p:spPr>
          <a:xfrm>
            <a:off x="785786" y="1714489"/>
            <a:ext cx="7429552" cy="400052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Preface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In today's competitive landscape, a strong brand message is essential for businesses of all sizes.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It's the core of your communication strategy, influencing how your audience perceives your company.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presentation will explore the importance of business etiquette in crafting a compelling and effective brand message.</a:t>
            </a:r>
            <a:endParaRPr lang="en-US" dirty="0">
              <a:latin typeface="Times New Roman" panose="02020603050405020304" pitchFamily="18" charset="0"/>
              <a:cs typeface="Times New Roman" panose="02020603050405020304" pitchFamily="18" charset="0"/>
            </a:endParaRPr>
          </a:p>
        </p:txBody>
      </p:sp>
      <p:pic>
        <p:nvPicPr>
          <p:cNvPr id="4" name="Google Shape;130;p2"/>
          <p:cNvPicPr preferRelativeResize="0"/>
          <p:nvPr/>
        </p:nvPicPr>
        <p:blipFill rotWithShape="1">
          <a:blip r:embed="rId1"/>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What is Branding </a:t>
            </a:r>
            <a:r>
              <a:rPr lang="en-US" b="1" smtClean="0">
                <a:latin typeface="Times New Roman" panose="02020603050405020304" pitchFamily="18" charset="0"/>
                <a:cs typeface="Times New Roman" panose="02020603050405020304" pitchFamily="18" charset="0"/>
              </a:rPr>
              <a:t>in general?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00200"/>
            <a:ext cx="5072066" cy="4900634"/>
          </a:xfrm>
        </p:spPr>
        <p:txBody>
          <a:bodyPr>
            <a:normAutofit lnSpcReduction="10000"/>
          </a:bodyPr>
          <a:lstStyle/>
          <a:p>
            <a:r>
              <a:rPr lang="en-US" dirty="0">
                <a:latin typeface="Times New Roman" panose="02020603050405020304" pitchFamily="18" charset="0"/>
                <a:cs typeface="Times New Roman" panose="02020603050405020304" pitchFamily="18" charset="0"/>
              </a:rPr>
              <a:t>Branding is the process of creating a distinct identity for a business in the minds of your target audience and the general population.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its core, branding consists of a company's name and logo, visual identity design, mission, values, and tone of voice</a:t>
            </a:r>
            <a:endParaRPr lang="en-US" dirty="0">
              <a:latin typeface="Times New Roman" panose="02020603050405020304" pitchFamily="18" charset="0"/>
              <a:cs typeface="Times New Roman" panose="02020603050405020304" pitchFamily="18" charset="0"/>
            </a:endParaRPr>
          </a:p>
        </p:txBody>
      </p:sp>
      <p:pic>
        <p:nvPicPr>
          <p:cNvPr id="5" name="Picture 4" descr="main-qimg-f97c973ae468921ae6fadb81584ee7d6-lq.jfif"/>
          <p:cNvPicPr>
            <a:picLocks noChangeAspect="1"/>
          </p:cNvPicPr>
          <p:nvPr/>
        </p:nvPicPr>
        <p:blipFill>
          <a:blip r:embed="rId1"/>
          <a:stretch>
            <a:fillRect/>
          </a:stretch>
        </p:blipFill>
        <p:spPr>
          <a:xfrm>
            <a:off x="5000628" y="1571612"/>
            <a:ext cx="4143372" cy="4643470"/>
          </a:xfrm>
          <a:prstGeom prst="rect">
            <a:avLst/>
          </a:prstGeom>
        </p:spPr>
      </p:pic>
      <p:pic>
        <p:nvPicPr>
          <p:cNvPr id="6" name="Google Shape;130;p2"/>
          <p:cNvPicPr preferRelativeResize="0"/>
          <p:nvPr/>
        </p:nvPicPr>
        <p:blipFill rotWithShape="1">
          <a:blip r:embed="rId2"/>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BUSINESS ETIQUETTE IN BRAND MESSAGING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6115064" cy="5257800"/>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Business etiquette plays a crucial role in brand messaging because it ensures consistency and professionalism in all your communications.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When you consistently use proper etiquette, it reflects positively on your brand's values and culture.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in turn, builds trust and credibility with your audience.</a:t>
            </a: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pic>
        <p:nvPicPr>
          <p:cNvPr id="5" name="Picture 4" descr="Gemini_Generated_Image_jf9xusjf9xusjf9x.jfif"/>
          <p:cNvPicPr>
            <a:picLocks noChangeAspect="1"/>
          </p:cNvPicPr>
          <p:nvPr/>
        </p:nvPicPr>
        <p:blipFill>
          <a:blip r:embed="rId1" cstate="print"/>
          <a:stretch>
            <a:fillRect/>
          </a:stretch>
        </p:blipFill>
        <p:spPr>
          <a:xfrm>
            <a:off x="6500826" y="1643050"/>
            <a:ext cx="2357430" cy="3286148"/>
          </a:xfrm>
          <a:prstGeom prst="rect">
            <a:avLst/>
          </a:prstGeom>
        </p:spPr>
      </p:pic>
      <p:pic>
        <p:nvPicPr>
          <p:cNvPr id="6" name="Google Shape;130;p2"/>
          <p:cNvPicPr preferRelativeResize="0"/>
          <p:nvPr/>
        </p:nvPicPr>
        <p:blipFill rotWithShape="1">
          <a:blip r:embed="rId2"/>
          <a:srcRect/>
          <a:stretch>
            <a:fillRect/>
          </a:stretch>
        </p:blipFill>
        <p:spPr>
          <a:xfrm>
            <a:off x="7143768" y="5929330"/>
            <a:ext cx="1714512" cy="92867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11811</Words>
  <Application>WPS Presentation</Application>
  <PresentationFormat>On-screen Show (4:3)</PresentationFormat>
  <Paragraphs>296</Paragraphs>
  <Slides>47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Arial</vt:lpstr>
      <vt:lpstr>SimSun</vt:lpstr>
      <vt:lpstr>Wingdings</vt:lpstr>
      <vt:lpstr>Arial</vt:lpstr>
      <vt:lpstr>Calibri</vt:lpstr>
      <vt:lpstr>Wingdings</vt:lpstr>
      <vt:lpstr>Times New Roman</vt:lpstr>
      <vt:lpstr>Microsoft YaHei</vt:lpstr>
      <vt:lpstr>Arial Unicode MS</vt:lpstr>
      <vt:lpstr>Calibri</vt:lpstr>
      <vt:lpstr>Office Theme</vt:lpstr>
      <vt:lpstr>PowerPoint 演示文稿</vt:lpstr>
      <vt:lpstr>Business Etiquette - 2</vt:lpstr>
      <vt:lpstr>BUSINESS BLOG</vt:lpstr>
      <vt:lpstr>The Benefits of Blogging for Business</vt:lpstr>
      <vt:lpstr>PowerPoint 演示文稿</vt:lpstr>
      <vt:lpstr>PowerPoint 演示文稿</vt:lpstr>
      <vt:lpstr>Preface</vt:lpstr>
      <vt:lpstr>What is Branding in general? </vt:lpstr>
      <vt:lpstr>BUSINESS ETIQUETTE IN BRAND MESSAGING</vt:lpstr>
      <vt:lpstr>TARGET AUDIENCE</vt:lpstr>
      <vt:lpstr>AUTHENTICITY AND CREDIBILILTY</vt:lpstr>
      <vt:lpstr>CONSISTENCY IS THE KEY</vt:lpstr>
      <vt:lpstr>PowerPoint 演示文稿</vt:lpstr>
      <vt:lpstr>WAYS TO DEVELOP YOUR BRAND</vt:lpstr>
      <vt:lpstr>THE POWER OF STORY TELLING</vt:lpstr>
      <vt:lpstr>THE STORY OF THE BRANDING KING – ‘THE TERMINATOR’</vt:lpstr>
      <vt:lpstr>LVMH BUSINESS MODEL</vt:lpstr>
      <vt:lpstr>LVMH BUSINESS MODEL</vt:lpstr>
      <vt:lpstr>FAQ’S &amp; ASSESSING COMPETITION</vt:lpstr>
      <vt:lpstr>FAQ’S</vt:lpstr>
      <vt:lpstr> Increased Efficiency: </vt:lpstr>
      <vt:lpstr>PowerPoint 演示文稿</vt:lpstr>
      <vt:lpstr>How to streamline your FAQs?</vt:lpstr>
      <vt:lpstr>ASSESSING COMPETITION</vt:lpstr>
      <vt:lpstr>IMPORTANCE OF ASSESSING THE MARKET CONDITION </vt:lpstr>
      <vt:lpstr>IMPORTANCE OF ASSESSING THE MARKET CONDITION </vt:lpstr>
      <vt:lpstr>IMPORTANCE OF ASSESSING THE MARKET CONDITION </vt:lpstr>
      <vt:lpstr>CASE STUDY</vt:lpstr>
      <vt:lpstr>BRAND LOGOS</vt:lpstr>
      <vt:lpstr>DEFINE YOUR BRAND STRATEGY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Zechariah</dc:creator>
  <cp:lastModifiedBy>keert</cp:lastModifiedBy>
  <cp:revision>12</cp:revision>
  <dcterms:created xsi:type="dcterms:W3CDTF">2024-07-21T06:15:00Z</dcterms:created>
  <dcterms:modified xsi:type="dcterms:W3CDTF">2024-07-30T07:15:42Z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0CAAE287954E4865B1FCC3A80EEDB0CA_12</vt:lpwstr>
  </property>
  <property fmtid="{D5CDD505-2E9C-101B-9397-08002B2CF9AE}" pid="3" name="KSOProductBuildVer">
    <vt:lpwstr>1033-12.2.0.17545</vt:lpwstr>
  </property>
</Properties>
</file>