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92" r:id="rId2"/>
    <p:sldId id="293" r:id="rId3"/>
    <p:sldId id="257" r:id="rId4"/>
    <p:sldId id="286" r:id="rId5"/>
    <p:sldId id="259" r:id="rId6"/>
    <p:sldId id="271" r:id="rId7"/>
    <p:sldId id="272" r:id="rId8"/>
    <p:sldId id="273" r:id="rId9"/>
    <p:sldId id="274" r:id="rId10"/>
    <p:sldId id="275" r:id="rId11"/>
    <p:sldId id="276" r:id="rId12"/>
    <p:sldId id="277" r:id="rId13"/>
    <p:sldId id="287" r:id="rId14"/>
    <p:sldId id="262" r:id="rId15"/>
    <p:sldId id="279" r:id="rId16"/>
    <p:sldId id="280" r:id="rId17"/>
    <p:sldId id="263" r:id="rId18"/>
    <p:sldId id="278" r:id="rId19"/>
    <p:sldId id="288" r:id="rId20"/>
    <p:sldId id="289" r:id="rId21"/>
    <p:sldId id="290" r:id="rId22"/>
    <p:sldId id="266" r:id="rId23"/>
    <p:sldId id="281" r:id="rId24"/>
    <p:sldId id="282" r:id="rId25"/>
    <p:sldId id="283" r:id="rId26"/>
    <p:sldId id="269" r:id="rId27"/>
    <p:sldId id="291"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7312D-5E6A-45B0-80FD-662DC10C0241}" type="datetimeFigureOut">
              <a:rPr lang="en-US" smtClean="0"/>
              <a:t>10/11/2024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731056-A5E9-4A50-8AEE-B2DBB06AA7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28</a:t>
            </a:fld>
            <a:endParaRPr lang="en-US"/>
          </a:p>
        </p:txBody>
      </p:sp>
    </p:spTree>
    <p:extLst>
      <p:ext uri="{BB962C8B-B14F-4D97-AF65-F5344CB8AC3E}">
        <p14:creationId xmlns:p14="http://schemas.microsoft.com/office/powerpoint/2010/main" xmlns="" val="164739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37</a:t>
            </a:fld>
            <a:endParaRPr lang="en-IN"/>
          </a:p>
        </p:txBody>
      </p:sp>
    </p:spTree>
    <p:extLst>
      <p:ext uri="{BB962C8B-B14F-4D97-AF65-F5344CB8AC3E}">
        <p14:creationId xmlns:p14="http://schemas.microsoft.com/office/powerpoint/2010/main" xmlns="" val="261305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38</a:t>
            </a:fld>
            <a:endParaRPr lang="en-IN"/>
          </a:p>
        </p:txBody>
      </p:sp>
    </p:spTree>
    <p:extLst>
      <p:ext uri="{BB962C8B-B14F-4D97-AF65-F5344CB8AC3E}">
        <p14:creationId xmlns:p14="http://schemas.microsoft.com/office/powerpoint/2010/main" xmlns="" val="318902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39</a:t>
            </a:fld>
            <a:endParaRPr lang="en-IN"/>
          </a:p>
        </p:txBody>
      </p:sp>
    </p:spTree>
    <p:extLst>
      <p:ext uri="{BB962C8B-B14F-4D97-AF65-F5344CB8AC3E}">
        <p14:creationId xmlns:p14="http://schemas.microsoft.com/office/powerpoint/2010/main" xmlns="" val="2893160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40</a:t>
            </a:fld>
            <a:endParaRPr lang="en-IN"/>
          </a:p>
        </p:txBody>
      </p:sp>
    </p:spTree>
    <p:extLst>
      <p:ext uri="{BB962C8B-B14F-4D97-AF65-F5344CB8AC3E}">
        <p14:creationId xmlns:p14="http://schemas.microsoft.com/office/powerpoint/2010/main" xmlns="" val="45415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41</a:t>
            </a:fld>
            <a:endParaRPr lang="en-IN"/>
          </a:p>
        </p:txBody>
      </p:sp>
    </p:spTree>
    <p:extLst>
      <p:ext uri="{BB962C8B-B14F-4D97-AF65-F5344CB8AC3E}">
        <p14:creationId xmlns:p14="http://schemas.microsoft.com/office/powerpoint/2010/main" xmlns="" val="3472113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42</a:t>
            </a:fld>
            <a:endParaRPr lang="en-IN"/>
          </a:p>
        </p:txBody>
      </p:sp>
    </p:spTree>
    <p:extLst>
      <p:ext uri="{BB962C8B-B14F-4D97-AF65-F5344CB8AC3E}">
        <p14:creationId xmlns:p14="http://schemas.microsoft.com/office/powerpoint/2010/main" xmlns="" val="3133430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43</a:t>
            </a:fld>
            <a:endParaRPr lang="en-IN"/>
          </a:p>
        </p:txBody>
      </p:sp>
    </p:spTree>
    <p:extLst>
      <p:ext uri="{BB962C8B-B14F-4D97-AF65-F5344CB8AC3E}">
        <p14:creationId xmlns:p14="http://schemas.microsoft.com/office/powerpoint/2010/main" xmlns="" val="275815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44</a:t>
            </a:fld>
            <a:endParaRPr lang="en-IN"/>
          </a:p>
        </p:txBody>
      </p:sp>
    </p:spTree>
    <p:extLst>
      <p:ext uri="{BB962C8B-B14F-4D97-AF65-F5344CB8AC3E}">
        <p14:creationId xmlns:p14="http://schemas.microsoft.com/office/powerpoint/2010/main" xmlns="" val="3621732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45</a:t>
            </a:fld>
            <a:endParaRPr lang="en-IN"/>
          </a:p>
        </p:txBody>
      </p:sp>
    </p:spTree>
    <p:extLst>
      <p:ext uri="{BB962C8B-B14F-4D97-AF65-F5344CB8AC3E}">
        <p14:creationId xmlns:p14="http://schemas.microsoft.com/office/powerpoint/2010/main" xmlns="" val="2878455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46</a:t>
            </a:fld>
            <a:endParaRPr lang="en-IN"/>
          </a:p>
        </p:txBody>
      </p:sp>
    </p:spTree>
    <p:extLst>
      <p:ext uri="{BB962C8B-B14F-4D97-AF65-F5344CB8AC3E}">
        <p14:creationId xmlns:p14="http://schemas.microsoft.com/office/powerpoint/2010/main" xmlns="" val="3017174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29</a:t>
            </a:fld>
            <a:endParaRPr lang="en-US"/>
          </a:p>
        </p:txBody>
      </p:sp>
    </p:spTree>
    <p:extLst>
      <p:ext uri="{BB962C8B-B14F-4D97-AF65-F5344CB8AC3E}">
        <p14:creationId xmlns:p14="http://schemas.microsoft.com/office/powerpoint/2010/main" xmlns="" val="3273289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47</a:t>
            </a:fld>
            <a:endParaRPr lang="en-IN"/>
          </a:p>
        </p:txBody>
      </p:sp>
    </p:spTree>
    <p:extLst>
      <p:ext uri="{BB962C8B-B14F-4D97-AF65-F5344CB8AC3E}">
        <p14:creationId xmlns:p14="http://schemas.microsoft.com/office/powerpoint/2010/main" xmlns="" val="395878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48</a:t>
            </a:fld>
            <a:endParaRPr lang="en-IN"/>
          </a:p>
        </p:txBody>
      </p:sp>
    </p:spTree>
    <p:extLst>
      <p:ext uri="{BB962C8B-B14F-4D97-AF65-F5344CB8AC3E}">
        <p14:creationId xmlns:p14="http://schemas.microsoft.com/office/powerpoint/2010/main" xmlns="" val="3327060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49</a:t>
            </a:fld>
            <a:endParaRPr lang="en-IN"/>
          </a:p>
        </p:txBody>
      </p:sp>
    </p:spTree>
    <p:extLst>
      <p:ext uri="{BB962C8B-B14F-4D97-AF65-F5344CB8AC3E}">
        <p14:creationId xmlns:p14="http://schemas.microsoft.com/office/powerpoint/2010/main" xmlns="" val="3272182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50</a:t>
            </a:fld>
            <a:endParaRPr lang="en-IN"/>
          </a:p>
        </p:txBody>
      </p:sp>
    </p:spTree>
    <p:extLst>
      <p:ext uri="{BB962C8B-B14F-4D97-AF65-F5344CB8AC3E}">
        <p14:creationId xmlns:p14="http://schemas.microsoft.com/office/powerpoint/2010/main" xmlns="" val="57866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30</a:t>
            </a:fld>
            <a:endParaRPr lang="en-US"/>
          </a:p>
        </p:txBody>
      </p:sp>
    </p:spTree>
    <p:extLst>
      <p:ext uri="{BB962C8B-B14F-4D97-AF65-F5344CB8AC3E}">
        <p14:creationId xmlns:p14="http://schemas.microsoft.com/office/powerpoint/2010/main" xmlns="" val="410608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31</a:t>
            </a:fld>
            <a:endParaRPr lang="en-US"/>
          </a:p>
        </p:txBody>
      </p:sp>
    </p:spTree>
    <p:extLst>
      <p:ext uri="{BB962C8B-B14F-4D97-AF65-F5344CB8AC3E}">
        <p14:creationId xmlns:p14="http://schemas.microsoft.com/office/powerpoint/2010/main" xmlns="" val="330644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32</a:t>
            </a:fld>
            <a:endParaRPr lang="en-US"/>
          </a:p>
        </p:txBody>
      </p:sp>
    </p:spTree>
    <p:extLst>
      <p:ext uri="{BB962C8B-B14F-4D97-AF65-F5344CB8AC3E}">
        <p14:creationId xmlns:p14="http://schemas.microsoft.com/office/powerpoint/2010/main" xmlns="" val="70280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33</a:t>
            </a:fld>
            <a:endParaRPr lang="en-US"/>
          </a:p>
        </p:txBody>
      </p:sp>
    </p:spTree>
    <p:extLst>
      <p:ext uri="{BB962C8B-B14F-4D97-AF65-F5344CB8AC3E}">
        <p14:creationId xmlns:p14="http://schemas.microsoft.com/office/powerpoint/2010/main" xmlns="" val="290364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34</a:t>
            </a:fld>
            <a:endParaRPr lang="en-IN"/>
          </a:p>
        </p:txBody>
      </p:sp>
    </p:spTree>
    <p:extLst>
      <p:ext uri="{BB962C8B-B14F-4D97-AF65-F5344CB8AC3E}">
        <p14:creationId xmlns:p14="http://schemas.microsoft.com/office/powerpoint/2010/main" xmlns="" val="2300630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35</a:t>
            </a:fld>
            <a:endParaRPr lang="en-IN"/>
          </a:p>
        </p:txBody>
      </p:sp>
    </p:spTree>
    <p:extLst>
      <p:ext uri="{BB962C8B-B14F-4D97-AF65-F5344CB8AC3E}">
        <p14:creationId xmlns:p14="http://schemas.microsoft.com/office/powerpoint/2010/main" xmlns="" val="277052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36</a:t>
            </a:fld>
            <a:endParaRPr lang="en-IN"/>
          </a:p>
        </p:txBody>
      </p:sp>
    </p:spTree>
    <p:extLst>
      <p:ext uri="{BB962C8B-B14F-4D97-AF65-F5344CB8AC3E}">
        <p14:creationId xmlns:p14="http://schemas.microsoft.com/office/powerpoint/2010/main" xmlns="" val="4171936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10/11/2024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35236" y="2264899"/>
            <a:ext cx="4178105" cy="221872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57201" y="274638"/>
            <a:ext cx="8229600" cy="5433500"/>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03385"/>
          </a:xfrm>
        </p:spPr>
        <p:txBody>
          <a:bodyPr>
            <a:normAutofit fontScale="90000"/>
          </a:bodyPr>
          <a:lstStyle/>
          <a:p>
            <a:r>
              <a:rPr lang="en-US" b="1" dirty="0" err="1" smtClean="0">
                <a:latin typeface="Times New Roman" pitchFamily="18" charset="0"/>
                <a:cs typeface="Times New Roman" pitchFamily="18" charset="0"/>
              </a:rPr>
              <a:t>Pomodoro</a:t>
            </a:r>
            <a:r>
              <a:rPr lang="en-US" b="1" dirty="0" smtClean="0">
                <a:latin typeface="Times New Roman" pitchFamily="18" charset="0"/>
                <a:cs typeface="Times New Roman" pitchFamily="18" charset="0"/>
              </a:rPr>
              <a:t> Technique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703386"/>
            <a:ext cx="8229600" cy="6386732"/>
          </a:xfrm>
        </p:spPr>
        <p:txBody>
          <a:bodyPr>
            <a:normAutofit fontScale="70000" lnSpcReduction="20000"/>
          </a:bodyPr>
          <a:lstStyle/>
          <a:p>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Pomodoro</a:t>
            </a:r>
            <a:r>
              <a:rPr lang="en-US" b="1" dirty="0" smtClean="0">
                <a:latin typeface="Times New Roman" pitchFamily="18" charset="0"/>
                <a:cs typeface="Times New Roman" pitchFamily="18" charset="0"/>
              </a:rPr>
              <a:t> Technique</a:t>
            </a:r>
            <a:r>
              <a:rPr lang="en-US" dirty="0" smtClean="0">
                <a:latin typeface="Times New Roman" pitchFamily="18" charset="0"/>
                <a:cs typeface="Times New Roman" pitchFamily="18" charset="0"/>
              </a:rPr>
              <a:t> is a time management method developed by </a:t>
            </a:r>
            <a:r>
              <a:rPr lang="en-US" dirty="0" smtClean="0">
                <a:latin typeface="Times New Roman" pitchFamily="18" charset="0"/>
                <a:cs typeface="Times New Roman" pitchFamily="18" charset="0"/>
              </a:rPr>
              <a:t>an Italian Francesco </a:t>
            </a:r>
            <a:r>
              <a:rPr lang="en-US" dirty="0" err="1" smtClean="0">
                <a:latin typeface="Times New Roman" pitchFamily="18" charset="0"/>
                <a:cs typeface="Times New Roman" pitchFamily="18" charset="0"/>
              </a:rPr>
              <a:t>Cirillo</a:t>
            </a:r>
            <a:r>
              <a:rPr lang="en-US" dirty="0" smtClean="0">
                <a:latin typeface="Times New Roman" pitchFamily="18" charset="0"/>
                <a:cs typeface="Times New Roman" pitchFamily="18" charset="0"/>
              </a:rPr>
              <a:t> in the late </a:t>
            </a:r>
            <a:r>
              <a:rPr lang="en-US" dirty="0" smtClean="0">
                <a:latin typeface="Times New Roman" pitchFamily="18" charset="0"/>
                <a:cs typeface="Times New Roman" pitchFamily="18" charset="0"/>
              </a:rPr>
              <a:t>1980s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basic process of the </a:t>
            </a:r>
            <a:r>
              <a:rPr lang="en-US" dirty="0" err="1" smtClean="0">
                <a:latin typeface="Times New Roman" pitchFamily="18" charset="0"/>
                <a:cs typeface="Times New Roman" pitchFamily="18" charset="0"/>
              </a:rPr>
              <a:t>Pomodoro</a:t>
            </a:r>
            <a:r>
              <a:rPr lang="en-US" dirty="0" smtClean="0">
                <a:latin typeface="Times New Roman" pitchFamily="18" charset="0"/>
                <a:cs typeface="Times New Roman" pitchFamily="18" charset="0"/>
              </a:rPr>
              <a:t> Technique involves the following steps:</a:t>
            </a:r>
          </a:p>
          <a:p>
            <a:r>
              <a:rPr lang="en-US" b="1" dirty="0" smtClean="0">
                <a:latin typeface="Times New Roman" pitchFamily="18" charset="0"/>
                <a:cs typeface="Times New Roman" pitchFamily="18" charset="0"/>
              </a:rPr>
              <a:t>Choose a Task</a:t>
            </a:r>
            <a:r>
              <a:rPr lang="en-US" dirty="0" smtClean="0">
                <a:latin typeface="Times New Roman" pitchFamily="18" charset="0"/>
                <a:cs typeface="Times New Roman" pitchFamily="18" charset="0"/>
              </a:rPr>
              <a:t>: Select a specific task or project you want to work on. It could be writing an article, coding, studying, or any other activity that requires focus.</a:t>
            </a:r>
          </a:p>
          <a:p>
            <a:r>
              <a:rPr lang="en-US" b="1" dirty="0" smtClean="0">
                <a:latin typeface="Times New Roman" pitchFamily="18" charset="0"/>
                <a:cs typeface="Times New Roman" pitchFamily="18" charset="0"/>
              </a:rPr>
              <a:t>Set a Timer for 25 Minutes</a:t>
            </a:r>
            <a:r>
              <a:rPr lang="en-US" dirty="0" smtClean="0">
                <a:latin typeface="Times New Roman" pitchFamily="18" charset="0"/>
                <a:cs typeface="Times New Roman" pitchFamily="18" charset="0"/>
              </a:rPr>
              <a:t>: Use a timer (traditional kitchen timers, phone apps, or digital tools) to set a countdown for 25 minutes. This time block is called one </a:t>
            </a:r>
            <a:r>
              <a:rPr lang="en-US" i="1" dirty="0" err="1" smtClean="0">
                <a:latin typeface="Times New Roman" pitchFamily="18" charset="0"/>
                <a:cs typeface="Times New Roman" pitchFamily="18" charset="0"/>
              </a:rPr>
              <a:t>Pomodoro</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Work on the Task Until the Timer Rings</a:t>
            </a:r>
            <a:r>
              <a:rPr lang="en-US" dirty="0" smtClean="0">
                <a:latin typeface="Times New Roman" pitchFamily="18" charset="0"/>
                <a:cs typeface="Times New Roman" pitchFamily="18" charset="0"/>
              </a:rPr>
              <a:t>: Focus entirely on the task during this time. Do not allow distractions to interfere with your work. If you think of something else, jot it down and return to your task.</a:t>
            </a:r>
          </a:p>
          <a:p>
            <a:r>
              <a:rPr lang="en-US" b="1" dirty="0" smtClean="0">
                <a:latin typeface="Times New Roman" pitchFamily="18" charset="0"/>
                <a:cs typeface="Times New Roman" pitchFamily="18" charset="0"/>
              </a:rPr>
              <a:t>Take a Short Break</a:t>
            </a:r>
            <a:r>
              <a:rPr lang="en-US" dirty="0" smtClean="0">
                <a:latin typeface="Times New Roman" pitchFamily="18" charset="0"/>
                <a:cs typeface="Times New Roman" pitchFamily="18" charset="0"/>
              </a:rPr>
              <a:t>: When the 25 minutes are up, take a 5-minute break. Stand up, stretch, get some fresh air, or grab a drink. This break helps refresh your mind and body.</a:t>
            </a:r>
          </a:p>
          <a:p>
            <a:r>
              <a:rPr lang="en-US" b="1" dirty="0" smtClean="0">
                <a:latin typeface="Times New Roman" pitchFamily="18" charset="0"/>
                <a:cs typeface="Times New Roman" pitchFamily="18" charset="0"/>
              </a:rPr>
              <a:t>Repeat the Cycle</a:t>
            </a:r>
            <a:r>
              <a:rPr lang="en-US" dirty="0" smtClean="0">
                <a:latin typeface="Times New Roman" pitchFamily="18" charset="0"/>
                <a:cs typeface="Times New Roman" pitchFamily="18" charset="0"/>
              </a:rPr>
              <a:t>: After four </a:t>
            </a:r>
            <a:r>
              <a:rPr lang="en-US" dirty="0" err="1" smtClean="0">
                <a:latin typeface="Times New Roman" pitchFamily="18" charset="0"/>
                <a:cs typeface="Times New Roman" pitchFamily="18" charset="0"/>
              </a:rPr>
              <a:t>Pomodoros</a:t>
            </a:r>
            <a:r>
              <a:rPr lang="en-US" dirty="0" smtClean="0">
                <a:latin typeface="Times New Roman" pitchFamily="18" charset="0"/>
                <a:cs typeface="Times New Roman" pitchFamily="18" charset="0"/>
              </a:rPr>
              <a:t> (four 25-minute sessions), take a longer break, typically 15 to 30 minutes. This longer break gives you more time to recharge before starting the next cycle.</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29600" y="6063175"/>
            <a:ext cx="914400" cy="79482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4507"/>
          </a:xfrm>
        </p:spPr>
        <p:txBody>
          <a:bodyPr>
            <a:normAutofit fontScale="90000"/>
          </a:bodyPr>
          <a:lstStyle/>
          <a:p>
            <a:r>
              <a:rPr lang="en-US" b="1" dirty="0" smtClean="0">
                <a:latin typeface="Times New Roman" pitchFamily="18" charset="0"/>
                <a:cs typeface="Times New Roman" pitchFamily="18" charset="0"/>
              </a:rPr>
              <a:t>Challenges of Monitoring Time</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6948" y="1069145"/>
            <a:ext cx="4290647" cy="5964701"/>
          </a:xfrm>
        </p:spPr>
        <p:txBody>
          <a:bodyPr>
            <a:normAutofit fontScale="77500" lnSpcReduction="20000"/>
          </a:bodyPr>
          <a:lstStyle/>
          <a:p>
            <a:r>
              <a:rPr lang="en-US" b="1" dirty="0" smtClean="0">
                <a:latin typeface="Times New Roman" pitchFamily="18" charset="0"/>
                <a:cs typeface="Times New Roman" pitchFamily="18" charset="0"/>
              </a:rPr>
              <a:t>Over-Monitoring</a:t>
            </a:r>
            <a:r>
              <a:rPr lang="en-US" dirty="0" smtClean="0">
                <a:latin typeface="Times New Roman" pitchFamily="18" charset="0"/>
                <a:cs typeface="Times New Roman" pitchFamily="18" charset="0"/>
              </a:rPr>
              <a:t>: Excessive tracking of every minute can lead to micromanagement and unnecessary stress.</a:t>
            </a:r>
          </a:p>
          <a:p>
            <a:r>
              <a:rPr lang="en-US" b="1" dirty="0" smtClean="0">
                <a:latin typeface="Times New Roman" pitchFamily="18" charset="0"/>
                <a:cs typeface="Times New Roman" pitchFamily="18" charset="0"/>
              </a:rPr>
              <a:t>Inaccuracy</a:t>
            </a:r>
            <a:r>
              <a:rPr lang="en-US" dirty="0" smtClean="0">
                <a:latin typeface="Times New Roman" pitchFamily="18" charset="0"/>
                <a:cs typeface="Times New Roman" pitchFamily="18" charset="0"/>
              </a:rPr>
              <a:t>: If time logs or tracking apps are not updated in real-time, they can become inaccurate, especially if time gaps are forgotten.</a:t>
            </a:r>
          </a:p>
          <a:p>
            <a:r>
              <a:rPr lang="en-US" b="1" dirty="0" smtClean="0">
                <a:latin typeface="Times New Roman" pitchFamily="18" charset="0"/>
                <a:cs typeface="Times New Roman" pitchFamily="18" charset="0"/>
              </a:rPr>
              <a:t>Resistance to Change</a:t>
            </a:r>
            <a:r>
              <a:rPr lang="en-US" dirty="0" smtClean="0">
                <a:latin typeface="Times New Roman" pitchFamily="18" charset="0"/>
                <a:cs typeface="Times New Roman" pitchFamily="18" charset="0"/>
              </a:rPr>
              <a:t>: Some individuals might resist monitoring their time because they see it as a cumbersome task, but with regular practice, it becomes a habit.</a:t>
            </a:r>
          </a:p>
          <a:p>
            <a:endParaRPr lang="en-US"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4811151" y="2039815"/>
            <a:ext cx="4105275" cy="3123028"/>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WORKING UNDER PRESSURE</a:t>
            </a:r>
            <a:endParaRPr lang="en-US" dirty="0"/>
          </a:p>
        </p:txBody>
      </p:sp>
      <p:sp>
        <p:nvSpPr>
          <p:cNvPr id="5" name="Content Placeholder 4"/>
          <p:cNvSpPr>
            <a:spLocks noGrp="1"/>
          </p:cNvSpPr>
          <p:nvPr>
            <p:ph idx="1"/>
          </p:nvPr>
        </p:nvSpPr>
        <p:spPr/>
        <p:txBody>
          <a:bodyPr/>
          <a:lstStyle/>
          <a:p>
            <a:endParaRPr lang="en-US"/>
          </a:p>
        </p:txBody>
      </p:sp>
      <p:pic>
        <p:nvPicPr>
          <p:cNvPr id="12291" name="Picture 3"/>
          <p:cNvPicPr>
            <a:picLocks noChangeAspect="1" noChangeArrowheads="1"/>
          </p:cNvPicPr>
          <p:nvPr/>
        </p:nvPicPr>
        <p:blipFill>
          <a:blip r:embed="rId2"/>
          <a:srcRect/>
          <a:stretch>
            <a:fillRect/>
          </a:stretch>
        </p:blipFill>
        <p:spPr bwMode="auto">
          <a:xfrm>
            <a:off x="457200" y="1417637"/>
            <a:ext cx="8229600" cy="4708526"/>
          </a:xfrm>
          <a:prstGeom prst="rect">
            <a:avLst/>
          </a:prstGeom>
          <a:noFill/>
          <a:ln w="9525">
            <a:noFill/>
            <a:miter lim="800000"/>
            <a:headEnd/>
            <a:tailEnd/>
          </a:ln>
          <a:effectLst/>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98080" y="6126163"/>
            <a:ext cx="1645920" cy="7318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b="1">
                <a:latin typeface="Times New Roman" pitchFamily="18" charset="0"/>
                <a:cs typeface="Times New Roman" pitchFamily="18" charset="0"/>
              </a:rPr>
              <a:t>Working Under Pressure – Definition and Challenges</a:t>
            </a:r>
          </a:p>
        </p:txBody>
      </p:sp>
      <p:sp>
        <p:nvSpPr>
          <p:cNvPr id="3" name="Content Placeholder 2"/>
          <p:cNvSpPr>
            <a:spLocks noGrp="1"/>
          </p:cNvSpPr>
          <p:nvPr>
            <p:ph idx="1"/>
          </p:nvPr>
        </p:nvSpPr>
        <p:spPr>
          <a:xfrm>
            <a:off x="182880" y="1600201"/>
            <a:ext cx="8721969" cy="2071467"/>
          </a:xfrm>
        </p:spPr>
        <p:txBody>
          <a:bodyPr>
            <a:noAutofit/>
          </a:bodyPr>
          <a:lstStyle/>
          <a:p>
            <a:r>
              <a:rPr lang="en-US" sz="2400" b="1" dirty="0" smtClean="0">
                <a:latin typeface="Times New Roman" pitchFamily="18" charset="0"/>
                <a:cs typeface="Times New Roman" pitchFamily="18" charset="0"/>
              </a:rPr>
              <a:t>Working under pressure</a:t>
            </a:r>
            <a:r>
              <a:rPr lang="en-US" sz="2400" dirty="0" smtClean="0">
                <a:latin typeface="Times New Roman" pitchFamily="18" charset="0"/>
                <a:cs typeface="Times New Roman" pitchFamily="18" charset="0"/>
              </a:rPr>
              <a:t> in time management refers to the ability to remain focused, productive, and efficient when faced with tight deadlines, high workloads, or unexpected challenges. It requires managing stress effectively while maintaining high performance, especially in situations where time is limited and the demands are high</a:t>
            </a:r>
            <a:endParaRPr sz="240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2208626" y="3671668"/>
            <a:ext cx="5275385" cy="2910546"/>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84010" y="6077243"/>
            <a:ext cx="1659989" cy="7807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Sources of Pressure</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97280"/>
            <a:ext cx="8229600" cy="5760720"/>
          </a:xfrm>
        </p:spPr>
        <p:txBody>
          <a:bodyPr>
            <a:normAutofit fontScale="85000" lnSpcReduction="10000"/>
          </a:bodyPr>
          <a:lstStyle/>
          <a:p>
            <a:r>
              <a:rPr lang="en-US" b="1" dirty="0" smtClean="0">
                <a:latin typeface="Times New Roman" pitchFamily="18" charset="0"/>
                <a:cs typeface="Times New Roman" pitchFamily="18" charset="0"/>
              </a:rPr>
              <a:t>Tight </a:t>
            </a:r>
            <a:r>
              <a:rPr lang="en-US" b="1" dirty="0" smtClean="0">
                <a:latin typeface="Times New Roman" pitchFamily="18" charset="0"/>
                <a:cs typeface="Times New Roman" pitchFamily="18" charset="0"/>
              </a:rPr>
              <a:t>Deadlines</a:t>
            </a:r>
            <a:r>
              <a:rPr lang="en-US" dirty="0" smtClean="0">
                <a:latin typeface="Times New Roman" pitchFamily="18" charset="0"/>
                <a:cs typeface="Times New Roman" pitchFamily="18" charset="0"/>
              </a:rPr>
              <a:t>: When tasks must be completed within a limited time frame, pressure mounts, especially if the task requires a lot of effort.</a:t>
            </a:r>
          </a:p>
          <a:p>
            <a:r>
              <a:rPr lang="en-US" b="1" dirty="0" smtClean="0">
                <a:latin typeface="Times New Roman" pitchFamily="18" charset="0"/>
                <a:cs typeface="Times New Roman" pitchFamily="18" charset="0"/>
              </a:rPr>
              <a:t>High Volume of Work</a:t>
            </a:r>
            <a:r>
              <a:rPr lang="en-US" dirty="0" smtClean="0">
                <a:latin typeface="Times New Roman" pitchFamily="18" charset="0"/>
                <a:cs typeface="Times New Roman" pitchFamily="18" charset="0"/>
              </a:rPr>
              <a:t>: Juggling multiple tasks and responsibilities can create pressure, as there’s often not enough time to focus deeply on any one task.</a:t>
            </a:r>
          </a:p>
          <a:p>
            <a:r>
              <a:rPr lang="en-US" b="1" dirty="0" smtClean="0">
                <a:latin typeface="Times New Roman" pitchFamily="18" charset="0"/>
                <a:cs typeface="Times New Roman" pitchFamily="18" charset="0"/>
              </a:rPr>
              <a:t>Unexpected Challenges</a:t>
            </a:r>
            <a:r>
              <a:rPr lang="en-US" dirty="0" smtClean="0">
                <a:latin typeface="Times New Roman" pitchFamily="18" charset="0"/>
                <a:cs typeface="Times New Roman" pitchFamily="18" charset="0"/>
              </a:rPr>
              <a:t>: Crises such as technical failures, customer complaints, or unforeseen project complications can add to the pressure to complete tasks quickly.</a:t>
            </a:r>
          </a:p>
          <a:p>
            <a:r>
              <a:rPr lang="en-US" b="1" dirty="0" smtClean="0">
                <a:latin typeface="Times New Roman" pitchFamily="18" charset="0"/>
                <a:cs typeface="Times New Roman" pitchFamily="18" charset="0"/>
              </a:rPr>
              <a:t>External Expectations</a:t>
            </a:r>
            <a:r>
              <a:rPr lang="en-US" dirty="0" smtClean="0">
                <a:latin typeface="Times New Roman" pitchFamily="18" charset="0"/>
                <a:cs typeface="Times New Roman" pitchFamily="18" charset="0"/>
              </a:rPr>
              <a:t>: Pressure may come from external factors like clients, supervisors, or team members, who demand quick results or high-quality work.</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20111" y="5992837"/>
            <a:ext cx="1223889" cy="86516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Challenges of Working Under Pressure</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6948" y="1237957"/>
            <a:ext cx="4839286" cy="5824025"/>
          </a:xfrm>
        </p:spPr>
        <p:txBody>
          <a:bodyPr>
            <a:normAutofit fontScale="77500" lnSpcReduction="20000"/>
          </a:bodyPr>
          <a:lstStyle/>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Burnout</a:t>
            </a:r>
            <a:r>
              <a:rPr lang="en-US" dirty="0" smtClean="0">
                <a:latin typeface="Times New Roman" pitchFamily="18" charset="0"/>
                <a:cs typeface="Times New Roman" pitchFamily="18" charset="0"/>
              </a:rPr>
              <a:t>: Constant pressure without proper stress management can lead to burnout, which affects both productivity and health.</a:t>
            </a:r>
          </a:p>
          <a:p>
            <a:r>
              <a:rPr lang="en-US" b="1" dirty="0" smtClean="0">
                <a:latin typeface="Times New Roman" pitchFamily="18" charset="0"/>
                <a:cs typeface="Times New Roman" pitchFamily="18" charset="0"/>
              </a:rPr>
              <a:t>Decreased Quality</a:t>
            </a:r>
            <a:r>
              <a:rPr lang="en-US" dirty="0" smtClean="0">
                <a:latin typeface="Times New Roman" pitchFamily="18" charset="0"/>
                <a:cs typeface="Times New Roman" pitchFamily="18" charset="0"/>
              </a:rPr>
              <a:t>: In some cases, the pressure to finish tasks quickly can lead to mistakes, oversights, or subpar work.</a:t>
            </a:r>
          </a:p>
          <a:p>
            <a:r>
              <a:rPr lang="en-US" b="1" dirty="0" smtClean="0">
                <a:latin typeface="Times New Roman" pitchFamily="18" charset="0"/>
                <a:cs typeface="Times New Roman" pitchFamily="18" charset="0"/>
              </a:rPr>
              <a:t>Emotional Stress</a:t>
            </a:r>
            <a:r>
              <a:rPr lang="en-US" dirty="0" smtClean="0">
                <a:latin typeface="Times New Roman" pitchFamily="18" charset="0"/>
                <a:cs typeface="Times New Roman" pitchFamily="18" charset="0"/>
              </a:rPr>
              <a:t>: Prolonged exposure to pressure can lead to feelings of anxiety or frustration, which, in turn, impact work quality and personal well-being.</a:t>
            </a:r>
          </a:p>
          <a:p>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5036234" y="2349305"/>
            <a:ext cx="3650566" cy="2765620"/>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a:latin typeface="Times New Roman" pitchFamily="18" charset="0"/>
                <a:cs typeface="Times New Roman" pitchFamily="18" charset="0"/>
              </a:rPr>
              <a:t>Strategies to Handle Pressure Effectively</a:t>
            </a: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u="sng" dirty="0" smtClean="0">
                <a:latin typeface="Times New Roman" pitchFamily="18" charset="0"/>
                <a:cs typeface="Times New Roman" pitchFamily="18" charset="0"/>
              </a:rPr>
              <a:t>Prioritization</a:t>
            </a:r>
            <a:endParaRPr lang="en-US" b="1" u="sng"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Identify Critical Tasks</a:t>
            </a:r>
            <a:r>
              <a:rPr lang="en-US" dirty="0" smtClean="0">
                <a:latin typeface="Times New Roman" pitchFamily="18" charset="0"/>
                <a:cs typeface="Times New Roman" pitchFamily="18" charset="0"/>
              </a:rPr>
              <a:t>: Under pressure, it is crucial to focus on the most important tasks first. </a:t>
            </a:r>
          </a:p>
          <a:p>
            <a:r>
              <a:rPr lang="en-US" b="1" dirty="0" smtClean="0">
                <a:latin typeface="Times New Roman" pitchFamily="18" charset="0"/>
                <a:cs typeface="Times New Roman" pitchFamily="18" charset="0"/>
              </a:rPr>
              <a:t>Break Tasks </a:t>
            </a:r>
            <a:r>
              <a:rPr lang="en-US" dirty="0" smtClean="0">
                <a:latin typeface="Times New Roman" pitchFamily="18" charset="0"/>
                <a:cs typeface="Times New Roman" pitchFamily="18" charset="0"/>
              </a:rPr>
              <a:t>down </a:t>
            </a:r>
            <a:r>
              <a:rPr lang="en-US" dirty="0" smtClean="0">
                <a:latin typeface="Times New Roman" pitchFamily="18" charset="0"/>
                <a:cs typeface="Times New Roman" pitchFamily="18" charset="0"/>
              </a:rPr>
              <a:t>into smaller, manageable steps can make them feel more achievable, allowing you to tackle them one at a time</a:t>
            </a:r>
            <a:r>
              <a:rPr lang="en-US" dirty="0" smtClean="0">
                <a:latin typeface="Times New Roman" pitchFamily="18" charset="0"/>
                <a:cs typeface="Times New Roman" pitchFamily="18" charset="0"/>
              </a:rPr>
              <a:t>.</a:t>
            </a:r>
          </a:p>
          <a:p>
            <a:r>
              <a:rPr lang="en-US" b="1" u="sng" dirty="0" smtClean="0">
                <a:latin typeface="Times New Roman" pitchFamily="18" charset="0"/>
                <a:cs typeface="Times New Roman" pitchFamily="18" charset="0"/>
              </a:rPr>
              <a:t>Planning and Organization</a:t>
            </a:r>
          </a:p>
          <a:p>
            <a:r>
              <a:rPr lang="en-US" b="1" dirty="0" smtClean="0">
                <a:latin typeface="Times New Roman" pitchFamily="18" charset="0"/>
                <a:cs typeface="Times New Roman" pitchFamily="18" charset="0"/>
              </a:rPr>
              <a:t>Create a Detailed Action Plan</a:t>
            </a:r>
            <a:r>
              <a:rPr lang="en-US" dirty="0" smtClean="0">
                <a:latin typeface="Times New Roman" pitchFamily="18" charset="0"/>
                <a:cs typeface="Times New Roman" pitchFamily="18" charset="0"/>
              </a:rPr>
              <a:t>: Organize your tasks by creating a clear timeline of what needs to be done and when. </a:t>
            </a:r>
          </a:p>
          <a:p>
            <a:r>
              <a:rPr lang="en-US" b="1" dirty="0" smtClean="0">
                <a:latin typeface="Times New Roman" pitchFamily="18" charset="0"/>
                <a:cs typeface="Times New Roman" pitchFamily="18" charset="0"/>
              </a:rPr>
              <a:t>Use Time-Blocking</a:t>
            </a:r>
            <a:r>
              <a:rPr lang="en-US" dirty="0" smtClean="0">
                <a:latin typeface="Times New Roman" pitchFamily="18" charset="0"/>
                <a:cs typeface="Times New Roman" pitchFamily="18" charset="0"/>
              </a:rPr>
              <a:t>: Set aside specific chunks of time for each task and stick to them.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One Task at a Time</a:t>
            </a:r>
            <a:r>
              <a:rPr lang="en-US" dirty="0" smtClean="0">
                <a:latin typeface="Times New Roman" pitchFamily="18" charset="0"/>
                <a:cs typeface="Times New Roman" pitchFamily="18" charset="0"/>
              </a:rPr>
              <a:t>: Multitasking often leads to errors and stress under pressure. Instead, focus on completing one task at a time. This helps maintain a high level of quality and prevents confusion</a:t>
            </a:r>
          </a:p>
          <a:p>
            <a:endParaRPr lang="en-US" dirty="0" smtClean="0">
              <a:latin typeface="Times New Roman" pitchFamily="18" charset="0"/>
              <a:cs typeface="Times New Roman" pitchFamily="18" charset="0"/>
            </a:endParaRPr>
          </a:p>
          <a:p>
            <a:pPr>
              <a:buNone/>
            </a:pPr>
            <a:endParaRPr>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29600" y="6147582"/>
            <a:ext cx="914400" cy="71042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Strategies to Handle Pressure Effectively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4255477" cy="4997548"/>
          </a:xfrm>
        </p:spPr>
        <p:txBody>
          <a:bodyPr>
            <a:normAutofit fontScale="70000" lnSpcReduction="20000"/>
          </a:bodyPr>
          <a:lstStyle/>
          <a:p>
            <a:r>
              <a:rPr lang="en-US" b="1" u="sng" dirty="0" smtClean="0">
                <a:latin typeface="Times New Roman" pitchFamily="18" charset="0"/>
                <a:cs typeface="Times New Roman" pitchFamily="18" charset="0"/>
              </a:rPr>
              <a:t>Delegate </a:t>
            </a:r>
            <a:r>
              <a:rPr lang="en-US" b="1" u="sng" dirty="0" smtClean="0">
                <a:latin typeface="Times New Roman" pitchFamily="18" charset="0"/>
                <a:cs typeface="Times New Roman" pitchFamily="18" charset="0"/>
              </a:rPr>
              <a:t>Low-Priority Tasks</a:t>
            </a:r>
            <a:r>
              <a:rPr lang="en-US" dirty="0" smtClean="0">
                <a:latin typeface="Times New Roman" pitchFamily="18" charset="0"/>
                <a:cs typeface="Times New Roman" pitchFamily="18" charset="0"/>
              </a:rPr>
              <a:t>: When pressure builds, it’s important to focus on tasks that require your attention and expertise. Delegate less critical tasks to others when possible, freeing up your time to handle the most important ones.</a:t>
            </a:r>
          </a:p>
          <a:p>
            <a:r>
              <a:rPr lang="en-US" b="1" u="sng" dirty="0" smtClean="0">
                <a:latin typeface="Times New Roman" pitchFamily="18" charset="0"/>
                <a:cs typeface="Times New Roman" pitchFamily="18" charset="0"/>
              </a:rPr>
              <a:t>Use </a:t>
            </a:r>
            <a:r>
              <a:rPr lang="en-US" b="1" u="sng" dirty="0" smtClean="0">
                <a:latin typeface="Times New Roman" pitchFamily="18" charset="0"/>
                <a:cs typeface="Times New Roman" pitchFamily="18" charset="0"/>
              </a:rPr>
              <a:t>Short Breaks to Avoid Burnout</a:t>
            </a:r>
            <a:r>
              <a:rPr lang="en-US" dirty="0" smtClean="0">
                <a:latin typeface="Times New Roman" pitchFamily="18" charset="0"/>
                <a:cs typeface="Times New Roman" pitchFamily="18" charset="0"/>
              </a:rPr>
              <a:t>: Under pressure, it’s easy to forget to take breaks. However, even under tight deadlines, short breaks (like those in the </a:t>
            </a:r>
            <a:r>
              <a:rPr lang="en-US" dirty="0" err="1" smtClean="0">
                <a:latin typeface="Times New Roman" pitchFamily="18" charset="0"/>
                <a:cs typeface="Times New Roman" pitchFamily="18" charset="0"/>
              </a:rPr>
              <a:t>Pomodoro</a:t>
            </a:r>
            <a:r>
              <a:rPr lang="en-US" dirty="0" smtClean="0">
                <a:latin typeface="Times New Roman" pitchFamily="18" charset="0"/>
                <a:cs typeface="Times New Roman" pitchFamily="18" charset="0"/>
              </a:rPr>
              <a:t> Technique) can help recharge your energy and improve focus when you return to the task.</a:t>
            </a:r>
          </a:p>
          <a:p>
            <a:endParaRPr lang="en-US"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5211860" y="1941342"/>
            <a:ext cx="3172485" cy="3671667"/>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b="1">
                <a:latin typeface="Times New Roman" pitchFamily="18" charset="0"/>
                <a:cs typeface="Times New Roman" pitchFamily="18" charset="0"/>
              </a:rPr>
              <a:t>How to </a:t>
            </a:r>
            <a:r>
              <a:rPr b="1">
                <a:latin typeface="Times New Roman" pitchFamily="18" charset="0"/>
                <a:cs typeface="Times New Roman" pitchFamily="18" charset="0"/>
              </a:rPr>
              <a:t>Set </a:t>
            </a:r>
            <a:r>
              <a:rPr b="1" smtClean="0">
                <a:latin typeface="Times New Roman" pitchFamily="18" charset="0"/>
                <a:cs typeface="Times New Roman" pitchFamily="18" charset="0"/>
              </a:rPr>
              <a:t>Priorities</a:t>
            </a:r>
            <a:r>
              <a:rPr lang="en-US" b="1" dirty="0" smtClean="0">
                <a:latin typeface="Times New Roman" pitchFamily="18" charset="0"/>
                <a:cs typeface="Times New Roman" pitchFamily="18" charset="0"/>
              </a:rPr>
              <a:t>-The </a:t>
            </a:r>
            <a:r>
              <a:rPr b="1" smtClean="0">
                <a:latin typeface="Times New Roman" pitchFamily="18" charset="0"/>
                <a:cs typeface="Times New Roman" pitchFamily="18" charset="0"/>
              </a:rPr>
              <a:t>Eisenhower</a:t>
            </a:r>
            <a:r>
              <a:rPr lang="en-US" b="1" dirty="0" smtClean="0">
                <a:latin typeface="Times New Roman" pitchFamily="18" charset="0"/>
                <a:cs typeface="Times New Roman" pitchFamily="18" charset="0"/>
              </a:rPr>
              <a:t> </a:t>
            </a:r>
            <a:r>
              <a:rPr b="1" smtClean="0">
                <a:latin typeface="Times New Roman" pitchFamily="18" charset="0"/>
                <a:cs typeface="Times New Roman" pitchFamily="18" charset="0"/>
              </a:rPr>
              <a:t>Matrix</a:t>
            </a:r>
            <a:endParaRPr b="1">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1350498" y="1614586"/>
            <a:ext cx="6738423" cy="4518928"/>
          </a:xfrm>
          <a:prstGeom prst="rect">
            <a:avLst/>
          </a:prstGeom>
          <a:noFill/>
          <a:ln w="9525">
            <a:noFill/>
            <a:miter lim="800000"/>
            <a:headEnd/>
            <a:tailEnd/>
          </a:ln>
          <a:effectLst/>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26214" y="6133514"/>
            <a:ext cx="1617785" cy="72448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3" y="1"/>
            <a:ext cx="8651631" cy="2053882"/>
          </a:xfrm>
        </p:spPr>
        <p:txBody>
          <a:bodyPr>
            <a:normAutofit fontScale="90000"/>
          </a:bodyPr>
          <a:lstStyle/>
          <a:p>
            <a:r>
              <a:rPr b="1" smtClean="0">
                <a:latin typeface="Times New Roman" pitchFamily="18" charset="0"/>
                <a:cs typeface="Times New Roman" pitchFamily="18" charset="0"/>
              </a:rPr>
              <a:t>Time Management: Monitoring, Working Under Pressure, and Adhering to Deadlines</a:t>
            </a:r>
            <a:endParaRPr b="1">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a:p>
        </p:txBody>
      </p:sp>
      <p:pic>
        <p:nvPicPr>
          <p:cNvPr id="5" name="Picture 2"/>
          <p:cNvPicPr>
            <a:picLocks noChangeAspect="1" noChangeArrowheads="1"/>
          </p:cNvPicPr>
          <p:nvPr/>
        </p:nvPicPr>
        <p:blipFill>
          <a:blip r:embed="rId2"/>
          <a:srcRect/>
          <a:stretch>
            <a:fillRect/>
          </a:stretch>
        </p:blipFill>
        <p:spPr bwMode="auto">
          <a:xfrm>
            <a:off x="800100" y="2053883"/>
            <a:ext cx="7543800" cy="4029075"/>
          </a:xfrm>
          <a:prstGeom prst="rect">
            <a:avLst/>
          </a:prstGeom>
          <a:noFill/>
          <a:ln w="9525">
            <a:noFill/>
            <a:miter lim="800000"/>
            <a:headEnd/>
            <a:tailEnd/>
          </a:ln>
          <a:effectLst/>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49300" y="6082957"/>
            <a:ext cx="1589200" cy="77504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559"/>
          </a:xfrm>
        </p:spPr>
        <p:txBody>
          <a:bodyPr>
            <a:normAutofit fontScale="90000"/>
          </a:bodyPr>
          <a:lstStyle/>
          <a:p>
            <a:r>
              <a:rPr lang="en-US" b="1"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Eisenhower Matrix</a:t>
            </a:r>
            <a:endParaRPr lang="en-US" dirty="0"/>
          </a:p>
        </p:txBody>
      </p:sp>
      <p:sp>
        <p:nvSpPr>
          <p:cNvPr id="3" name="Content Placeholder 2"/>
          <p:cNvSpPr>
            <a:spLocks noGrp="1"/>
          </p:cNvSpPr>
          <p:nvPr>
            <p:ph idx="1"/>
          </p:nvPr>
        </p:nvSpPr>
        <p:spPr>
          <a:xfrm>
            <a:off x="457200" y="872197"/>
            <a:ext cx="8229600" cy="5985803"/>
          </a:xfrm>
        </p:spPr>
        <p:txBody>
          <a:bodyPr>
            <a:normAutofit fontScale="92500" lnSpcReduction="20000"/>
          </a:bodyPr>
          <a:lstStyle/>
          <a:p>
            <a:pPr fontAlgn="base"/>
            <a:r>
              <a:rPr lang="en-US" sz="2600" dirty="0" smtClean="0">
                <a:latin typeface="Times New Roman" pitchFamily="18" charset="0"/>
                <a:cs typeface="Times New Roman" pitchFamily="18" charset="0"/>
              </a:rPr>
              <a:t>The method is named after Dwight D. Eisenhower, the 34th US president (1953 – 1961). In a speech to the World Council of Churches on 19 August 1954, he quoted a former college president, not mentioned by name, as follows</a:t>
            </a:r>
          </a:p>
          <a:p>
            <a:pPr fontAlgn="base"/>
            <a:r>
              <a:rPr lang="en-US" sz="2600" dirty="0" smtClean="0">
                <a:latin typeface="Times New Roman" pitchFamily="18" charset="0"/>
                <a:cs typeface="Times New Roman" pitchFamily="18" charset="0"/>
              </a:rPr>
              <a:t>“I have two kinds of problems, the urgent and the important. The urgent are not important, and the important are never urgent”.</a:t>
            </a:r>
            <a:r>
              <a:rPr lang="en-US" sz="2600" dirty="0" smtClean="0">
                <a:latin typeface="Times New Roman" pitchFamily="18" charset="0"/>
                <a:cs typeface="Times New Roman" pitchFamily="18" charset="0"/>
              </a:rPr>
              <a:t>¹</a:t>
            </a:r>
          </a:p>
          <a:p>
            <a:pPr fontAlgn="base"/>
            <a:r>
              <a:rPr lang="en-US" sz="2600" b="1" dirty="0" smtClean="0">
                <a:latin typeface="Times New Roman" pitchFamily="18" charset="0"/>
                <a:cs typeface="Times New Roman" pitchFamily="18" charset="0"/>
              </a:rPr>
              <a:t>Quadrant </a:t>
            </a:r>
            <a:r>
              <a:rPr lang="en-US" sz="2600" b="1" dirty="0" smtClean="0">
                <a:latin typeface="Times New Roman" pitchFamily="18" charset="0"/>
                <a:cs typeface="Times New Roman" pitchFamily="18" charset="0"/>
              </a:rPr>
              <a:t>1: Urgent and Important (Do First</a:t>
            </a:r>
            <a:r>
              <a:rPr lang="en-US" sz="2600" b="1"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Prioritize and complete these tasks immediately</a:t>
            </a:r>
            <a:r>
              <a:rPr lang="en-US" sz="2600" dirty="0" smtClean="0">
                <a:latin typeface="Times New Roman" pitchFamily="18" charset="0"/>
                <a:cs typeface="Times New Roman" pitchFamily="18" charset="0"/>
              </a:rPr>
              <a:t>.</a:t>
            </a:r>
          </a:p>
          <a:p>
            <a:pPr fontAlgn="base"/>
            <a:r>
              <a:rPr lang="en-US" sz="2600" b="1" dirty="0" smtClean="0">
                <a:latin typeface="Times New Roman" pitchFamily="18" charset="0"/>
                <a:cs typeface="Times New Roman" pitchFamily="18" charset="0"/>
              </a:rPr>
              <a:t>Quadrant </a:t>
            </a:r>
            <a:r>
              <a:rPr lang="en-US" sz="2600" b="1" dirty="0" smtClean="0">
                <a:latin typeface="Times New Roman" pitchFamily="18" charset="0"/>
                <a:cs typeface="Times New Roman" pitchFamily="18" charset="0"/>
              </a:rPr>
              <a:t>2: Important but Not Urgent (Schedule</a:t>
            </a:r>
            <a:r>
              <a:rPr lang="en-US" sz="2600" b="1"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Schedule these tasks for a later time or in regular intervals. Focus on them to prevent them from becoming urgent</a:t>
            </a:r>
            <a:r>
              <a:rPr lang="en-US" sz="2600" dirty="0" smtClean="0">
                <a:latin typeface="Times New Roman" pitchFamily="18" charset="0"/>
                <a:cs typeface="Times New Roman" pitchFamily="18" charset="0"/>
              </a:rPr>
              <a:t>.</a:t>
            </a:r>
          </a:p>
          <a:p>
            <a:pPr fontAlgn="base"/>
            <a:r>
              <a:rPr lang="en-US" sz="2600" b="1" dirty="0" smtClean="0">
                <a:latin typeface="Times New Roman" pitchFamily="18" charset="0"/>
                <a:cs typeface="Times New Roman" pitchFamily="18" charset="0"/>
              </a:rPr>
              <a:t>Quadrant </a:t>
            </a:r>
            <a:r>
              <a:rPr lang="en-US" sz="2600" b="1" dirty="0" smtClean="0">
                <a:latin typeface="Times New Roman" pitchFamily="18" charset="0"/>
                <a:cs typeface="Times New Roman" pitchFamily="18" charset="0"/>
              </a:rPr>
              <a:t>3: Urgent</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but</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Not Important (Delegate</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Delegate these tasks to someone else, or minimize the time spent on them</a:t>
            </a:r>
            <a:r>
              <a:rPr lang="en-US" sz="2600" dirty="0" smtClean="0">
                <a:latin typeface="Times New Roman" pitchFamily="18" charset="0"/>
                <a:cs typeface="Times New Roman" pitchFamily="18" charset="0"/>
              </a:rPr>
              <a:t>.</a:t>
            </a:r>
          </a:p>
          <a:p>
            <a:pPr fontAlgn="base"/>
            <a:r>
              <a:rPr lang="en-US" sz="2600" b="1" dirty="0" smtClean="0">
                <a:latin typeface="Times New Roman" pitchFamily="18" charset="0"/>
                <a:cs typeface="Times New Roman" pitchFamily="18" charset="0"/>
              </a:rPr>
              <a:t>Quadrant </a:t>
            </a:r>
            <a:r>
              <a:rPr lang="en-US" sz="2600" b="1" dirty="0" smtClean="0">
                <a:latin typeface="Times New Roman" pitchFamily="18" charset="0"/>
                <a:cs typeface="Times New Roman" pitchFamily="18" charset="0"/>
              </a:rPr>
              <a:t>4:</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Neither Urgent nor Important (</a:t>
            </a:r>
            <a:r>
              <a:rPr lang="en-US" sz="2600" b="1" dirty="0" smtClean="0">
                <a:latin typeface="Times New Roman" pitchFamily="18" charset="0"/>
                <a:cs typeface="Times New Roman" pitchFamily="18" charset="0"/>
              </a:rPr>
              <a:t>Eliminate)</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Eliminate or drastically reduce these activities to free up time for more important tasks.</a:t>
            </a:r>
          </a:p>
          <a:p>
            <a:pPr fontAlgn="base"/>
            <a:endParaRPr lang="en-US" dirty="0" smtClean="0">
              <a:latin typeface="Times New Roman" pitchFamily="18" charset="0"/>
              <a:cs typeface="Times New Roman" pitchFamily="18" charset="0"/>
            </a:endParaRPr>
          </a:p>
          <a:p>
            <a:pPr fontAlgn="base"/>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09095" y="6217919"/>
            <a:ext cx="1434904" cy="64008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2980"/>
          </a:xfrm>
        </p:spPr>
        <p:txBody>
          <a:bodyPr/>
          <a:lstStyle/>
          <a:p>
            <a:r>
              <a:rPr lang="en-US" b="1" dirty="0" smtClean="0">
                <a:latin typeface="Times New Roman" pitchFamily="18" charset="0"/>
                <a:cs typeface="Times New Roman" pitchFamily="18" charset="0"/>
              </a:rPr>
              <a:t>ADHERING TO DEADLINES</a:t>
            </a:r>
            <a:endParaRPr lang="en-US" b="1" dirty="0">
              <a:latin typeface="Times New Roman" pitchFamily="18" charset="0"/>
              <a:cs typeface="Times New Roman" pitchFamily="18" charset="0"/>
            </a:endParaRPr>
          </a:p>
        </p:txBody>
      </p:sp>
      <p:pic>
        <p:nvPicPr>
          <p:cNvPr id="4" name="Content Placeholder 3" descr="5678.jpg"/>
          <p:cNvPicPr>
            <a:picLocks noGrp="1" noChangeAspect="1"/>
          </p:cNvPicPr>
          <p:nvPr>
            <p:ph idx="1"/>
          </p:nvPr>
        </p:nvPicPr>
        <p:blipFill>
          <a:blip r:embed="rId2"/>
          <a:stretch>
            <a:fillRect/>
          </a:stretch>
        </p:blipFill>
        <p:spPr>
          <a:xfrm>
            <a:off x="689316" y="1167618"/>
            <a:ext cx="7997484" cy="5289453"/>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10622" y="5824022"/>
            <a:ext cx="1533377" cy="103397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a:latin typeface="Times New Roman" pitchFamily="18" charset="0"/>
                <a:cs typeface="Times New Roman" pitchFamily="18" charset="0"/>
              </a:rPr>
              <a:t>What Are Deadlines and Why Are They Important?</a:t>
            </a:r>
          </a:p>
        </p:txBody>
      </p:sp>
      <p:sp>
        <p:nvSpPr>
          <p:cNvPr id="3" name="Content Placeholder 2"/>
          <p:cNvSpPr>
            <a:spLocks noGrp="1"/>
          </p:cNvSpPr>
          <p:nvPr>
            <p:ph idx="1"/>
          </p:nvPr>
        </p:nvSpPr>
        <p:spPr>
          <a:xfrm>
            <a:off x="267286" y="1600200"/>
            <a:ext cx="4600136" cy="5257800"/>
          </a:xfrm>
        </p:spPr>
        <p:txBody>
          <a:bodyPr>
            <a:normAutofit fontScale="77500" lnSpcReduction="20000"/>
          </a:bodyPr>
          <a:lstStyle/>
          <a:p>
            <a:r>
              <a:rPr lang="en-US" b="1" dirty="0" smtClean="0">
                <a:latin typeface="Times New Roman" pitchFamily="18" charset="0"/>
                <a:cs typeface="Times New Roman" pitchFamily="18" charset="0"/>
              </a:rPr>
              <a:t>Adhering to deadlines</a:t>
            </a:r>
            <a:r>
              <a:rPr lang="en-US" dirty="0" smtClean="0">
                <a:latin typeface="Times New Roman" pitchFamily="18" charset="0"/>
                <a:cs typeface="Times New Roman" pitchFamily="18" charset="0"/>
              </a:rPr>
              <a:t> in time management refers to the ability to complete tasks, projects, or assignments within the set or agreed-upon time frame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Meeting deadlines is crucial in both personal and professional contexts as it reflects an individual’s reliability, discipline, and ability to manage their time effectively. It ensures that work progresses as planned and that goals are achieved without delays.</a:t>
            </a:r>
            <a:endParaRPr>
              <a:latin typeface="Times New Roman" pitchFamily="18" charset="0"/>
              <a:cs typeface="Times New Roman" pitchFamily="18" charset="0"/>
            </a:endParaRPr>
          </a:p>
        </p:txBody>
      </p:sp>
      <p:pic>
        <p:nvPicPr>
          <p:cNvPr id="13315" name="Picture 3"/>
          <p:cNvPicPr>
            <a:picLocks noChangeAspect="1" noChangeArrowheads="1"/>
          </p:cNvPicPr>
          <p:nvPr/>
        </p:nvPicPr>
        <p:blipFill>
          <a:blip r:embed="rId2"/>
          <a:srcRect/>
          <a:stretch>
            <a:fillRect/>
          </a:stretch>
        </p:blipFill>
        <p:spPr bwMode="auto">
          <a:xfrm>
            <a:off x="4867423" y="2264898"/>
            <a:ext cx="4276578" cy="3080825"/>
          </a:xfrm>
          <a:prstGeom prst="rect">
            <a:avLst/>
          </a:prstGeom>
          <a:noFill/>
          <a:ln w="9525">
            <a:noFill/>
            <a:miter lim="800000"/>
            <a:headEnd/>
            <a:tailEnd/>
          </a:ln>
          <a:effectLst/>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Common Challenges in Adhering to Deadlines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417638"/>
            <a:ext cx="5078437" cy="5440362"/>
          </a:xfrm>
        </p:spPr>
        <p:txBody>
          <a:bodyPr>
            <a:normAutofit fontScale="70000" lnSpcReduction="20000"/>
          </a:bodyPr>
          <a:lstStyle/>
          <a:p>
            <a:r>
              <a:rPr lang="en-US" b="1" dirty="0" smtClean="0">
                <a:latin typeface="Times New Roman" pitchFamily="18" charset="0"/>
                <a:cs typeface="Times New Roman" pitchFamily="18" charset="0"/>
              </a:rPr>
              <a:t>Procrastination</a:t>
            </a:r>
            <a:r>
              <a:rPr lang="en-US" dirty="0" smtClean="0">
                <a:latin typeface="Times New Roman" pitchFamily="18" charset="0"/>
                <a:cs typeface="Times New Roman" pitchFamily="18" charset="0"/>
              </a:rPr>
              <a:t>: Putting off tasks until the last minute makes it difficult to meet deadlines. This often results in rushed work and lower quality.</a:t>
            </a:r>
          </a:p>
          <a:p>
            <a:r>
              <a:rPr lang="en-US" b="1" dirty="0" smtClean="0">
                <a:latin typeface="Times New Roman" pitchFamily="18" charset="0"/>
                <a:cs typeface="Times New Roman" pitchFamily="18" charset="0"/>
              </a:rPr>
              <a:t>Poor Estimation</a:t>
            </a:r>
            <a:r>
              <a:rPr lang="en-US" dirty="0" smtClean="0">
                <a:latin typeface="Times New Roman" pitchFamily="18" charset="0"/>
                <a:cs typeface="Times New Roman" pitchFamily="18" charset="0"/>
              </a:rPr>
              <a:t>: Underestimating how long a task will take is a common reason for missed deadlines. This often leads to delays and stress as the deadline approaches.</a:t>
            </a:r>
          </a:p>
          <a:p>
            <a:r>
              <a:rPr lang="en-US" b="1" dirty="0" smtClean="0">
                <a:latin typeface="Times New Roman" pitchFamily="18" charset="0"/>
                <a:cs typeface="Times New Roman" pitchFamily="18" charset="0"/>
              </a:rPr>
              <a:t>Multitasking</a:t>
            </a:r>
            <a:r>
              <a:rPr lang="en-US" dirty="0" smtClean="0">
                <a:latin typeface="Times New Roman" pitchFamily="18" charset="0"/>
                <a:cs typeface="Times New Roman" pitchFamily="18" charset="0"/>
              </a:rPr>
              <a:t>: Trying to juggle multiple projects or tasks simultaneously can lead to inefficiency, causing delays in completing any of the tasks.</a:t>
            </a:r>
          </a:p>
          <a:p>
            <a:r>
              <a:rPr lang="en-US" b="1" dirty="0" smtClean="0">
                <a:latin typeface="Times New Roman" pitchFamily="18" charset="0"/>
                <a:cs typeface="Times New Roman" pitchFamily="18" charset="0"/>
              </a:rPr>
              <a:t>Unforeseen Circumstances</a:t>
            </a:r>
            <a:r>
              <a:rPr lang="en-US" dirty="0" smtClean="0">
                <a:latin typeface="Times New Roman" pitchFamily="18" charset="0"/>
                <a:cs typeface="Times New Roman" pitchFamily="18" charset="0"/>
              </a:rPr>
              <a:t>: Unexpected issues such as technical problems, personal emergencies, or additional workload can disrupt plans and make it harder to meet deadlines.</a:t>
            </a:r>
          </a:p>
          <a:p>
            <a:endParaRPr lang="en-US"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srcRect/>
          <a:stretch>
            <a:fillRect/>
          </a:stretch>
        </p:blipFill>
        <p:spPr bwMode="auto">
          <a:xfrm>
            <a:off x="5472331" y="2067951"/>
            <a:ext cx="3671669" cy="3446584"/>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Strategies for Adhering to Deadlines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 y="1417638"/>
            <a:ext cx="4726745" cy="5785020"/>
          </a:xfrm>
        </p:spPr>
        <p:txBody>
          <a:bodyPr>
            <a:normAutofit fontScale="85000" lnSpcReduction="20000"/>
          </a:bodyPr>
          <a:lstStyle/>
          <a:p>
            <a:r>
              <a:rPr lang="en-US" b="1" dirty="0" smtClean="0">
                <a:latin typeface="Times New Roman" pitchFamily="18" charset="0"/>
                <a:cs typeface="Times New Roman" pitchFamily="18" charset="0"/>
              </a:rPr>
              <a:t>Understand </a:t>
            </a:r>
            <a:r>
              <a:rPr lang="en-US" b="1" dirty="0" smtClean="0">
                <a:latin typeface="Times New Roman" pitchFamily="18" charset="0"/>
                <a:cs typeface="Times New Roman" pitchFamily="18" charset="0"/>
              </a:rPr>
              <a:t>the Task</a:t>
            </a:r>
            <a:r>
              <a:rPr lang="en-US" dirty="0" smtClean="0">
                <a:latin typeface="Times New Roman" pitchFamily="18" charset="0"/>
                <a:cs typeface="Times New Roman" pitchFamily="18" charset="0"/>
              </a:rPr>
              <a:t>: Before committing to a deadline, fully understand the task’s scope and the steps required to complete it. This allows for a more accurate estimate of how much time is needed</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Create a Schedule</a:t>
            </a:r>
            <a:r>
              <a:rPr lang="en-US" dirty="0" smtClean="0">
                <a:latin typeface="Times New Roman" pitchFamily="18" charset="0"/>
                <a:cs typeface="Times New Roman" pitchFamily="18" charset="0"/>
              </a:rPr>
              <a:t>: Use calendars, planners, or time-management tools to create a detailed timeline for completing each task. This schedule should include start dates, intermediate milestones, and final deadlines.</a:t>
            </a:r>
          </a:p>
          <a:p>
            <a:endParaRPr lang="en-US"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srcRect/>
          <a:stretch>
            <a:fillRect/>
          </a:stretch>
        </p:blipFill>
        <p:spPr bwMode="auto">
          <a:xfrm>
            <a:off x="5064370" y="2321168"/>
            <a:ext cx="3905542" cy="3094453"/>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Strategies for Adhering to Deadlines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b="1" dirty="0" smtClean="0">
                <a:latin typeface="Times New Roman" pitchFamily="18" charset="0"/>
                <a:cs typeface="Times New Roman" pitchFamily="18" charset="0"/>
              </a:rPr>
              <a:t>Focus on Urgent and Important Tasks</a:t>
            </a:r>
            <a:r>
              <a:rPr lang="en-US" dirty="0" smtClean="0">
                <a:latin typeface="Times New Roman" pitchFamily="18" charset="0"/>
                <a:cs typeface="Times New Roman" pitchFamily="18" charset="0"/>
              </a:rPr>
              <a:t>: Use time management tools like the </a:t>
            </a:r>
            <a:r>
              <a:rPr lang="en-US" b="1" dirty="0" smtClean="0">
                <a:latin typeface="Times New Roman" pitchFamily="18" charset="0"/>
                <a:cs typeface="Times New Roman" pitchFamily="18" charset="0"/>
              </a:rPr>
              <a:t>Eisenhower Matrix</a:t>
            </a:r>
            <a:r>
              <a:rPr lang="en-US" dirty="0" smtClean="0">
                <a:latin typeface="Times New Roman" pitchFamily="18" charset="0"/>
                <a:cs typeface="Times New Roman" pitchFamily="18" charset="0"/>
              </a:rPr>
              <a:t> to distinguish between urgent, important, and non-essential tasks. Focus on tasks that have the highest priority to ensure you meet critical deadlines</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Adjust Plans if Needed</a:t>
            </a:r>
            <a:r>
              <a:rPr lang="en-US" dirty="0" smtClean="0">
                <a:latin typeface="Times New Roman" pitchFamily="18" charset="0"/>
                <a:cs typeface="Times New Roman" pitchFamily="18" charset="0"/>
              </a:rPr>
              <a:t>: If you notice that progress is slower than expected, adjust your schedule or re-prioritize tasks. Sometimes, it may be necessary to delegate tasks or request additional help to stay on track.</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6710"/>
          </a:xfrm>
        </p:spPr>
        <p:txBody>
          <a:bodyPr>
            <a:normAutofit fontScale="90000"/>
          </a:bodyPr>
          <a:lstStyle/>
          <a:p>
            <a:r>
              <a:rPr b="1">
                <a:latin typeface="Times New Roman" pitchFamily="18" charset="0"/>
                <a:cs typeface="Times New Roman" pitchFamily="18" charset="0"/>
              </a:rPr>
              <a:t>Combining Time Management, Pressure, and Deadlines for Success</a:t>
            </a:r>
          </a:p>
        </p:txBody>
      </p:sp>
      <p:sp>
        <p:nvSpPr>
          <p:cNvPr id="3" name="Content Placeholder 2"/>
          <p:cNvSpPr>
            <a:spLocks noGrp="1"/>
          </p:cNvSpPr>
          <p:nvPr>
            <p:ph idx="1"/>
          </p:nvPr>
        </p:nvSpPr>
        <p:spPr>
          <a:xfrm>
            <a:off x="0" y="1406769"/>
            <a:ext cx="5458265" cy="5697415"/>
          </a:xfrm>
        </p:spPr>
        <p:txBody>
          <a:bodyPr>
            <a:normAutofit fontScale="70000" lnSpcReduction="20000"/>
          </a:bodyPr>
          <a:lstStyle/>
          <a:p>
            <a:r>
              <a:rPr>
                <a:latin typeface="Times New Roman" pitchFamily="18" charset="0"/>
                <a:cs typeface="Times New Roman" pitchFamily="18" charset="0"/>
              </a:rPr>
              <a:t>Managing time well helps reduce pressure and ensures deadlines are met. Effective monitoring ensures tasks are on track, and knowing how to handle pressure leads to a more productive, less stressful work </a:t>
            </a:r>
            <a:r>
              <a:rPr>
                <a:latin typeface="Times New Roman" pitchFamily="18" charset="0"/>
                <a:cs typeface="Times New Roman" pitchFamily="18" charset="0"/>
              </a:rPr>
              <a:t>environment</a:t>
            </a:r>
            <a:r>
              <a:rPr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Set SMART Deadlines</a:t>
            </a:r>
            <a:r>
              <a:rPr lang="en-US" dirty="0" smtClean="0">
                <a:latin typeface="Times New Roman" pitchFamily="18" charset="0"/>
                <a:cs typeface="Times New Roman" pitchFamily="18" charset="0"/>
              </a:rPr>
              <a:t>: Ensure that deadlines are </a:t>
            </a:r>
            <a:r>
              <a:rPr lang="en-US" sz="3400" b="1" i="1" dirty="0" smtClean="0">
                <a:latin typeface="Times New Roman" pitchFamily="18" charset="0"/>
                <a:cs typeface="Times New Roman" pitchFamily="18" charset="0"/>
              </a:rPr>
              <a:t>Specific, Measurable, Achievable, Relevant,</a:t>
            </a:r>
            <a:r>
              <a:rPr lang="en-US" sz="3400" b="1" dirty="0" smtClean="0">
                <a:latin typeface="Times New Roman" pitchFamily="18" charset="0"/>
                <a:cs typeface="Times New Roman" pitchFamily="18" charset="0"/>
              </a:rPr>
              <a:t> and </a:t>
            </a:r>
            <a:r>
              <a:rPr lang="en-US" sz="3400" b="1" i="1" dirty="0" smtClean="0">
                <a:latin typeface="Times New Roman" pitchFamily="18" charset="0"/>
                <a:cs typeface="Times New Roman" pitchFamily="18" charset="0"/>
              </a:rPr>
              <a:t>Time-bound</a:t>
            </a:r>
            <a:r>
              <a:rPr lang="en-US" sz="3400" b="1" dirty="0" smtClean="0">
                <a:latin typeface="Times New Roman" pitchFamily="18" charset="0"/>
                <a:cs typeface="Times New Roman" pitchFamily="18" charset="0"/>
              </a:rPr>
              <a:t> (SMART) </a:t>
            </a:r>
            <a:r>
              <a:rPr lang="en-US" dirty="0" smtClean="0">
                <a:latin typeface="Times New Roman" pitchFamily="18" charset="0"/>
                <a:cs typeface="Times New Roman" pitchFamily="18" charset="0"/>
              </a:rPr>
              <a:t>to make them realistic and motivating.</a:t>
            </a:r>
          </a:p>
          <a:p>
            <a:r>
              <a:rPr lang="en-US" b="1" dirty="0" smtClean="0">
                <a:latin typeface="Times New Roman" pitchFamily="18" charset="0"/>
                <a:cs typeface="Times New Roman" pitchFamily="18" charset="0"/>
              </a:rPr>
              <a:t>Ask for Help When Necessary</a:t>
            </a:r>
            <a:r>
              <a:rPr lang="en-US" dirty="0" smtClean="0">
                <a:latin typeface="Times New Roman" pitchFamily="18" charset="0"/>
                <a:cs typeface="Times New Roman" pitchFamily="18" charset="0"/>
              </a:rPr>
              <a:t>: If you feel you won’t be able to meet a deadline, communicate early and ask for assistance rather than waiting until the last minute.</a:t>
            </a:r>
          </a:p>
          <a:p>
            <a:r>
              <a:rPr lang="en-US" b="1" dirty="0" smtClean="0">
                <a:latin typeface="Times New Roman" pitchFamily="18" charset="0"/>
                <a:cs typeface="Times New Roman" pitchFamily="18" charset="0"/>
              </a:rPr>
              <a:t>Communicate Effectively</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Early </a:t>
            </a:r>
            <a:r>
              <a:rPr lang="en-US" dirty="0" smtClean="0">
                <a:latin typeface="Times New Roman" pitchFamily="18" charset="0"/>
                <a:cs typeface="Times New Roman" pitchFamily="18" charset="0"/>
              </a:rPr>
              <a:t>communication allows for adjustments or accommodations before the deadline is missed.</a:t>
            </a:r>
          </a:p>
          <a:p>
            <a:endParaRPr>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5458265" y="1733695"/>
            <a:ext cx="3619500" cy="2866439"/>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6600" b="1" dirty="0" smtClean="0">
              <a:latin typeface="Times New Roman" pitchFamily="18" charset="0"/>
              <a:cs typeface="Times New Roman" pitchFamily="18" charset="0"/>
            </a:endParaRPr>
          </a:p>
          <a:p>
            <a:pPr algn="ctr">
              <a:buNone/>
            </a:pPr>
            <a:r>
              <a:rPr lang="en-US" sz="6600" b="1" dirty="0" smtClean="0">
                <a:latin typeface="Times New Roman" pitchFamily="18" charset="0"/>
                <a:cs typeface="Times New Roman" pitchFamily="18" charset="0"/>
              </a:rPr>
              <a:t>THANK YOU </a:t>
            </a:r>
            <a:endParaRPr lang="en-US" sz="66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the primary purpose of the Presentation?</a:t>
            </a:r>
          </a:p>
          <a:p>
            <a:pPr marL="514350" indent="-514350">
              <a:buFont typeface="+mj-lt"/>
              <a:buAutoNum type="alphaUcPeriod"/>
            </a:pPr>
            <a:r>
              <a:rPr lang="en-US" dirty="0" smtClean="0"/>
              <a:t>To entertain the audience</a:t>
            </a:r>
          </a:p>
          <a:p>
            <a:pPr marL="514350" indent="-514350">
              <a:buFont typeface="+mj-lt"/>
              <a:buAutoNum type="alphaUcPeriod"/>
            </a:pPr>
            <a:r>
              <a:rPr lang="en-US" dirty="0" smtClean="0"/>
              <a:t>To inform, persuade, or inspire the audience</a:t>
            </a:r>
          </a:p>
          <a:p>
            <a:pPr marL="514350" indent="-514350">
              <a:buFont typeface="+mj-lt"/>
              <a:buAutoNum type="alphaUcPeriod"/>
            </a:pPr>
            <a:r>
              <a:rPr lang="en-US" dirty="0" smtClean="0"/>
              <a:t>To fill time</a:t>
            </a:r>
          </a:p>
          <a:p>
            <a:pPr marL="514350" indent="-514350">
              <a:buFont typeface="+mj-lt"/>
              <a:buAutoNum type="alphaUcPeriod"/>
            </a:pPr>
            <a:r>
              <a:rPr lang="en-US" dirty="0" smtClean="0"/>
              <a:t>To showcase visual Aids</a:t>
            </a:r>
            <a:endParaRPr lang="en-US" dirty="0"/>
          </a:p>
        </p:txBody>
      </p:sp>
    </p:spTree>
    <p:extLst>
      <p:ext uri="{BB962C8B-B14F-4D97-AF65-F5344CB8AC3E}">
        <p14:creationId xmlns:p14="http://schemas.microsoft.com/office/powerpoint/2010/main" xmlns="" val="1070162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can a Presenter leave a lasting impression at the end of a Presentation?</a:t>
            </a:r>
          </a:p>
          <a:p>
            <a:pPr marL="514350" indent="-514350">
              <a:buFont typeface="+mj-lt"/>
              <a:buAutoNum type="alphaUcPeriod"/>
            </a:pPr>
            <a:r>
              <a:rPr lang="en-US" dirty="0" smtClean="0"/>
              <a:t>By using a memorable quote or call to action</a:t>
            </a:r>
          </a:p>
          <a:p>
            <a:pPr marL="514350" indent="-514350">
              <a:buFont typeface="+mj-lt"/>
              <a:buAutoNum type="alphaUcPeriod"/>
            </a:pPr>
            <a:r>
              <a:rPr lang="en-US" dirty="0" smtClean="0"/>
              <a:t>By quickly ending the presentation</a:t>
            </a:r>
          </a:p>
          <a:p>
            <a:pPr marL="514350" indent="-514350">
              <a:buFont typeface="+mj-lt"/>
              <a:buAutoNum type="alphaUcPeriod"/>
            </a:pPr>
            <a:r>
              <a:rPr lang="en-US" dirty="0" smtClean="0"/>
              <a:t>By listing every point again</a:t>
            </a:r>
          </a:p>
          <a:p>
            <a:pPr marL="514350" indent="-514350">
              <a:buFont typeface="+mj-lt"/>
              <a:buAutoNum type="alphaUcPeriod"/>
            </a:pPr>
            <a:r>
              <a:rPr lang="en-US" dirty="0" smtClean="0"/>
              <a:t>By thanking the audience repeatedly</a:t>
            </a:r>
            <a:endParaRPr lang="en-US" dirty="0"/>
          </a:p>
        </p:txBody>
      </p:sp>
    </p:spTree>
    <p:extLst>
      <p:ext uri="{BB962C8B-B14F-4D97-AF65-F5344CB8AC3E}">
        <p14:creationId xmlns:p14="http://schemas.microsoft.com/office/powerpoint/2010/main" xmlns="" val="397285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b="1">
                <a:latin typeface="Times New Roman" pitchFamily="18" charset="0"/>
                <a:cs typeface="Times New Roman" pitchFamily="18" charset="0"/>
              </a:rPr>
              <a:t>Introduction to Time Management</a:t>
            </a:r>
          </a:p>
        </p:txBody>
      </p:sp>
      <p:sp>
        <p:nvSpPr>
          <p:cNvPr id="3" name="Content Placeholder 2"/>
          <p:cNvSpPr>
            <a:spLocks noGrp="1"/>
          </p:cNvSpPr>
          <p:nvPr>
            <p:ph idx="1"/>
          </p:nvPr>
        </p:nvSpPr>
        <p:spPr>
          <a:xfrm>
            <a:off x="457200" y="914400"/>
            <a:ext cx="8229600" cy="2293034"/>
          </a:xfrm>
        </p:spPr>
        <p:txBody>
          <a:bodyPr>
            <a:normAutofit fontScale="92500" lnSpcReduction="10000"/>
          </a:bodyPr>
          <a:lstStyle/>
          <a:p>
            <a:r>
              <a:rPr>
                <a:latin typeface="Times New Roman" pitchFamily="18" charset="0"/>
                <a:cs typeface="Times New Roman" pitchFamily="18" charset="0"/>
              </a:rPr>
              <a:t>Time management involves organizing and planning how to divide your time across various activities. Effective time management allows you to work smarter, not harder, to accomplish more in less time, even under pressure.</a:t>
            </a:r>
          </a:p>
        </p:txBody>
      </p:sp>
      <p:pic>
        <p:nvPicPr>
          <p:cNvPr id="4" name="Picture 2"/>
          <p:cNvPicPr>
            <a:picLocks noChangeAspect="1" noChangeArrowheads="1"/>
          </p:cNvPicPr>
          <p:nvPr/>
        </p:nvPicPr>
        <p:blipFill>
          <a:blip r:embed="rId2"/>
          <a:srcRect/>
          <a:stretch>
            <a:fillRect/>
          </a:stretch>
        </p:blipFill>
        <p:spPr bwMode="auto">
          <a:xfrm>
            <a:off x="1448972" y="3207434"/>
            <a:ext cx="6105378" cy="2930990"/>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85538" y="5936566"/>
            <a:ext cx="1758462" cy="92143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a common mistake people make when prioritizing tasks?</a:t>
            </a:r>
          </a:p>
          <a:p>
            <a:pPr marL="514350" indent="-514350">
              <a:buFont typeface="+mj-lt"/>
              <a:buAutoNum type="alphaUcPeriod"/>
            </a:pPr>
            <a:r>
              <a:rPr lang="en-US" dirty="0" smtClean="0"/>
              <a:t>Focusing only on urgent tasks while neglecting important ones</a:t>
            </a:r>
          </a:p>
          <a:p>
            <a:pPr marL="514350" indent="-514350">
              <a:buFont typeface="+mj-lt"/>
              <a:buAutoNum type="alphaUcPeriod"/>
            </a:pPr>
            <a:r>
              <a:rPr lang="en-US" dirty="0" smtClean="0"/>
              <a:t>Delegating non essential data</a:t>
            </a:r>
          </a:p>
          <a:p>
            <a:pPr marL="514350" indent="-514350">
              <a:buFont typeface="+mj-lt"/>
              <a:buAutoNum type="alphaUcPeriod"/>
            </a:pPr>
            <a:r>
              <a:rPr lang="en-US" dirty="0" smtClean="0"/>
              <a:t>Scheduling time for important tasks</a:t>
            </a:r>
          </a:p>
          <a:p>
            <a:pPr marL="514350" indent="-514350">
              <a:buFont typeface="+mj-lt"/>
              <a:buAutoNum type="alphaUcPeriod"/>
            </a:pPr>
            <a:r>
              <a:rPr lang="en-US" dirty="0" smtClean="0"/>
              <a:t>Breaking large tasks into smaller ones</a:t>
            </a:r>
            <a:endParaRPr lang="en-US" dirty="0"/>
          </a:p>
        </p:txBody>
      </p:sp>
    </p:spTree>
    <p:extLst>
      <p:ext uri="{BB962C8B-B14F-4D97-AF65-F5344CB8AC3E}">
        <p14:creationId xmlns:p14="http://schemas.microsoft.com/office/powerpoint/2010/main" xmlns="" val="4279365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a benefit of effective time Monitoring?</a:t>
            </a:r>
          </a:p>
          <a:p>
            <a:pPr marL="514350" indent="-514350">
              <a:buFont typeface="+mj-lt"/>
              <a:buAutoNum type="alphaUcPeriod"/>
            </a:pPr>
            <a:r>
              <a:rPr lang="en-US" dirty="0" smtClean="0"/>
              <a:t>Identifying bottlenecks in your workflow</a:t>
            </a:r>
          </a:p>
          <a:p>
            <a:pPr marL="514350" indent="-514350">
              <a:buFont typeface="+mj-lt"/>
              <a:buAutoNum type="alphaUcPeriod"/>
            </a:pPr>
            <a:r>
              <a:rPr lang="en-US" dirty="0" smtClean="0"/>
              <a:t>Providing data to improve future time management</a:t>
            </a:r>
          </a:p>
          <a:p>
            <a:pPr marL="514350" indent="-514350">
              <a:buFont typeface="+mj-lt"/>
              <a:buAutoNum type="alphaUcPeriod"/>
            </a:pPr>
            <a:r>
              <a:rPr lang="en-US" dirty="0" smtClean="0"/>
              <a:t>Increasing stress by micromanaging tasks</a:t>
            </a:r>
          </a:p>
          <a:p>
            <a:pPr marL="514350" indent="-514350">
              <a:buFont typeface="+mj-lt"/>
              <a:buAutoNum type="alphaUcPeriod"/>
            </a:pPr>
            <a:r>
              <a:rPr lang="en-US" dirty="0" smtClean="0"/>
              <a:t>Helping to stay on track with deadlines</a:t>
            </a:r>
          </a:p>
        </p:txBody>
      </p:sp>
    </p:spTree>
    <p:extLst>
      <p:ext uri="{BB962C8B-B14F-4D97-AF65-F5344CB8AC3E}">
        <p14:creationId xmlns:p14="http://schemas.microsoft.com/office/powerpoint/2010/main" xmlns="" val="3384537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Why it is important to take breaks even when working under pressure?</a:t>
            </a:r>
          </a:p>
          <a:p>
            <a:pPr marL="514350" indent="-514350">
              <a:buFont typeface="+mj-lt"/>
              <a:buAutoNum type="alphaUcPeriod"/>
            </a:pPr>
            <a:r>
              <a:rPr lang="en-US" dirty="0" smtClean="0"/>
              <a:t>To delay completing tasks</a:t>
            </a:r>
          </a:p>
          <a:p>
            <a:pPr marL="514350" indent="-514350">
              <a:buFont typeface="+mj-lt"/>
              <a:buAutoNum type="alphaUcPeriod"/>
            </a:pPr>
            <a:r>
              <a:rPr lang="en-US" dirty="0" smtClean="0"/>
              <a:t>To lose focus on the task</a:t>
            </a:r>
          </a:p>
          <a:p>
            <a:pPr marL="514350" indent="-514350">
              <a:buFont typeface="+mj-lt"/>
              <a:buAutoNum type="alphaUcPeriod"/>
            </a:pPr>
            <a:r>
              <a:rPr lang="en-US" dirty="0" smtClean="0"/>
              <a:t>To forget about deadlines</a:t>
            </a:r>
          </a:p>
          <a:p>
            <a:pPr marL="514350" indent="-514350">
              <a:buFont typeface="+mj-lt"/>
              <a:buAutoNum type="alphaUcPeriod"/>
            </a:pPr>
            <a:r>
              <a:rPr lang="en-US" dirty="0" smtClean="0"/>
              <a:t>To prevent burnout and maintain high performance </a:t>
            </a:r>
            <a:endParaRPr lang="en-US" dirty="0"/>
          </a:p>
        </p:txBody>
      </p:sp>
    </p:spTree>
    <p:extLst>
      <p:ext uri="{BB962C8B-B14F-4D97-AF65-F5344CB8AC3E}">
        <p14:creationId xmlns:p14="http://schemas.microsoft.com/office/powerpoint/2010/main" xmlns="" val="2121062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you have several tasks to complete, how should you determine which to do first?</a:t>
            </a:r>
          </a:p>
          <a:p>
            <a:pPr marL="514350" indent="-514350">
              <a:buFont typeface="+mj-lt"/>
              <a:buAutoNum type="alphaUcPeriod"/>
            </a:pPr>
            <a:r>
              <a:rPr lang="en-US" dirty="0" smtClean="0"/>
              <a:t>Choose the easiest task first</a:t>
            </a:r>
          </a:p>
          <a:p>
            <a:pPr marL="514350" indent="-514350">
              <a:buFont typeface="+mj-lt"/>
              <a:buAutoNum type="alphaUcPeriod"/>
            </a:pPr>
            <a:r>
              <a:rPr lang="en-US" dirty="0" smtClean="0"/>
              <a:t>Start with the task that you enjoy the most</a:t>
            </a:r>
          </a:p>
          <a:p>
            <a:pPr marL="514350" indent="-514350">
              <a:buFont typeface="+mj-lt"/>
              <a:buAutoNum type="alphaUcPeriod"/>
            </a:pPr>
            <a:r>
              <a:rPr lang="en-US" dirty="0" smtClean="0"/>
              <a:t>Work on all tasks simultaneously</a:t>
            </a:r>
          </a:p>
          <a:p>
            <a:pPr marL="514350" indent="-514350">
              <a:buFont typeface="+mj-lt"/>
              <a:buAutoNum type="alphaUcPeriod"/>
            </a:pPr>
            <a:r>
              <a:rPr lang="en-US" dirty="0" smtClean="0"/>
              <a:t>Choose the task that has the closest deadline and the greatest impact</a:t>
            </a:r>
            <a:endParaRPr lang="en-US" dirty="0"/>
          </a:p>
        </p:txBody>
      </p:sp>
    </p:spTree>
    <p:extLst>
      <p:ext uri="{BB962C8B-B14F-4D97-AF65-F5344CB8AC3E}">
        <p14:creationId xmlns:p14="http://schemas.microsoft.com/office/powerpoint/2010/main" xmlns="" val="1520999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Time management is an essential skill for people who want to be more</a:t>
            </a:r>
          </a:p>
          <a:p>
            <a:pPr marL="514350" indent="-514350">
              <a:buFont typeface="+mj-lt"/>
              <a:buAutoNum type="alphaUcPeriod"/>
            </a:pPr>
            <a:r>
              <a:rPr lang="en-US" dirty="0" smtClean="0"/>
              <a:t>Efficient</a:t>
            </a:r>
          </a:p>
          <a:p>
            <a:pPr marL="514350" indent="-514350">
              <a:buFont typeface="+mj-lt"/>
              <a:buAutoNum type="alphaUcPeriod"/>
            </a:pPr>
            <a:r>
              <a:rPr lang="en-US" dirty="0" smtClean="0"/>
              <a:t>Dramatic</a:t>
            </a:r>
          </a:p>
          <a:p>
            <a:pPr marL="514350" indent="-514350">
              <a:buFont typeface="+mj-lt"/>
              <a:buAutoNum type="alphaUcPeriod"/>
            </a:pPr>
            <a:r>
              <a:rPr lang="en-US" dirty="0" smtClean="0"/>
              <a:t>Excited</a:t>
            </a:r>
          </a:p>
          <a:p>
            <a:pPr marL="514350" indent="-514350">
              <a:buFont typeface="+mj-lt"/>
              <a:buAutoNum type="alphaUcPeriod"/>
            </a:pPr>
            <a:r>
              <a:rPr lang="en-US" dirty="0" smtClean="0"/>
              <a:t>Idiotic</a:t>
            </a:r>
            <a:endParaRPr lang="en-US" dirty="0"/>
          </a:p>
        </p:txBody>
      </p:sp>
    </p:spTree>
    <p:extLst>
      <p:ext uri="{BB962C8B-B14F-4D97-AF65-F5344CB8AC3E}">
        <p14:creationId xmlns:p14="http://schemas.microsoft.com/office/powerpoint/2010/main" xmlns="" val="3585619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time management technique helps in handling larger projects by breaking them into smaller more manageable parts?</a:t>
            </a:r>
          </a:p>
          <a:p>
            <a:pPr marL="514350" indent="-514350">
              <a:buFont typeface="+mj-lt"/>
              <a:buAutoNum type="alphaUcPeriod"/>
            </a:pPr>
            <a:r>
              <a:rPr lang="en-US" dirty="0" smtClean="0"/>
              <a:t>Time Blocking</a:t>
            </a:r>
          </a:p>
          <a:p>
            <a:pPr marL="514350" indent="-514350">
              <a:buFont typeface="+mj-lt"/>
              <a:buAutoNum type="alphaUcPeriod"/>
            </a:pPr>
            <a:r>
              <a:rPr lang="en-US" dirty="0" smtClean="0"/>
              <a:t>Chunking</a:t>
            </a:r>
          </a:p>
          <a:p>
            <a:pPr marL="514350" indent="-514350">
              <a:buFont typeface="+mj-lt"/>
              <a:buAutoNum type="alphaUcPeriod"/>
            </a:pPr>
            <a:r>
              <a:rPr lang="en-US" dirty="0" smtClean="0"/>
              <a:t>Prioritization</a:t>
            </a:r>
          </a:p>
          <a:p>
            <a:pPr marL="514350" indent="-514350">
              <a:buFont typeface="+mj-lt"/>
              <a:buAutoNum type="alphaUcPeriod"/>
            </a:pPr>
            <a:r>
              <a:rPr lang="en-US" dirty="0" smtClean="0"/>
              <a:t>Delegation</a:t>
            </a:r>
            <a:endParaRPr lang="en-US" dirty="0"/>
          </a:p>
        </p:txBody>
      </p:sp>
    </p:spTree>
    <p:extLst>
      <p:ext uri="{BB962C8B-B14F-4D97-AF65-F5344CB8AC3E}">
        <p14:creationId xmlns:p14="http://schemas.microsoft.com/office/powerpoint/2010/main" xmlns="" val="12279916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How does setting deadlines help combat procrastination?</a:t>
            </a:r>
          </a:p>
          <a:p>
            <a:pPr marL="514350" indent="-514350">
              <a:buAutoNum type="alphaLcParenR"/>
            </a:pPr>
            <a:r>
              <a:rPr lang="en-US" dirty="0" smtClean="0"/>
              <a:t>It increases stress and pressure</a:t>
            </a:r>
          </a:p>
          <a:p>
            <a:pPr marL="514350" indent="-514350">
              <a:buAutoNum type="alphaLcParenR"/>
            </a:pPr>
            <a:r>
              <a:rPr lang="en-US" dirty="0" smtClean="0"/>
              <a:t>It provides a clear time frame and encourages focus</a:t>
            </a:r>
          </a:p>
          <a:p>
            <a:pPr marL="514350" indent="-514350">
              <a:buAutoNum type="alphaLcParenR"/>
            </a:pPr>
            <a:r>
              <a:rPr lang="en-US" dirty="0" smtClean="0"/>
              <a:t>It causes task avoidance</a:t>
            </a:r>
          </a:p>
          <a:p>
            <a:pPr marL="514350" indent="-514350">
              <a:buAutoNum type="alphaLcParenR"/>
            </a:pPr>
            <a:r>
              <a:rPr lang="en-US" dirty="0" smtClean="0"/>
              <a:t>It reduces accountability</a:t>
            </a:r>
          </a:p>
          <a:p>
            <a:pPr marL="514350" indent="-514350">
              <a:buAutoNum type="alphaLcParenR"/>
            </a:pPr>
            <a:endParaRPr lang="en-IN" dirty="0"/>
          </a:p>
        </p:txBody>
      </p:sp>
    </p:spTree>
    <p:extLst>
      <p:ext uri="{BB962C8B-B14F-4D97-AF65-F5344CB8AC3E}">
        <p14:creationId xmlns:p14="http://schemas.microsoft.com/office/powerpoint/2010/main" xmlns="" val="2377204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What is the most important aspect of an effective schedule?</a:t>
            </a:r>
          </a:p>
          <a:p>
            <a:pPr marL="514350" indent="-514350">
              <a:buAutoNum type="alphaLcParenR"/>
            </a:pPr>
            <a:r>
              <a:rPr lang="en-US" dirty="0" smtClean="0"/>
              <a:t>Flexibility</a:t>
            </a:r>
          </a:p>
          <a:p>
            <a:pPr marL="514350" indent="-514350">
              <a:buAutoNum type="alphaLcParenR"/>
            </a:pPr>
            <a:r>
              <a:rPr lang="en-US" dirty="0" smtClean="0"/>
              <a:t>Filling every hour with task</a:t>
            </a:r>
          </a:p>
          <a:p>
            <a:pPr marL="514350" indent="-514350">
              <a:buAutoNum type="alphaLcParenR"/>
            </a:pPr>
            <a:r>
              <a:rPr lang="en-US" dirty="0" smtClean="0"/>
              <a:t>Leaving no room for change</a:t>
            </a:r>
          </a:p>
          <a:p>
            <a:pPr marL="514350" indent="-514350">
              <a:buAutoNum type="alphaLcParenR"/>
            </a:pPr>
            <a:r>
              <a:rPr lang="en-US" dirty="0" smtClean="0"/>
              <a:t>Scheduling the least important task first</a:t>
            </a:r>
          </a:p>
          <a:p>
            <a:pPr marL="0" indent="0">
              <a:buNone/>
            </a:pPr>
            <a:endParaRPr lang="en-IN" dirty="0"/>
          </a:p>
        </p:txBody>
      </p:sp>
    </p:spTree>
    <p:extLst>
      <p:ext uri="{BB962C8B-B14F-4D97-AF65-F5344CB8AC3E}">
        <p14:creationId xmlns:p14="http://schemas.microsoft.com/office/powerpoint/2010/main" xmlns="" val="1774355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Which of  the following can negatively affect time management</a:t>
            </a:r>
          </a:p>
          <a:p>
            <a:pPr marL="514350" indent="-514350">
              <a:buAutoNum type="alphaLcParenR"/>
            </a:pPr>
            <a:r>
              <a:rPr lang="en-IN" dirty="0" smtClean="0"/>
              <a:t>Prioritizing tasks</a:t>
            </a:r>
          </a:p>
          <a:p>
            <a:pPr marL="514350" indent="-514350">
              <a:buAutoNum type="alphaLcParenR"/>
            </a:pPr>
            <a:r>
              <a:rPr lang="en-US" dirty="0" smtClean="0"/>
              <a:t>Procrastination</a:t>
            </a:r>
          </a:p>
          <a:p>
            <a:pPr marL="514350" indent="-514350">
              <a:buAutoNum type="alphaLcParenR"/>
            </a:pPr>
            <a:r>
              <a:rPr lang="en-US" dirty="0" smtClean="0"/>
              <a:t>Delegating task</a:t>
            </a:r>
          </a:p>
          <a:p>
            <a:pPr marL="514350" indent="-514350">
              <a:buAutoNum type="alphaLcParenR"/>
            </a:pPr>
            <a:r>
              <a:rPr lang="en-US" dirty="0" smtClean="0"/>
              <a:t>Goal setting</a:t>
            </a:r>
          </a:p>
        </p:txBody>
      </p:sp>
    </p:spTree>
    <p:extLst>
      <p:ext uri="{BB962C8B-B14F-4D97-AF65-F5344CB8AC3E}">
        <p14:creationId xmlns:p14="http://schemas.microsoft.com/office/powerpoint/2010/main" xmlns="" val="119736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What  mindset is most helpful when working under pressure</a:t>
            </a:r>
          </a:p>
          <a:p>
            <a:pPr marL="0" indent="0">
              <a:buNone/>
            </a:pPr>
            <a:endParaRPr lang="en-US" dirty="0"/>
          </a:p>
          <a:p>
            <a:pPr marL="514350" indent="-514350">
              <a:buAutoNum type="alphaLcParenR"/>
            </a:pPr>
            <a:r>
              <a:rPr lang="en-US" dirty="0" smtClean="0"/>
              <a:t>Focusing on negative outcomes</a:t>
            </a:r>
          </a:p>
          <a:p>
            <a:pPr marL="514350" indent="-514350">
              <a:buAutoNum type="alphaLcParenR"/>
            </a:pPr>
            <a:r>
              <a:rPr lang="en-US" dirty="0" smtClean="0"/>
              <a:t>Staying calm and solution oriented</a:t>
            </a:r>
          </a:p>
          <a:p>
            <a:pPr marL="514350" indent="-514350">
              <a:buAutoNum type="alphaLcParenR"/>
            </a:pPr>
            <a:r>
              <a:rPr lang="en-US" dirty="0" smtClean="0"/>
              <a:t>Ignoring tasks until the last minute</a:t>
            </a:r>
          </a:p>
          <a:p>
            <a:pPr marL="514350" indent="-514350">
              <a:buAutoNum type="alphaLcParenR"/>
            </a:pPr>
            <a:r>
              <a:rPr lang="en-US" dirty="0" smtClean="0"/>
              <a:t>Avoiding teamwork</a:t>
            </a:r>
            <a:endParaRPr lang="en-IN" dirty="0"/>
          </a:p>
        </p:txBody>
      </p:sp>
    </p:spTree>
    <p:extLst>
      <p:ext uri="{BB962C8B-B14F-4D97-AF65-F5344CB8AC3E}">
        <p14:creationId xmlns:p14="http://schemas.microsoft.com/office/powerpoint/2010/main" xmlns="" val="3240597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Time Management-Monitoring</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a:srcRect/>
          <a:stretch>
            <a:fillRect/>
          </a:stretch>
        </p:blipFill>
        <p:spPr bwMode="auto">
          <a:xfrm>
            <a:off x="731521" y="1600200"/>
            <a:ext cx="7695028" cy="4087007"/>
          </a:xfrm>
          <a:prstGeom prst="rect">
            <a:avLst/>
          </a:prstGeom>
          <a:noFill/>
          <a:ln w="9525">
            <a:noFill/>
            <a:miter lim="800000"/>
            <a:headEnd/>
            <a:tailEnd/>
          </a:ln>
          <a:effectLst/>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Why is it important to include buffer time in your schedule?</a:t>
            </a:r>
          </a:p>
          <a:p>
            <a:pPr marL="0" indent="0">
              <a:buNone/>
            </a:pPr>
            <a:endParaRPr lang="en-US" dirty="0"/>
          </a:p>
          <a:p>
            <a:pPr marL="514350" indent="-514350">
              <a:buAutoNum type="alphaLcParenR"/>
            </a:pPr>
            <a:r>
              <a:rPr lang="en-US" dirty="0" smtClean="0"/>
              <a:t>To allow flexibility for unexpected delay or tasks</a:t>
            </a:r>
          </a:p>
          <a:p>
            <a:pPr marL="514350" indent="-514350">
              <a:buAutoNum type="alphaLcParenR"/>
            </a:pPr>
            <a:r>
              <a:rPr lang="en-US" dirty="0" smtClean="0"/>
              <a:t>To ensure you are constantly working without breaks</a:t>
            </a:r>
          </a:p>
          <a:p>
            <a:pPr marL="514350" indent="-514350">
              <a:buAutoNum type="alphaLcParenR"/>
            </a:pPr>
            <a:r>
              <a:rPr lang="en-US" dirty="0" smtClean="0"/>
              <a:t>To reduce the number of tasks you complete</a:t>
            </a:r>
          </a:p>
          <a:p>
            <a:pPr marL="514350" indent="-514350">
              <a:buAutoNum type="alphaLcParenR"/>
            </a:pPr>
            <a:r>
              <a:rPr lang="en-US" dirty="0" smtClean="0"/>
              <a:t>To extend the length of your workday</a:t>
            </a:r>
            <a:endParaRPr lang="en-IN" dirty="0"/>
          </a:p>
        </p:txBody>
      </p:sp>
    </p:spTree>
    <p:extLst>
      <p:ext uri="{BB962C8B-B14F-4D97-AF65-F5344CB8AC3E}">
        <p14:creationId xmlns:p14="http://schemas.microsoft.com/office/powerpoint/2010/main" xmlns="" val="2906363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A single session presentation can be for________</a:t>
            </a:r>
          </a:p>
          <a:p>
            <a:pPr marL="0" indent="0">
              <a:buNone/>
            </a:pPr>
            <a:endParaRPr lang="en-US" dirty="0"/>
          </a:p>
          <a:p>
            <a:pPr marL="514350" indent="-514350">
              <a:buAutoNum type="alphaLcParenR"/>
            </a:pPr>
            <a:r>
              <a:rPr lang="en-US" dirty="0" smtClean="0"/>
              <a:t>An hour</a:t>
            </a:r>
          </a:p>
          <a:p>
            <a:pPr marL="514350" indent="-514350">
              <a:buAutoNum type="alphaLcParenR"/>
            </a:pPr>
            <a:r>
              <a:rPr lang="en-US" dirty="0" smtClean="0"/>
              <a:t>Three hours</a:t>
            </a:r>
          </a:p>
          <a:p>
            <a:pPr marL="514350" indent="-514350">
              <a:buAutoNum type="alphaLcParenR"/>
            </a:pPr>
            <a:r>
              <a:rPr lang="en-US" dirty="0" smtClean="0"/>
              <a:t>Quarter of an hour</a:t>
            </a:r>
          </a:p>
          <a:p>
            <a:pPr marL="514350" indent="-514350">
              <a:buAutoNum type="alphaLcParenR"/>
            </a:pPr>
            <a:r>
              <a:rPr lang="en-US" dirty="0" smtClean="0"/>
              <a:t>Six hour</a:t>
            </a:r>
            <a:r>
              <a:rPr lang="en-IN" dirty="0" smtClean="0"/>
              <a:t>s</a:t>
            </a:r>
          </a:p>
          <a:p>
            <a:pPr marL="0" indent="0">
              <a:buNone/>
            </a:pPr>
            <a:endParaRPr lang="en-US" dirty="0" smtClean="0"/>
          </a:p>
        </p:txBody>
      </p:sp>
    </p:spTree>
    <p:extLst>
      <p:ext uri="{BB962C8B-B14F-4D97-AF65-F5344CB8AC3E}">
        <p14:creationId xmlns:p14="http://schemas.microsoft.com/office/powerpoint/2010/main" xmlns="" val="3545603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The objective of the presentation “how to coexist with olive ridleys?” to a group of fishermen can be for ____________purpose.</a:t>
            </a:r>
          </a:p>
          <a:p>
            <a:pPr marL="0" indent="0">
              <a:buNone/>
            </a:pPr>
            <a:endParaRPr lang="en-US" dirty="0"/>
          </a:p>
          <a:p>
            <a:pPr marL="514350" indent="-514350">
              <a:buAutoNum type="alphaLcParenR"/>
            </a:pPr>
            <a:r>
              <a:rPr lang="en-US" dirty="0" smtClean="0"/>
              <a:t>Provocation</a:t>
            </a:r>
          </a:p>
          <a:p>
            <a:pPr marL="514350" indent="-514350">
              <a:buAutoNum type="alphaLcParenR"/>
            </a:pPr>
            <a:r>
              <a:rPr lang="en-US" dirty="0" smtClean="0"/>
              <a:t>Information</a:t>
            </a:r>
          </a:p>
          <a:p>
            <a:pPr marL="514350" indent="-514350">
              <a:buAutoNum type="alphaLcParenR"/>
            </a:pPr>
            <a:r>
              <a:rPr lang="en-US" dirty="0" smtClean="0"/>
              <a:t>Teaching</a:t>
            </a:r>
          </a:p>
          <a:p>
            <a:pPr marL="514350" indent="-514350">
              <a:buAutoNum type="alphaLcParenR"/>
            </a:pPr>
            <a:r>
              <a:rPr lang="en-US" dirty="0" smtClean="0"/>
              <a:t>stimulation</a:t>
            </a:r>
          </a:p>
          <a:p>
            <a:pPr marL="514350" indent="-514350">
              <a:buAutoNum type="alphaLcParenR"/>
            </a:pPr>
            <a:endParaRPr lang="en-IN" dirty="0"/>
          </a:p>
        </p:txBody>
      </p:sp>
    </p:spTree>
    <p:extLst>
      <p:ext uri="{BB962C8B-B14F-4D97-AF65-F5344CB8AC3E}">
        <p14:creationId xmlns:p14="http://schemas.microsoft.com/office/powerpoint/2010/main" xmlns="" val="1543705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The phrase, “  I  therefore suggest the following strategy“ – is ideally used at ____________ stage of the presentation</a:t>
            </a:r>
          </a:p>
          <a:p>
            <a:pPr marL="0" indent="0">
              <a:buNone/>
            </a:pPr>
            <a:endParaRPr lang="en-US" dirty="0"/>
          </a:p>
          <a:p>
            <a:pPr marL="514350" indent="-514350">
              <a:buAutoNum type="alphaLcParenR"/>
            </a:pPr>
            <a:r>
              <a:rPr lang="en-US" dirty="0" smtClean="0"/>
              <a:t>Intro</a:t>
            </a:r>
          </a:p>
          <a:p>
            <a:pPr marL="514350" indent="-514350">
              <a:buAutoNum type="alphaLcParenR"/>
            </a:pPr>
            <a:r>
              <a:rPr lang="en-US" dirty="0" smtClean="0"/>
              <a:t>Main idea of the presentation</a:t>
            </a:r>
          </a:p>
          <a:p>
            <a:pPr marL="514350" indent="-514350">
              <a:buAutoNum type="alphaLcParenR"/>
            </a:pPr>
            <a:r>
              <a:rPr lang="en-US" dirty="0" smtClean="0"/>
              <a:t>Conclusion</a:t>
            </a:r>
          </a:p>
          <a:p>
            <a:pPr marL="514350" indent="-514350">
              <a:buAutoNum type="alphaLcParenR"/>
            </a:pPr>
            <a:r>
              <a:rPr lang="en-US" dirty="0" smtClean="0"/>
              <a:t>none</a:t>
            </a:r>
            <a:endParaRPr lang="en-IN" dirty="0"/>
          </a:p>
        </p:txBody>
      </p:sp>
    </p:spTree>
    <p:extLst>
      <p:ext uri="{BB962C8B-B14F-4D97-AF65-F5344CB8AC3E}">
        <p14:creationId xmlns:p14="http://schemas.microsoft.com/office/powerpoint/2010/main" xmlns="" val="38585178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Creative ideas that are not limited by current thinking or beliefs are also known as____</a:t>
            </a:r>
          </a:p>
          <a:p>
            <a:pPr marL="0" indent="0">
              <a:buNone/>
            </a:pPr>
            <a:endParaRPr lang="en-US" dirty="0"/>
          </a:p>
          <a:p>
            <a:pPr marL="514350" indent="-514350">
              <a:buAutoNum type="alphaLcParenR"/>
            </a:pPr>
            <a:r>
              <a:rPr lang="en-US" dirty="0" smtClean="0"/>
              <a:t>Red sky thinking</a:t>
            </a:r>
          </a:p>
          <a:p>
            <a:pPr marL="514350" indent="-514350">
              <a:buFont typeface="Arial" panose="020B0604020202020204" pitchFamily="34" charset="0"/>
              <a:buAutoNum type="alphaLcParenR"/>
            </a:pPr>
            <a:r>
              <a:rPr lang="en-US" dirty="0" smtClean="0"/>
              <a:t>Blue </a:t>
            </a:r>
            <a:r>
              <a:rPr lang="en-US" dirty="0"/>
              <a:t>sky thinking</a:t>
            </a:r>
          </a:p>
          <a:p>
            <a:pPr marL="514350" indent="-514350">
              <a:buFont typeface="Arial" panose="020B0604020202020204" pitchFamily="34" charset="0"/>
              <a:buAutoNum type="alphaLcParenR"/>
            </a:pPr>
            <a:r>
              <a:rPr lang="en-US" dirty="0"/>
              <a:t>White sky thinking</a:t>
            </a:r>
          </a:p>
          <a:p>
            <a:pPr marL="514350" indent="-514350">
              <a:buFont typeface="Arial" panose="020B0604020202020204" pitchFamily="34" charset="0"/>
              <a:buAutoNum type="alphaLcParenR"/>
            </a:pPr>
            <a:r>
              <a:rPr lang="en-US" dirty="0" smtClean="0"/>
              <a:t>Purple </a:t>
            </a:r>
            <a:r>
              <a:rPr lang="en-US" dirty="0"/>
              <a:t>sky thinking</a:t>
            </a:r>
          </a:p>
          <a:p>
            <a:pPr marL="514350" indent="-514350">
              <a:buAutoNum type="alphaLcParenR"/>
            </a:pPr>
            <a:endParaRPr lang="en-IN" dirty="0"/>
          </a:p>
        </p:txBody>
      </p:sp>
    </p:spTree>
    <p:extLst>
      <p:ext uri="{BB962C8B-B14F-4D97-AF65-F5344CB8AC3E}">
        <p14:creationId xmlns:p14="http://schemas.microsoft.com/office/powerpoint/2010/main" xmlns="" val="847005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Which among the following is appropriate while presenting a topics?</a:t>
            </a:r>
          </a:p>
          <a:p>
            <a:pPr marL="0" indent="0">
              <a:buNone/>
            </a:pPr>
            <a:endParaRPr lang="en-US" dirty="0"/>
          </a:p>
          <a:p>
            <a:pPr marL="514350" indent="-514350">
              <a:buAutoNum type="alphaLcParenR"/>
            </a:pPr>
            <a:r>
              <a:rPr lang="en-US" dirty="0" smtClean="0"/>
              <a:t>Read  from the PPT only</a:t>
            </a:r>
          </a:p>
          <a:p>
            <a:pPr marL="514350" indent="-514350">
              <a:buAutoNum type="alphaLcParenR"/>
            </a:pPr>
            <a:r>
              <a:rPr lang="en-US" dirty="0" smtClean="0"/>
              <a:t>Carry a small chit for clues and keep glancing at the PPT</a:t>
            </a:r>
          </a:p>
          <a:p>
            <a:pPr marL="514350" indent="-514350">
              <a:buAutoNum type="alphaLcParenR"/>
            </a:pPr>
            <a:r>
              <a:rPr lang="en-US" dirty="0" smtClean="0"/>
              <a:t>Show videos alone</a:t>
            </a:r>
          </a:p>
          <a:p>
            <a:pPr marL="514350" indent="-514350">
              <a:buAutoNum type="alphaLcParenR"/>
            </a:pPr>
            <a:r>
              <a:rPr lang="en-US" dirty="0" smtClean="0"/>
              <a:t>none</a:t>
            </a:r>
            <a:endParaRPr lang="en-IN" dirty="0"/>
          </a:p>
        </p:txBody>
      </p:sp>
    </p:spTree>
    <p:extLst>
      <p:ext uri="{BB962C8B-B14F-4D97-AF65-F5344CB8AC3E}">
        <p14:creationId xmlns:p14="http://schemas.microsoft.com/office/powerpoint/2010/main" xmlns="" val="34427397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Typical length of an elevator pitch?</a:t>
            </a:r>
          </a:p>
          <a:p>
            <a:pPr marL="0" indent="0">
              <a:buNone/>
            </a:pPr>
            <a:endParaRPr lang="en-US" dirty="0"/>
          </a:p>
          <a:p>
            <a:pPr marL="514350" indent="-514350">
              <a:buAutoNum type="alphaLcParenR"/>
            </a:pPr>
            <a:r>
              <a:rPr lang="en-US" dirty="0" smtClean="0"/>
              <a:t>10 sec</a:t>
            </a:r>
          </a:p>
          <a:p>
            <a:pPr marL="514350" indent="-514350">
              <a:buAutoNum type="alphaLcParenR"/>
            </a:pPr>
            <a:r>
              <a:rPr lang="en-US" dirty="0" smtClean="0"/>
              <a:t>30sec – 1 min</a:t>
            </a:r>
          </a:p>
          <a:p>
            <a:pPr marL="514350" indent="-514350">
              <a:buAutoNum type="alphaLcParenR"/>
            </a:pPr>
            <a:r>
              <a:rPr lang="en-US" dirty="0" smtClean="0"/>
              <a:t>5 min</a:t>
            </a:r>
          </a:p>
          <a:p>
            <a:pPr marL="514350" indent="-514350">
              <a:buAutoNum type="alphaLcParenR"/>
            </a:pPr>
            <a:r>
              <a:rPr lang="en-US" dirty="0" smtClean="0"/>
              <a:t>10min</a:t>
            </a:r>
            <a:endParaRPr lang="en-IN" dirty="0"/>
          </a:p>
        </p:txBody>
      </p:sp>
    </p:spTree>
    <p:extLst>
      <p:ext uri="{BB962C8B-B14F-4D97-AF65-F5344CB8AC3E}">
        <p14:creationId xmlns:p14="http://schemas.microsoft.com/office/powerpoint/2010/main" xmlns="" val="20514238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How can setting mini deadlines within a project helps with time management?</a:t>
            </a:r>
          </a:p>
          <a:p>
            <a:pPr marL="0" indent="0">
              <a:buNone/>
            </a:pPr>
            <a:endParaRPr lang="en-US" dirty="0"/>
          </a:p>
          <a:p>
            <a:pPr marL="514350" indent="-514350">
              <a:buAutoNum type="alphaLcParenR"/>
            </a:pPr>
            <a:r>
              <a:rPr lang="en-US" dirty="0" smtClean="0"/>
              <a:t>It helps break down the project into manageable parts and maintain momentum</a:t>
            </a:r>
          </a:p>
          <a:p>
            <a:pPr marL="514350" indent="-514350">
              <a:buAutoNum type="alphaLcParenR"/>
            </a:pPr>
            <a:r>
              <a:rPr lang="en-US" dirty="0" smtClean="0"/>
              <a:t>It decreases the overall quality of work</a:t>
            </a:r>
          </a:p>
          <a:p>
            <a:pPr marL="514350" indent="-514350">
              <a:buAutoNum type="alphaLcParenR"/>
            </a:pPr>
            <a:r>
              <a:rPr lang="en-US" dirty="0" smtClean="0"/>
              <a:t>It makes the project more complicated</a:t>
            </a:r>
          </a:p>
          <a:p>
            <a:pPr marL="514350" indent="-514350">
              <a:buAutoNum type="alphaLcParenR"/>
            </a:pPr>
            <a:r>
              <a:rPr lang="en-US" dirty="0" smtClean="0"/>
              <a:t>It leads to procrastination</a:t>
            </a:r>
          </a:p>
          <a:p>
            <a:pPr marL="514350" indent="-514350">
              <a:buAutoNum type="alphaLcParenR"/>
            </a:pPr>
            <a:endParaRPr lang="en-US" dirty="0" smtClean="0"/>
          </a:p>
          <a:p>
            <a:pPr marL="514350" indent="-514350">
              <a:buAutoNum type="alphaLcParenR"/>
            </a:pPr>
            <a:endParaRPr lang="en-IN" dirty="0"/>
          </a:p>
        </p:txBody>
      </p:sp>
    </p:spTree>
    <p:extLst>
      <p:ext uri="{BB962C8B-B14F-4D97-AF65-F5344CB8AC3E}">
        <p14:creationId xmlns:p14="http://schemas.microsoft.com/office/powerpoint/2010/main" xmlns="" val="1559078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What is a common mistakes people make when trying to meet deadlines?</a:t>
            </a:r>
          </a:p>
          <a:p>
            <a:pPr marL="0" indent="0">
              <a:buNone/>
            </a:pPr>
            <a:endParaRPr lang="en-US" dirty="0"/>
          </a:p>
          <a:p>
            <a:pPr marL="514350" indent="-514350">
              <a:buAutoNum type="alphaLcParenR"/>
            </a:pPr>
            <a:r>
              <a:rPr lang="en-US" dirty="0" smtClean="0"/>
              <a:t>Planning tasks thoroughly</a:t>
            </a:r>
          </a:p>
          <a:p>
            <a:pPr marL="514350" indent="-514350">
              <a:buAutoNum type="alphaLcParenR"/>
            </a:pPr>
            <a:r>
              <a:rPr lang="en-US" dirty="0" smtClean="0"/>
              <a:t>Overcommitting to too many tasks at once</a:t>
            </a:r>
          </a:p>
          <a:p>
            <a:pPr marL="514350" indent="-514350">
              <a:buAutoNum type="alphaLcParenR"/>
            </a:pPr>
            <a:r>
              <a:rPr lang="en-US" dirty="0" smtClean="0"/>
              <a:t>Delegating task effectively</a:t>
            </a:r>
          </a:p>
          <a:p>
            <a:pPr marL="514350" indent="-514350">
              <a:buAutoNum type="alphaLcParenR"/>
            </a:pPr>
            <a:r>
              <a:rPr lang="en-US" dirty="0" smtClean="0"/>
              <a:t>Breaking tasks into smaller steps</a:t>
            </a:r>
          </a:p>
          <a:p>
            <a:pPr marL="514350" indent="-514350">
              <a:buAutoNum type="alphaLcParenR"/>
            </a:pPr>
            <a:endParaRPr lang="en-IN" dirty="0"/>
          </a:p>
        </p:txBody>
      </p:sp>
    </p:spTree>
    <p:extLst>
      <p:ext uri="{BB962C8B-B14F-4D97-AF65-F5344CB8AC3E}">
        <p14:creationId xmlns:p14="http://schemas.microsoft.com/office/powerpoint/2010/main" xmlns="" val="40947045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47D7F4-1C86-C11C-B29C-C4DCE3AC3F98}"/>
              </a:ext>
            </a:extLst>
          </p:cNvPr>
          <p:cNvSpPr>
            <a:spLocks noGrp="1"/>
          </p:cNvSpPr>
          <p:nvPr>
            <p:ph idx="1"/>
          </p:nvPr>
        </p:nvSpPr>
        <p:spPr/>
        <p:txBody>
          <a:bodyPr/>
          <a:lstStyle/>
          <a:p>
            <a:pPr marL="0" indent="0">
              <a:buNone/>
            </a:pPr>
            <a:r>
              <a:rPr lang="en-IN" dirty="0"/>
              <a:t>What does the Eisenhower Matrix help with?</a:t>
            </a:r>
          </a:p>
          <a:p>
            <a:pPr marL="0" indent="0">
              <a:buNone/>
            </a:pPr>
            <a:endParaRPr lang="en-IN" dirty="0"/>
          </a:p>
          <a:p>
            <a:pPr marL="514350" indent="-514350">
              <a:buFont typeface="+mj-lt"/>
              <a:buAutoNum type="alphaUcPeriod"/>
            </a:pPr>
            <a:r>
              <a:rPr lang="en-IN" dirty="0"/>
              <a:t>Organizing tasks by difficulty</a:t>
            </a:r>
          </a:p>
          <a:p>
            <a:pPr marL="514350" indent="-514350">
              <a:buFont typeface="+mj-lt"/>
              <a:buAutoNum type="alphaUcPeriod"/>
            </a:pPr>
            <a:r>
              <a:rPr lang="en-IN" dirty="0"/>
              <a:t>Categorizing tasks by urgency and importance</a:t>
            </a:r>
          </a:p>
          <a:p>
            <a:pPr marL="514350" indent="-514350">
              <a:buFont typeface="+mj-lt"/>
              <a:buAutoNum type="alphaUcPeriod"/>
            </a:pPr>
            <a:r>
              <a:rPr lang="en-IN" dirty="0"/>
              <a:t>Splitting tasks into small parts</a:t>
            </a:r>
          </a:p>
          <a:p>
            <a:pPr marL="514350" indent="-514350">
              <a:buFont typeface="+mj-lt"/>
              <a:buAutoNum type="alphaUcPeriod"/>
            </a:pPr>
            <a:r>
              <a:rPr lang="en-IN" dirty="0"/>
              <a:t>Automating tasks</a:t>
            </a:r>
          </a:p>
          <a:p>
            <a:pPr marL="0" indent="0">
              <a:buNone/>
            </a:pPr>
            <a:endParaRPr lang="en-IN" dirty="0"/>
          </a:p>
        </p:txBody>
      </p:sp>
    </p:spTree>
    <p:extLst>
      <p:ext uri="{BB962C8B-B14F-4D97-AF65-F5344CB8AC3E}">
        <p14:creationId xmlns:p14="http://schemas.microsoft.com/office/powerpoint/2010/main" xmlns="" val="8201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a:latin typeface="Times New Roman" pitchFamily="18" charset="0"/>
                <a:cs typeface="Times New Roman" pitchFamily="18" charset="0"/>
              </a:rPr>
              <a:t>Understanding Monitoring in Time Management</a:t>
            </a:r>
          </a:p>
        </p:txBody>
      </p:sp>
      <p:sp>
        <p:nvSpPr>
          <p:cNvPr id="3" name="Content Placeholder 2"/>
          <p:cNvSpPr>
            <a:spLocks noGrp="1"/>
          </p:cNvSpPr>
          <p:nvPr>
            <p:ph idx="1"/>
          </p:nvPr>
        </p:nvSpPr>
        <p:spPr>
          <a:xfrm>
            <a:off x="457200" y="1600200"/>
            <a:ext cx="4044462" cy="4842803"/>
          </a:xfrm>
        </p:spPr>
        <p:txBody>
          <a:bodyPr>
            <a:normAutofit fontScale="77500" lnSpcReduction="20000"/>
          </a:bodyPr>
          <a:lstStyle/>
          <a:p>
            <a:r>
              <a:rPr lang="en-US" b="1" dirty="0" smtClean="0">
                <a:latin typeface="Times New Roman" pitchFamily="18" charset="0"/>
                <a:cs typeface="Times New Roman" pitchFamily="18" charset="0"/>
              </a:rPr>
              <a:t>Monitoring in time management </a:t>
            </a:r>
            <a:r>
              <a:rPr lang="en-US" dirty="0" smtClean="0">
                <a:latin typeface="Times New Roman" pitchFamily="18" charset="0"/>
                <a:cs typeface="Times New Roman" pitchFamily="18" charset="0"/>
              </a:rPr>
              <a:t>refers to the continuous process of tracking and assessing how time is being spent during various tasks and activities.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goal is to ensure that time is being used effectively to meet objectives and deadlines, identify areas of inefficiency, and make necessary adjustments to improve productivity.</a:t>
            </a:r>
            <a:endParaRPr>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5120641" y="2152357"/>
            <a:ext cx="3566160" cy="3221501"/>
          </a:xfrm>
          <a:prstGeom prst="rect">
            <a:avLst/>
          </a:prstGeom>
          <a:noFill/>
          <a:ln w="9525">
            <a:noFill/>
            <a:miter lim="800000"/>
            <a:headEnd/>
            <a:tailEnd/>
          </a:ln>
          <a:effectLst/>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55C8A8C-01A2-FFB1-5940-FCCA8D1B8A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7A36DBE-18F7-F15E-BE4C-5FCCCBF2D5FB}"/>
              </a:ext>
            </a:extLst>
          </p:cNvPr>
          <p:cNvSpPr>
            <a:spLocks noGrp="1"/>
          </p:cNvSpPr>
          <p:nvPr>
            <p:ph idx="1"/>
          </p:nvPr>
        </p:nvSpPr>
        <p:spPr/>
        <p:txBody>
          <a:bodyPr/>
          <a:lstStyle/>
          <a:p>
            <a:pPr marL="0" indent="0">
              <a:buNone/>
            </a:pPr>
            <a:r>
              <a:rPr lang="en-IN" dirty="0"/>
              <a:t>Which of the following best describes a complete </a:t>
            </a:r>
            <a:r>
              <a:rPr lang="en-IN" dirty="0" err="1"/>
              <a:t>Pomodaro</a:t>
            </a:r>
            <a:r>
              <a:rPr lang="en-IN" dirty="0"/>
              <a:t> cycle?</a:t>
            </a:r>
          </a:p>
          <a:p>
            <a:pPr marL="0" indent="0">
              <a:buNone/>
            </a:pPr>
            <a:endParaRPr lang="en-IN" dirty="0"/>
          </a:p>
          <a:p>
            <a:pPr marL="514350" indent="-514350">
              <a:buFont typeface="+mj-lt"/>
              <a:buAutoNum type="alphaUcPeriod"/>
            </a:pPr>
            <a:r>
              <a:rPr lang="en-IN" dirty="0"/>
              <a:t>50 minutes work, 10 minutes break</a:t>
            </a:r>
          </a:p>
          <a:p>
            <a:pPr marL="514350" indent="-514350">
              <a:buFont typeface="+mj-lt"/>
              <a:buAutoNum type="alphaUcPeriod"/>
            </a:pPr>
            <a:r>
              <a:rPr lang="en-IN" dirty="0"/>
              <a:t>60 minutes work, 15 minutes break</a:t>
            </a:r>
          </a:p>
          <a:p>
            <a:pPr marL="514350" indent="-514350">
              <a:buFont typeface="+mj-lt"/>
              <a:buAutoNum type="alphaUcPeriod"/>
            </a:pPr>
            <a:r>
              <a:rPr lang="en-IN" dirty="0"/>
              <a:t>25 minutes work, 5 minutes break</a:t>
            </a:r>
          </a:p>
          <a:p>
            <a:pPr marL="514350" indent="-514350">
              <a:buFont typeface="+mj-lt"/>
              <a:buAutoNum type="alphaUcPeriod"/>
            </a:pPr>
            <a:r>
              <a:rPr lang="en-IN" dirty="0"/>
              <a:t>45 minutes work, 15 minutes break</a:t>
            </a:r>
          </a:p>
          <a:p>
            <a:pPr marL="0" indent="0">
              <a:buNone/>
            </a:pPr>
            <a:endParaRPr lang="en-IN" dirty="0"/>
          </a:p>
        </p:txBody>
      </p:sp>
    </p:spTree>
    <p:extLst>
      <p:ext uri="{BB962C8B-B14F-4D97-AF65-F5344CB8AC3E}">
        <p14:creationId xmlns:p14="http://schemas.microsoft.com/office/powerpoint/2010/main" xmlns="" val="1152295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8913"/>
          </a:xfrm>
        </p:spPr>
        <p:txBody>
          <a:bodyPr>
            <a:noAutofit/>
          </a:bodyPr>
          <a:lstStyle/>
          <a:p>
            <a:r>
              <a:rPr lang="en-US" sz="3600" b="1" dirty="0" smtClean="0">
                <a:latin typeface="Times New Roman" pitchFamily="18" charset="0"/>
                <a:cs typeface="Times New Roman" pitchFamily="18" charset="0"/>
              </a:rPr>
              <a:t>Key Components of Time Monitoring</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53552"/>
            <a:ext cx="8229600" cy="4972612"/>
          </a:xfrm>
        </p:spPr>
        <p:txBody>
          <a:bodyPr>
            <a:normAutofit lnSpcReduction="10000"/>
          </a:bodyPr>
          <a:lstStyle/>
          <a:p>
            <a:r>
              <a:rPr lang="en-US" b="1" dirty="0" smtClean="0">
                <a:latin typeface="Times New Roman" pitchFamily="18" charset="0"/>
                <a:cs typeface="Times New Roman" pitchFamily="18" charset="0"/>
              </a:rPr>
              <a:t>Tracking </a:t>
            </a:r>
            <a:r>
              <a:rPr lang="en-US" b="1" dirty="0" smtClean="0">
                <a:latin typeface="Times New Roman" pitchFamily="18" charset="0"/>
                <a:cs typeface="Times New Roman" pitchFamily="18" charset="0"/>
              </a:rPr>
              <a:t>the Time Spent on Each Task</a:t>
            </a:r>
            <a:r>
              <a:rPr lang="en-US" dirty="0" smtClean="0">
                <a:latin typeface="Times New Roman" pitchFamily="18" charset="0"/>
                <a:cs typeface="Times New Roman" pitchFamily="18" charset="0"/>
              </a:rPr>
              <a:t>: This involves logging the duration of each activity in real-time or after its completion. Time-tracking tools like </a:t>
            </a:r>
            <a:r>
              <a:rPr lang="en-US" i="1" dirty="0" err="1" smtClean="0">
                <a:latin typeface="Times New Roman" pitchFamily="18" charset="0"/>
                <a:cs typeface="Times New Roman" pitchFamily="18" charset="0"/>
              </a:rPr>
              <a:t>Toggl</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RescueTime</a:t>
            </a:r>
            <a:r>
              <a:rPr lang="en-US" dirty="0" smtClean="0">
                <a:latin typeface="Times New Roman" pitchFamily="18" charset="0"/>
                <a:cs typeface="Times New Roman" pitchFamily="18" charset="0"/>
              </a:rPr>
              <a:t>, or manual methods like timesheets can be used.</a:t>
            </a:r>
          </a:p>
          <a:p>
            <a:r>
              <a:rPr lang="en-US" b="1" dirty="0" smtClean="0">
                <a:latin typeface="Times New Roman" pitchFamily="18" charset="0"/>
                <a:cs typeface="Times New Roman" pitchFamily="18" charset="0"/>
              </a:rPr>
              <a:t>Categorizing Tasks</a:t>
            </a:r>
            <a:r>
              <a:rPr lang="en-US" dirty="0" smtClean="0">
                <a:latin typeface="Times New Roman" pitchFamily="18" charset="0"/>
                <a:cs typeface="Times New Roman" pitchFamily="18" charset="0"/>
              </a:rPr>
              <a:t>: Tasks should be categorized based on their priority (e.g., urgent vs. non-urgent) and their type (e.g., administrative, creative, routine). This makes it easier to see where time is spent.</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Key Components of Time Monitoring</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09822"/>
            <a:ext cx="8229600" cy="4916341"/>
          </a:xfrm>
        </p:spPr>
        <p:txBody>
          <a:bodyPr>
            <a:normAutofit fontScale="92500"/>
          </a:bodyPr>
          <a:lstStyle/>
          <a:p>
            <a:r>
              <a:rPr lang="en-US" b="1" dirty="0" smtClean="0">
                <a:latin typeface="Times New Roman" pitchFamily="18" charset="0"/>
                <a:cs typeface="Times New Roman" pitchFamily="18" charset="0"/>
              </a:rPr>
              <a:t>Assessing Time Gaps and Interruptions</a:t>
            </a:r>
            <a:r>
              <a:rPr lang="en-US" dirty="0" smtClean="0">
                <a:latin typeface="Times New Roman" pitchFamily="18" charset="0"/>
                <a:cs typeface="Times New Roman" pitchFamily="18" charset="0"/>
              </a:rPr>
              <a:t>: Monitoring includes noting down time gaps where no productive work was completed. Interruptions such as unnecessary meetings, phone calls, or distractions should also be logged.</a:t>
            </a:r>
          </a:p>
          <a:p>
            <a:r>
              <a:rPr lang="en-US" b="1" dirty="0" smtClean="0">
                <a:latin typeface="Times New Roman" pitchFamily="18" charset="0"/>
                <a:cs typeface="Times New Roman" pitchFamily="18" charset="0"/>
              </a:rPr>
              <a:t>Reviewing Progress Regularly</a:t>
            </a:r>
            <a:r>
              <a:rPr lang="en-US" dirty="0" smtClean="0">
                <a:latin typeface="Times New Roman" pitchFamily="18" charset="0"/>
                <a:cs typeface="Times New Roman" pitchFamily="18" charset="0"/>
              </a:rPr>
              <a:t>: Monitoring should be complemented with regular reviews—daily, weekly, or monthly—where time logs are examined to assess productivity levels and identify potential adjustments.</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436"/>
            <a:ext cx="8229600" cy="911201"/>
          </a:xfrm>
        </p:spPr>
        <p:txBody>
          <a:bodyPr>
            <a:normAutofit fontScale="90000"/>
          </a:bodyPr>
          <a:lstStyle/>
          <a:p>
            <a:r>
              <a:rPr lang="en-US" b="1" dirty="0" smtClean="0">
                <a:latin typeface="Times New Roman" pitchFamily="18" charset="0"/>
                <a:cs typeface="Times New Roman" pitchFamily="18" charset="0"/>
              </a:rPr>
              <a:t>Techniques </a:t>
            </a:r>
            <a:r>
              <a:rPr lang="en-US" b="1" dirty="0" smtClean="0">
                <a:latin typeface="Times New Roman" pitchFamily="18" charset="0"/>
                <a:cs typeface="Times New Roman" pitchFamily="18" charset="0"/>
              </a:rPr>
              <a:t>for Monitoring Time Effectively</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417638"/>
            <a:ext cx="4881489" cy="5714682"/>
          </a:xfrm>
        </p:spPr>
        <p:txBody>
          <a:bodyPr>
            <a:normAutofit fontScale="85000" lnSpcReduction="20000"/>
          </a:bodyPr>
          <a:lstStyle/>
          <a:p>
            <a:r>
              <a:rPr lang="en-US" b="1" dirty="0" smtClean="0">
                <a:latin typeface="Times New Roman" pitchFamily="18" charset="0"/>
                <a:cs typeface="Times New Roman" pitchFamily="18" charset="0"/>
              </a:rPr>
              <a:t>Time </a:t>
            </a:r>
            <a:r>
              <a:rPr lang="en-US" b="1" dirty="0" smtClean="0">
                <a:latin typeface="Times New Roman" pitchFamily="18" charset="0"/>
                <a:cs typeface="Times New Roman" pitchFamily="18" charset="0"/>
              </a:rPr>
              <a:t>Logs and Journals</a:t>
            </a:r>
            <a:r>
              <a:rPr lang="en-US" dirty="0" smtClean="0">
                <a:latin typeface="Times New Roman" pitchFamily="18" charset="0"/>
                <a:cs typeface="Times New Roman" pitchFamily="18" charset="0"/>
              </a:rPr>
              <a:t>: Keeping a daily or weekly log of all activities is one of the simplest methods of monitoring. It offers insight into how much time is spent on productive vs. unproductive activities.</a:t>
            </a:r>
          </a:p>
          <a:p>
            <a:r>
              <a:rPr lang="en-US" b="1" dirty="0" smtClean="0">
                <a:latin typeface="Times New Roman" pitchFamily="18" charset="0"/>
                <a:cs typeface="Times New Roman" pitchFamily="18" charset="0"/>
              </a:rPr>
              <a:t>Time Tracking Software</a:t>
            </a:r>
            <a:r>
              <a:rPr lang="en-US" dirty="0" smtClean="0">
                <a:latin typeface="Times New Roman" pitchFamily="18" charset="0"/>
                <a:cs typeface="Times New Roman" pitchFamily="18" charset="0"/>
              </a:rPr>
              <a:t>: Digital tools like </a:t>
            </a:r>
            <a:r>
              <a:rPr lang="en-US" i="1" dirty="0" err="1" smtClean="0">
                <a:latin typeface="Times New Roman" pitchFamily="18" charset="0"/>
                <a:cs typeface="Times New Roman" pitchFamily="18" charset="0"/>
              </a:rPr>
              <a:t>Clockify</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Toggl</a:t>
            </a:r>
            <a:r>
              <a:rPr lang="en-US" dirty="0" smtClean="0">
                <a:latin typeface="Times New Roman" pitchFamily="18" charset="0"/>
                <a:cs typeface="Times New Roman" pitchFamily="18" charset="0"/>
              </a:rPr>
              <a:t>, or </a:t>
            </a:r>
            <a:r>
              <a:rPr lang="en-US" i="1" dirty="0" smtClean="0">
                <a:latin typeface="Times New Roman" pitchFamily="18" charset="0"/>
                <a:cs typeface="Times New Roman" pitchFamily="18" charset="0"/>
              </a:rPr>
              <a:t>Harvest</a:t>
            </a:r>
            <a:r>
              <a:rPr lang="en-US" dirty="0" smtClean="0">
                <a:latin typeface="Times New Roman" pitchFamily="18" charset="0"/>
                <a:cs typeface="Times New Roman" pitchFamily="18" charset="0"/>
              </a:rPr>
              <a:t> allow real-time tracking of tasks. These tools often come with analytical reports that display trends in time usage over periods of time.</a:t>
            </a:r>
          </a:p>
          <a:p>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4921127" y="2204964"/>
            <a:ext cx="3765673" cy="3067050"/>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Techniques for Monitoring Time Effectively</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Time-Boxing or Time-Blocking</a:t>
            </a:r>
            <a:r>
              <a:rPr lang="en-US" dirty="0" smtClean="0">
                <a:latin typeface="Times New Roman" pitchFamily="18" charset="0"/>
                <a:cs typeface="Times New Roman" pitchFamily="18" charset="0"/>
              </a:rPr>
              <a:t>: This involves setting specific time blocks for each task in your calendar. The strict boundaries for each activity help monitor if the time allocated is being used properly.</a:t>
            </a:r>
          </a:p>
          <a:p>
            <a:r>
              <a:rPr lang="en-US" b="1" dirty="0" err="1" smtClean="0">
                <a:latin typeface="Times New Roman" pitchFamily="18" charset="0"/>
                <a:cs typeface="Times New Roman" pitchFamily="18" charset="0"/>
              </a:rPr>
              <a:t>Pomodoro</a:t>
            </a:r>
            <a:r>
              <a:rPr lang="en-US" b="1" dirty="0" smtClean="0">
                <a:latin typeface="Times New Roman" pitchFamily="18" charset="0"/>
                <a:cs typeface="Times New Roman" pitchFamily="18" charset="0"/>
              </a:rPr>
              <a:t> Technique</a:t>
            </a:r>
            <a:r>
              <a:rPr lang="en-US" dirty="0" smtClean="0">
                <a:latin typeface="Times New Roman" pitchFamily="18" charset="0"/>
                <a:cs typeface="Times New Roman" pitchFamily="18" charset="0"/>
              </a:rPr>
              <a:t>: Using this technique, time is monitored in short, focused intervals (typically 25 minutes), followed by short breaks. This method helps monitor concentration and productivity across smaller chunks of time.</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3768" y="5640022"/>
            <a:ext cx="2000232" cy="12179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2642</Words>
  <Application>Microsoft Macintosh PowerPoint</Application>
  <PresentationFormat>On-screen Show (4:3)</PresentationFormat>
  <Paragraphs>259</Paragraphs>
  <Slides>50</Slides>
  <Notes>23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Slide 1</vt:lpstr>
      <vt:lpstr>Time Management: Monitoring, Working Under Pressure, and Adhering to Deadlines</vt:lpstr>
      <vt:lpstr>Introduction to Time Management</vt:lpstr>
      <vt:lpstr>Time Management-Monitoring</vt:lpstr>
      <vt:lpstr>Understanding Monitoring in Time Management</vt:lpstr>
      <vt:lpstr>Key Components of Time Monitoring </vt:lpstr>
      <vt:lpstr>Key Components of Time Monitoring </vt:lpstr>
      <vt:lpstr>Techniques for Monitoring Time Effectively </vt:lpstr>
      <vt:lpstr>Techniques for Monitoring Time Effectively </vt:lpstr>
      <vt:lpstr>Slide 10</vt:lpstr>
      <vt:lpstr>Pomodoro Technique</vt:lpstr>
      <vt:lpstr>Challenges of Monitoring Time </vt:lpstr>
      <vt:lpstr>WORKING UNDER PRESSURE</vt:lpstr>
      <vt:lpstr>Working Under Pressure – Definition and Challenges</vt:lpstr>
      <vt:lpstr>Sources of Pressure </vt:lpstr>
      <vt:lpstr>Challenges of Working Under Pressure </vt:lpstr>
      <vt:lpstr>Strategies to Handle Pressure Effectively</vt:lpstr>
      <vt:lpstr>Strategies to Handle Pressure Effectively</vt:lpstr>
      <vt:lpstr>How to Set Priorities-The Eisenhower Matrix</vt:lpstr>
      <vt:lpstr>The Eisenhower Matrix</vt:lpstr>
      <vt:lpstr>ADHERING TO DEADLINES</vt:lpstr>
      <vt:lpstr>What Are Deadlines and Why Are They Important?</vt:lpstr>
      <vt:lpstr>Common Challenges in Adhering to Deadlines </vt:lpstr>
      <vt:lpstr>Strategies for Adhering to Deadlines </vt:lpstr>
      <vt:lpstr>Strategies for Adhering to Deadlines </vt:lpstr>
      <vt:lpstr>Combining Time Management, Pressure, and Deadlines for Success</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 Monitoring, Working Under Pressure, and Adhering to Deadlines</dc:title>
  <dc:subject/>
  <dc:creator/>
  <cp:keywords/>
  <dc:description>generated using python-pptx</dc:description>
  <cp:lastModifiedBy>Zechariah</cp:lastModifiedBy>
  <cp:revision>6</cp:revision>
  <dcterms:created xsi:type="dcterms:W3CDTF">2013-01-27T09:14:16Z</dcterms:created>
  <dcterms:modified xsi:type="dcterms:W3CDTF">2024-10-11T18:23:46Z</dcterms:modified>
  <cp:category/>
</cp:coreProperties>
</file>