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76" r:id="rId6"/>
    <p:sldId id="277" r:id="rId7"/>
    <p:sldId id="274" r:id="rId8"/>
    <p:sldId id="273" r:id="rId9"/>
    <p:sldId id="272" r:id="rId10"/>
    <p:sldId id="260" r:id="rId11"/>
    <p:sldId id="263" r:id="rId12"/>
    <p:sldId id="268" r:id="rId13"/>
    <p:sldId id="264" r:id="rId14"/>
    <p:sldId id="293" r:id="rId15"/>
    <p:sldId id="262" r:id="rId16"/>
    <p:sldId id="261" r:id="rId17"/>
    <p:sldId id="267" r:id="rId18"/>
    <p:sldId id="258" r:id="rId19"/>
    <p:sldId id="266" r:id="rId20"/>
    <p:sldId id="259" r:id="rId21"/>
    <p:sldId id="265" r:id="rId22"/>
    <p:sldId id="26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9273" autoAdjust="0"/>
  </p:normalViewPr>
  <p:slideViewPr>
    <p:cSldViewPr snapToGrid="0">
      <p:cViewPr varScale="1">
        <p:scale>
          <a:sx n="65" d="100"/>
          <a:sy n="65" d="100"/>
        </p:scale>
        <p:origin x="135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A3ED67-D9D8-4365-B85E-B8F24B2F9EF2}"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A6583-990B-4707-82AF-703527F7BB4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there are 40 men and 60 women in the company. Now out of 40 men, 75% i.e. 30 earn more than Rs 25000 and 45% of the total employees i.e. 45 employees earn more than Rs 25000.</a:t>
            </a:r>
            <a:endParaRPr lang="en-IN" dirty="0"/>
          </a:p>
          <a:p>
            <a:r>
              <a:rPr lang="en-IN" dirty="0"/>
              <a:t>Hence, there are</a:t>
            </a:r>
            <a:endParaRPr lang="en-IN" dirty="0"/>
          </a:p>
          <a:p>
            <a:r>
              <a:rPr lang="en-IN" dirty="0"/>
              <a:t>45 – 30 = 15 women who earn more than Rs25000. So, 60 – 15 = 45 women earn less than Rs 25000.</a:t>
            </a:r>
            <a:endParaRPr lang="en-IN" dirty="0"/>
          </a:p>
          <a:p>
            <a:r>
              <a:rPr lang="en-IN" dirty="0"/>
              <a:t>Hence, the required fraction =  45/60 = ¾</a:t>
            </a:r>
            <a:endParaRPr lang="en-IN" dirty="0"/>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IN" dirty="0"/>
              <a:t>ANS:D</a:t>
            </a:r>
            <a:endParaRPr lang="en-US" altLang="en-IN" dirty="0"/>
          </a:p>
          <a:p>
            <a:r>
              <a:rPr lang="en-US" altLang="en-IN" dirty="0"/>
              <a:t>Let the cost of the price of raw material=100</a:t>
            </a:r>
            <a:endParaRPr lang="en-US" altLang="en-IN" dirty="0"/>
          </a:p>
          <a:p>
            <a:r>
              <a:rPr lang="en-US" altLang="en-IN" dirty="0"/>
              <a:t>                               old                  new</a:t>
            </a:r>
            <a:endParaRPr lang="en-US" altLang="en-IN" dirty="0"/>
          </a:p>
          <a:p>
            <a:r>
              <a:rPr lang="en-US" altLang="en-IN" dirty="0"/>
              <a:t>Raw material ---&gt;  100  --25%--&gt;125</a:t>
            </a:r>
            <a:endParaRPr lang="en-US" altLang="en-IN" dirty="0"/>
          </a:p>
          <a:p>
            <a:r>
              <a:rPr lang="en-US" altLang="en-IN" dirty="0"/>
              <a:t>                      30%    |                      |  38%</a:t>
            </a:r>
            <a:endParaRPr lang="en-US" altLang="en-IN" dirty="0"/>
          </a:p>
          <a:p>
            <a:r>
              <a:rPr lang="en-US" altLang="en-IN" dirty="0"/>
              <a:t>Laboour cost ---&gt;   30  ----------&gt; 47.5%</a:t>
            </a:r>
            <a:endParaRPr lang="en-US" altLang="en-IN" dirty="0"/>
          </a:p>
          <a:p>
            <a:r>
              <a:rPr lang="en-US" altLang="en-IN" dirty="0"/>
              <a:t>Total              ---&gt;   130  ---------&gt;  172.5</a:t>
            </a:r>
            <a:endParaRPr lang="en-US" altLang="en-IN" dirty="0"/>
          </a:p>
          <a:p>
            <a:endParaRPr lang="en-US" altLang="en-IN" dirty="0"/>
          </a:p>
          <a:p>
            <a:r>
              <a:rPr lang="en-US" altLang="en-IN" dirty="0"/>
              <a:t>% of consumption reduced = (172.5 - 130)/172.5 *100</a:t>
            </a:r>
            <a:endParaRPr lang="en-US" altLang="en-IN" dirty="0"/>
          </a:p>
          <a:p>
            <a:r>
              <a:rPr lang="en-US" altLang="en-IN" dirty="0"/>
              <a:t>                                             = 42.5/172.5 * 100</a:t>
            </a:r>
            <a:endParaRPr lang="en-US" altLang="en-IN" dirty="0"/>
          </a:p>
          <a:p>
            <a:r>
              <a:rPr lang="en-US" altLang="en-IN" dirty="0"/>
              <a:t>                                             = 24.6%</a:t>
            </a:r>
            <a:endParaRPr lang="en-US" alt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oboto" panose="02000000000000000000" pitchFamily="2" charset="0"/>
              </a:rPr>
              <a:t>Let total amount = 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would have got T * a. After A takes his share, there would be T (1 - a) left</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 would have got T (1 - a) * b</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C would have got T (1 - a)(1 - b) * c</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D would have got T (1 - a) (1 - b) (1 - c)</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D gets a % less than what A gets, or, T *a (1 - a) = T(1 - a) (1 - b) (1 - c), or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 (1 - b)(1 - c) ------(1)</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 and C get the same amounts, or (1 - a) * b = (1 - a) * (1 - b) * c, or b = (1 - b) c, or, b = c - </a:t>
            </a:r>
            <a:r>
              <a:rPr lang="en-US" b="0" i="0" dirty="0" err="1">
                <a:solidFill>
                  <a:srgbClr val="333333"/>
                </a:solidFill>
                <a:effectLst/>
                <a:latin typeface="Roboto" panose="02000000000000000000" pitchFamily="2" charset="0"/>
              </a:rPr>
              <a:t>cb</a:t>
            </a:r>
            <a:r>
              <a:rPr lang="en-US" b="0" i="0" dirty="0">
                <a:solidFill>
                  <a:srgbClr val="333333"/>
                </a:solidFill>
                <a:effectLst/>
                <a:latin typeface="Roboto" panose="02000000000000000000" pitchFamily="2" charset="0"/>
              </a:rPr>
              <a:t>, or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 = </a:t>
            </a:r>
            <a:r>
              <a:rPr lang="en-US" b="0" i="0" u="none" strike="noStrike" dirty="0">
                <a:solidFill>
                  <a:srgbClr val="333333"/>
                </a:solidFill>
                <a:effectLst/>
                <a:latin typeface="MathJax_Math-italic"/>
              </a:rPr>
              <a:t>cc</a:t>
            </a:r>
            <a:r>
              <a:rPr lang="en-US" b="0" i="0" u="none" strike="noStrike" dirty="0">
                <a:solidFill>
                  <a:srgbClr val="333333"/>
                </a:solidFill>
                <a:effectLst/>
                <a:latin typeface="Roboto" panose="02000000000000000000" pitchFamily="2" charset="0"/>
              </a:rPr>
              <a:t>𝑐𝑐</a:t>
            </a:r>
            <a:r>
              <a:rPr lang="en-US" b="0" i="0" dirty="0">
                <a:solidFill>
                  <a:srgbClr val="333333"/>
                </a:solidFill>
                <a:effectLst/>
                <a:latin typeface="Roboto" panose="02000000000000000000" pitchFamily="2" charset="0"/>
              </a:rPr>
              <a:t> + 1 ------(2)</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 = 2a -------(3)</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Substituting, Equations (2) in and (3) in (1), we get</a:t>
            </a:r>
            <a:br>
              <a:rPr lang="en-US" b="0" i="0" dirty="0">
                <a:solidFill>
                  <a:srgbClr val="333333"/>
                </a:solidFill>
                <a:effectLst/>
                <a:latin typeface="Roboto" panose="02000000000000000000" pitchFamily="2" charset="0"/>
              </a:rPr>
            </a:br>
            <a:r>
              <a:rPr lang="en-US" b="0" i="0" u="none" strike="noStrike" dirty="0">
                <a:solidFill>
                  <a:srgbClr val="333333"/>
                </a:solidFill>
                <a:effectLst/>
                <a:latin typeface="MathJax_Math-italic"/>
              </a:rPr>
              <a:t>c</a:t>
            </a:r>
            <a:r>
              <a:rPr lang="en-US" b="0" i="0" u="none" strike="noStrike" dirty="0">
                <a:solidFill>
                  <a:srgbClr val="333333"/>
                </a:solidFill>
                <a:effectLst/>
                <a:latin typeface="MathJax_Main"/>
              </a:rPr>
              <a:t>2(</a:t>
            </a:r>
            <a:r>
              <a:rPr lang="en-US" b="0" i="0" u="none" strike="noStrike" dirty="0">
                <a:solidFill>
                  <a:srgbClr val="333333"/>
                </a:solidFill>
                <a:effectLst/>
                <a:latin typeface="MathJax_Math-italic"/>
              </a:rPr>
              <a:t>c</a:t>
            </a:r>
            <a:r>
              <a:rPr lang="en-US" b="0" i="0" u="none" strike="noStrike" dirty="0">
                <a:solidFill>
                  <a:srgbClr val="333333"/>
                </a:solidFill>
                <a:effectLst/>
                <a:latin typeface="MathJax_Main"/>
              </a:rPr>
              <a:t>+1)</a:t>
            </a:r>
            <a:r>
              <a:rPr lang="en-US" b="0" i="0" u="none" strike="noStrike" dirty="0">
                <a:solidFill>
                  <a:srgbClr val="333333"/>
                </a:solidFill>
                <a:effectLst/>
                <a:latin typeface="Roboto" panose="02000000000000000000" pitchFamily="2" charset="0"/>
              </a:rPr>
              <a:t>𝑐2(𝑐+1)</a:t>
            </a:r>
            <a:r>
              <a:rPr lang="en-US" b="0" i="0" dirty="0">
                <a:solidFill>
                  <a:srgbClr val="333333"/>
                </a:solidFill>
                <a:effectLst/>
                <a:latin typeface="Roboto" panose="02000000000000000000" pitchFamily="2" charset="0"/>
              </a:rPr>
              <a:t> = </a:t>
            </a:r>
            <a:r>
              <a:rPr lang="en-US" b="0" i="0" u="none" strike="noStrike" dirty="0">
                <a:solidFill>
                  <a:srgbClr val="333333"/>
                </a:solidFill>
                <a:effectLst/>
                <a:latin typeface="MathJax_Main"/>
              </a:rPr>
              <a:t>1−</a:t>
            </a:r>
            <a:r>
              <a:rPr lang="en-US" b="0" i="0" u="none" strike="noStrike" dirty="0">
                <a:solidFill>
                  <a:srgbClr val="333333"/>
                </a:solidFill>
                <a:effectLst/>
                <a:latin typeface="MathJax_Math-italic"/>
              </a:rPr>
              <a:t>cc</a:t>
            </a:r>
            <a:r>
              <a:rPr lang="en-US" b="0" i="0" u="none" strike="noStrike" dirty="0">
                <a:solidFill>
                  <a:srgbClr val="333333"/>
                </a:solidFill>
                <a:effectLst/>
                <a:latin typeface="MathJax_Main"/>
              </a:rPr>
              <a:t>+1</a:t>
            </a:r>
            <a:r>
              <a:rPr lang="en-US" b="0" i="0" u="none" strike="noStrike" dirty="0">
                <a:solidFill>
                  <a:srgbClr val="333333"/>
                </a:solidFill>
                <a:effectLst/>
                <a:latin typeface="Roboto" panose="02000000000000000000" pitchFamily="2" charset="0"/>
              </a:rPr>
              <a:t>1−𝑐𝑐+1</a:t>
            </a:r>
            <a:r>
              <a:rPr lang="en-US" b="0" i="0" dirty="0">
                <a:solidFill>
                  <a:srgbClr val="333333"/>
                </a:solidFill>
                <a:effectLst/>
                <a:latin typeface="Roboto" panose="02000000000000000000" pitchFamily="2" charset="0"/>
              </a:rPr>
              <a:t>, or c = 2 - 2c, or c = </a:t>
            </a:r>
            <a:r>
              <a:rPr lang="en-US" b="0" i="0" u="none" strike="noStrike" dirty="0">
                <a:solidFill>
                  <a:srgbClr val="333333"/>
                </a:solidFill>
                <a:effectLst/>
                <a:latin typeface="MathJax_Main"/>
              </a:rPr>
              <a:t>23</a:t>
            </a:r>
            <a:r>
              <a:rPr lang="en-US" b="0" i="0" u="none" strike="noStrike" dirty="0">
                <a:solidFill>
                  <a:srgbClr val="333333"/>
                </a:solidFill>
                <a:effectLst/>
                <a:latin typeface="Roboto" panose="02000000000000000000" pitchFamily="2" charset="0"/>
              </a:rPr>
              <a:t>23</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 = </a:t>
            </a:r>
            <a:r>
              <a:rPr lang="en-US" b="0" i="0" u="none" strike="noStrike" dirty="0">
                <a:solidFill>
                  <a:srgbClr val="333333"/>
                </a:solidFill>
                <a:effectLst/>
                <a:latin typeface="MathJax_Math-italic"/>
              </a:rPr>
              <a:t>cc</a:t>
            </a:r>
            <a:r>
              <a:rPr lang="en-US" b="0" i="0" u="none" strike="noStrike" dirty="0">
                <a:solidFill>
                  <a:srgbClr val="333333"/>
                </a:solidFill>
                <a:effectLst/>
                <a:latin typeface="MathJax_Main"/>
              </a:rPr>
              <a:t>+1</a:t>
            </a:r>
            <a:r>
              <a:rPr lang="en-US" b="0" i="0" u="none" strike="noStrike" dirty="0">
                <a:solidFill>
                  <a:srgbClr val="333333"/>
                </a:solidFill>
                <a:effectLst/>
                <a:latin typeface="Roboto" panose="02000000000000000000" pitchFamily="2" charset="0"/>
              </a:rPr>
              <a:t>𝑐𝑐+1</a:t>
            </a:r>
            <a:r>
              <a:rPr lang="en-US" b="0" i="0" dirty="0">
                <a:solidFill>
                  <a:srgbClr val="333333"/>
                </a:solidFill>
                <a:effectLst/>
                <a:latin typeface="Roboto" panose="02000000000000000000" pitchFamily="2" charset="0"/>
              </a:rPr>
              <a:t> = </a:t>
            </a:r>
            <a:r>
              <a:rPr lang="en-US" b="0" i="0" u="none" strike="noStrike" dirty="0">
                <a:solidFill>
                  <a:srgbClr val="333333"/>
                </a:solidFill>
                <a:effectLst/>
                <a:latin typeface="MathJax_Main"/>
              </a:rPr>
              <a:t>25</a:t>
            </a:r>
            <a:r>
              <a:rPr lang="en-US" b="0" i="0" u="none" strike="noStrike" dirty="0">
                <a:solidFill>
                  <a:srgbClr val="333333"/>
                </a:solidFill>
                <a:effectLst/>
                <a:latin typeface="Roboto" panose="02000000000000000000" pitchFamily="2" charset="0"/>
              </a:rPr>
              <a:t>25</a:t>
            </a:r>
            <a:r>
              <a:rPr lang="en-US" b="0" i="0" dirty="0">
                <a:solidFill>
                  <a:srgbClr val="333333"/>
                </a:solidFill>
                <a:effectLst/>
                <a:latin typeface="Roboto" panose="02000000000000000000" pitchFamily="2" charset="0"/>
              </a:rPr>
              <a:t> , a = </a:t>
            </a:r>
            <a:r>
              <a:rPr lang="en-US" b="0" i="0" u="none" strike="noStrike" dirty="0">
                <a:solidFill>
                  <a:srgbClr val="333333"/>
                </a:solidFill>
                <a:effectLst/>
                <a:latin typeface="MathJax_Main"/>
              </a:rPr>
              <a:t>15</a:t>
            </a:r>
            <a:r>
              <a:rPr lang="en-US" b="0" i="0" u="none" strike="noStrike" dirty="0">
                <a:solidFill>
                  <a:srgbClr val="333333"/>
                </a:solidFill>
                <a:effectLst/>
                <a:latin typeface="Roboto" panose="02000000000000000000" pitchFamily="2" charset="0"/>
              </a:rPr>
              <a:t>15</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gets 20% of the loot, B gets 40% of the remaining 80%, or 32% of the loot. C gets 66.6% of 48%, or 32% of the overall loot. And D gets the final 16% of the overall amount (20% lesser than A's share).</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question is </a:t>
            </a:r>
            <a:r>
              <a:rPr lang="en-US" b="1" i="0" dirty="0">
                <a:solidFill>
                  <a:srgbClr val="333333"/>
                </a:solidFill>
                <a:effectLst/>
                <a:latin typeface="Roboto" panose="02000000000000000000" pitchFamily="2" charset="0"/>
              </a:rPr>
              <a:t>" 1. What percentage of what A got did C get? "</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got 20% of overall, C got 32% of overall. Or, C got 160% of A</a:t>
            </a:r>
            <a:br>
              <a:rPr lang="en-US" b="0" i="0" dirty="0">
                <a:solidFill>
                  <a:srgbClr val="333333"/>
                </a:solidFill>
                <a:effectLst/>
                <a:latin typeface="Roboto" panose="02000000000000000000" pitchFamily="2" charset="0"/>
              </a:rPr>
            </a:br>
            <a:r>
              <a:rPr lang="en-US" b="1" i="0" dirty="0">
                <a:solidFill>
                  <a:srgbClr val="333333"/>
                </a:solidFill>
                <a:effectLst/>
                <a:latin typeface="Roboto" panose="02000000000000000000" pitchFamily="2" charset="0"/>
              </a:rPr>
              <a:t>" 2. If the total amount is equal to Rs. 1000, what is the difference between what A got and what D got? "</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would have got Rs. 200, D Rs. 160. A would have got Rs. 40 more than D.</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Montserrat" panose="00000500000000000000" pitchFamily="2" charset="0"/>
              </a:rPr>
              <a:t>Hence, the answer is 160% , A got Rs.40 more than D</a:t>
            </a:r>
            <a:endParaRPr lang="en-US" b="1" i="0" dirty="0">
              <a:solidFill>
                <a:srgbClr val="333333"/>
              </a:solidFill>
              <a:effectLst/>
              <a:latin typeface="Montserrat"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oboto" panose="02000000000000000000" pitchFamily="2" charset="0"/>
              </a:rPr>
              <a:t>A = </a:t>
            </a:r>
            <a:r>
              <a:rPr lang="en-US" b="0" i="0" u="none" strike="noStrike" dirty="0">
                <a:solidFill>
                  <a:srgbClr val="333333"/>
                </a:solidFill>
                <a:effectLst/>
                <a:latin typeface="MathJax_Main"/>
              </a:rPr>
              <a:t>54</a:t>
            </a:r>
            <a:r>
              <a:rPr lang="en-US" b="0" i="0" u="none" strike="noStrike" dirty="0">
                <a:solidFill>
                  <a:srgbClr val="333333"/>
                </a:solidFill>
                <a:effectLst/>
                <a:latin typeface="Roboto" panose="02000000000000000000" pitchFamily="2" charset="0"/>
              </a:rPr>
              <a:t>54</a:t>
            </a:r>
            <a:r>
              <a:rPr lang="en-US" b="0" i="0" dirty="0">
                <a:solidFill>
                  <a:srgbClr val="333333"/>
                </a:solidFill>
                <a:effectLst/>
                <a:latin typeface="Roboto" panose="02000000000000000000" pitchFamily="2" charset="0"/>
              </a:rPr>
              <a:t> * B or B = </a:t>
            </a:r>
            <a:r>
              <a:rPr lang="en-US" b="0" i="0" u="none" strike="noStrike" dirty="0">
                <a:solidFill>
                  <a:srgbClr val="333333"/>
                </a:solidFill>
                <a:effectLst/>
                <a:latin typeface="MathJax_Main"/>
              </a:rPr>
              <a:t>45</a:t>
            </a:r>
            <a:r>
              <a:rPr lang="en-US" b="0" i="0" u="none" strike="noStrike" dirty="0">
                <a:solidFill>
                  <a:srgbClr val="333333"/>
                </a:solidFill>
                <a:effectLst/>
                <a:latin typeface="Roboto" panose="02000000000000000000" pitchFamily="2" charset="0"/>
              </a:rPr>
              <a:t>45</a:t>
            </a:r>
            <a:r>
              <a:rPr lang="en-US" b="0" i="0" dirty="0">
                <a:solidFill>
                  <a:srgbClr val="333333"/>
                </a:solidFill>
                <a:effectLst/>
                <a:latin typeface="Roboto" panose="02000000000000000000" pitchFamily="2" charset="0"/>
              </a:rPr>
              <a:t> * A</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C = </a:t>
            </a:r>
            <a:r>
              <a:rPr lang="en-US" b="0" i="0" u="none" strike="noStrike" dirty="0">
                <a:solidFill>
                  <a:srgbClr val="333333"/>
                </a:solidFill>
                <a:effectLst/>
                <a:latin typeface="MathJax_Main"/>
              </a:rPr>
              <a:t>54</a:t>
            </a:r>
            <a:r>
              <a:rPr lang="en-US" b="0" i="0" u="none" strike="noStrike" dirty="0">
                <a:solidFill>
                  <a:srgbClr val="333333"/>
                </a:solidFill>
                <a:effectLst/>
                <a:latin typeface="Roboto" panose="02000000000000000000" pitchFamily="2" charset="0"/>
              </a:rPr>
              <a:t>54</a:t>
            </a:r>
            <a:r>
              <a:rPr lang="en-US" b="0" i="0" dirty="0">
                <a:solidFill>
                  <a:srgbClr val="333333"/>
                </a:solidFill>
                <a:effectLst/>
                <a:latin typeface="Roboto" panose="02000000000000000000" pitchFamily="2" charset="0"/>
              </a:rPr>
              <a:t> * A</a:t>
            </a:r>
            <a:br>
              <a:rPr lang="en-US" b="0" i="0" dirty="0">
                <a:solidFill>
                  <a:srgbClr val="333333"/>
                </a:solidFill>
                <a:effectLst/>
                <a:latin typeface="Roboto" panose="02000000000000000000" pitchFamily="2" charset="0"/>
              </a:rPr>
            </a:br>
            <a:r>
              <a:rPr lang="en-US" b="0" i="0" dirty="0" err="1">
                <a:solidFill>
                  <a:srgbClr val="333333"/>
                </a:solidFill>
                <a:effectLst/>
                <a:latin typeface="Roboto" panose="02000000000000000000" pitchFamily="2" charset="0"/>
              </a:rPr>
              <a:t>A</a:t>
            </a:r>
            <a:r>
              <a:rPr lang="en-US" b="0" i="0" dirty="0">
                <a:solidFill>
                  <a:srgbClr val="333333"/>
                </a:solidFill>
                <a:effectLst/>
                <a:latin typeface="Roboto" panose="02000000000000000000" pitchFamily="2" charset="0"/>
              </a:rPr>
              <a:t> = </a:t>
            </a:r>
            <a:r>
              <a:rPr lang="en-US" b="0" i="0" u="none" strike="noStrike" dirty="0">
                <a:solidFill>
                  <a:srgbClr val="333333"/>
                </a:solidFill>
                <a:effectLst/>
                <a:latin typeface="MathJax_Main"/>
              </a:rPr>
              <a:t>65</a:t>
            </a:r>
            <a:r>
              <a:rPr lang="en-US" b="0" i="0" u="none" strike="noStrike" dirty="0">
                <a:solidFill>
                  <a:srgbClr val="333333"/>
                </a:solidFill>
                <a:effectLst/>
                <a:latin typeface="Roboto" panose="02000000000000000000" pitchFamily="2" charset="0"/>
              </a:rPr>
              <a:t>65</a:t>
            </a:r>
            <a:r>
              <a:rPr lang="en-US" b="0" i="0" dirty="0">
                <a:solidFill>
                  <a:srgbClr val="333333"/>
                </a:solidFill>
                <a:effectLst/>
                <a:latin typeface="Roboto" panose="02000000000000000000" pitchFamily="2" charset="0"/>
              </a:rPr>
              <a:t> * D or D = </a:t>
            </a:r>
            <a:r>
              <a:rPr lang="en-US" b="0" i="0" u="none" strike="noStrike" dirty="0">
                <a:solidFill>
                  <a:srgbClr val="333333"/>
                </a:solidFill>
                <a:effectLst/>
                <a:latin typeface="MathJax_Main"/>
              </a:rPr>
              <a:t>56</a:t>
            </a:r>
            <a:r>
              <a:rPr lang="en-US" b="0" i="0" u="none" strike="noStrike" dirty="0">
                <a:solidFill>
                  <a:srgbClr val="333333"/>
                </a:solidFill>
                <a:effectLst/>
                <a:latin typeface="Roboto" panose="02000000000000000000" pitchFamily="2" charset="0"/>
              </a:rPr>
              <a:t>56</a:t>
            </a:r>
            <a:r>
              <a:rPr lang="en-US" b="0" i="0" dirty="0">
                <a:solidFill>
                  <a:srgbClr val="333333"/>
                </a:solidFill>
                <a:effectLst/>
                <a:latin typeface="Roboto" panose="02000000000000000000" pitchFamily="2" charset="0"/>
              </a:rPr>
              <a:t> * A</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E = </a:t>
            </a:r>
            <a:r>
              <a:rPr lang="en-US" b="0" i="0" u="none" strike="noStrike" dirty="0">
                <a:solidFill>
                  <a:srgbClr val="333333"/>
                </a:solidFill>
                <a:effectLst/>
                <a:latin typeface="MathJax_Main"/>
              </a:rPr>
              <a:t>65</a:t>
            </a:r>
            <a:r>
              <a:rPr lang="en-US" b="0" i="0" u="none" strike="noStrike" dirty="0">
                <a:solidFill>
                  <a:srgbClr val="333333"/>
                </a:solidFill>
                <a:effectLst/>
                <a:latin typeface="Roboto" panose="02000000000000000000" pitchFamily="2" charset="0"/>
              </a:rPr>
              <a:t>65</a:t>
            </a:r>
            <a:r>
              <a:rPr lang="en-US" b="0" i="0" dirty="0">
                <a:solidFill>
                  <a:srgbClr val="333333"/>
                </a:solidFill>
                <a:effectLst/>
                <a:latin typeface="Roboto" panose="02000000000000000000" pitchFamily="2" charset="0"/>
              </a:rPr>
              <a:t> * A</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In order for the amounts earned by A, B, C, D and E to be integers, the amount earned by A should be a multiple of 4, 5 and 6. Or, the amount earned by A should be a multiple of 60. The only multiple of 60 that is a 2–digit number is 60.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So, if A earns Rs. 60, B should earn Rs. 48. C should earn Rs. 75, D should earn Rs. 50 and E should earn Rs. 72.</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The total income earned by all 5 of them should be equal to</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Rs. 60 + Rs. 48 + Rs. 75 + Rs. 50 + Rs. 72 =&gt; Rs. 305</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question is </a:t>
            </a:r>
            <a:r>
              <a:rPr lang="en-US" b="1" i="0" dirty="0">
                <a:solidFill>
                  <a:srgbClr val="333333"/>
                </a:solidFill>
                <a:effectLst/>
                <a:latin typeface="Roboto" panose="02000000000000000000" pitchFamily="2" charset="0"/>
              </a:rPr>
              <a:t>" What is the total amount earned by all five of them put together?"</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The total income earned by all 5 of them should be equal to Rs. 305</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Montserrat" panose="00000500000000000000" pitchFamily="2" charset="0"/>
              </a:rPr>
              <a:t>Hence, the answer is Rs. 305</a:t>
            </a:r>
            <a:endParaRPr lang="en-US" b="1" i="0" dirty="0">
              <a:solidFill>
                <a:srgbClr val="333333"/>
              </a:solidFill>
              <a:effectLst/>
              <a:latin typeface="Montserrat"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oboto" panose="02000000000000000000" pitchFamily="2" charset="0"/>
              </a:rPr>
              <a:t>Let us assume he buys n goods.</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Total CP = 20n</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Total SP = 2 + 4 + 6 + 8 ….n terms</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Total SP should be at least 40% more than total CP</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2 + 4 + 6 + 8 ….n terms ≥ 1.4 * 20 n</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2 (1 + 2 + 3 + ….n terms) ≥ 28n</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n(n + 1) ≥ 28n</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n</a:t>
            </a:r>
            <a:r>
              <a:rPr lang="en-US" b="0" i="0" baseline="30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 n ≥ 28n</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n</a:t>
            </a:r>
            <a:r>
              <a:rPr lang="en-US" b="0" i="0" baseline="30000" dirty="0">
                <a:solidFill>
                  <a:srgbClr val="333333"/>
                </a:solidFill>
                <a:effectLst/>
                <a:latin typeface="Roboto" panose="02000000000000000000" pitchFamily="2" charset="0"/>
              </a:rPr>
              <a:t>2</a:t>
            </a:r>
            <a:r>
              <a:rPr lang="en-US" b="0" i="0" dirty="0">
                <a:solidFill>
                  <a:srgbClr val="333333"/>
                </a:solidFill>
                <a:effectLst/>
                <a:latin typeface="Roboto" panose="02000000000000000000" pitchFamily="2" charset="0"/>
              </a:rPr>
              <a:t> - 27n ≥ 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n ≥ 27</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question is </a:t>
            </a:r>
            <a:r>
              <a:rPr lang="en-US" b="1" i="0" dirty="0">
                <a:solidFill>
                  <a:srgbClr val="333333"/>
                </a:solidFill>
                <a:effectLst/>
                <a:latin typeface="Roboto" panose="02000000000000000000" pitchFamily="2" charset="0"/>
              </a:rPr>
              <a:t>" If he wants to make an overall profit of at least 40%, what is the minimum number of goods he should sell?"</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He should sell a minimum of 27 goods.</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Montserrat" panose="00000500000000000000" pitchFamily="2" charset="0"/>
              </a:rPr>
              <a:t>Hence, the answer is 27.</a:t>
            </a:r>
            <a:endParaRPr lang="en-US" b="1" i="0" dirty="0">
              <a:solidFill>
                <a:srgbClr val="333333"/>
              </a:solidFill>
              <a:effectLst/>
              <a:latin typeface="Montserrat" panose="00000500000000000000" pitchFamily="2" charset="0"/>
            </a:endParaRPr>
          </a:p>
          <a:p>
            <a:pPr algn="l"/>
            <a:r>
              <a:rPr lang="en-US" b="0" i="0" dirty="0">
                <a:solidFill>
                  <a:srgbClr val="333333"/>
                </a:solidFill>
                <a:effectLst/>
                <a:latin typeface="Roboto" panose="02000000000000000000" pitchFamily="2" charset="0"/>
              </a:rPr>
              <a:t>Choice C is the correct answer.</a:t>
            </a:r>
            <a:endParaRPr lang="en-US" b="0" i="0" dirty="0">
              <a:solidFill>
                <a:srgbClr val="333333"/>
              </a:solidFill>
              <a:effectLst/>
              <a:latin typeface="Roboto" panose="02000000000000000000" pitchFamily="2"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oboto" panose="02000000000000000000" pitchFamily="2" charset="0"/>
              </a:rPr>
              <a:t>Let number of girls in class A = x</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Let number of boys in class A = y</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Total number of students = x + y</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Proportion of girls = </a:t>
            </a:r>
            <a:r>
              <a:rPr lang="en-US" b="0" i="0" u="none" strike="noStrike" dirty="0">
                <a:solidFill>
                  <a:srgbClr val="333333"/>
                </a:solidFill>
                <a:effectLst/>
                <a:latin typeface="Roboto" panose="02000000000000000000" pitchFamily="2" charset="0"/>
              </a:rPr>
              <a:t>𝑥\(𝑥+𝑦)</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Number of boys in class B = x</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Total number of students in class B = 1.5(x + y)</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Proportion of girls = 1 - [</a:t>
            </a:r>
            <a:r>
              <a:rPr lang="en-US" b="0" i="0" u="none" strike="noStrike" dirty="0">
                <a:solidFill>
                  <a:srgbClr val="333333"/>
                </a:solidFill>
                <a:effectLst/>
                <a:latin typeface="MathJax_Math-italic"/>
              </a:rPr>
              <a:t>x\</a:t>
            </a:r>
            <a:r>
              <a:rPr lang="en-US" b="0" i="0" u="none" strike="noStrike" dirty="0">
                <a:solidFill>
                  <a:srgbClr val="333333"/>
                </a:solidFill>
                <a:effectLst/>
                <a:latin typeface="MathJax_Main"/>
              </a:rPr>
              <a:t>1.5(</a:t>
            </a:r>
            <a:r>
              <a:rPr lang="en-US" b="0" i="0" u="none" strike="noStrike" dirty="0" err="1">
                <a:solidFill>
                  <a:srgbClr val="333333"/>
                </a:solidFill>
                <a:effectLst/>
                <a:latin typeface="MathJax_Math-italic"/>
              </a:rPr>
              <a:t>x</a:t>
            </a:r>
            <a:r>
              <a:rPr lang="en-US" b="0" i="0" u="none" strike="noStrike" dirty="0" err="1">
                <a:solidFill>
                  <a:srgbClr val="333333"/>
                </a:solidFill>
                <a:effectLst/>
                <a:latin typeface="MathJax_Main"/>
              </a:rPr>
              <a:t>+</a:t>
            </a:r>
            <a:r>
              <a:rPr lang="en-US" b="0" i="0" u="none" strike="noStrike" dirty="0" err="1">
                <a:solidFill>
                  <a:srgbClr val="333333"/>
                </a:solidFill>
                <a:effectLst/>
                <a:latin typeface="MathJax_Math-italic"/>
              </a:rPr>
              <a:t>y</a:t>
            </a:r>
            <a:r>
              <a:rPr lang="en-US" b="0" i="0" u="none" strike="noStrike" dirty="0">
                <a:solidFill>
                  <a:srgbClr val="333333"/>
                </a:solidFill>
                <a:effectLst/>
                <a:latin typeface="MathJax_Main"/>
              </a:rPr>
              <a:t>)]</a:t>
            </a:r>
            <a:br>
              <a:rPr lang="en-US" b="0" i="0" dirty="0">
                <a:solidFill>
                  <a:srgbClr val="333333"/>
                </a:solidFill>
                <a:effectLst/>
                <a:latin typeface="Roboto" panose="02000000000000000000" pitchFamily="2" charset="0"/>
              </a:rPr>
            </a:b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Percentage of boys in the overall student community = (</a:t>
            </a:r>
            <a:r>
              <a:rPr lang="en-US" b="0" i="0" u="none" strike="noStrike" dirty="0" err="1">
                <a:solidFill>
                  <a:srgbClr val="333333"/>
                </a:solidFill>
                <a:effectLst/>
                <a:latin typeface="MathJax_Math-italic"/>
              </a:rPr>
              <a:t>x</a:t>
            </a:r>
            <a:r>
              <a:rPr lang="en-US" b="0" i="0" u="none" strike="noStrike" dirty="0" err="1">
                <a:solidFill>
                  <a:srgbClr val="333333"/>
                </a:solidFill>
                <a:effectLst/>
                <a:latin typeface="MathJax_Main"/>
              </a:rPr>
              <a:t>+</a:t>
            </a:r>
            <a:r>
              <a:rPr lang="en-US" b="0" i="0" u="none" strike="noStrike" dirty="0" err="1">
                <a:solidFill>
                  <a:srgbClr val="333333"/>
                </a:solidFill>
                <a:effectLst/>
                <a:latin typeface="MathJax_Math-italic"/>
              </a:rPr>
              <a:t>y</a:t>
            </a:r>
            <a:r>
              <a:rPr lang="en-US" b="0" i="0" u="none" strike="noStrike" dirty="0">
                <a:solidFill>
                  <a:srgbClr val="333333"/>
                </a:solidFill>
                <a:effectLst/>
                <a:latin typeface="MathJax_Math-italic"/>
              </a:rPr>
              <a:t>\</a:t>
            </a:r>
            <a:r>
              <a:rPr lang="en-US" b="0" i="0" u="none" strike="noStrike" dirty="0">
                <a:solidFill>
                  <a:srgbClr val="333333"/>
                </a:solidFill>
                <a:effectLst/>
                <a:latin typeface="MathJax_Main"/>
              </a:rPr>
              <a:t>2.5)*</a:t>
            </a:r>
            <a:r>
              <a:rPr lang="en-US" b="0" i="0" dirty="0">
                <a:solidFill>
                  <a:srgbClr val="333333"/>
                </a:solidFill>
                <a:effectLst/>
                <a:latin typeface="Roboto" panose="02000000000000000000" pitchFamily="2" charset="0"/>
              </a:rPr>
              <a:t>(x + y) * 100 = 40%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question is </a:t>
            </a:r>
            <a:r>
              <a:rPr lang="en-US" b="1" i="0" dirty="0">
                <a:solidFill>
                  <a:srgbClr val="333333"/>
                </a:solidFill>
                <a:effectLst/>
                <a:latin typeface="Roboto" panose="02000000000000000000" pitchFamily="2" charset="0"/>
              </a:rPr>
              <a:t>" What percentage of the student group are boys? "</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40% of the student group are boys</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Montserrat" panose="00000500000000000000" pitchFamily="2" charset="0"/>
              </a:rPr>
              <a:t>Hence, the answer is 40%</a:t>
            </a:r>
            <a:endParaRPr lang="en-US" b="1" i="0" dirty="0">
              <a:solidFill>
                <a:srgbClr val="333333"/>
              </a:solidFill>
              <a:effectLst/>
              <a:latin typeface="Montserrat"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33333"/>
                </a:solidFill>
                <a:effectLst/>
                <a:latin typeface="Roboto" panose="02000000000000000000" pitchFamily="2" charset="0"/>
              </a:rPr>
              <a:t>Let the repayments be Rs "a – d", Rs "a" and Rs. "a + 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 d + a + a + d = 54000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3a = 54000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 = 18000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The payment at the end of year 2 is Rs. 18,000.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Borrowed amount = Rs. 45,000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Amount outstanding at the end of Year 1 = (45000 × 1.1) – (18000 – 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 31500 + 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Amount outstanding at the end of Year 2 = ((31500 + d) * 1.1) – 18000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 34650 + 1.1d – 18000 = 16650 + 1.1d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Amount outstanding at the end of Year 3 = ((16650 + 1.1d) * 1.1) = 18000 + 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18315 + 1.21d = 18000 + d</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0.21d = – 315</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d = –1500</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The payments are Rs. 19500, Rs. 18000 and Rs. 16500</a:t>
            </a:r>
            <a:endParaRPr lang="en-US" b="0" i="0" dirty="0">
              <a:solidFill>
                <a:srgbClr val="333333"/>
              </a:solidFill>
              <a:effectLst/>
              <a:latin typeface="Roboto" panose="02000000000000000000" pitchFamily="2" charset="0"/>
            </a:endParaRPr>
          </a:p>
          <a:p>
            <a:pPr algn="l"/>
            <a:r>
              <a:rPr lang="en-US" b="0" i="0" dirty="0">
                <a:solidFill>
                  <a:srgbClr val="333333"/>
                </a:solidFill>
                <a:effectLst/>
                <a:latin typeface="Roboto" panose="02000000000000000000" pitchFamily="2" charset="0"/>
              </a:rPr>
              <a:t>The question is </a:t>
            </a:r>
            <a:r>
              <a:rPr lang="en-US" b="1" i="0" dirty="0">
                <a:solidFill>
                  <a:srgbClr val="333333"/>
                </a:solidFill>
                <a:effectLst/>
                <a:latin typeface="Roboto" panose="02000000000000000000" pitchFamily="2" charset="0"/>
              </a:rPr>
              <a:t>" How much did he pay in year 1?"</a:t>
            </a:r>
            <a:br>
              <a:rPr lang="en-US" b="0" i="0" dirty="0">
                <a:solidFill>
                  <a:srgbClr val="333333"/>
                </a:solidFill>
                <a:effectLst/>
                <a:latin typeface="Roboto" panose="02000000000000000000" pitchFamily="2" charset="0"/>
              </a:rPr>
            </a:br>
            <a:r>
              <a:rPr lang="en-US" b="0" i="0" dirty="0">
                <a:solidFill>
                  <a:srgbClr val="333333"/>
                </a:solidFill>
                <a:effectLst/>
                <a:latin typeface="Roboto" panose="02000000000000000000" pitchFamily="2" charset="0"/>
              </a:rPr>
              <a:t>He paid Rs. 19500 in year 1</a:t>
            </a:r>
            <a:endParaRPr lang="en-US" b="0" i="0" dirty="0">
              <a:solidFill>
                <a:srgbClr val="333333"/>
              </a:solidFill>
              <a:effectLst/>
              <a:latin typeface="Roboto" panose="02000000000000000000" pitchFamily="2" charset="0"/>
            </a:endParaRPr>
          </a:p>
          <a:p>
            <a:pPr algn="l"/>
            <a:r>
              <a:rPr lang="en-US" b="1" i="0" dirty="0">
                <a:solidFill>
                  <a:srgbClr val="333333"/>
                </a:solidFill>
                <a:effectLst/>
                <a:latin typeface="Montserrat" panose="00000500000000000000" pitchFamily="2" charset="0"/>
              </a:rPr>
              <a:t>Hence, the answer is Rs. 19500.</a:t>
            </a:r>
            <a:endParaRPr lang="en-US" b="1" i="0" dirty="0">
              <a:solidFill>
                <a:srgbClr val="333333"/>
              </a:solidFill>
              <a:effectLst/>
              <a:latin typeface="Montserrat" panose="00000500000000000000" pitchFamily="2"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r>
              <a:rPr lang="en-US" b="0" i="0" dirty="0">
                <a:solidFill>
                  <a:srgbClr val="201F1F"/>
                </a:solidFill>
                <a:effectLst/>
                <a:highlight>
                  <a:srgbClr val="FFFFFF"/>
                </a:highlight>
                <a:latin typeface="Open Sans" panose="020B0606030504020204" pitchFamily="34" charset="0"/>
              </a:rPr>
            </a:br>
            <a:r>
              <a:rPr lang="en-US" b="0" i="0" dirty="0">
                <a:solidFill>
                  <a:srgbClr val="201F1F"/>
                </a:solidFill>
                <a:effectLst/>
                <a:highlight>
                  <a:srgbClr val="FFFFFF"/>
                </a:highlight>
                <a:latin typeface="Open Sans" panose="020B0606030504020204" pitchFamily="34" charset="0"/>
              </a:rPr>
              <a:t>Total Votes = 2,60,000</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Let </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voters voted against the party in the Assembly Poll.</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Then votes in </a:t>
            </a:r>
            <a:r>
              <a:rPr lang="en-US" b="0" i="0" dirty="0" err="1">
                <a:solidFill>
                  <a:srgbClr val="201F1F"/>
                </a:solidFill>
                <a:effectLst/>
                <a:highlight>
                  <a:srgbClr val="FFFFFF"/>
                </a:highlight>
                <a:latin typeface="Open Sans" panose="020B0606030504020204" pitchFamily="34" charset="0"/>
              </a:rPr>
              <a:t>favour</a:t>
            </a:r>
            <a:r>
              <a:rPr lang="en-US" b="0" i="0" dirty="0">
                <a:solidFill>
                  <a:srgbClr val="201F1F"/>
                </a:solidFill>
                <a:effectLst/>
                <a:highlight>
                  <a:srgbClr val="FFFFFF"/>
                </a:highlight>
                <a:latin typeface="Open Sans" panose="020B0606030504020204" pitchFamily="34" charset="0"/>
              </a:rPr>
              <a:t> = 260000 – </a:t>
            </a:r>
            <a:r>
              <a:rPr lang="en-US" b="0" i="1" dirty="0">
                <a:solidFill>
                  <a:srgbClr val="201F1F"/>
                </a:solidFill>
                <a:effectLst/>
                <a:highlight>
                  <a:srgbClr val="FFFFFF"/>
                </a:highlight>
                <a:latin typeface="Open Sans" panose="020B0606030504020204" pitchFamily="34" charset="0"/>
              </a:rPr>
              <a:t>x</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Therefore, majority of votes by which party won in previous poll = 260000– </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a:t>
            </a:r>
            <a:r>
              <a:rPr lang="en-US" b="0" i="1" dirty="0">
                <a:solidFill>
                  <a:srgbClr val="201F1F"/>
                </a:solidFill>
                <a:effectLst/>
                <a:highlight>
                  <a:srgbClr val="FFFFFF"/>
                </a:highlight>
                <a:latin typeface="Open Sans" panose="020B0606030504020204" pitchFamily="34" charset="0"/>
              </a:rPr>
              <a:t>260000</a:t>
            </a:r>
            <a:r>
              <a:rPr lang="en-US" b="0" i="0" dirty="0">
                <a:solidFill>
                  <a:srgbClr val="201F1F"/>
                </a:solidFill>
                <a:effectLst/>
                <a:highlight>
                  <a:srgbClr val="FFFFFF"/>
                </a:highlight>
                <a:latin typeface="Open Sans" panose="020B0606030504020204" pitchFamily="34" charset="0"/>
              </a:rPr>
              <a:t> – 2</a:t>
            </a:r>
            <a:r>
              <a:rPr lang="en-US" b="0" i="1" dirty="0">
                <a:solidFill>
                  <a:srgbClr val="201F1F"/>
                </a:solidFill>
                <a:effectLst/>
                <a:highlight>
                  <a:srgbClr val="FFFFFF"/>
                </a:highlight>
                <a:latin typeface="Open Sans" panose="020B0606030504020204" pitchFamily="34" charset="0"/>
              </a:rPr>
              <a:t>x</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Next year votes against the PNC party increase by 25%</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So, votes against the party in general election = 1.25 </a:t>
            </a:r>
            <a:r>
              <a:rPr lang="en-US" b="0" i="1" dirty="0">
                <a:solidFill>
                  <a:srgbClr val="201F1F"/>
                </a:solidFill>
                <a:effectLst/>
                <a:highlight>
                  <a:srgbClr val="FFFFFF"/>
                </a:highlight>
                <a:latin typeface="Open Sans" panose="020B0606030504020204" pitchFamily="34" charset="0"/>
              </a:rPr>
              <a:t>x</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And votes polled in </a:t>
            </a:r>
            <a:r>
              <a:rPr lang="en-US" b="0" i="0" dirty="0" err="1">
                <a:solidFill>
                  <a:srgbClr val="201F1F"/>
                </a:solidFill>
                <a:effectLst/>
                <a:highlight>
                  <a:srgbClr val="FFFFFF"/>
                </a:highlight>
                <a:latin typeface="Open Sans" panose="020B0606030504020204" pitchFamily="34" charset="0"/>
              </a:rPr>
              <a:t>favour</a:t>
            </a:r>
            <a:r>
              <a:rPr lang="en-US" b="0" i="0" dirty="0">
                <a:solidFill>
                  <a:srgbClr val="201F1F"/>
                </a:solidFill>
                <a:effectLst/>
                <a:highlight>
                  <a:srgbClr val="FFFFFF"/>
                </a:highlight>
                <a:latin typeface="Open Sans" panose="020B0606030504020204" pitchFamily="34" charset="0"/>
              </a:rPr>
              <a:t> of the party = total votes  – votes against = 260000 – 1.25x</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Therefore, majority of votes by which party lost in general election</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 1.25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(260000 – 1.25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260000</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It is given that, PNC Party lost by a majority twice as large as that by which it had won the Assembly Polls, Therefore</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2.5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260000 = 2(260000 – 2</a:t>
            </a:r>
            <a:r>
              <a:rPr lang="en-US" b="0" i="1" dirty="0">
                <a:solidFill>
                  <a:srgbClr val="201F1F"/>
                </a:solidFill>
                <a:effectLst/>
                <a:highlight>
                  <a:srgbClr val="FFFFFF"/>
                </a:highlight>
                <a:latin typeface="Open Sans" panose="020B0606030504020204" pitchFamily="34" charset="0"/>
              </a:rPr>
              <a:t> x</a:t>
            </a:r>
            <a:r>
              <a:rPr lang="en-US" b="0" i="0" dirty="0">
                <a:solidFill>
                  <a:srgbClr val="201F1F"/>
                </a:solidFill>
                <a:effectLst/>
                <a:highlight>
                  <a:srgbClr val="FFFFFF"/>
                </a:highlight>
                <a:latin typeface="Open Sans" panose="020B0606030504020204" pitchFamily="34" charset="0"/>
              </a:rPr>
              <a:t>)</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 2.5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260000 = 2 260000 – 4</a:t>
            </a:r>
            <a:r>
              <a:rPr lang="en-US" b="0" i="1" dirty="0">
                <a:solidFill>
                  <a:srgbClr val="201F1F"/>
                </a:solidFill>
                <a:effectLst/>
                <a:highlight>
                  <a:srgbClr val="FFFFFF"/>
                </a:highlight>
                <a:latin typeface="Open Sans" panose="020B0606030504020204" pitchFamily="34" charset="0"/>
              </a:rPr>
              <a:t>x</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 6.5</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3260000⇒</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1,20,000</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Therefore, votes polled by the voters for the party in Assembly Polls for previous year</a:t>
            </a:r>
            <a:endParaRPr lang="en-US" b="0" i="0" dirty="0">
              <a:solidFill>
                <a:srgbClr val="201F1F"/>
              </a:solidFill>
              <a:effectLst/>
              <a:highlight>
                <a:srgbClr val="FFFFFF"/>
              </a:highlight>
              <a:latin typeface="Open Sans" panose="020B0606030504020204" pitchFamily="34" charset="0"/>
            </a:endParaRPr>
          </a:p>
          <a:p>
            <a:pPr algn="l" fontAlgn="base"/>
            <a:r>
              <a:rPr lang="en-US" b="0" i="0" dirty="0">
                <a:solidFill>
                  <a:srgbClr val="201F1F"/>
                </a:solidFill>
                <a:effectLst/>
                <a:highlight>
                  <a:srgbClr val="FFFFFF"/>
                </a:highlight>
                <a:latin typeface="Open Sans" panose="020B0606030504020204" pitchFamily="34" charset="0"/>
              </a:rPr>
              <a:t>= (2,60,000 – </a:t>
            </a:r>
            <a:r>
              <a:rPr lang="en-US" b="0" i="1" dirty="0">
                <a:solidFill>
                  <a:srgbClr val="201F1F"/>
                </a:solidFill>
                <a:effectLst/>
                <a:highlight>
                  <a:srgbClr val="FFFFFF"/>
                </a:highlight>
                <a:latin typeface="Open Sans" panose="020B0606030504020204" pitchFamily="34" charset="0"/>
              </a:rPr>
              <a:t>x</a:t>
            </a:r>
            <a:r>
              <a:rPr lang="en-US" b="0" i="0" dirty="0">
                <a:solidFill>
                  <a:srgbClr val="201F1F"/>
                </a:solidFill>
                <a:effectLst/>
                <a:highlight>
                  <a:srgbClr val="FFFFFF"/>
                </a:highlight>
                <a:latin typeface="Open Sans" panose="020B0606030504020204" pitchFamily="34" charset="0"/>
              </a:rPr>
              <a:t>) = (2,60,000 – 1,20,000) = 1,40,000.</a:t>
            </a:r>
            <a:endParaRPr lang="en-US" b="0" i="0" dirty="0">
              <a:solidFill>
                <a:srgbClr val="201F1F"/>
              </a:solidFill>
              <a:effectLst/>
              <a:highlight>
                <a:srgbClr val="FFFFFF"/>
              </a:highlight>
              <a:latin typeface="Open Sans" panose="020B0606030504020204" pitchFamily="34" charset="0"/>
            </a:endParaRPr>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980 of 12% = 980 *12      </a:t>
            </a:r>
            <a:endParaRPr lang="en-US" dirty="0"/>
          </a:p>
          <a:p>
            <a:r>
              <a:rPr lang="en-US" dirty="0"/>
              <a:t>                       --------      = 117.6</a:t>
            </a:r>
            <a:endParaRPr lang="en-US" dirty="0"/>
          </a:p>
          <a:p>
            <a:r>
              <a:rPr lang="en-US" dirty="0"/>
              <a:t>                         100 </a:t>
            </a:r>
            <a:endParaRPr lang="en-US" dirty="0"/>
          </a:p>
          <a:p>
            <a:pPr marL="228600" indent="-228600">
              <a:buAutoNum type="arabicPlain" startAt="227"/>
            </a:pPr>
            <a:r>
              <a:rPr lang="en-US" dirty="0"/>
              <a:t>of  30% = 227 * 30</a:t>
            </a:r>
            <a:endParaRPr lang="en-US" dirty="0"/>
          </a:p>
          <a:p>
            <a:pPr marL="0" indent="0">
              <a:buNone/>
            </a:pPr>
            <a:r>
              <a:rPr lang="en-US" dirty="0"/>
              <a:t>                       _________    = 68.1</a:t>
            </a:r>
            <a:endParaRPr lang="en-US" dirty="0"/>
          </a:p>
          <a:p>
            <a:pPr marL="0" indent="0">
              <a:buNone/>
            </a:pPr>
            <a:r>
              <a:rPr lang="en-US" dirty="0"/>
              <a:t>                         100    </a:t>
            </a:r>
            <a:endParaRPr lang="en-US" dirty="0"/>
          </a:p>
          <a:p>
            <a:r>
              <a:rPr lang="en-US" dirty="0"/>
              <a:t> 117.6 – 68.1 =  450 * ?</a:t>
            </a:r>
            <a:endParaRPr lang="en-US" dirty="0"/>
          </a:p>
          <a:p>
            <a:r>
              <a:rPr lang="en-US" dirty="0"/>
              <a:t>                        _________  = 68.1</a:t>
            </a:r>
            <a:endParaRPr lang="en-US" dirty="0"/>
          </a:p>
          <a:p>
            <a:r>
              <a:rPr lang="en-US" dirty="0"/>
              <a:t>                             100</a:t>
            </a:r>
            <a:endParaRPr lang="en-US" dirty="0"/>
          </a:p>
          <a:p>
            <a:r>
              <a:rPr lang="en-US" dirty="0"/>
              <a:t> </a:t>
            </a:r>
            <a:endParaRPr lang="en-US" dirty="0"/>
          </a:p>
          <a:p>
            <a:r>
              <a:rPr lang="en-US" dirty="0"/>
              <a:t>49.5* 100</a:t>
            </a:r>
            <a:endParaRPr lang="en-US" dirty="0"/>
          </a:p>
          <a:p>
            <a:r>
              <a:rPr lang="en-US" dirty="0"/>
              <a:t>---------     = 11</a:t>
            </a:r>
            <a:endParaRPr lang="en-US" dirty="0"/>
          </a:p>
          <a:p>
            <a:r>
              <a:rPr lang="en-US" dirty="0"/>
              <a:t>   450 </a:t>
            </a:r>
            <a:endParaRPr lang="en-US" dirty="0"/>
          </a:p>
          <a:p>
            <a:endParaRPr lang="en-US" dirty="0"/>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2400" dirty="0">
                <a:latin typeface="Times New Roman" panose="02020603050405020304" pitchFamily="18" charset="0"/>
                <a:cs typeface="Times New Roman" panose="02020603050405020304" pitchFamily="18" charset="0"/>
              </a:rPr>
              <a:t>200% of k – (k + 2 )% of 50 = k</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2k -0.5(k+2) = k</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2k-0.5k-1 = k</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1.5k –k = 1</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K=2</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E9A6583-990B-4707-82AF-703527F7BB40}"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the percentage of the total votes secured by Party D be x%</a:t>
            </a:r>
            <a:endParaRPr lang="en-US" dirty="0"/>
          </a:p>
          <a:p>
            <a:r>
              <a:rPr lang="en-US" dirty="0"/>
              <a:t>Then the percentage of total votes secured by Party R = (x - 12)%</a:t>
            </a:r>
            <a:endParaRPr lang="en-US" dirty="0"/>
          </a:p>
          <a:p>
            <a:endParaRPr lang="en-US" dirty="0"/>
          </a:p>
          <a:p>
            <a:r>
              <a:rPr lang="en-US" dirty="0"/>
              <a:t>As there are only two parties contesting in the election, the sum total of the votes secured by the two parties should total up to 100%</a:t>
            </a:r>
            <a:endParaRPr lang="en-US" dirty="0"/>
          </a:p>
          <a:p>
            <a:endParaRPr lang="en-US" dirty="0"/>
          </a:p>
          <a:p>
            <a:r>
              <a:rPr lang="en-US" dirty="0"/>
              <a:t>i.e., x + x - 12 = 100</a:t>
            </a:r>
            <a:endParaRPr lang="en-US" dirty="0"/>
          </a:p>
          <a:p>
            <a:r>
              <a:rPr lang="en-US" dirty="0"/>
              <a:t>2x - 12 = 100</a:t>
            </a:r>
            <a:endParaRPr lang="en-US" dirty="0"/>
          </a:p>
          <a:p>
            <a:r>
              <a:rPr lang="en-US" dirty="0"/>
              <a:t>or 2x = 112 or x = 56%.</a:t>
            </a:r>
            <a:endParaRPr lang="en-US" dirty="0"/>
          </a:p>
          <a:p>
            <a:endParaRPr lang="en-US" dirty="0"/>
          </a:p>
          <a:p>
            <a:r>
              <a:rPr lang="en-US" dirty="0"/>
              <a:t>If Party D got 56% of the votes, then Party got (56 - 12) = 44% of the total votes.</a:t>
            </a:r>
            <a:endParaRPr lang="en-US" dirty="0"/>
          </a:p>
          <a:p>
            <a:endParaRPr lang="en-US" dirty="0"/>
          </a:p>
          <a:p>
            <a:r>
              <a:rPr lang="en-US" dirty="0"/>
              <a:t>44% of the total votes = 132,000</a:t>
            </a:r>
            <a:endParaRPr lang="en-US" dirty="0"/>
          </a:p>
          <a:p>
            <a:r>
              <a:rPr lang="en-US" dirty="0"/>
              <a:t>i.e., = 132,000</a:t>
            </a:r>
            <a:endParaRPr lang="en-US" dirty="0"/>
          </a:p>
          <a:p>
            <a:r>
              <a:rPr lang="en-US" dirty="0"/>
              <a:t>T =  = 300,000 votes.</a:t>
            </a:r>
            <a:endParaRPr lang="en-US" dirty="0"/>
          </a:p>
          <a:p>
            <a:endParaRPr lang="en-US" dirty="0"/>
          </a:p>
          <a:p>
            <a:r>
              <a:rPr lang="en-US" dirty="0"/>
              <a:t>The margin by which Party R lost the election = 12% of the total votes</a:t>
            </a:r>
            <a:endParaRPr lang="en-US" dirty="0"/>
          </a:p>
          <a:p>
            <a:r>
              <a:rPr lang="en-US" dirty="0"/>
              <a:t>= 12% of 300,000 = 36,000.</a:t>
            </a:r>
            <a:endParaRPr lang="en-US" dirty="0"/>
          </a:p>
          <a:p>
            <a:br>
              <a:rPr lang="en-US" dirty="0"/>
            </a:br>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From the given statement pass percentage is 42% - 12% = 30%</a:t>
            </a:r>
            <a:endParaRPr lang="en-IN" dirty="0"/>
          </a:p>
          <a:p>
            <a:endParaRPr lang="en-IN" dirty="0"/>
          </a:p>
          <a:p>
            <a:r>
              <a:rPr lang="en-IN" dirty="0"/>
              <a:t>By hypothesis, 30% of x - 20% of x = 10 (marks)</a:t>
            </a:r>
            <a:endParaRPr lang="en-IN" dirty="0"/>
          </a:p>
          <a:p>
            <a:endParaRPr lang="en-IN" dirty="0"/>
          </a:p>
          <a:p>
            <a:r>
              <a:rPr lang="en-IN" dirty="0"/>
              <a:t>i.e., 10% of x = 10</a:t>
            </a:r>
            <a:endParaRPr lang="en-IN" dirty="0"/>
          </a:p>
          <a:p>
            <a:endParaRPr lang="en-IN" dirty="0"/>
          </a:p>
          <a:p>
            <a:r>
              <a:rPr lang="en-IN" dirty="0"/>
              <a:t>Therefore, x = 100 marks.</a:t>
            </a:r>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Let John's weight be 100 kg.</a:t>
            </a:r>
            <a:endParaRPr lang="en-IN" dirty="0"/>
          </a:p>
          <a:p>
            <a:r>
              <a:rPr lang="en-IN" dirty="0"/>
              <a:t>So, Marcia's weight = 50 kg.</a:t>
            </a:r>
            <a:endParaRPr lang="en-IN" dirty="0"/>
          </a:p>
          <a:p>
            <a:endParaRPr lang="en-IN" dirty="0"/>
          </a:p>
          <a:p>
            <a:r>
              <a:rPr lang="en-IN" dirty="0"/>
              <a:t>Marcia's weight = 50 kgs = 60% of Bob's weight</a:t>
            </a:r>
            <a:endParaRPr lang="en-IN" dirty="0"/>
          </a:p>
          <a:p>
            <a:r>
              <a:rPr lang="en-IN" dirty="0"/>
              <a:t>Or 60/100 of Bob's weight = 50 or Bob's weight = 5000/60=83.3</a:t>
            </a:r>
            <a:endParaRPr lang="en-IN" dirty="0"/>
          </a:p>
          <a:p>
            <a:endParaRPr lang="en-IN" dirty="0"/>
          </a:p>
          <a:p>
            <a:r>
              <a:rPr lang="en-IN" dirty="0"/>
              <a:t>Lee's weight = 190% of John's weight = 190% of 100 = 190 kg.</a:t>
            </a:r>
            <a:endParaRPr lang="en-IN" dirty="0"/>
          </a:p>
          <a:p>
            <a:r>
              <a:rPr lang="en-IN" dirty="0"/>
              <a:t>Dave's weight = 50% of Lee's weight = 50% of 190 = 95 kg.</a:t>
            </a:r>
            <a:endParaRPr lang="en-IN" dirty="0"/>
          </a:p>
          <a:p>
            <a:endParaRPr lang="en-IN" dirty="0"/>
          </a:p>
          <a:p>
            <a:r>
              <a:rPr lang="en-IN" dirty="0"/>
              <a:t>The smallest of these values is 50 kg. The weight of Marcia.</a:t>
            </a:r>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a:t>
            </a:r>
            <a:r>
              <a:rPr lang="en-US" baseline="0" dirty="0"/>
              <a:t> A</a:t>
            </a:r>
            <a:endParaRPr lang="en-US" baseline="0" dirty="0"/>
          </a:p>
          <a:p>
            <a:r>
              <a:rPr lang="en-US" sz="1200" b="0" i="0" kern="1200" dirty="0">
                <a:solidFill>
                  <a:schemeClr val="tx1"/>
                </a:solidFill>
                <a:effectLst/>
                <a:latin typeface="+mn-lt"/>
                <a:ea typeface="+mn-ea"/>
                <a:cs typeface="+mn-cs"/>
              </a:rPr>
              <a:t>Let total number of employee be 100.</a:t>
            </a:r>
            <a:br>
              <a:rPr lang="en-US" dirty="0"/>
            </a:br>
            <a:r>
              <a:rPr lang="en-US" sz="1200" b="0" i="0" kern="1200" dirty="0">
                <a:solidFill>
                  <a:schemeClr val="tx1"/>
                </a:solidFill>
                <a:effectLst/>
                <a:latin typeface="+mn-lt"/>
                <a:ea typeface="+mn-ea"/>
                <a:cs typeface="+mn-cs"/>
              </a:rPr>
              <a:t>∴ Number of men = 60% of 100 = 60</a:t>
            </a:r>
            <a:br>
              <a:rPr lang="en-US" dirty="0"/>
            </a:br>
            <a:r>
              <a:rPr lang="en-US" sz="1200" b="0" i="0" kern="1200" dirty="0">
                <a:solidFill>
                  <a:schemeClr val="tx1"/>
                </a:solidFill>
                <a:effectLst/>
                <a:latin typeface="+mn-lt"/>
                <a:ea typeface="+mn-ea"/>
                <a:cs typeface="+mn-cs"/>
              </a:rPr>
              <a:t>and number of women = 40% of 100 = 40</a:t>
            </a:r>
            <a:br>
              <a:rPr lang="en-US" dirty="0"/>
            </a:br>
            <a:r>
              <a:rPr lang="en-US" sz="1200" b="0" i="0" kern="1200" dirty="0">
                <a:solidFill>
                  <a:schemeClr val="tx1"/>
                </a:solidFill>
                <a:effectLst/>
                <a:latin typeface="+mn-lt"/>
                <a:ea typeface="+mn-ea"/>
                <a:cs typeface="+mn-cs"/>
              </a:rPr>
              <a:t>Number of men drawing more than ₹ 50000 = 40% of 60 = 24 men</a:t>
            </a:r>
            <a:br>
              <a:rPr lang="en-US" dirty="0"/>
            </a:br>
            <a:r>
              <a:rPr lang="en-US" sz="1200" b="0" i="0" kern="1200" dirty="0">
                <a:solidFill>
                  <a:schemeClr val="tx1"/>
                </a:solidFill>
                <a:effectLst/>
                <a:latin typeface="+mn-lt"/>
                <a:ea typeface="+mn-ea"/>
                <a:cs typeface="+mn-cs"/>
              </a:rPr>
              <a:t>Since, number of total employees drawing more than ₹ 50000 = 36% of 100 = 36</a:t>
            </a:r>
            <a:br>
              <a:rPr lang="en-US" dirty="0"/>
            </a:br>
            <a:r>
              <a:rPr lang="en-US" sz="1200" b="0" i="0" kern="1200" dirty="0">
                <a:solidFill>
                  <a:schemeClr val="tx1"/>
                </a:solidFill>
                <a:effectLst/>
                <a:latin typeface="+mn-lt"/>
                <a:ea typeface="+mn-ea"/>
                <a:cs typeface="+mn-cs"/>
              </a:rPr>
              <a:t>Number of women who more than ₹ 50000 = 36 - 24 = 12</a:t>
            </a:r>
            <a:br>
              <a:rPr lang="en-US" dirty="0"/>
            </a:br>
            <a:r>
              <a:rPr lang="en-US" sz="1200" b="0" i="0" kern="1200" dirty="0">
                <a:solidFill>
                  <a:schemeClr val="tx1"/>
                </a:solidFill>
                <a:effectLst/>
                <a:latin typeface="+mn-lt"/>
                <a:ea typeface="+mn-ea"/>
                <a:cs typeface="+mn-cs"/>
              </a:rPr>
              <a:t>Number of women who draw less than ₹ 50000 = 40 - 12 = 28</a:t>
            </a:r>
            <a:br>
              <a:rPr lang="en-US" dirty="0"/>
            </a:br>
            <a:r>
              <a:rPr lang="en-US" sz="1200" b="0" i="0" kern="1200" dirty="0">
                <a:solidFill>
                  <a:schemeClr val="tx1"/>
                </a:solidFill>
                <a:effectLst/>
                <a:latin typeface="+mn-lt"/>
                <a:ea typeface="+mn-ea"/>
                <a:cs typeface="+mn-cs"/>
              </a:rPr>
              <a:t>Percentage of women who draw less then ₹ 50000 per year = (28 x 100)/40 = 70%</a:t>
            </a:r>
            <a:endParaRPr lang="en-IN" dirty="0"/>
          </a:p>
          <a:p>
            <a:endParaRPr lang="en-IN" dirty="0"/>
          </a:p>
        </p:txBody>
      </p:sp>
      <p:sp>
        <p:nvSpPr>
          <p:cNvPr id="4" name="Slide Number Placeholder 3"/>
          <p:cNvSpPr>
            <a:spLocks noGrp="1"/>
          </p:cNvSpPr>
          <p:nvPr>
            <p:ph type="sldNum" sz="quarter" idx="5"/>
          </p:nvPr>
        </p:nvSpPr>
        <p:spPr/>
        <p:txBody>
          <a:bodyPr/>
          <a:lstStyle/>
          <a:p>
            <a:fld id="{FE9A6583-990B-4707-82AF-703527F7BB40}"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869DB85C-688A-4D24-8636-DE7C240A1FF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69DB85C-688A-4D24-8636-DE7C240A1FF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69DB85C-688A-4D24-8636-DE7C240A1FF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DB85C-688A-4D24-8636-DE7C240A1FF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869DB85C-688A-4D24-8636-DE7C240A1FF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F6701-D1F9-401F-8A2E-E4EAF26953D0}"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DB85C-688A-4D24-8636-DE7C240A1FFA}"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F6701-D1F9-401F-8A2E-E4EAF26953D0}"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965268" y="1567543"/>
            <a:ext cx="7027816" cy="3605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In a company, 60% of the employees are men. Of these 40% are drawing more than ₹ 50000 per year. If 36% of the total employees of the company draw more than₹ 50000 per year, then what is the percentage of women who are drawing less than ₹ 50000 per year ?</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AutoNum type="alphaUcParenR"/>
            </a:pPr>
            <a:r>
              <a:rPr lang="en-US" dirty="0">
                <a:latin typeface="Times New Roman" panose="02020603050405020304" pitchFamily="18" charset="0"/>
                <a:cs typeface="Times New Roman" panose="02020603050405020304" pitchFamily="18" charset="0"/>
              </a:rPr>
              <a:t>70%</a:t>
            </a: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AutoNum type="alphaUcParenR"/>
            </a:pPr>
            <a:r>
              <a:rPr lang="en-US" dirty="0">
                <a:latin typeface="Times New Roman" panose="02020603050405020304" pitchFamily="18" charset="0"/>
                <a:cs typeface="Times New Roman" panose="02020603050405020304" pitchFamily="18" charset="0"/>
              </a:rPr>
              <a:t>60%</a:t>
            </a: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AutoNum type="alphaUcParenR"/>
            </a:pPr>
            <a:r>
              <a:rPr lang="en-US" dirty="0">
                <a:latin typeface="Times New Roman" panose="02020603050405020304" pitchFamily="18" charset="0"/>
                <a:cs typeface="Times New Roman" panose="02020603050405020304" pitchFamily="18" charset="0"/>
              </a:rPr>
              <a:t>40%</a:t>
            </a:r>
            <a:endParaRPr lang="en-US" dirty="0">
              <a:latin typeface="Times New Roman" panose="02020603050405020304" pitchFamily="18" charset="0"/>
              <a:cs typeface="Times New Roman" panose="02020603050405020304" pitchFamily="18" charset="0"/>
            </a:endParaRPr>
          </a:p>
          <a:p>
            <a:pPr marL="514350" indent="-514350" algn="just">
              <a:lnSpc>
                <a:spcPct val="100000"/>
              </a:lnSpc>
              <a:buAutoNum type="alphaUcParenR"/>
            </a:pPr>
            <a:r>
              <a:rPr lang="en-US" dirty="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a:p>
            <a:pPr marL="0" indent="0" algn="just">
              <a:lnSpc>
                <a:spcPct val="100000"/>
              </a:lnSpc>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6</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1667"/>
            <a:ext cx="10515600" cy="4351338"/>
          </a:xfrm>
        </p:spPr>
        <p:txBody>
          <a:bodyPr/>
          <a:lstStyle/>
          <a:p>
            <a:pPr marL="0" indent="0">
              <a:buNone/>
            </a:pPr>
            <a:r>
              <a:rPr lang="en-US" dirty="0">
                <a:latin typeface="Times New Roman" panose="02020603050405020304" pitchFamily="18" charset="0"/>
                <a:cs typeface="Times New Roman" panose="02020603050405020304" pitchFamily="18" charset="0"/>
              </a:rPr>
              <a:t>Forty per cent of the employees of a certain company are men and 75% of the men earn more than Rs. 25,000 per year. If 45% of the company’s employees earn more than Rs. 25,000 per year, what fraction of the women employed by the company earn Rs. 25,000 or less per year?</a:t>
            </a:r>
            <a:endParaRPr lang="en-US"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pl-PL" dirty="0">
                <a:latin typeface="Times New Roman" panose="02020603050405020304" pitchFamily="18" charset="0"/>
                <a:cs typeface="Times New Roman" panose="02020603050405020304" pitchFamily="18" charset="0"/>
              </a:rPr>
              <a:t>2/11</a:t>
            </a:r>
            <a:endParaRPr lang="pl-PL"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pl-PL" dirty="0">
                <a:latin typeface="Times New Roman" panose="02020603050405020304" pitchFamily="18" charset="0"/>
                <a:cs typeface="Times New Roman" panose="02020603050405020304" pitchFamily="18" charset="0"/>
              </a:rPr>
              <a:t>1/4</a:t>
            </a:r>
            <a:endParaRPr lang="pl-PL"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pl-PL" dirty="0">
                <a:latin typeface="Times New Roman" panose="02020603050405020304" pitchFamily="18" charset="0"/>
                <a:cs typeface="Times New Roman" panose="02020603050405020304" pitchFamily="18" charset="0"/>
              </a:rPr>
              <a:t>1/3</a:t>
            </a:r>
            <a:endParaRPr 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pl-PL" dirty="0">
                <a:latin typeface="Times New Roman" panose="02020603050405020304" pitchFamily="18" charset="0"/>
                <a:cs typeface="Times New Roman" panose="02020603050405020304" pitchFamily="18" charset="0"/>
              </a:rPr>
              <a:t>3/4</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16042"/>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7</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69191"/>
            <a:ext cx="2528255" cy="14048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41667"/>
            <a:ext cx="10515600" cy="4351338"/>
          </a:xfrm>
        </p:spPr>
        <p:txBody>
          <a:bodyPr>
            <a:normAutofit lnSpcReduction="10000"/>
          </a:bodyPr>
          <a:lstStyle/>
          <a:p>
            <a:pPr marL="0" indent="0">
              <a:buNone/>
            </a:pPr>
            <a:r>
              <a:rPr lang="en-US" altLang="en-IN" dirty="0">
                <a:latin typeface="Times New Roman" panose="02020603050405020304" pitchFamily="18" charset="0"/>
                <a:cs typeface="Times New Roman" panose="02020603050405020304" pitchFamily="18" charset="0"/>
              </a:rPr>
              <a:t>In a manufacturing unit, it was noted that the price of raw material has increased by 25% and the labour cost has gone up from 30% of the cost of raw material to 38% of the cost of the raw material. What % of the consumption of raw mareial be reduced to keep the cost the same as that before the increase?</a:t>
            </a:r>
            <a:endParaRPr lang="en-US" altLang="en-IN" dirty="0">
              <a:latin typeface="Times New Roman" panose="02020603050405020304" pitchFamily="18" charset="0"/>
              <a:cs typeface="Times New Roman" panose="02020603050405020304" pitchFamily="18" charset="0"/>
            </a:endParaRPr>
          </a:p>
          <a:p>
            <a:pPr marL="514350" indent="-514350">
              <a:buFont typeface="+mj-lt"/>
              <a:buAutoNum type="alphaUcPeriod"/>
            </a:pPr>
            <a:endParaRPr lang="en-US" alt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altLang="en-IN" dirty="0">
                <a:latin typeface="Times New Roman" panose="02020603050405020304" pitchFamily="18" charset="0"/>
                <a:cs typeface="Times New Roman" panose="02020603050405020304" pitchFamily="18" charset="0"/>
              </a:rPr>
              <a:t>20.7%</a:t>
            </a:r>
            <a:endParaRPr lang="en-US" alt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altLang="en-IN" dirty="0">
                <a:latin typeface="Times New Roman" panose="02020603050405020304" pitchFamily="18" charset="0"/>
                <a:cs typeface="Times New Roman" panose="02020603050405020304" pitchFamily="18" charset="0"/>
              </a:rPr>
              <a:t>30.2%</a:t>
            </a:r>
            <a:endParaRPr lang="en-US" alt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altLang="en-IN" dirty="0">
                <a:latin typeface="Times New Roman" panose="02020603050405020304" pitchFamily="18" charset="0"/>
                <a:cs typeface="Times New Roman" panose="02020603050405020304" pitchFamily="18" charset="0"/>
              </a:rPr>
              <a:t>25.5%</a:t>
            </a:r>
            <a:endParaRPr lang="en-US" alt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altLang="en-IN" dirty="0">
                <a:latin typeface="Times New Roman" panose="02020603050405020304" pitchFamily="18" charset="0"/>
                <a:cs typeface="Times New Roman" panose="02020603050405020304" pitchFamily="18" charset="0"/>
              </a:rPr>
              <a:t>24.6%</a:t>
            </a:r>
            <a:endParaRPr lang="en-US" alt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16042"/>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8</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69191"/>
            <a:ext cx="2528255" cy="1404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3331"/>
            <a:ext cx="10515600" cy="5112300"/>
          </a:xfrm>
        </p:spPr>
        <p:txBody>
          <a:bodyPr>
            <a:normAutofit lnSpcReduction="10000"/>
          </a:bodyPr>
          <a:lstStyle/>
          <a:p>
            <a:pPr marL="0" indent="0">
              <a:buNone/>
            </a:pPr>
            <a:r>
              <a:rPr lang="en-US" dirty="0">
                <a:solidFill>
                  <a:srgbClr val="333333"/>
                </a:solidFill>
                <a:latin typeface="Times New Roman" panose="02020603050405020304" pitchFamily="18" charset="0"/>
                <a:cs typeface="Times New Roman" panose="02020603050405020304" pitchFamily="18" charset="0"/>
              </a:rPr>
              <a:t>A, B, C and D share a loot. A gets a% of the total. B gets b% of the remaining (after A has taken his share). C gets c% of the remaining and D gets the rest. D gets a% less than what A gets, B and C get equal amounts. b = 2a.</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1. What percentage of what A got did C get?</a:t>
            </a:r>
            <a:br>
              <a:rPr lang="en-US" dirty="0">
                <a:latin typeface="Times New Roman" panose="02020603050405020304" pitchFamily="18" charset="0"/>
                <a:cs typeface="Times New Roman" panose="02020603050405020304" pitchFamily="18" charset="0"/>
              </a:rPr>
            </a:br>
            <a:r>
              <a:rPr lang="en-US" dirty="0">
                <a:solidFill>
                  <a:srgbClr val="333333"/>
                </a:solidFill>
                <a:latin typeface="Times New Roman" panose="02020603050405020304" pitchFamily="18" charset="0"/>
                <a:cs typeface="Times New Roman" panose="02020603050405020304" pitchFamily="18" charset="0"/>
              </a:rPr>
              <a:t>2. If the total amount is equal to Rs. 1000, what is the difference between what A got and what D got?</a:t>
            </a:r>
            <a:endParaRPr lang="en-US" dirty="0">
              <a:solidFill>
                <a:srgbClr val="333333"/>
              </a:solidFill>
              <a:latin typeface="Times New Roman" panose="02020603050405020304" pitchFamily="18" charset="0"/>
              <a:cs typeface="Times New Roman" panose="02020603050405020304" pitchFamily="18" charset="0"/>
            </a:endParaRPr>
          </a:p>
          <a:p>
            <a:pPr marL="514350" indent="-514350">
              <a:buFont typeface="+mj-lt"/>
              <a:buAutoNum type="alphaUcPeriod"/>
            </a:pPr>
            <a:endParaRPr lang="en-US" dirty="0">
              <a:solidFill>
                <a:srgbClr val="333333"/>
              </a:solidFill>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333333"/>
                </a:solidFill>
                <a:effectLst/>
                <a:latin typeface="Times New Roman" panose="02020603050405020304" pitchFamily="18" charset="0"/>
                <a:cs typeface="Times New Roman" panose="02020603050405020304" pitchFamily="18" charset="0"/>
              </a:rPr>
              <a:t>160% , A got Rs.40 more than D</a:t>
            </a:r>
            <a:endParaRPr lang="en-US" b="0" i="0" dirty="0">
              <a:solidFill>
                <a:srgbClr val="333333"/>
              </a:solidFill>
              <a:effectLs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333333"/>
                </a:solidFill>
                <a:effectLst/>
                <a:latin typeface="Times New Roman" panose="02020603050405020304" pitchFamily="18" charset="0"/>
                <a:cs typeface="Times New Roman" panose="02020603050405020304" pitchFamily="18" charset="0"/>
              </a:rPr>
              <a:t>80% , A got Rs.20 more than D</a:t>
            </a:r>
            <a:endParaRPr lang="en-US" b="0" i="0" dirty="0">
              <a:solidFill>
                <a:srgbClr val="333333"/>
              </a:solidFill>
              <a:effectLs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333333"/>
                </a:solidFill>
                <a:effectLst/>
                <a:latin typeface="Times New Roman" panose="02020603050405020304" pitchFamily="18" charset="0"/>
                <a:cs typeface="Times New Roman" panose="02020603050405020304" pitchFamily="18" charset="0"/>
              </a:rPr>
              <a:t>175% , A got Rs.50 more than D</a:t>
            </a:r>
            <a:endParaRPr lang="en-US" b="0" i="0" dirty="0">
              <a:solidFill>
                <a:srgbClr val="333333"/>
              </a:solidFill>
              <a:effectLs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333333"/>
                </a:solidFill>
                <a:effectLst/>
                <a:latin typeface="Times New Roman" panose="02020603050405020304" pitchFamily="18" charset="0"/>
                <a:cs typeface="Times New Roman" panose="02020603050405020304" pitchFamily="18" charset="0"/>
              </a:rPr>
              <a:t>150% , A got Rs.35 more than D</a:t>
            </a: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9</a:t>
            </a:r>
            <a:endParaRPr lang="en-IN" altLang="en-US" sz="6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38764"/>
            <a:ext cx="10515600" cy="4351338"/>
          </a:xfrm>
        </p:spPr>
        <p:txBody>
          <a:bodyPr/>
          <a:lstStyle/>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 A earns 25% more than B. C earns 25% more than A. A earns 20% more than D. E earns 20% more than A. A, B, C, D, and E earn integer amounts less than Rs. 100. What is the total amount earned by all five of them put together?</a:t>
            </a:r>
            <a:endParaRPr lang="en-US"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fr-FR" dirty="0" err="1">
                <a:latin typeface="Times New Roman" panose="02020603050405020304" pitchFamily="18" charset="0"/>
                <a:cs typeface="Times New Roman" panose="02020603050405020304" pitchFamily="18" charset="0"/>
              </a:rPr>
              <a:t>Rs</a:t>
            </a:r>
            <a:r>
              <a:rPr lang="fr-FR" dirty="0">
                <a:latin typeface="Times New Roman" panose="02020603050405020304" pitchFamily="18" charset="0"/>
                <a:cs typeface="Times New Roman" panose="02020603050405020304" pitchFamily="18" charset="0"/>
              </a:rPr>
              <a:t>. 300</a:t>
            </a:r>
            <a:endParaRPr lang="fr-FR"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fr-FR" dirty="0" err="1">
                <a:latin typeface="Times New Roman" panose="02020603050405020304" pitchFamily="18" charset="0"/>
                <a:cs typeface="Times New Roman" panose="02020603050405020304" pitchFamily="18" charset="0"/>
              </a:rPr>
              <a:t>Rs</a:t>
            </a:r>
            <a:r>
              <a:rPr lang="fr-FR" dirty="0">
                <a:latin typeface="Times New Roman" panose="02020603050405020304" pitchFamily="18" charset="0"/>
                <a:cs typeface="Times New Roman" panose="02020603050405020304" pitchFamily="18" charset="0"/>
              </a:rPr>
              <a:t>. 245</a:t>
            </a:r>
            <a:endParaRPr lang="fr-FR"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fr-FR" dirty="0" err="1">
                <a:latin typeface="Times New Roman" panose="02020603050405020304" pitchFamily="18" charset="0"/>
                <a:cs typeface="Times New Roman" panose="02020603050405020304" pitchFamily="18" charset="0"/>
              </a:rPr>
              <a:t>Rs</a:t>
            </a:r>
            <a:r>
              <a:rPr lang="fr-FR" dirty="0">
                <a:latin typeface="Times New Roman" panose="02020603050405020304" pitchFamily="18" charset="0"/>
                <a:cs typeface="Times New Roman" panose="02020603050405020304" pitchFamily="18" charset="0"/>
              </a:rPr>
              <a:t>. 305</a:t>
            </a:r>
            <a:endParaRPr lang="fr-FR"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fr-FR" dirty="0" err="1">
                <a:latin typeface="Times New Roman" panose="02020603050405020304" pitchFamily="18" charset="0"/>
                <a:cs typeface="Times New Roman" panose="02020603050405020304" pitchFamily="18" charset="0"/>
              </a:rPr>
              <a:t>Rs</a:t>
            </a:r>
            <a:r>
              <a:rPr lang="fr-FR" dirty="0">
                <a:latin typeface="Times New Roman" panose="02020603050405020304" pitchFamily="18" charset="0"/>
                <a:cs typeface="Times New Roman" panose="02020603050405020304" pitchFamily="18" charset="0"/>
              </a:rPr>
              <a:t>. 480</a:t>
            </a:r>
            <a:endParaRPr lang="fr-FR"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
        <p:nvSpPr>
          <p:cNvPr id="6" name="Title 1"/>
          <p:cNvSpPr>
            <a:spLocks noGrp="1"/>
          </p:cNvSpPr>
          <p:nvPr/>
        </p:nvSpPr>
        <p:spPr>
          <a:xfrm>
            <a:off x="0" y="0"/>
            <a:ext cx="12192000" cy="831907"/>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dk1"/>
                </a:solidFill>
                <a:latin typeface="+mj-lt"/>
                <a:ea typeface="+mj-ea"/>
                <a:cs typeface="+mj-cs"/>
              </a:defRPr>
            </a:lvl1p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10</a:t>
            </a:r>
            <a:endParaRPr lang="en-IN" altLang="en-US" sz="6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67717"/>
            <a:ext cx="10515600" cy="4351338"/>
          </a:xfrm>
        </p:spPr>
        <p:txBody>
          <a:bodyPr>
            <a:normAutofit lnSpcReduction="10000"/>
          </a:bodyPr>
          <a:lstStyle/>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 A merchant can buy goods at the rate of Rs. 20 per good. The particular good is part of an overall collection and the value is linked to the number of items that are already on the market. So, the merchant sells the first good for Rs. 2, second one for Rs. 4, third for Rs. 6…and so on. If he wants to make an overall profit of at least 40%, what is the minimum number of goods he should sell?</a:t>
            </a:r>
            <a:endParaRPr lang="en-US"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en-IN" b="0" i="0" dirty="0">
                <a:solidFill>
                  <a:srgbClr val="333333"/>
                </a:solidFill>
                <a:effectLst/>
                <a:latin typeface="Times New Roman" panose="02020603050405020304" pitchFamily="18" charset="0"/>
                <a:cs typeface="Times New Roman" panose="02020603050405020304" pitchFamily="18" charset="0"/>
              </a:rPr>
              <a:t>24</a:t>
            </a:r>
            <a:endParaRPr lang="en-IN"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en-IN" b="0" i="0" dirty="0">
                <a:solidFill>
                  <a:srgbClr val="333333"/>
                </a:solidFill>
                <a:effectLst/>
                <a:latin typeface="Times New Roman" panose="02020603050405020304" pitchFamily="18" charset="0"/>
                <a:cs typeface="Times New Roman" panose="02020603050405020304" pitchFamily="18" charset="0"/>
              </a:rPr>
              <a:t>18</a:t>
            </a:r>
            <a:endParaRPr lang="en-IN"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en-IN" b="0" i="0" dirty="0">
                <a:solidFill>
                  <a:srgbClr val="333333"/>
                </a:solidFill>
                <a:effectLst/>
                <a:latin typeface="Times New Roman" panose="02020603050405020304" pitchFamily="18" charset="0"/>
                <a:cs typeface="Times New Roman" panose="02020603050405020304" pitchFamily="18" charset="0"/>
              </a:rPr>
              <a:t>27</a:t>
            </a:r>
            <a:endParaRPr lang="en-IN"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en-IN" b="0" i="0" dirty="0">
                <a:solidFill>
                  <a:srgbClr val="333333"/>
                </a:solidFill>
                <a:effectLst/>
                <a:latin typeface="Times New Roman" panose="02020603050405020304" pitchFamily="18" charset="0"/>
                <a:cs typeface="Times New Roman" panose="02020603050405020304" pitchFamily="18" charset="0"/>
              </a:rPr>
              <a:t>32</a:t>
            </a:r>
            <a:endParaRPr lang="en-IN"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11</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Class B has 50% more students than class A. Number of girls in class A is equal to number of boys in class B. The percentage of girls is the same in both classes. What percentage of the student group are boys?</a:t>
            </a:r>
            <a:endParaRPr lang="en-US" i="0" dirty="0">
              <a:solidFill>
                <a:srgbClr val="333333"/>
              </a:solidFill>
              <a:effectLst/>
              <a:latin typeface="Times New Roman" panose="02020603050405020304" pitchFamily="18" charset="0"/>
              <a:cs typeface="Times New Roman" panose="02020603050405020304" pitchFamily="18" charset="0"/>
            </a:endParaRPr>
          </a:p>
          <a:p>
            <a:pPr marL="514350" indent="-514350">
              <a:buFont typeface="+mj-lt"/>
              <a:buAutoNum type="alphaUcPeriod"/>
            </a:pPr>
            <a:r>
              <a:rPr lang="en-IN" dirty="0">
                <a:latin typeface="Times New Roman" panose="02020603050405020304" pitchFamily="18" charset="0"/>
                <a:cs typeface="Times New Roman" panose="02020603050405020304" pitchFamily="18" charset="0"/>
              </a:rPr>
              <a:t>33.33%</a:t>
            </a:r>
            <a:endParaRPr 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IN" dirty="0">
                <a:latin typeface="Times New Roman" panose="02020603050405020304" pitchFamily="18" charset="0"/>
                <a:cs typeface="Times New Roman" panose="02020603050405020304" pitchFamily="18" charset="0"/>
              </a:rPr>
              <a:t>40%</a:t>
            </a:r>
            <a:endParaRPr 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IN" dirty="0">
                <a:latin typeface="Times New Roman" panose="02020603050405020304" pitchFamily="18" charset="0"/>
                <a:cs typeface="Times New Roman" panose="02020603050405020304" pitchFamily="18" charset="0"/>
              </a:rPr>
              <a:t>25%</a:t>
            </a:r>
            <a:endParaRPr lang="en-IN"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IN" dirty="0">
                <a:latin typeface="Times New Roman" panose="02020603050405020304" pitchFamily="18" charset="0"/>
                <a:cs typeface="Times New Roman" panose="02020603050405020304" pitchFamily="18" charset="0"/>
              </a:rPr>
              <a:t>60%</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a:t>
            </a:r>
            <a:r>
              <a:rPr lang="en-IN" altLang="en-US" dirty="0">
                <a:latin typeface="Times New Roman" panose="02020603050405020304" pitchFamily="18" charset="0"/>
                <a:cs typeface="Times New Roman" panose="02020603050405020304" pitchFamily="18" charset="0"/>
              </a:rPr>
              <a:t>12</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0" dirty="0">
                <a:solidFill>
                  <a:srgbClr val="333333"/>
                </a:solidFill>
                <a:effectLst/>
                <a:latin typeface="Times New Roman" panose="02020603050405020304" pitchFamily="18" charset="0"/>
                <a:cs typeface="Times New Roman" panose="02020603050405020304" pitchFamily="18" charset="0"/>
              </a:rPr>
              <a:t>Krishna borrows Rs. 45K from a bank at 10% compound </a:t>
            </a:r>
            <a:r>
              <a:rPr lang="en-US" i="0" dirty="0" err="1">
                <a:solidFill>
                  <a:srgbClr val="333333"/>
                </a:solidFill>
                <a:effectLst/>
                <a:latin typeface="Times New Roman" panose="02020603050405020304" pitchFamily="18" charset="0"/>
                <a:cs typeface="Times New Roman" panose="02020603050405020304" pitchFamily="18" charset="0"/>
              </a:rPr>
              <a:t>interet</a:t>
            </a:r>
            <a:r>
              <a:rPr lang="en-US" i="0" dirty="0">
                <a:solidFill>
                  <a:srgbClr val="333333"/>
                </a:solidFill>
                <a:effectLst/>
                <a:latin typeface="Times New Roman" panose="02020603050405020304" pitchFamily="18" charset="0"/>
                <a:cs typeface="Times New Roman" panose="02020603050405020304" pitchFamily="18" charset="0"/>
              </a:rPr>
              <a:t>. He repays it in three annual installments that are in arithmetic progression. He ends up paying 54K totally. How much did he pay in year 1?</a:t>
            </a:r>
            <a:endParaRPr lang="en-US" i="0" dirty="0">
              <a:solidFill>
                <a:srgbClr val="333333"/>
              </a:solidFill>
              <a:effectLst/>
              <a:latin typeface="Times New Roman" panose="02020603050405020304" pitchFamily="18" charset="0"/>
              <a:cs typeface="Times New Roman" panose="02020603050405020304" pitchFamily="18" charset="0"/>
            </a:endParaRPr>
          </a:p>
          <a:p>
            <a:pPr marL="514350" indent="-514350">
              <a:buFont typeface="+mj-lt"/>
              <a:buAutoNum type="alphaUcPeriod"/>
            </a:pPr>
            <a:endParaRPr lang="en-US"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fr-FR" b="0" i="0" dirty="0" err="1">
                <a:solidFill>
                  <a:srgbClr val="333333"/>
                </a:solidFill>
                <a:effectLst/>
                <a:latin typeface="Times New Roman" panose="02020603050405020304" pitchFamily="18" charset="0"/>
                <a:cs typeface="Times New Roman" panose="02020603050405020304" pitchFamily="18" charset="0"/>
              </a:rPr>
              <a:t>Rs</a:t>
            </a:r>
            <a:r>
              <a:rPr lang="fr-FR" b="0" i="0" dirty="0">
                <a:solidFill>
                  <a:srgbClr val="333333"/>
                </a:solidFill>
                <a:effectLst/>
                <a:latin typeface="Times New Roman" panose="02020603050405020304" pitchFamily="18" charset="0"/>
                <a:cs typeface="Times New Roman" panose="02020603050405020304" pitchFamily="18" charset="0"/>
              </a:rPr>
              <a:t>. 16,500</a:t>
            </a:r>
            <a:endParaRPr lang="fr-FR"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fr-FR" b="0" i="0" dirty="0" err="1">
                <a:solidFill>
                  <a:srgbClr val="333333"/>
                </a:solidFill>
                <a:effectLst/>
                <a:latin typeface="Times New Roman" panose="02020603050405020304" pitchFamily="18" charset="0"/>
                <a:cs typeface="Times New Roman" panose="02020603050405020304" pitchFamily="18" charset="0"/>
              </a:rPr>
              <a:t>Rs</a:t>
            </a:r>
            <a:r>
              <a:rPr lang="fr-FR" b="0" i="0" dirty="0">
                <a:solidFill>
                  <a:srgbClr val="333333"/>
                </a:solidFill>
                <a:effectLst/>
                <a:latin typeface="Times New Roman" panose="02020603050405020304" pitchFamily="18" charset="0"/>
                <a:cs typeface="Times New Roman" panose="02020603050405020304" pitchFamily="18" charset="0"/>
              </a:rPr>
              <a:t>. 19,500</a:t>
            </a:r>
            <a:endParaRPr lang="fr-FR"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fr-FR" b="0" i="0" dirty="0" err="1">
                <a:solidFill>
                  <a:srgbClr val="333333"/>
                </a:solidFill>
                <a:effectLst/>
                <a:latin typeface="Times New Roman" panose="02020603050405020304" pitchFamily="18" charset="0"/>
                <a:cs typeface="Times New Roman" panose="02020603050405020304" pitchFamily="18" charset="0"/>
              </a:rPr>
              <a:t>Rs</a:t>
            </a:r>
            <a:r>
              <a:rPr lang="fr-FR" b="0" i="0" dirty="0">
                <a:solidFill>
                  <a:srgbClr val="333333"/>
                </a:solidFill>
                <a:effectLst/>
                <a:latin typeface="Times New Roman" panose="02020603050405020304" pitchFamily="18" charset="0"/>
                <a:cs typeface="Times New Roman" panose="02020603050405020304" pitchFamily="18" charset="0"/>
              </a:rPr>
              <a:t>. 21,000</a:t>
            </a:r>
            <a:endParaRPr lang="fr-FR" b="0" i="0" dirty="0">
              <a:solidFill>
                <a:srgbClr val="333333"/>
              </a:solidFill>
              <a:effectLst/>
              <a:latin typeface="Times New Roman" panose="02020603050405020304" pitchFamily="18" charset="0"/>
              <a:cs typeface="Times New Roman" panose="02020603050405020304" pitchFamily="18" charset="0"/>
            </a:endParaRPr>
          </a:p>
          <a:p>
            <a:pPr marL="514350" indent="-514350" algn="l">
              <a:buFont typeface="+mj-lt"/>
              <a:buAutoNum type="alphaUcPeriod"/>
            </a:pPr>
            <a:r>
              <a:rPr lang="fr-FR" b="0" i="0" dirty="0" err="1">
                <a:solidFill>
                  <a:srgbClr val="333333"/>
                </a:solidFill>
                <a:effectLst/>
                <a:latin typeface="Times New Roman" panose="02020603050405020304" pitchFamily="18" charset="0"/>
                <a:cs typeface="Times New Roman" panose="02020603050405020304" pitchFamily="18" charset="0"/>
              </a:rPr>
              <a:t>Rs</a:t>
            </a:r>
            <a:r>
              <a:rPr lang="fr-FR" b="0" i="0" dirty="0">
                <a:solidFill>
                  <a:srgbClr val="333333"/>
                </a:solidFill>
                <a:effectLst/>
                <a:latin typeface="Times New Roman" panose="02020603050405020304" pitchFamily="18" charset="0"/>
                <a:cs typeface="Times New Roman" panose="02020603050405020304" pitchFamily="18" charset="0"/>
              </a:rPr>
              <a:t>. 18,000</a:t>
            </a:r>
            <a:endParaRPr lang="fr-FR"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dirty="0">
              <a:solidFill>
                <a:srgbClr val="333333"/>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a:t>
            </a:r>
            <a:r>
              <a:rPr lang="en-IN" altLang="en-US" dirty="0">
                <a:latin typeface="Times New Roman" panose="02020603050405020304" pitchFamily="18" charset="0"/>
                <a:cs typeface="Times New Roman" panose="02020603050405020304" pitchFamily="18" charset="0"/>
              </a:rPr>
              <a:t>3</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7523" y="1403594"/>
            <a:ext cx="10515600" cy="4351338"/>
          </a:xfrm>
        </p:spPr>
        <p:txBody>
          <a:bodyPr>
            <a:normAutofit lnSpcReduction="10000"/>
          </a:bodyPr>
          <a:lstStyle/>
          <a:p>
            <a:pPr marL="0" indent="0">
              <a:buNone/>
            </a:pPr>
            <a:r>
              <a:rPr lang="en-US" dirty="0">
                <a:solidFill>
                  <a:srgbClr val="333333"/>
                </a:solidFill>
                <a:latin typeface="Times New Roman" panose="02020603050405020304" pitchFamily="18" charset="0"/>
                <a:cs typeface="Times New Roman" panose="02020603050405020304" pitchFamily="18" charset="0"/>
              </a:rPr>
              <a:t>The number of votes not cast for the PNC Party increased by 25% in the National General Election over those not cast for it in the previous Assembly Polls, and the PNC Party lost by a majority twice as large as that by which it had won the Assembly Polls. If a total 2,60,000 people voted each time, how many voted for the PNC Party in the previous Assembly Polls?</a:t>
            </a:r>
            <a:endParaRPr lang="en-US" dirty="0">
              <a:solidFill>
                <a:srgbClr val="333333"/>
              </a:solidFill>
              <a:latin typeface="Times New Roman" panose="02020603050405020304" pitchFamily="18" charset="0"/>
              <a:cs typeface="Times New Roman" panose="02020603050405020304" pitchFamily="18" charset="0"/>
            </a:endParaRPr>
          </a:p>
          <a:p>
            <a:pPr marL="514350" indent="-514350">
              <a:buFont typeface="+mj-lt"/>
              <a:buAutoNum type="alphaUcPeriod"/>
            </a:pPr>
            <a:r>
              <a:rPr lang="en-IN" b="0" i="0" dirty="0">
                <a:solidFill>
                  <a:srgbClr val="666666"/>
                </a:solidFill>
                <a:effectLst/>
                <a:highlight>
                  <a:srgbClr val="FFFFFF"/>
                </a:highlight>
                <a:latin typeface="Times New Roman" panose="02020603050405020304" pitchFamily="18" charset="0"/>
                <a:cs typeface="Times New Roman" panose="02020603050405020304" pitchFamily="18" charset="0"/>
              </a:rPr>
              <a:t> </a:t>
            </a:r>
            <a:r>
              <a:rPr lang="pl-PL" b="0" i="0" dirty="0">
                <a:effectLst/>
                <a:highlight>
                  <a:srgbClr val="FFFFFF"/>
                </a:highlight>
                <a:latin typeface="Times New Roman" panose="02020603050405020304" pitchFamily="18" charset="0"/>
                <a:cs typeface="Times New Roman" panose="02020603050405020304" pitchFamily="18" charset="0"/>
              </a:rPr>
              <a:t>1,10,000</a:t>
            </a:r>
            <a:endParaRPr lang="en-IN" b="0" i="0" dirty="0">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pl-PL" b="0" i="0" dirty="0">
                <a:effectLst/>
                <a:highlight>
                  <a:srgbClr val="FFFFFF"/>
                </a:highlight>
                <a:latin typeface="Times New Roman" panose="02020603050405020304" pitchFamily="18" charset="0"/>
                <a:cs typeface="Times New Roman" panose="02020603050405020304" pitchFamily="18" charset="0"/>
              </a:rPr>
              <a:t> 1,50,000</a:t>
            </a:r>
            <a:endParaRPr lang="en-IN" b="0" i="0" dirty="0">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pl-PL" b="0" i="0" dirty="0">
                <a:effectLst/>
                <a:highlight>
                  <a:srgbClr val="FFFFFF"/>
                </a:highlight>
                <a:latin typeface="Times New Roman" panose="02020603050405020304" pitchFamily="18" charset="0"/>
                <a:cs typeface="Times New Roman" panose="02020603050405020304" pitchFamily="18" charset="0"/>
              </a:rPr>
              <a:t> 1,40,000</a:t>
            </a:r>
            <a:endParaRPr lang="en-IN" b="0" i="0" dirty="0">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IN" dirty="0">
                <a:latin typeface="Times New Roman" panose="02020603050405020304" pitchFamily="18" charset="0"/>
                <a:cs typeface="Times New Roman" panose="02020603050405020304" pitchFamily="18" charset="0"/>
              </a:rPr>
              <a:t> </a:t>
            </a:r>
            <a:r>
              <a:rPr lang="pl-PL" b="0" i="0" dirty="0">
                <a:effectLst/>
                <a:highlight>
                  <a:srgbClr val="FFFFFF"/>
                </a:highlight>
                <a:latin typeface="Times New Roman" panose="02020603050405020304" pitchFamily="18" charset="0"/>
                <a:cs typeface="Times New Roman" panose="02020603050405020304" pitchFamily="18" charset="0"/>
              </a:rPr>
              <a:t>1,20,000</a:t>
            </a:r>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a:t>
            </a:r>
            <a:r>
              <a:rPr lang="en-IN" altLang="en-US" dirty="0">
                <a:latin typeface="Times New Roman" panose="02020603050405020304" pitchFamily="18" charset="0"/>
                <a:cs typeface="Times New Roman" panose="02020603050405020304" pitchFamily="18" charset="0"/>
              </a:rPr>
              <a:t>4</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The length and the breadth of a rectangle are changed by +20% and by –10%, respectively. What is the percentage change in the area of the rectangle?</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a. 8%</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b. 10.8%</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 20%</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 data insufficient</a:t>
            </a:r>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a:t>
            </a:r>
            <a:r>
              <a:rPr lang="en-IN" altLang="en-US" dirty="0">
                <a:latin typeface="Times New Roman" panose="02020603050405020304" pitchFamily="18" charset="0"/>
                <a:cs typeface="Times New Roman" panose="02020603050405020304" pitchFamily="18" charset="0"/>
              </a:rPr>
              <a:t>5</a:t>
            </a:r>
            <a:endParaRPr lang="en-IN" alt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IN" dirty="0">
                <a:latin typeface="Times New Roman" panose="02020603050405020304" pitchFamily="18" charset="0"/>
                <a:cs typeface="Times New Roman" panose="02020603050405020304" pitchFamily="18" charset="0"/>
              </a:rPr>
              <a:t>INTRODUCTION </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3330"/>
            <a:ext cx="10515600" cy="4772331"/>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Increasing a Number (N) by R%</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Result = N * [(100 + R) / 100]</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Decreasing a Number (N) by R%</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Result = N * [(100 - R) / 100]</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Change in Percentage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Old Value – New Value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Old  Value        </a:t>
            </a:r>
            <a:endParaRPr lang="en-IN" sz="2400" dirty="0">
              <a:latin typeface="Sylfaen" panose="010A0502050306030303" pitchFamily="18" charset="0"/>
            </a:endParaRPr>
          </a:p>
          <a:p>
            <a:pPr marL="0" indent="0">
              <a:buNone/>
            </a:pPr>
            <a:r>
              <a:rPr lang="en-IN" sz="2400" dirty="0">
                <a:latin typeface="Times New Roman" panose="02020603050405020304" pitchFamily="18" charset="0"/>
                <a:cs typeface="Times New Roman" panose="02020603050405020304" pitchFamily="18" charset="0"/>
              </a:rPr>
              <a:t> Successive Change </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r>
              <a:rPr lang="en-IN" sz="2400" dirty="0">
                <a:solidFill>
                  <a:schemeClr val="tx1"/>
                </a:solidFill>
                <a:latin typeface="Sylfaen" panose="010A0502050306030303" pitchFamily="18" charset="0"/>
                <a:ea typeface="Calibri" panose="020F0502020204030204" pitchFamily="34" charset="0"/>
                <a:cs typeface="Times New Roman" panose="02020603050405020304" pitchFamily="18" charset="0"/>
              </a:rPr>
              <a:t>A + B + (AB/100) </a:t>
            </a:r>
            <a:endParaRPr lang="en-IN" sz="2400" dirty="0">
              <a:solidFill>
                <a:schemeClr val="tx1"/>
              </a:solidFill>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cxnSp>
        <p:nvCxnSpPr>
          <p:cNvPr id="13" name="Straight Connector 12"/>
          <p:cNvCxnSpPr/>
          <p:nvPr/>
        </p:nvCxnSpPr>
        <p:spPr>
          <a:xfrm>
            <a:off x="3020322" y="4005490"/>
            <a:ext cx="32339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588368" y="3774657"/>
            <a:ext cx="120747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X 100</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12955" y="5590901"/>
            <a:ext cx="2974542" cy="1175658"/>
          </a:xfrm>
          <a:prstGeom prst="rect">
            <a:avLst/>
          </a:prstGeom>
        </p:spPr>
      </p:pic>
      <p:sp>
        <p:nvSpPr>
          <p:cNvPr id="5" name="Content Placeholder 4"/>
          <p:cNvSpPr>
            <a:spLocks noGrp="1"/>
          </p:cNvSpPr>
          <p:nvPr>
            <p:ph idx="1"/>
          </p:nvPr>
        </p:nvSpPr>
        <p:spPr>
          <a:xfrm>
            <a:off x="1177835" y="2517957"/>
            <a:ext cx="10515600" cy="1466215"/>
          </a:xfrm>
        </p:spPr>
        <p:txBody>
          <a:bodyPr>
            <a:normAutofit/>
          </a:bodyPr>
          <a:lstStyle/>
          <a:p>
            <a:pPr marL="0" indent="0" algn="ctr">
              <a:buNone/>
            </a:pPr>
            <a:r>
              <a:rPr lang="en-US" sz="8800" dirty="0">
                <a:solidFill>
                  <a:schemeClr val="accent1">
                    <a:lumMod val="75000"/>
                  </a:schemeClr>
                </a:solidFill>
                <a:latin typeface="Times New Roman" panose="02020603050405020304" pitchFamily="18" charset="0"/>
                <a:cs typeface="Times New Roman" panose="02020603050405020304" pitchFamily="18" charset="0"/>
              </a:rPr>
              <a:t>THANK YOU</a:t>
            </a:r>
            <a:endParaRPr lang="en-IN" sz="8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IN" sz="2800" dirty="0">
                <a:latin typeface="Sylfaen" panose="010A0502050306030303" pitchFamily="18" charset="0"/>
                <a:ea typeface="Calibri" panose="020F0502020204030204" pitchFamily="34" charset="0"/>
                <a:cs typeface="Times New Roman" panose="02020603050405020304" pitchFamily="18" charset="0"/>
              </a:rPr>
              <a:t>FRACTIONAL EQUIVALENT OF PERCENTAGES &amp; DECIMAL</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8828" y="5756029"/>
            <a:ext cx="1983172" cy="1101969"/>
          </a:xfrm>
          <a:prstGeom prst="rect">
            <a:avLst/>
          </a:prstGeom>
        </p:spPr>
      </p:pic>
      <p:graphicFrame>
        <p:nvGraphicFramePr>
          <p:cNvPr id="8" name="Table 7"/>
          <p:cNvGraphicFramePr>
            <a:graphicFrameLocks noGrp="1"/>
          </p:cNvGraphicFramePr>
          <p:nvPr/>
        </p:nvGraphicFramePr>
        <p:xfrm>
          <a:off x="1500095" y="967155"/>
          <a:ext cx="8413926" cy="5353430"/>
        </p:xfrm>
        <a:graphic>
          <a:graphicData uri="http://schemas.openxmlformats.org/drawingml/2006/table">
            <a:tbl>
              <a:tblPr firstRow="1" firstCol="1" bandRow="1">
                <a:tableStyleId>{5C22544A-7EE6-4342-B048-85BDC9FD1C3A}</a:tableStyleId>
              </a:tblPr>
              <a:tblGrid>
                <a:gridCol w="2296281"/>
                <a:gridCol w="2607830"/>
                <a:gridCol w="3509815"/>
              </a:tblGrid>
              <a:tr h="535343">
                <a:tc>
                  <a:txBody>
                    <a:bodyPr/>
                    <a:lstStyle/>
                    <a:p>
                      <a:pPr algn="ctr">
                        <a:lnSpc>
                          <a:spcPct val="107000"/>
                        </a:lnSpc>
                        <a:spcAft>
                          <a:spcPts val="0"/>
                        </a:spcAft>
                      </a:pPr>
                      <a:r>
                        <a:rPr lang="en-IN" sz="1600" dirty="0">
                          <a:effectLst/>
                          <a:latin typeface="Sylfaen" panose="010A0502050306030303" pitchFamily="18" charset="0"/>
                        </a:rPr>
                        <a:t>FRACTION</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lnSpc>
                          <a:spcPct val="107000"/>
                        </a:lnSpc>
                        <a:spcAft>
                          <a:spcPts val="0"/>
                        </a:spcAft>
                      </a:pPr>
                      <a:r>
                        <a:rPr lang="en-IN" sz="1600" dirty="0">
                          <a:effectLst/>
                          <a:latin typeface="Sylfaen" panose="010A0502050306030303" pitchFamily="18" charset="0"/>
                        </a:rPr>
                        <a:t>PERCENTAGE (%)</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lnSpc>
                          <a:spcPct val="107000"/>
                        </a:lnSpc>
                        <a:spcAft>
                          <a:spcPts val="0"/>
                        </a:spcAft>
                      </a:pPr>
                      <a:r>
                        <a:rPr lang="en-IN" sz="1600" dirty="0">
                          <a:effectLst/>
                          <a:latin typeface="Sylfaen" panose="010A0502050306030303" pitchFamily="18" charset="0"/>
                        </a:rPr>
                        <a:t>DECIMAL (%/100)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r>
              <a:tr h="535343">
                <a:tc>
                  <a:txBody>
                    <a:bodyPr/>
                    <a:lstStyle/>
                    <a:p>
                      <a:pPr algn="l">
                        <a:lnSpc>
                          <a:spcPct val="107000"/>
                        </a:lnSpc>
                        <a:spcAft>
                          <a:spcPts val="0"/>
                        </a:spcAft>
                      </a:pPr>
                      <a:r>
                        <a:rPr lang="en-IN" sz="1600" dirty="0">
                          <a:effectLst/>
                          <a:latin typeface="Sylfaen" panose="010A0502050306030303" pitchFamily="18" charset="0"/>
                        </a:rPr>
                        <a:t>1/2</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50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tcPr>
                </a:tc>
                <a:tc>
                  <a:txBody>
                    <a:bodyPr/>
                    <a:lstStyle/>
                    <a:p>
                      <a:pPr algn="l">
                        <a:lnSpc>
                          <a:spcPct val="107000"/>
                        </a:lnSpc>
                        <a:spcAft>
                          <a:spcPts val="0"/>
                        </a:spcAft>
                      </a:pPr>
                      <a:r>
                        <a:rPr lang="en-IN" sz="1600" dirty="0">
                          <a:effectLst/>
                          <a:latin typeface="Sylfaen" panose="010A0502050306030303" pitchFamily="18" charset="0"/>
                        </a:rPr>
                        <a:t>.5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tcPr>
                </a:tc>
              </a:tr>
              <a:tr h="535343">
                <a:tc>
                  <a:txBody>
                    <a:bodyPr/>
                    <a:lstStyle/>
                    <a:p>
                      <a:pPr algn="l">
                        <a:lnSpc>
                          <a:spcPct val="107000"/>
                        </a:lnSpc>
                        <a:spcAft>
                          <a:spcPts val="0"/>
                        </a:spcAft>
                      </a:pPr>
                      <a:r>
                        <a:rPr lang="en-IN" sz="1600" dirty="0">
                          <a:effectLst/>
                          <a:latin typeface="Sylfaen" panose="010A0502050306030303" pitchFamily="18" charset="0"/>
                        </a:rPr>
                        <a:t>1/3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33.33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.3333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1/4</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25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.25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20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.2</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1/6</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16.66</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.1666</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1/7</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14.28</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.1428</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1/8</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12.50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.1250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1/9</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11.11</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.1111</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35343">
                <a:tc>
                  <a:txBody>
                    <a:bodyPr/>
                    <a:lstStyle/>
                    <a:p>
                      <a:pPr algn="l">
                        <a:lnSpc>
                          <a:spcPct val="107000"/>
                        </a:lnSpc>
                        <a:spcAft>
                          <a:spcPts val="0"/>
                        </a:spcAft>
                      </a:pPr>
                      <a:r>
                        <a:rPr lang="en-IN" sz="1600" dirty="0">
                          <a:effectLst/>
                          <a:latin typeface="Sylfaen" panose="010A0502050306030303" pitchFamily="18" charset="0"/>
                        </a:rPr>
                        <a:t>1/10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10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.1</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Autofit/>
          </a:bodyPr>
          <a:lstStyle/>
          <a:p>
            <a:pPr algn="ctr"/>
            <a:r>
              <a:rPr lang="en-IN" sz="2800" dirty="0">
                <a:latin typeface="Sylfaen" panose="010A0502050306030303" pitchFamily="18" charset="0"/>
                <a:ea typeface="Calibri" panose="020F0502020204030204" pitchFamily="34" charset="0"/>
                <a:cs typeface="Times New Roman" panose="02020603050405020304" pitchFamily="18" charset="0"/>
              </a:rPr>
              <a:t>FRACTIONAL EQUIVALENT OF PERCENTAGES &amp; DECIMAL</a:t>
            </a:r>
            <a:endParaRPr lang="en-IN" sz="2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8828" y="5756029"/>
            <a:ext cx="1983172" cy="1101969"/>
          </a:xfrm>
          <a:prstGeom prst="rect">
            <a:avLst/>
          </a:prstGeom>
        </p:spPr>
      </p:pic>
      <p:graphicFrame>
        <p:nvGraphicFramePr>
          <p:cNvPr id="8" name="Table 7"/>
          <p:cNvGraphicFramePr>
            <a:graphicFrameLocks noGrp="1"/>
          </p:cNvGraphicFramePr>
          <p:nvPr/>
        </p:nvGraphicFramePr>
        <p:xfrm>
          <a:off x="1500096" y="967155"/>
          <a:ext cx="7836410" cy="5449684"/>
        </p:xfrm>
        <a:graphic>
          <a:graphicData uri="http://schemas.openxmlformats.org/drawingml/2006/table">
            <a:tbl>
              <a:tblPr firstRow="1" firstCol="1" bandRow="1">
                <a:tableStyleId>{5C22544A-7EE6-4342-B048-85BDC9FD1C3A}</a:tableStyleId>
              </a:tblPr>
              <a:tblGrid>
                <a:gridCol w="1268893"/>
                <a:gridCol w="3217580"/>
                <a:gridCol w="3349937"/>
              </a:tblGrid>
              <a:tr h="500956">
                <a:tc>
                  <a:txBody>
                    <a:bodyPr/>
                    <a:lstStyle/>
                    <a:p>
                      <a:pPr algn="ctr">
                        <a:lnSpc>
                          <a:spcPct val="107000"/>
                        </a:lnSpc>
                        <a:spcAft>
                          <a:spcPts val="0"/>
                        </a:spcAft>
                      </a:pPr>
                      <a:r>
                        <a:rPr lang="en-IN" sz="1600" dirty="0">
                          <a:effectLst/>
                          <a:latin typeface="Sylfaen" panose="010A0502050306030303" pitchFamily="18" charset="0"/>
                        </a:rPr>
                        <a:t>FRACTION</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lnSpc>
                          <a:spcPct val="107000"/>
                        </a:lnSpc>
                        <a:spcAft>
                          <a:spcPts val="0"/>
                        </a:spcAft>
                      </a:pPr>
                      <a:r>
                        <a:rPr lang="en-IN" sz="1600" dirty="0">
                          <a:effectLst/>
                          <a:latin typeface="Sylfaen" panose="010A0502050306030303" pitchFamily="18" charset="0"/>
                        </a:rPr>
                        <a:t>PERCENTAGE (%)</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algn="ctr">
                        <a:lnSpc>
                          <a:spcPct val="107000"/>
                        </a:lnSpc>
                        <a:spcAft>
                          <a:spcPts val="0"/>
                        </a:spcAft>
                      </a:pPr>
                      <a:r>
                        <a:rPr lang="en-IN" sz="1600" dirty="0">
                          <a:effectLst/>
                          <a:latin typeface="Sylfaen" panose="010A0502050306030303" pitchFamily="18" charset="0"/>
                        </a:rPr>
                        <a:t>DECIMAL (%/100)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40000"/>
                        <a:lumOff val="60000"/>
                      </a:schemeClr>
                    </a:solidFill>
                  </a:tcPr>
                </a:tc>
              </a:tr>
              <a:tr h="500956">
                <a:tc>
                  <a:txBody>
                    <a:bodyPr/>
                    <a:lstStyle/>
                    <a:p>
                      <a:pPr algn="l">
                        <a:lnSpc>
                          <a:spcPct val="107000"/>
                        </a:lnSpc>
                        <a:spcAft>
                          <a:spcPts val="0"/>
                        </a:spcAft>
                      </a:pPr>
                      <a:r>
                        <a:rPr lang="en-IN" sz="1600" dirty="0">
                          <a:effectLst/>
                          <a:latin typeface="Sylfaen" panose="010A0502050306030303" pitchFamily="18" charset="0"/>
                        </a:rPr>
                        <a:t>1/11</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9.09</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tcPr>
                </a:tc>
                <a:tc>
                  <a:txBody>
                    <a:bodyPr/>
                    <a:lstStyle/>
                    <a:p>
                      <a:pPr algn="l">
                        <a:lnSpc>
                          <a:spcPct val="107000"/>
                        </a:lnSpc>
                        <a:spcAft>
                          <a:spcPts val="0"/>
                        </a:spcAft>
                      </a:pPr>
                      <a:r>
                        <a:rPr lang="en-IN" sz="1600" dirty="0">
                          <a:effectLst/>
                          <a:latin typeface="Sylfaen" panose="010A0502050306030303" pitchFamily="18" charset="0"/>
                        </a:rPr>
                        <a:t>.0909</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lnT w="38100" cmpd="sng">
                      <a:noFill/>
                    </a:lnT>
                  </a:tcPr>
                </a:tc>
              </a:tr>
              <a:tr h="500956">
                <a:tc>
                  <a:txBody>
                    <a:bodyPr/>
                    <a:lstStyle/>
                    <a:p>
                      <a:pPr algn="l">
                        <a:lnSpc>
                          <a:spcPct val="107000"/>
                        </a:lnSpc>
                        <a:spcAft>
                          <a:spcPts val="0"/>
                        </a:spcAft>
                      </a:pPr>
                      <a:r>
                        <a:rPr lang="en-IN" sz="1600" dirty="0">
                          <a:effectLst/>
                          <a:latin typeface="Sylfaen" panose="010A0502050306030303" pitchFamily="18" charset="0"/>
                        </a:rPr>
                        <a:t>1/12</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dirty="0">
                          <a:effectLst/>
                          <a:latin typeface="Sylfaen" panose="010A0502050306030303" pitchFamily="18" charset="0"/>
                        </a:rPr>
                        <a:t>8.33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.0833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1/13</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7.69</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.0769</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440124">
                <a:tc>
                  <a:txBody>
                    <a:bodyPr/>
                    <a:lstStyle/>
                    <a:p>
                      <a:pPr algn="l">
                        <a:lnSpc>
                          <a:spcPct val="107000"/>
                        </a:lnSpc>
                        <a:spcAft>
                          <a:spcPts val="0"/>
                        </a:spcAft>
                      </a:pPr>
                      <a:r>
                        <a:rPr lang="en-IN" sz="1600" dirty="0">
                          <a:effectLst/>
                          <a:latin typeface="Sylfaen" panose="010A0502050306030303" pitchFamily="18" charset="0"/>
                        </a:rPr>
                        <a:t>1/14</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7.14</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.0714</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6.66</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.0666</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1/16</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6.25</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.0625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1/17</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5.88</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.0588</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1/18</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5.55</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.0555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1/19</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5.25</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.0525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r h="500956">
                <a:tc>
                  <a:txBody>
                    <a:bodyPr/>
                    <a:lstStyle/>
                    <a:p>
                      <a:pPr algn="l">
                        <a:lnSpc>
                          <a:spcPct val="107000"/>
                        </a:lnSpc>
                        <a:spcAft>
                          <a:spcPts val="0"/>
                        </a:spcAft>
                      </a:pPr>
                      <a:r>
                        <a:rPr lang="en-IN" sz="1600" dirty="0">
                          <a:effectLst/>
                          <a:latin typeface="Sylfaen" panose="010A0502050306030303" pitchFamily="18" charset="0"/>
                        </a:rPr>
                        <a:t>1/20</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solidFill>
                      <a:schemeClr val="accent1">
                        <a:lumMod val="40000"/>
                        <a:lumOff val="60000"/>
                      </a:schemeClr>
                    </a:solidFill>
                  </a:tcPr>
                </a:tc>
                <a:tc>
                  <a:txBody>
                    <a:bodyPr/>
                    <a:lstStyle/>
                    <a:p>
                      <a:pPr algn="l">
                        <a:lnSpc>
                          <a:spcPct val="107000"/>
                        </a:lnSpc>
                        <a:spcAft>
                          <a:spcPts val="0"/>
                        </a:spcAft>
                      </a:pPr>
                      <a:r>
                        <a:rPr lang="en-IN" sz="1600">
                          <a:effectLst/>
                          <a:latin typeface="Sylfaen" panose="010A0502050306030303" pitchFamily="18" charset="0"/>
                        </a:rPr>
                        <a:t>5</a:t>
                      </a:r>
                      <a:endParaRPr lang="en-IN" sz="160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c>
                  <a:txBody>
                    <a:bodyPr/>
                    <a:lstStyle/>
                    <a:p>
                      <a:pPr algn="l">
                        <a:lnSpc>
                          <a:spcPct val="107000"/>
                        </a:lnSpc>
                        <a:spcAft>
                          <a:spcPts val="0"/>
                        </a:spcAft>
                      </a:pPr>
                      <a:r>
                        <a:rPr lang="en-IN" sz="1600" dirty="0">
                          <a:effectLst/>
                          <a:latin typeface="Sylfaen" panose="010A0502050306030303" pitchFamily="18" charset="0"/>
                        </a:rPr>
                        <a:t>.05</a:t>
                      </a:r>
                      <a:endParaRPr lang="en-IN" sz="1600" dirty="0">
                        <a:effectLst/>
                        <a:latin typeface="Sylfaen" panose="010A0502050306030303" pitchFamily="18" charset="0"/>
                        <a:ea typeface="Calibri" panose="020F0502020204030204" pitchFamily="34" charset="0"/>
                        <a:cs typeface="Times New Roman" panose="02020603050405020304" pitchFamily="18" charset="0"/>
                      </a:endParaRPr>
                    </a:p>
                  </a:txBody>
                  <a:tcPr marL="55140" marR="55140" marT="0" marB="0"/>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1</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9054"/>
            <a:ext cx="10515600" cy="4351338"/>
          </a:xfrm>
        </p:spPr>
        <p:txBody>
          <a:bodyPr>
            <a:noAutofit/>
          </a:bodyPr>
          <a:lstStyle/>
          <a:p>
            <a:pPr marL="0" indent="0">
              <a:buNone/>
            </a:pPr>
            <a:r>
              <a:rPr lang="en-IN" sz="3600" dirty="0">
                <a:latin typeface="Times New Roman" panose="02020603050405020304" pitchFamily="18" charset="0"/>
                <a:cs typeface="Times New Roman" panose="02020603050405020304" pitchFamily="18" charset="0"/>
              </a:rPr>
              <a:t>(980 of 12%) – (450 of ? %) = 227 of 30 %</a:t>
            </a: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1)13</a:t>
            </a:r>
            <a:endParaRPr lang="en-IN"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2)9</a:t>
            </a:r>
            <a:endParaRPr lang="en-IN"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3)10</a:t>
            </a:r>
            <a:endParaRPr lang="en-IN" sz="3600" dirty="0">
              <a:latin typeface="Times New Roman" panose="02020603050405020304" pitchFamily="18" charset="0"/>
              <a:cs typeface="Times New Roman" panose="02020603050405020304" pitchFamily="18" charset="0"/>
            </a:endParaRPr>
          </a:p>
          <a:p>
            <a:pPr marL="0" indent="0">
              <a:buNone/>
            </a:pPr>
            <a:r>
              <a:rPr lang="en-IN" sz="3600" dirty="0">
                <a:latin typeface="Times New Roman" panose="02020603050405020304" pitchFamily="18" charset="0"/>
                <a:cs typeface="Times New Roman" panose="02020603050405020304" pitchFamily="18" charset="0"/>
              </a:rPr>
              <a:t>4)11</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fontScale="90000"/>
          </a:bodyPr>
          <a:lstStyle/>
          <a:p>
            <a:pPr algn="ct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QUESTION 2</a:t>
            </a: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9054"/>
            <a:ext cx="10515600" cy="4351338"/>
          </a:xfrm>
        </p:spPr>
        <p:txBody>
          <a:bodyPr>
            <a:noAutofit/>
          </a:bodyPr>
          <a:lstStyle/>
          <a:p>
            <a:pPr marL="0" indent="0">
              <a:buNone/>
            </a:pPr>
            <a:r>
              <a:rPr lang="en-IN" sz="3600" dirty="0">
                <a:latin typeface="Times New Roman" panose="02020603050405020304" pitchFamily="18" charset="0"/>
                <a:cs typeface="Times New Roman" panose="02020603050405020304" pitchFamily="18" charset="0"/>
              </a:rPr>
              <a:t>If 200% of k – (k + 2 )% of 50 = k, What is the value  of  k ? </a:t>
            </a:r>
            <a:endParaRPr lang="en-IN" sz="3600" dirty="0">
              <a:latin typeface="Times New Roman" panose="02020603050405020304" pitchFamily="18" charset="0"/>
              <a:cs typeface="Times New Roman" panose="02020603050405020304" pitchFamily="18" charset="0"/>
            </a:endParaRPr>
          </a:p>
          <a:p>
            <a:pPr marL="0" indent="0">
              <a:buNone/>
            </a:pPr>
            <a:endParaRPr lang="en-IN" sz="3600" dirty="0">
              <a:latin typeface="Times New Roman" panose="02020603050405020304" pitchFamily="18" charset="0"/>
              <a:cs typeface="Times New Roman" panose="02020603050405020304" pitchFamily="18" charset="0"/>
            </a:endParaRPr>
          </a:p>
          <a:p>
            <a:pPr marL="457200" indent="-457200">
              <a:buAutoNum type="arabicParenR"/>
            </a:pPr>
            <a:r>
              <a:rPr lang="en-IN" sz="3600" dirty="0">
                <a:latin typeface="Times New Roman" panose="02020603050405020304" pitchFamily="18" charset="0"/>
                <a:cs typeface="Times New Roman" panose="02020603050405020304" pitchFamily="18" charset="0"/>
              </a:rPr>
              <a:t>2/3</a:t>
            </a:r>
            <a:endParaRPr lang="en-IN" sz="3600" dirty="0">
              <a:latin typeface="Times New Roman" panose="02020603050405020304" pitchFamily="18" charset="0"/>
              <a:cs typeface="Times New Roman" panose="02020603050405020304" pitchFamily="18" charset="0"/>
            </a:endParaRPr>
          </a:p>
          <a:p>
            <a:pPr marL="457200" indent="-457200">
              <a:buAutoNum type="arabicParenR"/>
            </a:pPr>
            <a:r>
              <a:rPr lang="en-IN" sz="3600" dirty="0">
                <a:latin typeface="Times New Roman" panose="02020603050405020304" pitchFamily="18" charset="0"/>
                <a:cs typeface="Times New Roman" panose="02020603050405020304" pitchFamily="18" charset="0"/>
              </a:rPr>
              <a:t>100 / 149</a:t>
            </a:r>
            <a:endParaRPr lang="en-IN" sz="3600" dirty="0">
              <a:latin typeface="Times New Roman" panose="02020603050405020304" pitchFamily="18" charset="0"/>
              <a:cs typeface="Times New Roman" panose="02020603050405020304" pitchFamily="18" charset="0"/>
            </a:endParaRPr>
          </a:p>
          <a:p>
            <a:pPr marL="457200" indent="-457200">
              <a:buAutoNum type="arabicParenR"/>
            </a:pPr>
            <a:r>
              <a:rPr lang="en-IN" sz="3600" dirty="0">
                <a:latin typeface="Times New Roman" panose="02020603050405020304" pitchFamily="18" charset="0"/>
                <a:cs typeface="Times New Roman" panose="02020603050405020304" pitchFamily="18" charset="0"/>
              </a:rPr>
              <a:t>2</a:t>
            </a:r>
            <a:endParaRPr lang="en-IN" sz="3600" dirty="0">
              <a:latin typeface="Times New Roman" panose="02020603050405020304" pitchFamily="18" charset="0"/>
              <a:cs typeface="Times New Roman" panose="02020603050405020304" pitchFamily="18" charset="0"/>
            </a:endParaRPr>
          </a:p>
          <a:p>
            <a:pPr marL="457200" indent="-457200">
              <a:buAutoNum type="arabicParenR"/>
            </a:pPr>
            <a:r>
              <a:rPr lang="en-IN" sz="3600" dirty="0">
                <a:latin typeface="Times New Roman" panose="02020603050405020304" pitchFamily="18" charset="0"/>
                <a:cs typeface="Times New Roman" panose="02020603050405020304" pitchFamily="18" charset="0"/>
              </a:rPr>
              <a:t>1</a:t>
            </a:r>
            <a:endParaRPr lang="en-IN" sz="36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91163"/>
            <a:ext cx="10515600" cy="4351338"/>
          </a:xfrm>
        </p:spPr>
        <p:txBody>
          <a:bodyPr/>
          <a:lstStyle/>
          <a:p>
            <a:pPr marL="0" indent="0">
              <a:buNone/>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In an election contested by two parties, Party D secured 12% of the total votes more than Party R. If party R got 132,000 votes and there are no invalid votes, by how many votes did it lose the election?</a:t>
            </a:r>
            <a:endParaRPr lang="en-US" dirty="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300,000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168,000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36,000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24,000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3</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8425"/>
            <a:ext cx="10515600" cy="4351338"/>
          </a:xfrm>
        </p:spPr>
        <p:txBody>
          <a:bodyPr/>
          <a:lstStyle/>
          <a:p>
            <a:pPr marL="0" indent="0">
              <a:buNone/>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A candidate who gets 20% marks fails by 10 marks but another candidate who gets 42% marks gets 12% more than the passing marks. Find the maximum marks.</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0" indent="0">
              <a:buNone/>
            </a:pP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50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100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150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200</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4</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4062" y="1512277"/>
            <a:ext cx="10509738" cy="4664686"/>
          </a:xfrm>
        </p:spPr>
        <p:txBody>
          <a:bodyPr>
            <a:normAutofit/>
          </a:bodyPr>
          <a:lstStyle/>
          <a:p>
            <a:pPr marL="0" indent="0">
              <a:buNone/>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John weighs twice as much as Marcia. Marcia's weight is 60% of Bob's weight. Dave weighs 50% of Lee's weight. Lee weighs 190% of John's weight. Which of these 5 persons weighs the least?</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Bob</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Dave</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John</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Lee</a:t>
            </a: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pPr marL="514350" indent="-514350">
              <a:buFont typeface="+mj-lt"/>
              <a:buAutoNum type="alphaUcPeriod"/>
            </a:pPr>
            <a: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t>Marcia</a:t>
            </a:r>
            <a:br>
              <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rPr>
            </a:br>
            <a:endParaRPr lang="en-US" b="0" i="0" dirty="0">
              <a:solidFill>
                <a:srgbClr val="515C66"/>
              </a:solidFill>
              <a:effectLst/>
              <a:highlight>
                <a:srgbClr val="FFFFFF"/>
              </a:highligh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0" y="0"/>
            <a:ext cx="12192000" cy="831907"/>
          </a:xfrm>
        </p:spPr>
        <p:style>
          <a:lnRef idx="1">
            <a:schemeClr val="accent1"/>
          </a:lnRef>
          <a:fillRef idx="2">
            <a:schemeClr val="accent1"/>
          </a:fillRef>
          <a:effectRef idx="1">
            <a:schemeClr val="accent1"/>
          </a:effectRef>
          <a:fontRef idx="minor">
            <a:schemeClr val="dk1"/>
          </a:fontRef>
        </p:style>
        <p:txBody>
          <a:bodyPr>
            <a:normAutofit/>
          </a:bodyPr>
          <a:lstStyle/>
          <a:p>
            <a:pPr algn="ctr"/>
            <a:r>
              <a:rPr lang="en-US" dirty="0">
                <a:latin typeface="Times New Roman" panose="02020603050405020304" pitchFamily="18" charset="0"/>
                <a:cs typeface="Times New Roman" panose="02020603050405020304" pitchFamily="18" charset="0"/>
              </a:rPr>
              <a:t>QUESTION 5</a:t>
            </a: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63745" y="5453149"/>
            <a:ext cx="2528255" cy="14048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0</TotalTime>
  <Words>4779</Words>
  <Application>WPS Presentation</Application>
  <PresentationFormat>Widescreen</PresentationFormat>
  <Paragraphs>291</Paragraphs>
  <Slides>20</Slides>
  <Notes>17</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20</vt:i4>
      </vt:variant>
    </vt:vector>
  </HeadingPairs>
  <TitlesOfParts>
    <vt:vector size="37" baseType="lpstr">
      <vt:lpstr>Arial</vt:lpstr>
      <vt:lpstr>SimSun</vt:lpstr>
      <vt:lpstr>Wingdings</vt:lpstr>
      <vt:lpstr>Times New Roman</vt:lpstr>
      <vt:lpstr>Sylfaen</vt:lpstr>
      <vt:lpstr>Calibri</vt:lpstr>
      <vt:lpstr>Microsoft YaHei</vt:lpstr>
      <vt:lpstr>Arial Unicode MS</vt:lpstr>
      <vt:lpstr>Calibri Light</vt:lpstr>
      <vt:lpstr>Roboto</vt:lpstr>
      <vt:lpstr>MathJax_Math-italic</vt:lpstr>
      <vt:lpstr>MathJax_Main</vt:lpstr>
      <vt:lpstr>Montserrat</vt:lpstr>
      <vt:lpstr>Open Sans</vt:lpstr>
      <vt:lpstr>Segoe Print</vt:lpstr>
      <vt:lpstr>BatangChe</vt:lpstr>
      <vt:lpstr>Office Theme</vt:lpstr>
      <vt:lpstr>PowerPoint 演示文稿</vt:lpstr>
      <vt:lpstr>INTRODUCTION </vt:lpstr>
      <vt:lpstr>FRACTIONAL EQUIVALENT OF PERCENTAGES &amp; DECIMAL</vt:lpstr>
      <vt:lpstr>FRACTIONAL EQUIVALENT OF PERCENTAGES &amp; DECIMAL</vt:lpstr>
      <vt:lpstr>QUESTION 1</vt:lpstr>
      <vt:lpstr> QUESTION 2 </vt:lpstr>
      <vt:lpstr>QUESTION 3</vt:lpstr>
      <vt:lpstr>QUESTION 4</vt:lpstr>
      <vt:lpstr>QUESTION 5</vt:lpstr>
      <vt:lpstr>QUESTION 6</vt:lpstr>
      <vt:lpstr>QUESTION 7</vt:lpstr>
      <vt:lpstr>QUESTION 8</vt:lpstr>
      <vt:lpstr>QUESTION 8</vt:lpstr>
      <vt:lpstr>QUESTION 9</vt:lpstr>
      <vt:lpstr>QUESTION 10</vt:lpstr>
      <vt:lpstr>QUESTION 11</vt:lpstr>
      <vt:lpstr>QUESTION 12</vt:lpstr>
      <vt:lpstr>QUESTION 13</vt:lpstr>
      <vt:lpstr>QUESTION 14</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JAYASREE</dc:creator>
  <cp:lastModifiedBy>Keerthika</cp:lastModifiedBy>
  <cp:revision>10</cp:revision>
  <dcterms:created xsi:type="dcterms:W3CDTF">2024-02-14T04:55:00Z</dcterms:created>
  <dcterms:modified xsi:type="dcterms:W3CDTF">2024-09-10T09:05:22Z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66C69BD58F6E4FA1A8D1CACA2B1AC1C7_12</vt:lpwstr>
  </property>
  <property fmtid="{D5CDD505-2E9C-101B-9397-08002B2CF9AE}" pid="3" name="KSOProductBuildVer">
    <vt:lpwstr>1033-12.2.0.17562</vt:lpwstr>
  </property>
</Properties>
</file>