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7" r:id="rId4"/>
    <p:sldId id="269" r:id="rId5"/>
    <p:sldId id="259" r:id="rId7"/>
    <p:sldId id="260" r:id="rId8"/>
    <p:sldId id="261" r:id="rId9"/>
    <p:sldId id="262" r:id="rId10"/>
    <p:sldId id="263" r:id="rId11"/>
    <p:sldId id="264" r:id="rId12"/>
    <p:sldId id="265" r:id="rId13"/>
    <p:sldId id="266" r:id="rId14"/>
    <p:sldId id="267" r:id="rId15"/>
    <p:sldId id="281"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527" autoAdjust="0"/>
  </p:normalViewPr>
  <p:slideViewPr>
    <p:cSldViewPr snapToGrid="0">
      <p:cViewPr varScale="1">
        <p:scale>
          <a:sx n="40" d="100"/>
          <a:sy n="40" d="100"/>
        </p:scale>
        <p:origin x="44"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C9CF78-221C-4865-AAF2-58C42432832C}"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BDB090-AAF7-4EA0-8443-C7EBCC935FCB}"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dirty="0">
                <a:sym typeface="+mn-ea"/>
              </a:rPr>
              <a:t>Q &gt; U &gt; S &gt; P (21) &gt; R &gt; T</a:t>
            </a:r>
            <a:endParaRPr lang="en-US" dirty="0"/>
          </a:p>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en-IN" dirty="0"/>
              <a:t>ANS: C</a:t>
            </a:r>
            <a:endParaRPr lang="en-US" altLang="en-I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en-IN" dirty="0"/>
              <a:t>Total numbers of students present behind the rank of Raj = 31 - 7 = 24</a:t>
            </a:r>
            <a:endParaRPr lang="en-US" altLang="en-I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en-I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en-IN" dirty="0"/>
              <a:t>Therefore Raj’s rank is 25th from below.</a:t>
            </a:r>
            <a:endParaRPr lang="en-US" altLang="en-I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en-I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en-IN" dirty="0"/>
              <a:t>Now calculating for Shini = 31 - 11 = 20</a:t>
            </a:r>
            <a:endParaRPr lang="en-US" altLang="en-IN" dirty="0"/>
          </a:p>
          <a:p>
            <a:pPr marL="0" marR="0" lvl="0" indent="0" algn="l" defTabSz="914400" rtl="0" eaLnBrk="1" fontAlgn="auto" latinLnBrk="0" hangingPunct="1">
              <a:lnSpc>
                <a:spcPct val="100000"/>
              </a:lnSpc>
              <a:spcBef>
                <a:spcPts val="0"/>
              </a:spcBef>
              <a:spcAft>
                <a:spcPts val="0"/>
              </a:spcAft>
              <a:buClrTx/>
              <a:buSzTx/>
              <a:buFontTx/>
              <a:buNone/>
              <a:defRPr/>
            </a:pPr>
            <a:endParaRPr lang="en-US" altLang="en-I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en-IN" dirty="0"/>
              <a:t>This means that Shini’s rank will be 21st from bottom.</a:t>
            </a:r>
            <a:endParaRPr lang="en-US" altLang="en-IN" dirty="0"/>
          </a:p>
        </p:txBody>
      </p:sp>
      <p:sp>
        <p:nvSpPr>
          <p:cNvPr id="4" name="Slide Number Placeholder 3"/>
          <p:cNvSpPr>
            <a:spLocks noGrp="1"/>
          </p:cNvSpPr>
          <p:nvPr>
            <p:ph type="sldNum" sz="quarter" idx="5"/>
          </p:nvPr>
        </p:nvSpPr>
        <p:spPr/>
        <p:txBody>
          <a:bodyPr/>
          <a:lstStyle/>
          <a:p>
            <a:fld id="{81BDB090-AAF7-4EA0-8443-C7EBCC935FCB}" type="slidenum">
              <a:rPr lang="en-IN" smtClean="0"/>
            </a:fld>
            <a:endParaRPr lang="en-I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 A</a:t>
            </a:r>
            <a:endParaRPr lang="en-US" dirty="0"/>
          </a:p>
          <a:p>
            <a:r>
              <a:rPr lang="en-US" dirty="0"/>
              <a:t>Explanation</a:t>
            </a:r>
            <a:endParaRPr lang="en-US" dirty="0"/>
          </a:p>
          <a:p>
            <a:r>
              <a:rPr lang="en-US" dirty="0"/>
              <a:t>Total number of passed out students including Mahesh is</a:t>
            </a:r>
            <a:endParaRPr lang="en-US" dirty="0"/>
          </a:p>
          <a:p>
            <a:endParaRPr lang="en-US" dirty="0"/>
          </a:p>
          <a:p>
            <a:r>
              <a:rPr lang="en-US" dirty="0"/>
              <a:t>= 29 + 16 - 1 = 44</a:t>
            </a:r>
            <a:endParaRPr lang="en-US" dirty="0"/>
          </a:p>
          <a:p>
            <a:endParaRPr lang="en-US" dirty="0"/>
          </a:p>
          <a:p>
            <a:r>
              <a:rPr lang="en-US" dirty="0"/>
              <a:t>Now adding the failed students into it = 44 + (5 + 6) = 55 is the total number of students.</a:t>
            </a:r>
            <a:endParaRPr lang="en-US" dirty="0"/>
          </a:p>
        </p:txBody>
      </p:sp>
      <p:sp>
        <p:nvSpPr>
          <p:cNvPr id="4" name="Slide Number Placeholder 3"/>
          <p:cNvSpPr>
            <a:spLocks noGrp="1"/>
          </p:cNvSpPr>
          <p:nvPr>
            <p:ph type="sldNum" sz="quarter" idx="5"/>
          </p:nvPr>
        </p:nvSpPr>
        <p:spPr/>
        <p:txBody>
          <a:bodyPr/>
          <a:lstStyle/>
          <a:p>
            <a:fld id="{81BDB090-AAF7-4EA0-8443-C7EBCC935FCB}"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 &gt; U &gt; S &gt; P (21) &gt; R &gt; T</a:t>
            </a:r>
            <a:endParaRPr lang="en-US" dirty="0"/>
          </a:p>
          <a:p>
            <a:endParaRPr lang="en-US" dirty="0"/>
          </a:p>
          <a:p>
            <a:r>
              <a:rPr lang="en-US" dirty="0"/>
              <a:t>S1. Ans. (a)</a:t>
            </a:r>
            <a:endParaRPr lang="en-US" dirty="0"/>
          </a:p>
          <a:p>
            <a:endParaRPr lang="en-US" dirty="0"/>
          </a:p>
          <a:p>
            <a:endParaRPr lang="en-IN" dirty="0"/>
          </a:p>
        </p:txBody>
      </p:sp>
      <p:sp>
        <p:nvSpPr>
          <p:cNvPr id="4" name="Slide Number Placeholder 3"/>
          <p:cNvSpPr>
            <a:spLocks noGrp="1"/>
          </p:cNvSpPr>
          <p:nvPr>
            <p:ph type="sldNum" sz="quarter" idx="5"/>
          </p:nvPr>
        </p:nvSpPr>
        <p:spPr/>
        <p:txBody>
          <a:bodyPr/>
          <a:lstStyle/>
          <a:p>
            <a:fld id="{81BDB090-AAF7-4EA0-8443-C7EBCC935FCB}" type="slidenum">
              <a:rPr lang="en-IN" smtClean="0"/>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 D</a:t>
            </a:r>
            <a:endParaRPr lang="en-US" dirty="0"/>
          </a:p>
          <a:p>
            <a:endParaRPr lang="en-US" dirty="0"/>
          </a:p>
          <a:p>
            <a:r>
              <a:rPr lang="en-IN" dirty="0"/>
              <a:t>Solution:</a:t>
            </a:r>
            <a:endParaRPr lang="en-IN" dirty="0"/>
          </a:p>
          <a:p>
            <a:r>
              <a:rPr lang="en-IN" dirty="0"/>
              <a:t>Number of boys who passed = (28 + 15 - 1) = 42</a:t>
            </a:r>
            <a:endParaRPr lang="en-IN" dirty="0"/>
          </a:p>
          <a:p>
            <a:r>
              <a:rPr lang="en-IN" dirty="0"/>
              <a:t>∴ Total number of boys in the class = (42 + 9 + 7) = 58</a:t>
            </a:r>
            <a:endParaRPr lang="en-IN" dirty="0"/>
          </a:p>
        </p:txBody>
      </p:sp>
      <p:sp>
        <p:nvSpPr>
          <p:cNvPr id="4" name="Slide Number Placeholder 3"/>
          <p:cNvSpPr>
            <a:spLocks noGrp="1"/>
          </p:cNvSpPr>
          <p:nvPr>
            <p:ph type="sldNum" sz="quarter" idx="5"/>
          </p:nvPr>
        </p:nvSpPr>
        <p:spPr/>
        <p:txBody>
          <a:bodyPr/>
          <a:lstStyle/>
          <a:p>
            <a:fld id="{81BDB090-AAF7-4EA0-8443-C7EBCC935FCB}" type="slidenum">
              <a:rPr lang="en-IN" smtClean="0"/>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Ans. (e)</a:t>
            </a:r>
            <a:endParaRPr lang="en-US" dirty="0"/>
          </a:p>
          <a:p>
            <a:endParaRPr lang="en-US" dirty="0"/>
          </a:p>
          <a:p>
            <a:r>
              <a:rPr lang="en-US" dirty="0"/>
              <a:t>L&gt; M &gt; J/N &gt; K &gt; J/N</a:t>
            </a:r>
            <a:endParaRPr lang="en-IN" dirty="0"/>
          </a:p>
        </p:txBody>
      </p:sp>
      <p:sp>
        <p:nvSpPr>
          <p:cNvPr id="4" name="Slide Number Placeholder 3"/>
          <p:cNvSpPr>
            <a:spLocks noGrp="1"/>
          </p:cNvSpPr>
          <p:nvPr>
            <p:ph type="sldNum" sz="quarter" idx="5"/>
          </p:nvPr>
        </p:nvSpPr>
        <p:spPr/>
        <p:txBody>
          <a:bodyPr/>
          <a:lstStyle/>
          <a:p>
            <a:fld id="{81BDB090-AAF7-4EA0-8443-C7EBCC935FCB}" type="slidenum">
              <a:rPr lang="en-IN" smtClean="0"/>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ltLang="en-US" dirty="0"/>
              <a:t>Ans:B</a:t>
            </a:r>
            <a:endParaRPr lang="en-IN" altLang="en-US" dirty="0"/>
          </a:p>
          <a:p>
            <a:r>
              <a:rPr lang="en-IN" altLang="en-US" dirty="0"/>
              <a:t>------24----------17----</a:t>
            </a:r>
            <a:endParaRPr lang="en-IN" altLang="en-US" dirty="0"/>
          </a:p>
          <a:p>
            <a:r>
              <a:rPr lang="en-IN" altLang="en-US" dirty="0"/>
              <a:t>      ravi             sumit</a:t>
            </a:r>
            <a:endParaRPr lang="en-IN" altLang="en-US" dirty="0"/>
          </a:p>
          <a:p>
            <a:r>
              <a:rPr lang="en-IN" altLang="en-US" dirty="0"/>
              <a:t>Ravi’s rank from start=total(39)-23=16</a:t>
            </a:r>
            <a:endParaRPr lang="en-IN" altLang="en-US" dirty="0"/>
          </a:p>
        </p:txBody>
      </p:sp>
      <p:sp>
        <p:nvSpPr>
          <p:cNvPr id="4" name="Slide Number Placeholder 3"/>
          <p:cNvSpPr>
            <a:spLocks noGrp="1"/>
          </p:cNvSpPr>
          <p:nvPr>
            <p:ph type="sldNum" sz="quarter" idx="5"/>
          </p:nvPr>
        </p:nvSpPr>
        <p:spPr/>
        <p:txBody>
          <a:bodyPr/>
          <a:lstStyle/>
          <a:p>
            <a:fld id="{81BDB090-AAF7-4EA0-8443-C7EBCC935FCB}" type="slidenum">
              <a:rPr lang="en-IN" smtClean="0"/>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ANS:C</a:t>
            </a:r>
            <a:endParaRPr lang="en-IN" dirty="0"/>
          </a:p>
          <a:p>
            <a:r>
              <a:rPr lang="en-IN" dirty="0"/>
              <a:t>38+9-1=47-1=46</a:t>
            </a:r>
            <a:endParaRPr lang="en-IN" dirty="0"/>
          </a:p>
        </p:txBody>
      </p:sp>
      <p:sp>
        <p:nvSpPr>
          <p:cNvPr id="4" name="Slide Number Placeholder 3"/>
          <p:cNvSpPr>
            <a:spLocks noGrp="1"/>
          </p:cNvSpPr>
          <p:nvPr>
            <p:ph type="sldNum" sz="quarter" idx="5"/>
          </p:nvPr>
        </p:nvSpPr>
        <p:spPr/>
        <p:txBody>
          <a:bodyPr/>
          <a:lstStyle/>
          <a:p>
            <a:fld id="{81BDB090-AAF7-4EA0-8443-C7EBCC935FCB}" type="slidenum">
              <a:rPr lang="en-IN" smtClean="0"/>
            </a:fld>
            <a:endParaRPr lang="en-I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IN" dirty="0"/>
              <a:t>ANS: C</a:t>
            </a:r>
            <a:endParaRPr lang="en-US" altLang="en-IN" dirty="0"/>
          </a:p>
          <a:p>
            <a:endParaRPr lang="en-US" altLang="en-IN" dirty="0"/>
          </a:p>
          <a:p>
            <a:r>
              <a:rPr lang="en-US" altLang="en-IN" dirty="0"/>
              <a:t>--------|--------15-------|-------10-------|-----</a:t>
            </a:r>
            <a:endParaRPr lang="en-US" altLang="en-IN" dirty="0"/>
          </a:p>
          <a:p>
            <a:r>
              <a:rPr lang="en-US" altLang="en-IN" dirty="0"/>
              <a:t>          14                        5                        9</a:t>
            </a:r>
            <a:endParaRPr lang="en-US" altLang="en-IN" dirty="0"/>
          </a:p>
          <a:p>
            <a:endParaRPr lang="en-US" altLang="en-IN" dirty="0"/>
          </a:p>
          <a:p>
            <a:r>
              <a:rPr lang="en-US" altLang="en-IN" dirty="0"/>
              <a:t>total 14+5+9+2 = 30</a:t>
            </a:r>
            <a:endParaRPr lang="en-US" altLang="en-IN" dirty="0"/>
          </a:p>
        </p:txBody>
      </p:sp>
      <p:sp>
        <p:nvSpPr>
          <p:cNvPr id="4" name="Slide Number Placeholder 3"/>
          <p:cNvSpPr>
            <a:spLocks noGrp="1"/>
          </p:cNvSpPr>
          <p:nvPr>
            <p:ph type="sldNum" sz="quarter" idx="5"/>
          </p:nvPr>
        </p:nvSpPr>
        <p:spPr/>
        <p:txBody>
          <a:bodyPr/>
          <a:lstStyle/>
          <a:p>
            <a:fld id="{81BDB090-AAF7-4EA0-8443-C7EBCC935FCB}" type="slidenum">
              <a:rPr lang="en-IN" smtClean="0"/>
            </a:fld>
            <a:endParaRPr lang="en-I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Solution:</a:t>
            </a:r>
            <a:endParaRPr lang="en-IN" dirty="0"/>
          </a:p>
          <a:p>
            <a:endParaRPr lang="en-IN" dirty="0"/>
          </a:p>
          <a:p>
            <a:r>
              <a:rPr lang="en-IN" dirty="0"/>
              <a:t>S14. Ans. (d)</a:t>
            </a:r>
            <a:endParaRPr lang="en-IN" dirty="0"/>
          </a:p>
          <a:p>
            <a:endParaRPr lang="en-IN" dirty="0"/>
          </a:p>
          <a:p>
            <a:r>
              <a:rPr lang="en-IN" dirty="0"/>
              <a:t>Sol.  A/D &gt; D/A &gt; B &gt; C/E &gt; E/C</a:t>
            </a:r>
            <a:endParaRPr lang="en-IN" dirty="0"/>
          </a:p>
        </p:txBody>
      </p:sp>
      <p:sp>
        <p:nvSpPr>
          <p:cNvPr id="4" name="Slide Number Placeholder 3"/>
          <p:cNvSpPr>
            <a:spLocks noGrp="1"/>
          </p:cNvSpPr>
          <p:nvPr>
            <p:ph type="sldNum" sz="quarter" idx="5"/>
          </p:nvPr>
        </p:nvSpPr>
        <p:spPr/>
        <p:txBody>
          <a:bodyPr/>
          <a:lstStyle/>
          <a:p>
            <a:fld id="{81BDB090-AAF7-4EA0-8443-C7EBCC935FCB}" type="slidenum">
              <a:rPr lang="en-IN" smtClean="0"/>
            </a:fld>
            <a:endParaRPr lang="en-I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ANS:D</a:t>
            </a:r>
            <a:endParaRPr lang="en-IN" dirty="0"/>
          </a:p>
          <a:p>
            <a:r>
              <a:rPr lang="en-IN" dirty="0"/>
              <a:t>T-------13------------25---------B</a:t>
            </a:r>
            <a:endParaRPr lang="en-IN" dirty="0"/>
          </a:p>
          <a:p>
            <a:r>
              <a:rPr lang="en-IN" dirty="0"/>
              <a:t>         stuti            barkha</a:t>
            </a:r>
            <a:endParaRPr lang="en-IN" dirty="0"/>
          </a:p>
          <a:p>
            <a:r>
              <a:rPr lang="en-IN" dirty="0"/>
              <a:t>total 75 </a:t>
            </a:r>
            <a:endParaRPr lang="en-IN" dirty="0"/>
          </a:p>
          <a:p>
            <a:r>
              <a:rPr lang="en-IN" dirty="0"/>
              <a:t>From top barkha position=75-25+1=51 OR 75-24=51</a:t>
            </a:r>
            <a:endParaRPr lang="en-IN" dirty="0"/>
          </a:p>
          <a:p>
            <a:r>
              <a:rPr lang="en-US">
                <a:sym typeface="+mn-ea"/>
              </a:rPr>
              <a:t>participants stood between Stuti and Barkha</a:t>
            </a:r>
            <a:r>
              <a:rPr lang="en-IN" altLang="en-US">
                <a:sym typeface="+mn-ea"/>
              </a:rPr>
              <a:t>=51-13-1=37---&gt;FROM 14 TO 50 =37</a:t>
            </a:r>
            <a:endParaRPr lang="en-US"/>
          </a:p>
          <a:p>
            <a:endParaRPr lang="en-IN" dirty="0"/>
          </a:p>
        </p:txBody>
      </p:sp>
      <p:sp>
        <p:nvSpPr>
          <p:cNvPr id="4" name="Slide Number Placeholder 3"/>
          <p:cNvSpPr>
            <a:spLocks noGrp="1"/>
          </p:cNvSpPr>
          <p:nvPr>
            <p:ph type="sldNum" sz="quarter" idx="5"/>
          </p:nvPr>
        </p:nvSpPr>
        <p:spPr/>
        <p:txBody>
          <a:bodyPr/>
          <a:lstStyle/>
          <a:p>
            <a:fld id="{81BDB090-AAF7-4EA0-8443-C7EBCC935FCB}"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EE2D1B8-6782-4487-BA32-EDE7068EE69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B0ACC2-9184-4749-A05B-CDEFA9DC4115}"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EEE2D1B8-6782-4487-BA32-EDE7068EE69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B0ACC2-9184-4749-A05B-CDEFA9DC4115}"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EEE2D1B8-6782-4487-BA32-EDE7068EE69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B0ACC2-9184-4749-A05B-CDEFA9DC4115}"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EEE2D1B8-6782-4487-BA32-EDE7068EE69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B0ACC2-9184-4749-A05B-CDEFA9DC4115}"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EE2D1B8-6782-4487-BA32-EDE7068EE69F}"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0B0ACC2-9184-4749-A05B-CDEFA9DC4115}"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EEE2D1B8-6782-4487-BA32-EDE7068EE69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B0ACC2-9184-4749-A05B-CDEFA9DC4115}"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EEE2D1B8-6782-4487-BA32-EDE7068EE69F}"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0B0ACC2-9184-4749-A05B-CDEFA9DC4115}"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EE2D1B8-6782-4487-BA32-EDE7068EE69F}"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0B0ACC2-9184-4749-A05B-CDEFA9DC4115}"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2D1B8-6782-4487-BA32-EDE7068EE69F}"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0B0ACC2-9184-4749-A05B-CDEFA9DC4115}"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EE2D1B8-6782-4487-BA32-EDE7068EE69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B0ACC2-9184-4749-A05B-CDEFA9DC4115}"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EE2D1B8-6782-4487-BA32-EDE7068EE69F}"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0B0ACC2-9184-4749-A05B-CDEFA9DC4115}"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E2D1B8-6782-4487-BA32-EDE7068EE69F}"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B0ACC2-9184-4749-A05B-CDEFA9DC4115}"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678806" y="1998021"/>
            <a:ext cx="4834388" cy="286195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88168"/>
            <a:ext cx="10515600" cy="4588795"/>
          </a:xfrm>
        </p:spPr>
        <p:txBody>
          <a:bodyPr/>
          <a:lstStyle/>
          <a:p>
            <a:pPr marL="0" indent="0">
              <a:buNone/>
            </a:pPr>
            <a:r>
              <a:rPr lang="en-US" dirty="0"/>
              <a:t>Five persons viz. A, B, C, D and E have different weights. A is heavier than at least two persons. D is heavier than B. Only C and E are lighter than B. Who among them is the second heaviest?</a:t>
            </a:r>
            <a:endParaRPr lang="en-US" dirty="0"/>
          </a:p>
          <a:p>
            <a:pPr marL="0" indent="0">
              <a:buNone/>
            </a:pPr>
            <a:r>
              <a:rPr lang="en-US" dirty="0"/>
              <a:t>(a) A</a:t>
            </a:r>
            <a:endParaRPr lang="en-US" dirty="0"/>
          </a:p>
          <a:p>
            <a:pPr marL="0" indent="0">
              <a:buNone/>
            </a:pPr>
            <a:r>
              <a:rPr lang="en-US" dirty="0"/>
              <a:t>(b) D</a:t>
            </a:r>
            <a:endParaRPr lang="en-US" dirty="0"/>
          </a:p>
          <a:p>
            <a:pPr marL="0" indent="0">
              <a:buNone/>
            </a:pPr>
            <a:r>
              <a:rPr lang="en-US" dirty="0"/>
              <a:t>(c) B</a:t>
            </a:r>
            <a:endParaRPr lang="en-US" dirty="0"/>
          </a:p>
          <a:p>
            <a:pPr marL="0" indent="0">
              <a:buNone/>
            </a:pPr>
            <a:r>
              <a:rPr lang="en-US" dirty="0"/>
              <a:t>(d) Cannot be determined</a:t>
            </a:r>
            <a:endParaRPr lang="en-US" dirty="0"/>
          </a:p>
          <a:p>
            <a:pPr marL="0" indent="0">
              <a:buNone/>
            </a:pPr>
            <a:r>
              <a:rPr lang="en-US" dirty="0"/>
              <a:t>(e) None of these</a:t>
            </a:r>
            <a:endParaRPr lang="en-IN"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5" name="Title 1"/>
          <p:cNvSpPr txBox="1"/>
          <p:nvPr/>
        </p:nvSpPr>
        <p:spPr>
          <a:xfrm>
            <a:off x="0" y="0"/>
            <a:ext cx="12192000" cy="1090864"/>
          </a:xfrm>
          <a:prstGeom prst="rect">
            <a:avLst/>
          </a:prstGeom>
          <a:solidFill>
            <a:schemeClr val="accent1">
              <a:lumMod val="60000"/>
              <a:lumOff val="4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solidFill>
                  <a:schemeClr val="accent1">
                    <a:lumMod val="50000"/>
                  </a:schemeClr>
                </a:solidFill>
              </a:rPr>
              <a:t>                                      Question 7</a:t>
            </a:r>
            <a:endParaRPr lang="en-IN" b="1" dirty="0">
              <a:solidFill>
                <a:schemeClr val="accent1">
                  <a:lumMod val="50000"/>
                </a:scheme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91916"/>
            <a:ext cx="10515600" cy="4685047"/>
          </a:xfrm>
        </p:spPr>
        <p:txBody>
          <a:bodyPr>
            <a:normAutofit lnSpcReduction="20000"/>
          </a:bodyPr>
          <a:lstStyle/>
          <a:p>
            <a:pPr marL="0" indent="0">
              <a:lnSpc>
                <a:spcPct val="100000"/>
              </a:lnSpc>
              <a:buNone/>
            </a:pPr>
            <a:r>
              <a:rPr lang="en-US"/>
              <a:t>In a state-level dance competition, a total of 75 people took part. Stuti’s position was 13th from the top, and Barkha stood 25th from the bottom. A total of how many participants stood between Stuti and Barkha?</a:t>
            </a:r>
            <a:endParaRPr lang="en-US"/>
          </a:p>
          <a:p>
            <a:pPr marL="0" indent="0">
              <a:lnSpc>
                <a:spcPct val="100000"/>
              </a:lnSpc>
              <a:buNone/>
            </a:pPr>
            <a:endParaRPr lang="en-US"/>
          </a:p>
          <a:p>
            <a:pPr marL="514350" indent="-514350">
              <a:lnSpc>
                <a:spcPct val="100000"/>
              </a:lnSpc>
              <a:buFont typeface="+mj-lt"/>
              <a:buAutoNum type="alphaUcPeriod"/>
            </a:pPr>
            <a:r>
              <a:rPr lang="en-US"/>
              <a:t>42</a:t>
            </a:r>
            <a:endParaRPr lang="en-US"/>
          </a:p>
          <a:p>
            <a:pPr marL="514350" indent="-514350">
              <a:lnSpc>
                <a:spcPct val="100000"/>
              </a:lnSpc>
              <a:buFont typeface="+mj-lt"/>
              <a:buAutoNum type="alphaUcPeriod"/>
            </a:pPr>
            <a:r>
              <a:rPr lang="en-US"/>
              <a:t>30</a:t>
            </a:r>
            <a:endParaRPr lang="en-US"/>
          </a:p>
          <a:p>
            <a:pPr marL="514350" indent="-514350">
              <a:lnSpc>
                <a:spcPct val="100000"/>
              </a:lnSpc>
              <a:buFont typeface="+mj-lt"/>
              <a:buAutoNum type="alphaUcPeriod"/>
            </a:pPr>
            <a:r>
              <a:rPr lang="en-US"/>
              <a:t>45</a:t>
            </a:r>
            <a:endParaRPr lang="en-US"/>
          </a:p>
          <a:p>
            <a:pPr marL="514350" indent="-514350">
              <a:lnSpc>
                <a:spcPct val="100000"/>
              </a:lnSpc>
              <a:buFont typeface="+mj-lt"/>
              <a:buAutoNum type="alphaUcPeriod"/>
            </a:pPr>
            <a:r>
              <a:rPr lang="en-US"/>
              <a:t>37</a:t>
            </a:r>
            <a:endParaRPr lang="en-US"/>
          </a:p>
          <a:p>
            <a:pPr marL="514350" indent="-514350">
              <a:lnSpc>
                <a:spcPct val="100000"/>
              </a:lnSpc>
              <a:buFont typeface="+mj-lt"/>
              <a:buAutoNum type="alphaUcPeriod"/>
            </a:pPr>
            <a:r>
              <a:rPr lang="en-US"/>
              <a:t>50</a:t>
            </a:r>
            <a:endParaRPr lang="en-US"/>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5" name="Title 1"/>
          <p:cNvSpPr txBox="1"/>
          <p:nvPr/>
        </p:nvSpPr>
        <p:spPr>
          <a:xfrm>
            <a:off x="0" y="0"/>
            <a:ext cx="12192000" cy="1090864"/>
          </a:xfrm>
          <a:prstGeom prst="rect">
            <a:avLst/>
          </a:prstGeom>
          <a:solidFill>
            <a:schemeClr val="accent1">
              <a:lumMod val="60000"/>
              <a:lumOff val="4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solidFill>
                  <a:schemeClr val="accent1">
                    <a:lumMod val="50000"/>
                  </a:schemeClr>
                </a:solidFill>
              </a:rPr>
              <a:t>                                      Question 8 </a:t>
            </a:r>
            <a:endParaRPr lang="en-IN" b="1" dirty="0">
              <a:solidFill>
                <a:schemeClr val="accent1">
                  <a:lumMod val="50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5" name="Title 1"/>
          <p:cNvSpPr txBox="1"/>
          <p:nvPr/>
        </p:nvSpPr>
        <p:spPr>
          <a:xfrm>
            <a:off x="0" y="0"/>
            <a:ext cx="12192000" cy="1090864"/>
          </a:xfrm>
          <a:prstGeom prst="rect">
            <a:avLst/>
          </a:prstGeom>
          <a:solidFill>
            <a:schemeClr val="accent1">
              <a:lumMod val="60000"/>
              <a:lumOff val="4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solidFill>
                  <a:schemeClr val="accent1">
                    <a:lumMod val="50000"/>
                  </a:schemeClr>
                </a:solidFill>
              </a:rPr>
              <a:t>                                      Question 9</a:t>
            </a:r>
            <a:endParaRPr lang="en-IN" b="1" dirty="0">
              <a:solidFill>
                <a:schemeClr val="accent1">
                  <a:lumMod val="50000"/>
                </a:schemeClr>
              </a:solidFill>
            </a:endParaRPr>
          </a:p>
        </p:txBody>
      </p:sp>
      <p:sp>
        <p:nvSpPr>
          <p:cNvPr id="6" name="Rectangle 1"/>
          <p:cNvSpPr>
            <a:spLocks noGrp="1" noChangeArrowheads="1"/>
          </p:cNvSpPr>
          <p:nvPr>
            <p:ph idx="1"/>
          </p:nvPr>
        </p:nvSpPr>
        <p:spPr bwMode="auto">
          <a:xfrm>
            <a:off x="550595" y="1300975"/>
            <a:ext cx="11061032" cy="4523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484848"/>
                </a:solidFill>
                <a:effectLst/>
                <a:cs typeface="Arial" panose="020B0604020202020204" pitchFamily="34" charset="0"/>
              </a:rPr>
              <a:t> Raj and Shini are ranked 7th and 11th respectively from the top among 31 students. Determine their ranks from the bottom.</a:t>
            </a:r>
            <a:endParaRPr kumimoji="0" lang="en-US" altLang="en-US" sz="2400" b="0" i="0" u="none" strike="noStrike" cap="none" normalizeH="0" baseline="0" dirty="0">
              <a:ln>
                <a:noFill/>
              </a:ln>
              <a:solidFill>
                <a:srgbClr val="484848"/>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rgbClr val="484848"/>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484848"/>
                </a:solidFill>
                <a:effectLst/>
                <a:cs typeface="Arial" panose="020B0604020202020204" pitchFamily="34" charset="0"/>
              </a:rPr>
              <a:t>Options :</a:t>
            </a:r>
            <a:endParaRPr kumimoji="0" lang="en-US" altLang="en-US" sz="2400" b="0" i="0" u="none" strike="noStrike" cap="none" normalizeH="0" baseline="0" dirty="0">
              <a:ln>
                <a:noFill/>
              </a:ln>
              <a:solidFill>
                <a:srgbClr val="484848"/>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rgbClr val="484848"/>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484848"/>
                </a:solidFill>
                <a:effectLst/>
                <a:cs typeface="Arial" panose="020B0604020202020204" pitchFamily="34" charset="0"/>
              </a:rPr>
              <a:t>A - 23 and 20</a:t>
            </a:r>
            <a:endParaRPr kumimoji="0" lang="en-US" altLang="en-US" sz="2400" b="0" i="0" u="none" strike="noStrike" cap="none" normalizeH="0" baseline="0" dirty="0">
              <a:ln>
                <a:noFill/>
              </a:ln>
              <a:solidFill>
                <a:srgbClr val="484848"/>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rgbClr val="484848"/>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484848"/>
                </a:solidFill>
                <a:effectLst/>
                <a:cs typeface="Arial" panose="020B0604020202020204" pitchFamily="34" charset="0"/>
              </a:rPr>
              <a:t>B - 25 and 20</a:t>
            </a:r>
            <a:endParaRPr kumimoji="0" lang="en-US" altLang="en-US" sz="2400" b="0" i="0" u="none" strike="noStrike" cap="none" normalizeH="0" baseline="0" dirty="0">
              <a:ln>
                <a:noFill/>
              </a:ln>
              <a:solidFill>
                <a:srgbClr val="484848"/>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rgbClr val="484848"/>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484848"/>
                </a:solidFill>
                <a:effectLst/>
                <a:cs typeface="Arial" panose="020B0604020202020204" pitchFamily="34" charset="0"/>
              </a:rPr>
              <a:t>C - 25 and 21</a:t>
            </a:r>
            <a:endParaRPr kumimoji="0" lang="en-US" altLang="en-US" sz="2400" b="0" i="0" u="none" strike="noStrike" cap="none" normalizeH="0" baseline="0" dirty="0">
              <a:ln>
                <a:noFill/>
              </a:ln>
              <a:solidFill>
                <a:srgbClr val="484848"/>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rgbClr val="484848"/>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a:ln>
                  <a:noFill/>
                </a:ln>
                <a:solidFill>
                  <a:srgbClr val="484848"/>
                </a:solidFill>
                <a:effectLst/>
                <a:cs typeface="Arial" panose="020B0604020202020204" pitchFamily="34" charset="0"/>
              </a:rPr>
              <a:t>D - None of these</a:t>
            </a:r>
            <a:endParaRPr kumimoji="0" lang="en-US" altLang="en-US" sz="2400" b="0" i="0" u="none" strike="noStrike" cap="none" normalizeH="0" baseline="0" dirty="0">
              <a:ln>
                <a:noFill/>
              </a:ln>
              <a:solidFill>
                <a:srgbClr val="484848"/>
              </a:solidFill>
              <a:effectLst/>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91916"/>
            <a:ext cx="10515600" cy="4685047"/>
          </a:xfrm>
        </p:spPr>
        <p:txBody>
          <a:bodyPr>
            <a:noAutofit/>
          </a:bodyPr>
          <a:lstStyle/>
          <a:p>
            <a:pPr marL="0" indent="0">
              <a:lnSpc>
                <a:spcPct val="100000"/>
              </a:lnSpc>
              <a:buNone/>
            </a:pPr>
            <a:r>
              <a:rPr lang="en-US" sz="2400">
                <a:latin typeface="Arial" panose="020B0604020202020204" pitchFamily="34" charset="0"/>
                <a:cs typeface="Arial" panose="020B0604020202020204" pitchFamily="34" charset="0"/>
              </a:rPr>
              <a:t> In a list, the rank of Mahesh was 16 from the top and whereas from bottom, the rank is 29. The list was about the passed-out students. Six students were failed due to non participation and 5 were failed. Find the total number of students present in the class.</a:t>
            </a:r>
            <a:endParaRPr lang="en-US" sz="2400">
              <a:latin typeface="Arial" panose="020B0604020202020204" pitchFamily="34" charset="0"/>
              <a:cs typeface="Arial" panose="020B0604020202020204" pitchFamily="34" charset="0"/>
            </a:endParaRPr>
          </a:p>
          <a:p>
            <a:pPr marL="0" indent="0">
              <a:lnSpc>
                <a:spcPct val="100000"/>
              </a:lnSpc>
              <a:buNone/>
            </a:pPr>
            <a:endParaRPr lang="en-US" sz="2400">
              <a:latin typeface="Arial" panose="020B0604020202020204" pitchFamily="34" charset="0"/>
              <a:cs typeface="Arial" panose="020B0604020202020204" pitchFamily="34" charset="0"/>
            </a:endParaRPr>
          </a:p>
          <a:p>
            <a:pPr marL="0" indent="0">
              <a:lnSpc>
                <a:spcPct val="100000"/>
              </a:lnSpc>
              <a:buNone/>
            </a:pPr>
            <a:r>
              <a:rPr lang="en-US" sz="2400">
                <a:latin typeface="Arial" panose="020B0604020202020204" pitchFamily="34" charset="0"/>
                <a:cs typeface="Arial" panose="020B0604020202020204" pitchFamily="34" charset="0"/>
              </a:rPr>
              <a:t>A - 55</a:t>
            </a:r>
            <a:endParaRPr lang="en-US" sz="2400">
              <a:latin typeface="Arial" panose="020B0604020202020204" pitchFamily="34" charset="0"/>
              <a:cs typeface="Arial" panose="020B0604020202020204" pitchFamily="34" charset="0"/>
            </a:endParaRPr>
          </a:p>
          <a:p>
            <a:pPr marL="0" indent="0">
              <a:lnSpc>
                <a:spcPct val="100000"/>
              </a:lnSpc>
              <a:buNone/>
            </a:pPr>
            <a:r>
              <a:rPr lang="en-US" sz="2400">
                <a:latin typeface="Arial" panose="020B0604020202020204" pitchFamily="34" charset="0"/>
                <a:cs typeface="Arial" panose="020B0604020202020204" pitchFamily="34" charset="0"/>
              </a:rPr>
              <a:t>B - 54</a:t>
            </a:r>
            <a:endParaRPr lang="en-US" sz="2400">
              <a:latin typeface="Arial" panose="020B0604020202020204" pitchFamily="34" charset="0"/>
              <a:cs typeface="Arial" panose="020B0604020202020204" pitchFamily="34" charset="0"/>
            </a:endParaRPr>
          </a:p>
          <a:p>
            <a:pPr marL="0" indent="0">
              <a:lnSpc>
                <a:spcPct val="100000"/>
              </a:lnSpc>
              <a:buNone/>
            </a:pPr>
            <a:r>
              <a:rPr lang="en-US" sz="2400">
                <a:latin typeface="Arial" panose="020B0604020202020204" pitchFamily="34" charset="0"/>
                <a:cs typeface="Arial" panose="020B0604020202020204" pitchFamily="34" charset="0"/>
              </a:rPr>
              <a:t>C - 53</a:t>
            </a:r>
            <a:endParaRPr lang="en-US" sz="2400">
              <a:latin typeface="Arial" panose="020B0604020202020204" pitchFamily="34" charset="0"/>
              <a:cs typeface="Arial" panose="020B0604020202020204" pitchFamily="34" charset="0"/>
            </a:endParaRPr>
          </a:p>
          <a:p>
            <a:pPr marL="0" indent="0">
              <a:lnSpc>
                <a:spcPct val="100000"/>
              </a:lnSpc>
              <a:buNone/>
            </a:pPr>
            <a:r>
              <a:rPr lang="en-US" sz="2400">
                <a:latin typeface="Arial" panose="020B0604020202020204" pitchFamily="34" charset="0"/>
                <a:cs typeface="Arial" panose="020B0604020202020204" pitchFamily="34" charset="0"/>
              </a:rPr>
              <a:t>D - 52</a:t>
            </a:r>
            <a:endParaRPr lang="en-US" sz="240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5" name="Title 1"/>
          <p:cNvSpPr txBox="1"/>
          <p:nvPr/>
        </p:nvSpPr>
        <p:spPr>
          <a:xfrm>
            <a:off x="0" y="0"/>
            <a:ext cx="12192000" cy="1090864"/>
          </a:xfrm>
          <a:prstGeom prst="rect">
            <a:avLst/>
          </a:prstGeom>
          <a:solidFill>
            <a:schemeClr val="accent1">
              <a:lumMod val="60000"/>
              <a:lumOff val="4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solidFill>
                  <a:schemeClr val="accent1">
                    <a:lumMod val="50000"/>
                  </a:schemeClr>
                </a:solidFill>
              </a:rPr>
              <a:t>                                      Question </a:t>
            </a:r>
            <a:r>
              <a:rPr lang="en-US" altLang="en-IN" b="1" dirty="0">
                <a:solidFill>
                  <a:schemeClr val="accent1">
                    <a:lumMod val="50000"/>
                  </a:schemeClr>
                </a:solidFill>
              </a:rPr>
              <a:t>10</a:t>
            </a:r>
            <a:endParaRPr lang="en-US" altLang="en-IN" b="1" dirty="0">
              <a:solidFill>
                <a:schemeClr val="accent1">
                  <a:lumMod val="50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grpSp>
        <p:nvGrpSpPr>
          <p:cNvPr id="5" name="Group 4"/>
          <p:cNvGrpSpPr/>
          <p:nvPr/>
        </p:nvGrpSpPr>
        <p:grpSpPr>
          <a:xfrm flipH="1">
            <a:off x="-1" y="1981201"/>
            <a:ext cx="6058173" cy="4876800"/>
            <a:chOff x="7966969" y="2260887"/>
            <a:chExt cx="4225031" cy="4615403"/>
          </a:xfrm>
          <a:solidFill>
            <a:schemeClr val="accent1">
              <a:lumMod val="75000"/>
            </a:schemeClr>
          </a:solidFill>
        </p:grpSpPr>
        <p:sp>
          <p:nvSpPr>
            <p:cNvPr id="6" name="Isosceles Triangle 5"/>
            <p:cNvSpPr/>
            <p:nvPr/>
          </p:nvSpPr>
          <p:spPr>
            <a:xfrm>
              <a:off x="8807355" y="4597114"/>
              <a:ext cx="3384645" cy="2279176"/>
            </a:xfrm>
            <a:prstGeom prst="triangle">
              <a:avLst/>
            </a:prstGeom>
            <a:grp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Isosceles Triangle 6"/>
            <p:cNvSpPr/>
            <p:nvPr/>
          </p:nvSpPr>
          <p:spPr>
            <a:xfrm rot="16200000">
              <a:off x="7780928" y="2446928"/>
              <a:ext cx="4597113" cy="4225031"/>
            </a:xfrm>
            <a:prstGeom prst="triangle">
              <a:avLst/>
            </a:prstGeom>
            <a:grp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9" name="TextBox 8"/>
          <p:cNvSpPr txBox="1"/>
          <p:nvPr/>
        </p:nvSpPr>
        <p:spPr>
          <a:xfrm>
            <a:off x="3083109" y="1615778"/>
            <a:ext cx="6101442" cy="1015663"/>
          </a:xfrm>
          <a:prstGeom prst="rect">
            <a:avLst/>
          </a:prstGeom>
          <a:noFill/>
        </p:spPr>
        <p:txBody>
          <a:bodyPr wrap="square">
            <a:spAutoFit/>
          </a:bodyPr>
          <a:lstStyle/>
          <a:p>
            <a:pPr algn="ctr"/>
            <a:r>
              <a:rPr lang="en-US" sz="6000" b="1" dirty="0">
                <a:solidFill>
                  <a:schemeClr val="accent1">
                    <a:lumMod val="50000"/>
                  </a:schemeClr>
                </a:solidFill>
                <a:latin typeface="Nunito Sans" panose="00000500000000000000" pitchFamily="2" charset="0"/>
              </a:rPr>
              <a:t>THANK YOU</a:t>
            </a:r>
            <a:endParaRPr lang="en-US" sz="6000" b="1" dirty="0">
              <a:solidFill>
                <a:schemeClr val="accent1">
                  <a:lumMod val="5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302782"/>
            <a:ext cx="10515600" cy="1325563"/>
          </a:xfrm>
        </p:spPr>
        <p:txBody>
          <a:bodyPr/>
          <a:lstStyle/>
          <a:p>
            <a:r>
              <a:rPr lang="en-IN" b="1" dirty="0">
                <a:solidFill>
                  <a:schemeClr val="accent1">
                    <a:lumMod val="50000"/>
                  </a:schemeClr>
                </a:solidFill>
              </a:rPr>
              <a:t>          ORDER RANKING AND GROUPING</a:t>
            </a:r>
            <a:endParaRPr lang="en-IN" b="1" dirty="0">
              <a:solidFill>
                <a:schemeClr val="accent1">
                  <a:lumMod val="50000"/>
                </a:schemeClr>
              </a:solidFill>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56"/>
            <a:ext cx="12192000" cy="1072608"/>
          </a:xfrm>
          <a:solidFill>
            <a:schemeClr val="accent1">
              <a:lumMod val="60000"/>
              <a:lumOff val="40000"/>
            </a:schemeClr>
          </a:solidFill>
        </p:spPr>
        <p:txBody>
          <a:bodyPr/>
          <a:lstStyle/>
          <a:p>
            <a:r>
              <a:rPr lang="en-IN" b="1" dirty="0">
                <a:solidFill>
                  <a:schemeClr val="accent1">
                    <a:lumMod val="50000"/>
                  </a:schemeClr>
                </a:solidFill>
              </a:rPr>
              <a:t>                                      Question 1</a:t>
            </a:r>
            <a:endParaRPr lang="en-IN" b="1" dirty="0">
              <a:solidFill>
                <a:schemeClr val="accent1">
                  <a:lumMod val="50000"/>
                </a:schemeClr>
              </a:solidFill>
            </a:endParaRPr>
          </a:p>
        </p:txBody>
      </p:sp>
      <p:sp>
        <p:nvSpPr>
          <p:cNvPr id="3" name="Content Placeholder 2"/>
          <p:cNvSpPr>
            <a:spLocks noGrp="1"/>
          </p:cNvSpPr>
          <p:nvPr>
            <p:ph idx="1"/>
          </p:nvPr>
        </p:nvSpPr>
        <p:spPr/>
        <p:txBody>
          <a:bodyPr>
            <a:normAutofit fontScale="92500" lnSpcReduction="10000"/>
          </a:bodyPr>
          <a:lstStyle/>
          <a:p>
            <a:pPr marL="0" indent="0">
              <a:lnSpc>
                <a:spcPct val="150000"/>
              </a:lnSpc>
              <a:buNone/>
            </a:pPr>
            <a:r>
              <a:rPr lang="en-US" dirty="0"/>
              <a:t>Directions (1-3): Study the following information and answer the given questions:</a:t>
            </a:r>
            <a:endParaRPr lang="en-US" dirty="0"/>
          </a:p>
          <a:p>
            <a:pPr marL="0" indent="0">
              <a:lnSpc>
                <a:spcPct val="150000"/>
              </a:lnSpc>
              <a:buNone/>
            </a:pPr>
            <a:r>
              <a:rPr lang="en-US" dirty="0"/>
              <a:t>There are six students-P, Q, R, S, T, and U in a class. Each one has different number of candies. S have less number of candies than only two students. P have more candies than R but less than U. R does not have least number of candies. S does not have odd number of candies. U has less candies than Q. The one who has third-lowest number of candies have 21 candies</a:t>
            </a:r>
            <a:endParaRPr lang="en-IN" dirty="0"/>
          </a:p>
          <a:p>
            <a:pPr marL="0" indent="0">
              <a:buNone/>
            </a:pPr>
            <a:endParaRPr lang="en-IN"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1684"/>
            <a:ext cx="10515600" cy="5535279"/>
          </a:xfrm>
        </p:spPr>
        <p:txBody>
          <a:bodyPr>
            <a:normAutofit/>
          </a:bodyPr>
          <a:lstStyle/>
          <a:p>
            <a:pPr marL="0" indent="0">
              <a:buNone/>
            </a:pPr>
            <a:r>
              <a:rPr lang="en-US" dirty="0"/>
              <a:t>Q1. Who among the following have highest number of candies?</a:t>
            </a:r>
            <a:endParaRPr lang="en-US" dirty="0"/>
          </a:p>
          <a:p>
            <a:pPr marL="0" indent="0">
              <a:buNone/>
            </a:pPr>
            <a:r>
              <a:rPr lang="en-US" dirty="0"/>
              <a:t>(a) Q</a:t>
            </a:r>
            <a:endParaRPr lang="en-US" dirty="0"/>
          </a:p>
          <a:p>
            <a:pPr marL="0" indent="0">
              <a:buNone/>
            </a:pPr>
            <a:r>
              <a:rPr lang="en-US" dirty="0"/>
              <a:t>(b) U</a:t>
            </a:r>
            <a:endParaRPr lang="en-US" dirty="0"/>
          </a:p>
          <a:p>
            <a:pPr marL="0" indent="0">
              <a:buNone/>
            </a:pPr>
            <a:r>
              <a:rPr lang="en-US" dirty="0"/>
              <a:t>(c) R</a:t>
            </a:r>
            <a:endParaRPr lang="en-US" dirty="0"/>
          </a:p>
          <a:p>
            <a:pPr marL="0" indent="0">
              <a:buNone/>
            </a:pPr>
            <a:r>
              <a:rPr lang="en-US" dirty="0"/>
              <a:t>(d) S</a:t>
            </a:r>
            <a:endParaRPr lang="en-US" dirty="0"/>
          </a:p>
          <a:p>
            <a:pPr marL="0" indent="0">
              <a:buNone/>
            </a:pPr>
            <a:r>
              <a:rPr lang="en-US" dirty="0"/>
              <a:t>(e) None of these</a:t>
            </a:r>
            <a:endParaRPr lang="en-US" dirty="0"/>
          </a:p>
          <a:p>
            <a:pPr marL="0" indent="0">
              <a:buNone/>
            </a:pPr>
            <a:endParaRPr lang="en-US" dirty="0"/>
          </a:p>
          <a:p>
            <a:pPr marL="0" indent="0">
              <a:buNone/>
            </a:pPr>
            <a:endParaRPr lang="en-IN"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a:t> Deepak ranked 28th from the bottom and 15th from the top among those who passed an exam. nine boys did not participate in the exam and Seven failed in it. How many boys were there in the class?</a:t>
            </a:r>
            <a:endParaRPr lang="en-US"/>
          </a:p>
          <a:p>
            <a:pPr marL="0" indent="0">
              <a:buNone/>
            </a:pPr>
            <a:endParaRPr lang="en-US"/>
          </a:p>
          <a:p>
            <a:pPr marL="514350" indent="-514350">
              <a:buFont typeface="+mj-lt"/>
              <a:buAutoNum type="alphaLcParenR"/>
            </a:pPr>
            <a:r>
              <a:rPr lang="en-US"/>
              <a:t> 60</a:t>
            </a:r>
            <a:endParaRPr lang="en-US"/>
          </a:p>
          <a:p>
            <a:pPr marL="514350" indent="-514350">
              <a:buFont typeface="+mj-lt"/>
              <a:buAutoNum type="alphaLcParenR"/>
            </a:pPr>
            <a:r>
              <a:rPr lang="en-US"/>
              <a:t> 55</a:t>
            </a:r>
            <a:endParaRPr lang="en-US"/>
          </a:p>
          <a:p>
            <a:pPr marL="514350" indent="-514350">
              <a:buFont typeface="+mj-lt"/>
              <a:buAutoNum type="alphaLcParenR"/>
            </a:pPr>
            <a:r>
              <a:rPr lang="en-US"/>
              <a:t> 57</a:t>
            </a:r>
            <a:endParaRPr lang="en-US"/>
          </a:p>
          <a:p>
            <a:pPr marL="514350" indent="-514350">
              <a:buFont typeface="+mj-lt"/>
              <a:buAutoNum type="alphaLcParenR"/>
            </a:pPr>
            <a:r>
              <a:rPr lang="en-US"/>
              <a:t> 58</a:t>
            </a:r>
            <a:endParaRPr lang="en-US"/>
          </a:p>
          <a:p>
            <a:pPr marL="514350" indent="-514350">
              <a:buFont typeface="+mj-lt"/>
              <a:buAutoNum type="alphaLcParenR"/>
            </a:pPr>
            <a:r>
              <a:rPr lang="en-US"/>
              <a:t> 59</a:t>
            </a:r>
            <a:endParaRPr lang="en-US"/>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5" name="Title 1"/>
          <p:cNvSpPr txBox="1"/>
          <p:nvPr/>
        </p:nvSpPr>
        <p:spPr>
          <a:xfrm>
            <a:off x="0" y="0"/>
            <a:ext cx="12192000" cy="1090864"/>
          </a:xfrm>
          <a:prstGeom prst="rect">
            <a:avLst/>
          </a:prstGeom>
          <a:solidFill>
            <a:schemeClr val="accent1">
              <a:lumMod val="60000"/>
              <a:lumOff val="4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solidFill>
                  <a:schemeClr val="accent1">
                    <a:lumMod val="50000"/>
                  </a:schemeClr>
                </a:solidFill>
              </a:rPr>
              <a:t>                                      Question 2</a:t>
            </a:r>
            <a:endParaRPr lang="en-IN" b="1" dirty="0">
              <a:solidFill>
                <a:schemeClr val="accent1">
                  <a:lumMod val="50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72126"/>
            <a:ext cx="10515600" cy="4604837"/>
          </a:xfrm>
        </p:spPr>
        <p:txBody>
          <a:bodyPr>
            <a:normAutofit fontScale="85000" lnSpcReduction="20000"/>
          </a:bodyPr>
          <a:lstStyle/>
          <a:p>
            <a:pPr marL="0" indent="0">
              <a:lnSpc>
                <a:spcPct val="150000"/>
              </a:lnSpc>
              <a:buNone/>
            </a:pPr>
            <a:r>
              <a:rPr lang="en-US" dirty="0"/>
              <a:t>Among J, K, L, M and N, each one of them is of different heights, K is taller than only one person. M is shorter than only L. M is taller than J and N (both). Who among them is the third tallest? </a:t>
            </a:r>
            <a:endParaRPr lang="en-US" dirty="0"/>
          </a:p>
          <a:p>
            <a:pPr marL="0" indent="0">
              <a:lnSpc>
                <a:spcPct val="150000"/>
              </a:lnSpc>
              <a:buNone/>
            </a:pPr>
            <a:r>
              <a:rPr lang="en-US" dirty="0"/>
              <a:t>(a) J</a:t>
            </a:r>
            <a:endParaRPr lang="en-US" dirty="0"/>
          </a:p>
          <a:p>
            <a:pPr marL="0" indent="0">
              <a:lnSpc>
                <a:spcPct val="150000"/>
              </a:lnSpc>
              <a:buNone/>
            </a:pPr>
            <a:r>
              <a:rPr lang="en-US" dirty="0"/>
              <a:t>(b) K</a:t>
            </a:r>
            <a:endParaRPr lang="en-US" dirty="0"/>
          </a:p>
          <a:p>
            <a:pPr marL="0" indent="0">
              <a:lnSpc>
                <a:spcPct val="150000"/>
              </a:lnSpc>
              <a:buNone/>
            </a:pPr>
            <a:r>
              <a:rPr lang="en-US" dirty="0"/>
              <a:t>(c) L</a:t>
            </a:r>
            <a:endParaRPr lang="en-US" dirty="0"/>
          </a:p>
          <a:p>
            <a:pPr marL="0" indent="0">
              <a:lnSpc>
                <a:spcPct val="150000"/>
              </a:lnSpc>
              <a:buNone/>
            </a:pPr>
            <a:r>
              <a:rPr lang="en-US" dirty="0"/>
              <a:t>(d) N</a:t>
            </a:r>
            <a:endParaRPr lang="en-US" dirty="0"/>
          </a:p>
          <a:p>
            <a:pPr marL="0" indent="0">
              <a:lnSpc>
                <a:spcPct val="150000"/>
              </a:lnSpc>
              <a:buNone/>
            </a:pPr>
            <a:r>
              <a:rPr lang="en-US" dirty="0"/>
              <a:t>(e) Either (a) or (d)</a:t>
            </a:r>
            <a:endParaRPr lang="en-IN"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5" name="Title 1"/>
          <p:cNvSpPr txBox="1"/>
          <p:nvPr/>
        </p:nvSpPr>
        <p:spPr>
          <a:xfrm>
            <a:off x="0" y="0"/>
            <a:ext cx="12192000" cy="1090864"/>
          </a:xfrm>
          <a:prstGeom prst="rect">
            <a:avLst/>
          </a:prstGeom>
          <a:solidFill>
            <a:schemeClr val="accent1">
              <a:lumMod val="60000"/>
              <a:lumOff val="4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solidFill>
                  <a:schemeClr val="accent1">
                    <a:lumMod val="50000"/>
                  </a:schemeClr>
                </a:solidFill>
              </a:rPr>
              <a:t>                                      Question 3</a:t>
            </a:r>
            <a:endParaRPr lang="en-IN" b="1" dirty="0">
              <a:solidFill>
                <a:schemeClr val="accent1">
                  <a:lumMod val="50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40042"/>
            <a:ext cx="10515600" cy="4636921"/>
          </a:xfrm>
        </p:spPr>
        <p:txBody>
          <a:bodyPr>
            <a:normAutofit lnSpcReduction="20000"/>
          </a:bodyPr>
          <a:lstStyle/>
          <a:p>
            <a:pPr marL="0" indent="0">
              <a:lnSpc>
                <a:spcPct val="100000"/>
              </a:lnSpc>
              <a:buNone/>
            </a:pPr>
            <a:r>
              <a:rPr lang="en-IN" altLang="en-US"/>
              <a:t>Ravi is 7 ranks ahead of sumit in a class of 39. If sumits ranks is seventeenth from the last. What is Ravi’s rank from the start?</a:t>
            </a:r>
            <a:endParaRPr lang="en-IN" altLang="en-US"/>
          </a:p>
          <a:p>
            <a:pPr marL="0" indent="0">
              <a:lnSpc>
                <a:spcPct val="100000"/>
              </a:lnSpc>
              <a:buNone/>
            </a:pPr>
            <a:endParaRPr lang="en-US"/>
          </a:p>
          <a:p>
            <a:pPr marL="514350" indent="-514350">
              <a:lnSpc>
                <a:spcPct val="100000"/>
              </a:lnSpc>
              <a:buFont typeface="+mj-lt"/>
              <a:buAutoNum type="alphaLcParenR"/>
            </a:pPr>
            <a:r>
              <a:rPr lang="en-US"/>
              <a:t> </a:t>
            </a:r>
            <a:r>
              <a:rPr lang="en-IN" altLang="en-US"/>
              <a:t>12</a:t>
            </a:r>
            <a:endParaRPr lang="en-US"/>
          </a:p>
          <a:p>
            <a:pPr marL="514350" indent="-514350">
              <a:lnSpc>
                <a:spcPct val="100000"/>
              </a:lnSpc>
              <a:buFont typeface="+mj-lt"/>
              <a:buAutoNum type="alphaLcParenR"/>
            </a:pPr>
            <a:r>
              <a:rPr lang="en-US"/>
              <a:t> </a:t>
            </a:r>
            <a:r>
              <a:rPr lang="en-IN" altLang="en-US"/>
              <a:t>16</a:t>
            </a:r>
            <a:endParaRPr lang="en-US"/>
          </a:p>
          <a:p>
            <a:pPr marL="514350" indent="-514350">
              <a:lnSpc>
                <a:spcPct val="100000"/>
              </a:lnSpc>
              <a:buFont typeface="+mj-lt"/>
              <a:buAutoNum type="alphaLcParenR"/>
            </a:pPr>
            <a:r>
              <a:rPr lang="en-US"/>
              <a:t> </a:t>
            </a:r>
            <a:r>
              <a:rPr lang="en-IN" altLang="en-US"/>
              <a:t>24</a:t>
            </a:r>
            <a:endParaRPr lang="en-US"/>
          </a:p>
          <a:p>
            <a:pPr marL="514350" indent="-514350">
              <a:lnSpc>
                <a:spcPct val="100000"/>
              </a:lnSpc>
              <a:buFont typeface="+mj-lt"/>
              <a:buAutoNum type="alphaLcParenR"/>
            </a:pPr>
            <a:r>
              <a:rPr lang="en-US"/>
              <a:t> 3</a:t>
            </a:r>
            <a:r>
              <a:rPr lang="en-IN" altLang="en-US"/>
              <a:t>1</a:t>
            </a:r>
            <a:endParaRPr lang="en-US"/>
          </a:p>
          <a:p>
            <a:pPr marL="514350" indent="-514350">
              <a:lnSpc>
                <a:spcPct val="100000"/>
              </a:lnSpc>
              <a:buFont typeface="+mj-lt"/>
              <a:buAutoNum type="alphaLcParenR"/>
            </a:pPr>
            <a:r>
              <a:rPr lang="en-US"/>
              <a:t> None of these</a:t>
            </a:r>
            <a:endParaRPr lang="en-US"/>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5" name="Title 1"/>
          <p:cNvSpPr txBox="1"/>
          <p:nvPr/>
        </p:nvSpPr>
        <p:spPr>
          <a:xfrm>
            <a:off x="0" y="0"/>
            <a:ext cx="12192000" cy="1090864"/>
          </a:xfrm>
          <a:prstGeom prst="rect">
            <a:avLst/>
          </a:prstGeom>
          <a:solidFill>
            <a:schemeClr val="accent1">
              <a:lumMod val="60000"/>
              <a:lumOff val="4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solidFill>
                  <a:schemeClr val="accent1">
                    <a:lumMod val="50000"/>
                  </a:schemeClr>
                </a:solidFill>
              </a:rPr>
              <a:t>                                      Question 4</a:t>
            </a:r>
            <a:endParaRPr lang="en-IN" b="1" dirty="0">
              <a:solidFill>
                <a:schemeClr val="accent1">
                  <a:lumMod val="5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556084"/>
            <a:ext cx="10515600" cy="4620879"/>
          </a:xfrm>
        </p:spPr>
        <p:txBody>
          <a:bodyPr>
            <a:normAutofit/>
          </a:bodyPr>
          <a:lstStyle/>
          <a:p>
            <a:pPr marL="0" indent="0">
              <a:lnSpc>
                <a:spcPct val="100000"/>
              </a:lnSpc>
              <a:buNone/>
            </a:pPr>
            <a:r>
              <a:rPr lang="en-IN" altLang="en-US" dirty="0"/>
              <a:t>Sumit ranked ninth from top and thirty eight from the bottom in a class. How many students ar there in the class?</a:t>
            </a:r>
            <a:endParaRPr lang="en-IN" altLang="en-US" dirty="0"/>
          </a:p>
          <a:p>
            <a:pPr marL="0" indent="0">
              <a:lnSpc>
                <a:spcPct val="100000"/>
              </a:lnSpc>
              <a:buNone/>
            </a:pPr>
            <a:endParaRPr lang="en-IN" altLang="en-US" dirty="0"/>
          </a:p>
          <a:p>
            <a:pPr marL="514350" indent="-514350">
              <a:lnSpc>
                <a:spcPct val="100000"/>
              </a:lnSpc>
              <a:buFont typeface="+mj-lt"/>
              <a:buAutoNum type="alphaUcPeriod"/>
            </a:pPr>
            <a:r>
              <a:rPr lang="en-IN" altLang="en-US" dirty="0"/>
              <a:t>45</a:t>
            </a:r>
            <a:endParaRPr lang="en-IN" altLang="en-US" dirty="0"/>
          </a:p>
          <a:p>
            <a:pPr marL="514350" indent="-514350">
              <a:lnSpc>
                <a:spcPct val="100000"/>
              </a:lnSpc>
              <a:buFont typeface="+mj-lt"/>
              <a:buAutoNum type="alphaUcPeriod"/>
            </a:pPr>
            <a:r>
              <a:rPr lang="en-IN" altLang="en-US" dirty="0"/>
              <a:t>43</a:t>
            </a:r>
            <a:endParaRPr lang="en-IN" altLang="en-US" dirty="0"/>
          </a:p>
          <a:p>
            <a:pPr marL="514350" indent="-514350">
              <a:lnSpc>
                <a:spcPct val="100000"/>
              </a:lnSpc>
              <a:buFont typeface="+mj-lt"/>
              <a:buAutoNum type="alphaUcPeriod"/>
            </a:pPr>
            <a:r>
              <a:rPr lang="en-IN" altLang="en-US" dirty="0"/>
              <a:t>46</a:t>
            </a:r>
            <a:endParaRPr lang="en-IN" altLang="en-US" dirty="0"/>
          </a:p>
          <a:p>
            <a:pPr marL="514350" indent="-514350">
              <a:lnSpc>
                <a:spcPct val="100000"/>
              </a:lnSpc>
              <a:buFont typeface="+mj-lt"/>
              <a:buAutoNum type="alphaUcPeriod"/>
            </a:pPr>
            <a:r>
              <a:rPr lang="en-IN" altLang="en-US" dirty="0"/>
              <a:t>47</a:t>
            </a:r>
            <a:endParaRPr lang="en-IN" altLang="en-US"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5" name="Title 1"/>
          <p:cNvSpPr txBox="1"/>
          <p:nvPr/>
        </p:nvSpPr>
        <p:spPr>
          <a:xfrm>
            <a:off x="0" y="0"/>
            <a:ext cx="12192000" cy="1090864"/>
          </a:xfrm>
          <a:prstGeom prst="rect">
            <a:avLst/>
          </a:prstGeom>
          <a:solidFill>
            <a:schemeClr val="accent1">
              <a:lumMod val="60000"/>
              <a:lumOff val="4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solidFill>
                  <a:schemeClr val="accent1">
                    <a:lumMod val="50000"/>
                  </a:schemeClr>
                </a:solidFill>
              </a:rPr>
              <a:t>                                      Question 5</a:t>
            </a:r>
            <a:endParaRPr lang="en-IN" b="1" dirty="0">
              <a:solidFill>
                <a:schemeClr val="accent1">
                  <a:lumMod val="50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43789"/>
            <a:ext cx="10515600" cy="4733174"/>
          </a:xfrm>
        </p:spPr>
        <p:txBody>
          <a:bodyPr/>
          <a:lstStyle/>
          <a:p>
            <a:pPr marL="0" indent="0">
              <a:lnSpc>
                <a:spcPct val="100000"/>
              </a:lnSpc>
              <a:buNone/>
            </a:pPr>
            <a:r>
              <a:rPr lang="en-US" altLang="en-IN" dirty="0"/>
              <a:t>In a row sindhu is 15th from front end and madhu is 10th from back end. If they interchange their positions there are 5 persons between sindhu and madhu. Total number of persons in the row?</a:t>
            </a:r>
            <a:endParaRPr lang="en-US" altLang="en-IN" dirty="0"/>
          </a:p>
          <a:p>
            <a:pPr marL="0" indent="0">
              <a:lnSpc>
                <a:spcPct val="100000"/>
              </a:lnSpc>
              <a:buNone/>
            </a:pPr>
            <a:endParaRPr lang="en-US" altLang="en-IN" dirty="0"/>
          </a:p>
          <a:p>
            <a:pPr marL="514350" indent="-514350">
              <a:lnSpc>
                <a:spcPct val="100000"/>
              </a:lnSpc>
              <a:buFont typeface="+mj-lt"/>
              <a:buAutoNum type="alphaLcParenR"/>
            </a:pPr>
            <a:r>
              <a:rPr lang="en-US" altLang="en-IN" dirty="0"/>
              <a:t>28</a:t>
            </a:r>
            <a:endParaRPr lang="en-US" altLang="en-IN" dirty="0"/>
          </a:p>
          <a:p>
            <a:pPr marL="514350" indent="-514350">
              <a:lnSpc>
                <a:spcPct val="100000"/>
              </a:lnSpc>
              <a:buFont typeface="+mj-lt"/>
              <a:buAutoNum type="alphaLcParenR"/>
            </a:pPr>
            <a:r>
              <a:rPr lang="en-US" altLang="en-IN" dirty="0"/>
              <a:t>29</a:t>
            </a:r>
            <a:endParaRPr lang="en-US" altLang="en-IN" dirty="0"/>
          </a:p>
          <a:p>
            <a:pPr marL="514350" indent="-514350">
              <a:lnSpc>
                <a:spcPct val="100000"/>
              </a:lnSpc>
              <a:buFont typeface="+mj-lt"/>
              <a:buAutoNum type="alphaLcParenR"/>
            </a:pPr>
            <a:r>
              <a:rPr lang="en-US" altLang="en-IN" dirty="0"/>
              <a:t>30</a:t>
            </a:r>
            <a:endParaRPr lang="en-US" altLang="en-IN" dirty="0"/>
          </a:p>
          <a:p>
            <a:pPr marL="514350" indent="-514350">
              <a:lnSpc>
                <a:spcPct val="100000"/>
              </a:lnSpc>
              <a:buFont typeface="+mj-lt"/>
              <a:buAutoNum type="alphaLcParenR"/>
            </a:pPr>
            <a:r>
              <a:rPr lang="en-US" altLang="en-IN" dirty="0"/>
              <a:t>31</a:t>
            </a:r>
            <a:endParaRPr lang="en-US" altLang="en-IN" dirty="0"/>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5" name="Title 1"/>
          <p:cNvSpPr txBox="1"/>
          <p:nvPr/>
        </p:nvSpPr>
        <p:spPr>
          <a:xfrm>
            <a:off x="0" y="0"/>
            <a:ext cx="12192000" cy="1090864"/>
          </a:xfrm>
          <a:prstGeom prst="rect">
            <a:avLst/>
          </a:prstGeom>
          <a:solidFill>
            <a:schemeClr val="accent1">
              <a:lumMod val="60000"/>
              <a:lumOff val="40000"/>
            </a:schemeClr>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b="1" dirty="0">
                <a:solidFill>
                  <a:schemeClr val="accent1">
                    <a:lumMod val="50000"/>
                  </a:schemeClr>
                </a:solidFill>
              </a:rPr>
              <a:t>                                      Question 6</a:t>
            </a:r>
            <a:endParaRPr lang="en-IN" b="1" dirty="0">
              <a:solidFill>
                <a:schemeClr val="accent1">
                  <a:lumMod val="50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2928</Words>
  <Application>WPS Presentation</Application>
  <PresentationFormat>Widescreen</PresentationFormat>
  <Paragraphs>108</Paragraphs>
  <Slides>14</Slides>
  <Notes>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SimSun</vt:lpstr>
      <vt:lpstr>Wingdings</vt:lpstr>
      <vt:lpstr>Nunito Sans</vt:lpstr>
      <vt:lpstr>Segoe Print</vt:lpstr>
      <vt:lpstr>Microsoft YaHei</vt:lpstr>
      <vt:lpstr>Arial Unicode MS</vt:lpstr>
      <vt:lpstr>Calibri Light</vt:lpstr>
      <vt:lpstr>Calibri</vt:lpstr>
      <vt:lpstr>Office Theme</vt:lpstr>
      <vt:lpstr>PowerPoint 演示文稿</vt:lpstr>
      <vt:lpstr>          ORDER RANKING AND GROUPING</vt:lpstr>
      <vt:lpstr>                                      Question 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KEERTHIKA SRIDHAR</dc:creator>
  <cp:lastModifiedBy>Keerthika</cp:lastModifiedBy>
  <cp:revision>10</cp:revision>
  <dcterms:created xsi:type="dcterms:W3CDTF">2024-05-21T08:28:00Z</dcterms:created>
  <dcterms:modified xsi:type="dcterms:W3CDTF">2024-11-06T17:00:50Z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299B08A5929943BF8EB429F51FBE2AB7_12</vt:lpwstr>
  </property>
  <property fmtid="{D5CDD505-2E9C-101B-9397-08002B2CF9AE}" pid="3" name="KSOProductBuildVer">
    <vt:lpwstr>1033-12.2.0.18607</vt:lpwstr>
  </property>
</Properties>
</file>