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21" r:id="rId2"/>
    <p:sldId id="448" r:id="rId3"/>
    <p:sldId id="433" r:id="rId4"/>
    <p:sldId id="434" r:id="rId5"/>
    <p:sldId id="427" r:id="rId6"/>
    <p:sldId id="431" r:id="rId7"/>
    <p:sldId id="436" r:id="rId8"/>
    <p:sldId id="424" r:id="rId9"/>
    <p:sldId id="429" r:id="rId10"/>
    <p:sldId id="425" r:id="rId11"/>
    <p:sldId id="423" r:id="rId12"/>
    <p:sldId id="422" r:id="rId13"/>
    <p:sldId id="430" r:id="rId14"/>
    <p:sldId id="426" r:id="rId15"/>
    <p:sldId id="432" r:id="rId16"/>
    <p:sldId id="437" r:id="rId17"/>
    <p:sldId id="438" r:id="rId18"/>
    <p:sldId id="439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40" r:id="rId38"/>
    <p:sldId id="447" r:id="rId39"/>
    <p:sldId id="441" r:id="rId40"/>
    <p:sldId id="442" r:id="rId41"/>
    <p:sldId id="443" r:id="rId42"/>
    <p:sldId id="467" r:id="rId43"/>
    <p:sldId id="468" r:id="rId44"/>
    <p:sldId id="469" r:id="rId45"/>
    <p:sldId id="289" r:id="rId46"/>
  </p:sldIdLst>
  <p:sldSz cx="12192000" cy="6858000"/>
  <p:notesSz cx="6858000" cy="9144000"/>
  <p:embeddedFontLst>
    <p:embeddedFont>
      <p:font typeface="Calibri" pitchFamily="34" charset="0"/>
      <p:regular r:id="rId49"/>
      <p:bold r:id="rId50"/>
      <p:italic r:id="rId51"/>
      <p:boldItalic r:id="rId52"/>
    </p:embeddedFont>
    <p:embeddedFont>
      <p:font typeface="Mangal" pitchFamily="18" charset="0"/>
      <p:regular r:id="rId53"/>
      <p:bold r:id="rId54"/>
    </p:embeddedFont>
    <p:embeddedFont>
      <p:font typeface="Nunito Sans" charset="0"/>
      <p:regular r:id="rId55"/>
      <p:bold r:id="rId56"/>
      <p:italic r:id="rId57"/>
      <p:boldItalic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8">
          <p15:clr>
            <a:srgbClr val="A4A3A4"/>
          </p15:clr>
        </p15:guide>
        <p15:guide id="2" pos="6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3C1F"/>
    <a:srgbClr val="000000"/>
    <a:srgbClr val="D94333"/>
    <a:srgbClr val="CB5541"/>
    <a:srgbClr val="D56837"/>
    <a:srgbClr val="F05136"/>
    <a:srgbClr val="E5E5E5"/>
    <a:srgbClr val="525252"/>
    <a:srgbClr val="1A1A1A"/>
    <a:srgbClr val="4A4A4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1C092-623C-448F-BB63-37066A1C765B}" v="3" dt="2023-07-24T01:32:44.776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294" autoAdjust="0"/>
    <p:restoredTop sz="89599" autoAdjust="0"/>
  </p:normalViewPr>
  <p:slideViewPr>
    <p:cSldViewPr>
      <p:cViewPr varScale="1">
        <p:scale>
          <a:sx n="65" d="100"/>
          <a:sy n="65" d="100"/>
        </p:scale>
        <p:origin x="-726" y="-108"/>
      </p:cViewPr>
      <p:guideLst>
        <p:guide orient="horz" pos="69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4788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362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slide (Mandatory)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9345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71576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F8247E0-BCFF-73A0-0843-94C6EAE17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48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FD5C082-3867-0494-CAA0-112DF1843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6800" y="685800"/>
          <a:ext cx="10515599" cy="5567680"/>
        </p:xfrm>
        <a:graphic>
          <a:graphicData uri="http://schemas.openxmlformats.org/drawingml/2006/table">
            <a:tbl>
              <a:tblPr/>
              <a:tblGrid>
                <a:gridCol w="1905000"/>
                <a:gridCol w="4648200"/>
                <a:gridCol w="396239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Callous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obdurate, unfeeling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Compassionate, Tender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Capable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competent, able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Incompetent, Inept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Calamity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adversity, misfortune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Fortune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Calculating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Canny, Devious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Artless, honest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Calumny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defamation, aspersion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Commendation, Praise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Captivity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imprisonment, confinement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Freedom, Liberty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Captivate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Charm, fascinate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Disillusion offend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Chaste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virtuous, pure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Sullied, Lustful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425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ECC9643-A41C-0ECA-62CF-7452B0D24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90600" y="609600"/>
          <a:ext cx="10058400" cy="5567680"/>
        </p:xfrm>
        <a:graphic>
          <a:graphicData uri="http://schemas.openxmlformats.org/drawingml/2006/table">
            <a:tbl>
              <a:tblPr/>
              <a:tblGrid>
                <a:gridCol w="2590799"/>
                <a:gridCol w="3657600"/>
                <a:gridCol w="38100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Cease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terminate, desist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Begin, Originate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Compassion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kindness, sympathy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Cruelty, Barbarity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Chastise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punish, admonish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Cheer, encourage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Concede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yield, permit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Deny, reject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Comprise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include, contain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Reject, lack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Consent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agree, permit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Object Disagree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Concur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approve, agree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Differ, disagree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Consolidate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solidify, strengthen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Separate, Weaken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502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>
            <a:extLst>
              <a:ext uri="{FF2B5EF4-FFF2-40B4-BE49-F238E27FC236}">
                <a16:creationId xmlns:a16="http://schemas.microsoft.com/office/drawing/2014/main" xmlns="" id="{B0C9D13A-25C6-8125-97D4-951350F8FD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838200"/>
          <a:ext cx="9753600" cy="4871720"/>
        </p:xfrm>
        <a:graphic>
          <a:graphicData uri="http://schemas.openxmlformats.org/drawingml/2006/table">
            <a:tbl>
              <a:tblPr/>
              <a:tblGrid>
                <a:gridCol w="2285999"/>
                <a:gridCol w="3657600"/>
                <a:gridCol w="38100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Decipher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interpret, reveal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Misinterpret, distort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Decay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Collapse, decompose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Flourish, Progress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Deceit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deception, artifice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Veracity, Sincerity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Defray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spend, pay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Disclaim, Repudiate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Defile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contaminate, pollute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Purify, sanctity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Demolish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Ruin, devastate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Repair, construct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Deliberate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cautious, intentional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Rash, Sudden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266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9200" y="685800"/>
          <a:ext cx="9829800" cy="5567680"/>
        </p:xfrm>
        <a:graphic>
          <a:graphicData uri="http://schemas.openxmlformats.org/drawingml/2006/table">
            <a:tbl>
              <a:tblPr/>
              <a:tblGrid>
                <a:gridCol w="2133599"/>
                <a:gridCol w="3733800"/>
                <a:gridCol w="39624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Deride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mock, taunt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Inspire, Encourage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Deprive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despoil, divest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Restore, Renew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Dissuade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Remonstrate, Counsel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Insite, Persuade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Disdain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detest, despise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Approve, praise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Dense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Opaque, piled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Sparse, brainy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Denounce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Blame, boycott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Defend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Despair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Depression, misery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Contentment, Hope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Derogatory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Sarcastic, critical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Laudatory, appreciative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7805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05F268-3FA3-FD6E-8A4E-D647B44C4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914400"/>
          <a:ext cx="9677400" cy="4871720"/>
        </p:xfrm>
        <a:graphic>
          <a:graphicData uri="http://schemas.openxmlformats.org/drawingml/2006/table">
            <a:tbl>
              <a:tblPr/>
              <a:tblGrid>
                <a:gridCol w="2438399"/>
                <a:gridCol w="3657600"/>
                <a:gridCol w="35814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Eclipse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Diminution, Dimming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Shine, eclipse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Eager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Keen, acquisitive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Indifferent, apathetic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Ecstasy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delight, exultation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Despair, Calamity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Eccentric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strange, abnormal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Natural, Conventional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Encumbrance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hindrance, obstacle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Incentive, stimulant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Efface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destroy, obliterate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Retain, Maintain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Eloquence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expression, fluency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Halting, Stammering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406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3B1ADB-D095-87FF-7F02-D0A673DC3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762000"/>
          <a:ext cx="9753600" cy="5567680"/>
        </p:xfrm>
        <a:graphic>
          <a:graphicData uri="http://schemas.openxmlformats.org/drawingml/2006/table">
            <a:tbl>
              <a:tblPr/>
              <a:tblGrid>
                <a:gridCol w="2057399"/>
                <a:gridCol w="3886200"/>
                <a:gridCol w="38100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Enormous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colossal, mammoth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Diminutive, negligible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Endeavour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undertake, aspire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Cease, quit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Equivocal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uncertain, hazy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Obvious, lucid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Epitome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precise, example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Increment, expansion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Eradicate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destroy, exterminate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Secure, plant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Fallacy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delusion, mistake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Veracity, Truth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Fabricate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construct, produce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Destroy, Dismantle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Fanatical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narrow-minded, biased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Liberal, Tolerant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795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990600"/>
          <a:ext cx="9601200" cy="4871720"/>
        </p:xfrm>
        <a:graphic>
          <a:graphicData uri="http://schemas.openxmlformats.org/drawingml/2006/table">
            <a:tbl>
              <a:tblPr/>
              <a:tblGrid>
                <a:gridCol w="2133599"/>
                <a:gridCol w="3352800"/>
                <a:gridCol w="41148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Falter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stumble, demur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Persist, Endure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Ferocious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cruel, fierce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Gentle, Sympathetic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Feeble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weak, frail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Strong, Robust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Fluctuate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deflect, vacillate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Stabilize, resolve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Feud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strife, quarrel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Harmony, fraternity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Fragile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weak, infirm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Enduring, Tough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Forsake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desert, renounce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Hold, maintain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609600"/>
          <a:ext cx="9906000" cy="5567680"/>
        </p:xfrm>
        <a:graphic>
          <a:graphicData uri="http://schemas.openxmlformats.org/drawingml/2006/table">
            <a:tbl>
              <a:tblPr/>
              <a:tblGrid>
                <a:gridCol w="2133599"/>
                <a:gridCol w="3657600"/>
                <a:gridCol w="41148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Frivolous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petty, worthless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Solemn, significant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Frantic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violent, agitated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Subdued, gentle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Frugality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economy, providence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Lavishness, extravagance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Gloom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obscurity, darkness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Delight, mirth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Gather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Converge, huddle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Disperse, Dissemble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Gorgeous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magnificent, dazzling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Dull, unpretentious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Glut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stuff, satiate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Starve, abstain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Grisly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disgusting, atrocious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Pleasing, attractive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990600"/>
          <a:ext cx="9829800" cy="4871720"/>
        </p:xfrm>
        <a:graphic>
          <a:graphicData uri="http://schemas.openxmlformats.org/drawingml/2006/table">
            <a:tbl>
              <a:tblPr/>
              <a:tblGrid>
                <a:gridCol w="2057399"/>
                <a:gridCol w="3657600"/>
                <a:gridCol w="41148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Gracious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courteous, beneficent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Rude, Unforgiving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Guile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cunning, deceit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Honesty, frankness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Grudge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hatred, aversion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Benevolence, Affection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Genuine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Absolute, Factual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Spurious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Generosity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Altruism, bounty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Stinginess, greed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Glory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Dignity, renown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Shame, Disgrace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Gloomy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Bleak, cloudy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Gay, Bright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762000"/>
          <a:ext cx="9982199" cy="4871720"/>
        </p:xfrm>
        <a:graphic>
          <a:graphicData uri="http://schemas.openxmlformats.org/drawingml/2006/table">
            <a:tbl>
              <a:tblPr/>
              <a:tblGrid>
                <a:gridCol w="1715689"/>
                <a:gridCol w="4367212"/>
                <a:gridCol w="389929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Harass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irritate, molest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Assist, comfort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Hamper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retard, prevent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Promote, facilitate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Hazard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Peril, danger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Conviction, security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Hapless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unfortunate, ill-fated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Fortunate, Lucky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Haughty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arrogant, pompous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Humble, Submissive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Hideous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frightful, shocking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Attractive, alluring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Heretic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non-conformist, secularist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Conformable, religious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057400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Synonyms and Antonyms </a:t>
            </a:r>
            <a:endParaRPr lang="en-US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609600"/>
          <a:ext cx="10363200" cy="5567680"/>
        </p:xfrm>
        <a:graphic>
          <a:graphicData uri="http://schemas.openxmlformats.org/drawingml/2006/table">
            <a:tbl>
              <a:tblPr/>
              <a:tblGrid>
                <a:gridCol w="2311790"/>
                <a:gridCol w="4317611"/>
                <a:gridCol w="373379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Indifferent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Equitable, Haughty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Partial, Biased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Impulsive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Flaky, Impetuous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Cautious, Deliberate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Infernal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Damned, Accursed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Heavenly,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Indigent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Destitute, Impoverished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Rich, Affluent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Interesting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Enchanting, Riveting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Dull, Uninteresting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Insipid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Tedious, Prosaic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Pleasing, appetizing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Immense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huge, enormous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Puny, Insignificant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Immaculate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unsullied, spotless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Defiled, Tarnished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838200"/>
          <a:ext cx="9982200" cy="4871720"/>
        </p:xfrm>
        <a:graphic>
          <a:graphicData uri="http://schemas.openxmlformats.org/drawingml/2006/table">
            <a:tbl>
              <a:tblPr/>
              <a:tblGrid>
                <a:gridCol w="2285999"/>
                <a:gridCol w="3581400"/>
                <a:gridCol w="41148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Imminent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impending, brewing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Distant, Receding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Immerse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submerge, involve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Emerge, uncover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Impair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diminish, deteriorate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Restore, Revive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Immunity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prerogative, privilege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Blame, Censure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Impediment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hurdle, obstruction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Assistant, Concurrence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Impartial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just, unbiased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Prejudiced, Biased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Impute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attribute, ascribe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Exculpate, support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685800"/>
          <a:ext cx="9905997" cy="5567680"/>
        </p:xfrm>
        <a:graphic>
          <a:graphicData uri="http://schemas.openxmlformats.org/drawingml/2006/table">
            <a:tbl>
              <a:tblPr/>
              <a:tblGrid>
                <a:gridCol w="2183998"/>
                <a:gridCol w="3588000"/>
                <a:gridCol w="413399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Jejune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dull, boring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Interesting, exciting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Jaded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tired, exhausted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Renewed, recreated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Jubilant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rejoicing, triumphant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Melancholy, depressing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Jovial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frolicsome, cheerful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Solemn, morose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Just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honest, impartial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Unequal, unfair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Judicious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thoughtful, prudent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Irrational, foolish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Juvenile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young, tender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Dotage, antiquated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Justify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defend, exculpate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Impute, arraign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0600" y="381000"/>
          <a:ext cx="10591799" cy="6263640"/>
        </p:xfrm>
        <a:graphic>
          <a:graphicData uri="http://schemas.openxmlformats.org/drawingml/2006/table">
            <a:tbl>
              <a:tblPr/>
              <a:tblGrid>
                <a:gridCol w="1765299"/>
                <a:gridCol w="4178301"/>
                <a:gridCol w="464819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Knave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dishonest, scoundrel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Paragon, innocent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Knotty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complicated difficult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Simple, manageable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Kindred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relation, species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Unrelated, dissimilar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Keen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sharp, poignant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Vapid, insipid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Knell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death knell, last blow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Reconstruction, rediscovery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Lax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slack, careless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Firm, reliable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Lavish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abundant, excessive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Scarce, deficient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Liable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accountable, bound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Unaccountable, apt to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Lenient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compassionate, merciful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Cruel, severe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19200" y="457200"/>
          <a:ext cx="9982200" cy="5567680"/>
        </p:xfrm>
        <a:graphic>
          <a:graphicData uri="http://schemas.openxmlformats.org/drawingml/2006/table">
            <a:tbl>
              <a:tblPr/>
              <a:tblGrid>
                <a:gridCol w="2209799"/>
                <a:gridCol w="4267200"/>
                <a:gridCol w="3505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Lucid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sound, rational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Obscure, hidden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Lure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attract, entice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Repel, dissuade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Linger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loiter, prolong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Hasten, quicken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Liberal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magnanimous, generous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Stingy, malicious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Lunacy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delusion, insanity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Normalcy, sanity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Luxuriant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profuse, abundant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Scanty, meagre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Luscious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palatable, delicious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Unsavory, tart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Languid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Sluggish, apathetic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Energetic, spirited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609600"/>
          <a:ext cx="9906000" cy="5567680"/>
        </p:xfrm>
        <a:graphic>
          <a:graphicData uri="http://schemas.openxmlformats.org/drawingml/2006/table">
            <a:tbl>
              <a:tblPr/>
              <a:tblGrid>
                <a:gridCol w="2133599"/>
                <a:gridCol w="4267200"/>
                <a:gridCol w="3505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Mandatory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Imperative, requisite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Optional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Malice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Vengefulness, grudge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Goodwill, Kindness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Merit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Stature, Asset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Demerit, dishonor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Masculine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Gallant, strapping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Feminine, meek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Mitigate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alleviate, relieve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Augment enhance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Miraculous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marvelous, extraordinary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Ordinary, trivial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Molest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harass, tease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Console, soothe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Modest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humble, courteous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Arrogant, pompous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533400"/>
          <a:ext cx="10134600" cy="5567680"/>
        </p:xfrm>
        <a:graphic>
          <a:graphicData uri="http://schemas.openxmlformats.org/drawingml/2006/table">
            <a:tbl>
              <a:tblPr/>
              <a:tblGrid>
                <a:gridCol w="2285999"/>
                <a:gridCol w="3886200"/>
                <a:gridCol w="39624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Nimble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prompt, brisk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Sluggish, languid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Niggardly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miser, covetous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Generous, profuse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Noxious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baneful, injurious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Healing, profitable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Notion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Conceit, Apprehension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Reality, Concrete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Novice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tyro, beginner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Veteran, ingenious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Nonchalant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indifferent, negligent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Attentive, considerate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Nullify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cancel, annual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Confirm, Uphold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Numerous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profuse, various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Scarce, deficient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19200" y="609600"/>
          <a:ext cx="9829800" cy="5567680"/>
        </p:xfrm>
        <a:graphic>
          <a:graphicData uri="http://schemas.openxmlformats.org/drawingml/2006/table">
            <a:tbl>
              <a:tblPr/>
              <a:tblGrid>
                <a:gridCol w="2057399"/>
                <a:gridCol w="3886200"/>
                <a:gridCol w="3886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Obliging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Complaisant, Willing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Mulish, Obstinate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Obstruct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impede, prevent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Hasten, encourage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Obstinate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Stubborn, Adamant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Pliable, flexible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Obscure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Arcane, Vague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Prominent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Obvious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Evident, apparent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Obscure, ambiguous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Obtain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Access, Inherit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Forfeit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Offensive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Abhorrent, obnoxious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Engaging, fascinating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Odious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Malevolent, obnoxious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Engaging, fascinating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0600" y="533400"/>
          <a:ext cx="9982200" cy="5567680"/>
        </p:xfrm>
        <a:graphic>
          <a:graphicData uri="http://schemas.openxmlformats.org/drawingml/2006/table">
            <a:tbl>
              <a:tblPr/>
              <a:tblGrid>
                <a:gridCol w="2209799"/>
                <a:gridCol w="3733800"/>
                <a:gridCol w="40386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Persuade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Cajole, Impress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Dissuade, halt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Pacify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Appease, Chasten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Irritate, worsen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Propagate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Inseminate, fecundate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Suppress, deplete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Perturbed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Flustered, anxious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Calm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Prompt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Precise, Punctual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Slow, Negligent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Progress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Pace, Betterment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Retrogress, worsening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Pamper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Flatter, indulge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Deny, disparage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Prudence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Vigilance, Discretion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Indiscretion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609600"/>
          <a:ext cx="10134599" cy="5567680"/>
        </p:xfrm>
        <a:graphic>
          <a:graphicData uri="http://schemas.openxmlformats.org/drawingml/2006/table">
            <a:tbl>
              <a:tblPr/>
              <a:tblGrid>
                <a:gridCol w="2121194"/>
                <a:gridCol w="4085266"/>
                <a:gridCol w="3928139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Quaint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Queer, strange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Familiar, usual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Quack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Impostor, deceiver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Upright, unfeigned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Quell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subdue, reduce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Exacerbate, agitate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Quarantine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seclude, screen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Befriend, socialize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Quibble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equivocate, prevaricate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Unfeigned, plain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Rapidity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Quickness, Velocity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Inertia, lanquidity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Raid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Incursion, Foray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Retreat, release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Rebellious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Restless, attacking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Submissive, Compliant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6C6140B-D247-4FBF-741C-FD43DE996E8F}"/>
              </a:ext>
            </a:extLst>
          </p:cNvPr>
          <p:cNvSpPr/>
          <p:nvPr/>
        </p:nvSpPr>
        <p:spPr>
          <a:xfrm>
            <a:off x="914400" y="228601"/>
            <a:ext cx="9982200" cy="838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Synonyms and Antonyms </a:t>
            </a:r>
            <a:endParaRPr lang="en-IN" sz="3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225689"/>
            <a:ext cx="102108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What is a Synonym?</a:t>
            </a:r>
          </a:p>
          <a:p>
            <a:endParaRPr lang="en-US" sz="1600" dirty="0" smtClean="0"/>
          </a:p>
          <a:p>
            <a:r>
              <a:rPr lang="en-US" sz="3000" dirty="0" smtClean="0"/>
              <a:t>A synonym is a word/phrase, the meaning of which is the same or nearly the same as another word or phrase. Words that are synonyms are described as synonymous.</a:t>
            </a:r>
          </a:p>
          <a:p>
            <a:endParaRPr lang="en-US" sz="1600" dirty="0" smtClean="0"/>
          </a:p>
          <a:p>
            <a:r>
              <a:rPr lang="en-US" sz="3000" b="1" dirty="0" smtClean="0"/>
              <a:t>Synonym examples:</a:t>
            </a:r>
            <a:endParaRPr lang="en-US" sz="3000" dirty="0" smtClean="0"/>
          </a:p>
          <a:p>
            <a:pPr lvl="0"/>
            <a:r>
              <a:rPr lang="en-US" sz="3000" dirty="0" smtClean="0"/>
              <a:t>Artful – Crafty</a:t>
            </a:r>
          </a:p>
          <a:p>
            <a:pPr lvl="0"/>
            <a:r>
              <a:rPr lang="en-US" sz="3000" dirty="0" smtClean="0"/>
              <a:t>Ballot – Poll</a:t>
            </a:r>
          </a:p>
          <a:p>
            <a:pPr lvl="0"/>
            <a:r>
              <a:rPr lang="en-US" sz="3000" dirty="0" smtClean="0"/>
              <a:t>Chorus – Refrain</a:t>
            </a:r>
          </a:p>
          <a:p>
            <a:pPr lvl="0"/>
            <a:r>
              <a:rPr lang="en-US" sz="3000" dirty="0" smtClean="0"/>
              <a:t>Deceptive – Misleading</a:t>
            </a:r>
          </a:p>
          <a:p>
            <a:pPr lvl="0"/>
            <a:r>
              <a:rPr lang="en-US" sz="3000" dirty="0" smtClean="0"/>
              <a:t>Enormous – Immense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73914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609600"/>
          <a:ext cx="9753600" cy="5567680"/>
        </p:xfrm>
        <a:graphic>
          <a:graphicData uri="http://schemas.openxmlformats.org/drawingml/2006/table">
            <a:tbl>
              <a:tblPr/>
              <a:tblGrid>
                <a:gridCol w="2057399"/>
                <a:gridCol w="3429000"/>
                <a:gridCol w="42672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Reason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Acumen, Bounds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Folly, Speculation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Reluctant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Cautious, Averse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anxious, Eager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Rectify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Amend, Remedy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Falsify, Worsen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Ravage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Destroy, ruin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Reconstruct, renovate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Remnant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Residue, piece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Entire, whole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Ratify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consent, approve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Deny, dissent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Restrain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Detain, Confine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Incite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Redeem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Recover, liberate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Conserve lose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533400"/>
          <a:ext cx="10058398" cy="5567680"/>
        </p:xfrm>
        <a:graphic>
          <a:graphicData uri="http://schemas.openxmlformats.org/drawingml/2006/table">
            <a:tbl>
              <a:tblPr/>
              <a:tblGrid>
                <a:gridCol w="2105245"/>
                <a:gridCol w="4054548"/>
                <a:gridCol w="38986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Savage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Wild, untamed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Polished, Civilized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Sacred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Cherish, Divine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Ungodly, Profane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Steep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Course, lofty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Flat, gradual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Startled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Frightened, Shocked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Waveringly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Sublime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Magnificent, eminent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Ridiculous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Stranger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Immigrant, guest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Acquaintance, national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Sympathy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Tenderness, harmony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Antipathy, Discord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Succinct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Concise, Terse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Lengthy, polite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14400" y="685800"/>
          <a:ext cx="9982200" cy="5567680"/>
        </p:xfrm>
        <a:graphic>
          <a:graphicData uri="http://schemas.openxmlformats.org/drawingml/2006/table">
            <a:tbl>
              <a:tblPr/>
              <a:tblGrid>
                <a:gridCol w="2285999"/>
                <a:gridCol w="3886200"/>
                <a:gridCol w="38100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Taciturn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Reserved, silent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Talkative, extrovert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Taboo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Prohibit, ban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Permit, consent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Temperate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Cool, moderate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Boisterous, violent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Tedious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Wearisome. Irksome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Exhilarating, lively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Tenacious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Stubborn, Dodge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Docile, non- resinous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Tenement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Apartment, Digs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Breakeven, dislodge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Timid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Diffident, coward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Bold, intrepid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Throng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Assembly, crowd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Dispersion, </a:t>
                      </a:r>
                      <a:r>
                        <a:rPr lang="en-US" sz="3000" dirty="0" smtClean="0">
                          <a:latin typeface="+mn-lt"/>
                          <a:ea typeface="Times New Roman"/>
                          <a:cs typeface="Mangal"/>
                        </a:rPr>
                        <a:t>sparsity</a:t>
                      </a:r>
                      <a:endParaRPr lang="en-US" sz="3000" dirty="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6800" y="685800"/>
          <a:ext cx="10134600" cy="5567680"/>
        </p:xfrm>
        <a:graphic>
          <a:graphicData uri="http://schemas.openxmlformats.org/drawingml/2006/table">
            <a:tbl>
              <a:tblPr/>
              <a:tblGrid>
                <a:gridCol w="1964069"/>
                <a:gridCol w="3692451"/>
                <a:gridCol w="447808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Utterly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Completely, entirely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Deficiently, incomplete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Uncouth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Awkward, ungraceful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Elegant, Compensate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Uncouth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Boorish, Clownish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Elegant, Compensate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Umbrage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Chagrin, offense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Sympathy, goodwill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Urge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Incite, Implore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Abhorrence, Abomination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Urchin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Foundling, Orphan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Creep, Knave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Vagrant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Wander, roaming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Steady, settled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Vain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Arrogant, egoistic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Modest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609600"/>
          <a:ext cx="10058398" cy="5567680"/>
        </p:xfrm>
        <a:graphic>
          <a:graphicData uri="http://schemas.openxmlformats.org/drawingml/2006/table">
            <a:tbl>
              <a:tblPr/>
              <a:tblGrid>
                <a:gridCol w="2183217"/>
                <a:gridCol w="3976576"/>
                <a:gridCol w="389860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Vanity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Conceit, pretension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Modesty, Humility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Valor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Bravery, prowess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Fear, cowardice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Venom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Poison, malevolence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Antidote, Benevolent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Venerable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Esteemed, honored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Unworthy, immature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Vicious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Corrupt, obnoxious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Noble, Virtuous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Veteran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Ingenious, experienced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Novice, tyro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Vivacious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Spirited, Energetic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Dispirited, Unattractive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Vigilant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Cautious, alert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Careless, negligent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295400" y="304800"/>
          <a:ext cx="10134600" cy="6263640"/>
        </p:xfrm>
        <a:graphic>
          <a:graphicData uri="http://schemas.openxmlformats.org/drawingml/2006/table">
            <a:tbl>
              <a:tblPr/>
              <a:tblGrid>
                <a:gridCol w="1915199"/>
                <a:gridCol w="4069800"/>
                <a:gridCol w="41496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Wan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Pale, faded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Bright, healthy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Waive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Relinquish, remove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Impose, Clamp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Wary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cautious, circumspect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Heedless, negligent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Wane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Decline, Dwindle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Ameliorate, Rise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Wicked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vicious, immoral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Virtuous, Noble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marry, combine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Divorce, Separate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Wile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Trickery, Artifice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Naivety, honor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Wield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Exert, employ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Forgo, avoid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Wilt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wither, perish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Revive, bloom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3000" y="457200"/>
          <a:ext cx="9753600" cy="5567680"/>
        </p:xfrm>
        <a:graphic>
          <a:graphicData uri="http://schemas.openxmlformats.org/drawingml/2006/table">
            <a:tbl>
              <a:tblPr/>
              <a:tblGrid>
                <a:gridCol w="2362199"/>
                <a:gridCol w="3657600"/>
                <a:gridCol w="37338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Yield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surrender abdicate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Resist, protest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Yell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shout, shriek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Whisper muted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Yoke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connect, harness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Liberate, Release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Yearn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languish, crave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Content, satisfy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Zenith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summit, apex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Nadir, base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Zeal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eagerness, fervor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Apathy, lethargy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Zig -zag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oblique, wayward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Straight, unbent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Zest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delight, enthusiasm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Disgust, passive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90600"/>
            <a:ext cx="1089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1B7C711-6C7D-89E9-1E3D-235F52A2AFC7}"/>
              </a:ext>
            </a:extLst>
          </p:cNvPr>
          <p:cNvSpPr/>
          <p:nvPr/>
        </p:nvSpPr>
        <p:spPr>
          <a:xfrm>
            <a:off x="914400" y="304801"/>
            <a:ext cx="9982200" cy="6095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Test on </a:t>
            </a:r>
            <a:r>
              <a:rPr lang="en-US" sz="3600" b="1" cap="all" dirty="0" smtClean="0">
                <a:solidFill>
                  <a:schemeClr val="tx1"/>
                </a:solidFill>
              </a:rPr>
              <a:t>SYNONYMS AND </a:t>
            </a:r>
            <a:r>
              <a:rPr lang="en-US" sz="3600" b="1" cap="all" dirty="0" smtClean="0">
                <a:solidFill>
                  <a:schemeClr val="tx1"/>
                </a:solidFill>
              </a:rPr>
              <a:t>ANTONYMS</a:t>
            </a:r>
            <a:endParaRPr lang="en-US" sz="3600" b="1" cap="all" dirty="0" smtClean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990600"/>
            <a:ext cx="10668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Select the option that best identifies the sample </a:t>
            </a:r>
            <a:r>
              <a:rPr lang="en-US" sz="2800" b="1" i="1" dirty="0" smtClean="0"/>
              <a:t>words:</a:t>
            </a:r>
            <a:endParaRPr lang="en-US" sz="2800" b="1" dirty="0" smtClean="0"/>
          </a:p>
          <a:p>
            <a:r>
              <a:rPr lang="en-US" sz="2800" b="1" dirty="0" smtClean="0"/>
              <a:t>1. AUGMENT : SUPPLEMENT – These words…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Have similar meanings. 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Have contradictory meanings. 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Have neither similar nor contradictory meanings.</a:t>
            </a:r>
          </a:p>
          <a:p>
            <a:r>
              <a:rPr lang="en-US" sz="2800" b="1" dirty="0" smtClean="0"/>
              <a:t>2. RETRACT : RETRIEVE – These words…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Have similar meanings. 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Have contradictory meanings. 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Have neither similar nor contradictory meanings.</a:t>
            </a:r>
          </a:p>
          <a:p>
            <a:r>
              <a:rPr lang="en-US" sz="2800" b="1" dirty="0" smtClean="0"/>
              <a:t>3. CONFOUND : CONFINE – These words…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Have similar meanings. 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Have contradictory meanings. 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Have neither similar nor contradictory meanings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533400"/>
            <a:ext cx="105156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4</a:t>
            </a:r>
            <a:r>
              <a:rPr lang="en-US" sz="2800" b="1" dirty="0" smtClean="0"/>
              <a:t>. </a:t>
            </a:r>
            <a:r>
              <a:rPr lang="en-US" sz="2800" b="1" dirty="0" smtClean="0"/>
              <a:t>Select the meaning of the underlined word in this sentence: Dr. Grant ignored Mary’s particular symptoms, instead administering a </a:t>
            </a:r>
            <a:r>
              <a:rPr lang="en-US" sz="2800" b="1" u="sng" dirty="0" smtClean="0"/>
              <a:t>holistic </a:t>
            </a:r>
            <a:r>
              <a:rPr lang="en-US" sz="2800" b="1" dirty="0" smtClean="0"/>
              <a:t>treatment for her condition.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Insensitive to the patient’s needs 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Randomly selected 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Specific to the area indicated by the symptoms 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Concerned with the whole body</a:t>
            </a:r>
          </a:p>
          <a:p>
            <a:r>
              <a:rPr lang="en-US" sz="2800" b="1" dirty="0" smtClean="0"/>
              <a:t>5</a:t>
            </a:r>
            <a:r>
              <a:rPr lang="en-US" sz="2800" b="1" dirty="0" smtClean="0"/>
              <a:t>. </a:t>
            </a:r>
            <a:r>
              <a:rPr lang="en-US" sz="2800" b="1" dirty="0" smtClean="0"/>
              <a:t>Select the meaning of the underlined word in this sentence: The dermatologist was struck by the </a:t>
            </a:r>
            <a:r>
              <a:rPr lang="en-US" sz="2800" b="1" u="sng" dirty="0" smtClean="0"/>
              <a:t>symmetric</a:t>
            </a:r>
            <a:r>
              <a:rPr lang="en-US" sz="2800" b="1" dirty="0" smtClean="0"/>
              <a:t> patterns of scarring on the patient’s back.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Scabbed and oozing 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Painful to the touch 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Occurring in corresponding parts at the same time </a:t>
            </a:r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Geometrically shaped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10668000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1. A</a:t>
            </a:r>
            <a:r>
              <a:rPr lang="en-US" sz="3200" b="1" dirty="0" smtClean="0"/>
              <a:t>:</a:t>
            </a:r>
            <a:r>
              <a:rPr lang="en-US" sz="3200" dirty="0" smtClean="0"/>
              <a:t> </a:t>
            </a:r>
            <a:r>
              <a:rPr lang="en-US" sz="3200" i="1" dirty="0" smtClean="0"/>
              <a:t>Augment</a:t>
            </a:r>
            <a:r>
              <a:rPr lang="en-US" sz="3200" dirty="0" smtClean="0"/>
              <a:t> and </a:t>
            </a:r>
            <a:r>
              <a:rPr lang="en-US" sz="3200" i="1" dirty="0" smtClean="0"/>
              <a:t>supplement</a:t>
            </a:r>
            <a:r>
              <a:rPr lang="en-US" sz="3200" dirty="0" smtClean="0"/>
              <a:t> have similar meanings. Both words refer to increasing the amount of something. “To augment” is to make bigger, while “to supplement” is to add to something</a:t>
            </a:r>
            <a:r>
              <a:rPr lang="en-US" sz="3200" dirty="0" smtClean="0"/>
              <a:t>.</a:t>
            </a:r>
          </a:p>
          <a:p>
            <a:endParaRPr lang="en-US" sz="1400" dirty="0" smtClean="0"/>
          </a:p>
          <a:p>
            <a:r>
              <a:rPr lang="en-US" sz="3200" b="1" dirty="0" smtClean="0"/>
              <a:t>2. A:</a:t>
            </a:r>
            <a:r>
              <a:rPr lang="en-US" sz="3200" dirty="0" smtClean="0"/>
              <a:t> </a:t>
            </a:r>
            <a:r>
              <a:rPr lang="en-US" sz="3200" i="1" dirty="0" smtClean="0"/>
              <a:t>Retract</a:t>
            </a:r>
            <a:r>
              <a:rPr lang="en-US" sz="3200" dirty="0" smtClean="0"/>
              <a:t> and </a:t>
            </a:r>
            <a:r>
              <a:rPr lang="en-US" sz="3200" i="1" dirty="0" smtClean="0"/>
              <a:t>retrieve</a:t>
            </a:r>
            <a:r>
              <a:rPr lang="en-US" sz="3200" dirty="0" smtClean="0"/>
              <a:t> have similar meanings. Both words involve taking something back. “To retract” something is to draw it back or withdraw it (for instance, a statement), and “to retrieve” something is to get it back or regain it</a:t>
            </a:r>
            <a:r>
              <a:rPr lang="en-US" sz="3200" dirty="0" smtClean="0"/>
              <a:t>.</a:t>
            </a:r>
          </a:p>
          <a:p>
            <a:endParaRPr lang="en-US" sz="1600" dirty="0" smtClean="0"/>
          </a:p>
          <a:p>
            <a:r>
              <a:rPr lang="en-US" sz="3200" b="1" dirty="0" smtClean="0"/>
              <a:t>3. C:</a:t>
            </a:r>
            <a:r>
              <a:rPr lang="en-US" sz="3200" dirty="0" smtClean="0"/>
              <a:t> </a:t>
            </a:r>
            <a:r>
              <a:rPr lang="en-US" sz="3200" i="1" dirty="0" smtClean="0"/>
              <a:t>Confound</a:t>
            </a:r>
            <a:r>
              <a:rPr lang="en-US" sz="3200" dirty="0" smtClean="0"/>
              <a:t> and </a:t>
            </a:r>
            <a:r>
              <a:rPr lang="en-US" sz="3200" i="1" dirty="0" smtClean="0"/>
              <a:t>confine</a:t>
            </a:r>
            <a:r>
              <a:rPr lang="en-US" sz="3200" dirty="0" smtClean="0"/>
              <a:t> have different and unrelated meanings. Confound means to confuse, while confine means to restrict or lock up.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685800"/>
            <a:ext cx="9677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What is an Antonym?</a:t>
            </a:r>
          </a:p>
          <a:p>
            <a:endParaRPr lang="en-US" sz="3200" b="1" dirty="0" smtClean="0"/>
          </a:p>
          <a:p>
            <a:r>
              <a:rPr lang="en-US" sz="3200" dirty="0" smtClean="0"/>
              <a:t>An antonym is a word/phrase that means the opposite of another word or phrase. Check the examples.</a:t>
            </a:r>
          </a:p>
          <a:p>
            <a:endParaRPr lang="en-US" sz="3200" dirty="0" smtClean="0"/>
          </a:p>
          <a:p>
            <a:r>
              <a:rPr lang="en-US" sz="3200" b="1" dirty="0" smtClean="0"/>
              <a:t>Antonym examples:</a:t>
            </a:r>
            <a:endParaRPr lang="en-US" sz="3200" dirty="0" smtClean="0"/>
          </a:p>
          <a:p>
            <a:pPr lvl="0"/>
            <a:r>
              <a:rPr lang="en-US" sz="3200" dirty="0" smtClean="0"/>
              <a:t>Admire – Detest</a:t>
            </a:r>
          </a:p>
          <a:p>
            <a:pPr lvl="0"/>
            <a:r>
              <a:rPr lang="en-US" sz="3200" dirty="0" smtClean="0"/>
              <a:t>Bravery – Cowardice</a:t>
            </a:r>
          </a:p>
          <a:p>
            <a:pPr lvl="0"/>
            <a:r>
              <a:rPr lang="en-US" sz="3200" dirty="0" smtClean="0"/>
              <a:t>Crooked – Straight</a:t>
            </a:r>
          </a:p>
          <a:p>
            <a:pPr lvl="0"/>
            <a:r>
              <a:rPr lang="en-US" sz="3200" dirty="0" smtClean="0"/>
              <a:t>Dainty – Clumsy</a:t>
            </a:r>
          </a:p>
          <a:p>
            <a:pPr lvl="0"/>
            <a:r>
              <a:rPr lang="en-US" sz="3200" dirty="0" smtClean="0"/>
              <a:t>Economise – Waste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39850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363915"/>
            <a:ext cx="1021080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</a:t>
            </a:r>
            <a:r>
              <a:rPr lang="en-US" sz="3200" b="1" dirty="0" smtClean="0"/>
              <a:t>. </a:t>
            </a:r>
            <a:r>
              <a:rPr lang="en-US" sz="3200" b="1" dirty="0" smtClean="0"/>
              <a:t>D:</a:t>
            </a:r>
            <a:r>
              <a:rPr lang="en-US" sz="3200" dirty="0" smtClean="0"/>
              <a:t> The word </a:t>
            </a:r>
            <a:r>
              <a:rPr lang="en-US" sz="3200" i="1" dirty="0" smtClean="0"/>
              <a:t>holistic</a:t>
            </a:r>
            <a:r>
              <a:rPr lang="en-US" sz="3200" dirty="0" smtClean="0"/>
              <a:t> as it is used in this sentence means “concerned with the whole rather than the parts”-option D. </a:t>
            </a:r>
            <a:endParaRPr lang="en-US" sz="3200" dirty="0" smtClean="0"/>
          </a:p>
          <a:p>
            <a:endParaRPr lang="en-US" sz="1600" dirty="0" smtClean="0"/>
          </a:p>
          <a:p>
            <a:r>
              <a:rPr lang="en-US" sz="3200" dirty="0" smtClean="0"/>
              <a:t>Many </a:t>
            </a:r>
            <a:r>
              <a:rPr lang="en-US" sz="3200" dirty="0" smtClean="0"/>
              <a:t>doctors, particularly those who favor an osteopathic approach, try to consider the patient’s health from a holistic perspective; that is, they try to improve health in its entirety rather than simply eliminate specific symptoms</a:t>
            </a:r>
            <a:r>
              <a:rPr lang="en-US" sz="3200" dirty="0" smtClean="0"/>
              <a:t>.</a:t>
            </a:r>
          </a:p>
          <a:p>
            <a:endParaRPr lang="en-US" dirty="0" smtClean="0"/>
          </a:p>
          <a:p>
            <a:r>
              <a:rPr lang="en-US" sz="3200" b="1" dirty="0" smtClean="0"/>
              <a:t>5</a:t>
            </a:r>
            <a:r>
              <a:rPr lang="en-US" sz="3200" b="1" dirty="0" smtClean="0"/>
              <a:t>. </a:t>
            </a:r>
            <a:r>
              <a:rPr lang="en-US" sz="3200" b="1" dirty="0" smtClean="0"/>
              <a:t>C:</a:t>
            </a:r>
            <a:r>
              <a:rPr lang="en-US" sz="3200" dirty="0" smtClean="0"/>
              <a:t> The word </a:t>
            </a:r>
            <a:r>
              <a:rPr lang="en-US" sz="3200" i="1" dirty="0" smtClean="0"/>
              <a:t>symmetric</a:t>
            </a:r>
            <a:r>
              <a:rPr lang="en-US" sz="3200" dirty="0" smtClean="0"/>
              <a:t> as it is used in this sentence means “occurring in corresponding parts at the same time.” </a:t>
            </a:r>
            <a:endParaRPr lang="en-US" sz="3200" dirty="0" smtClean="0"/>
          </a:p>
          <a:p>
            <a:endParaRPr lang="en-US" dirty="0" smtClean="0"/>
          </a:p>
          <a:p>
            <a:r>
              <a:rPr lang="en-US" sz="3200" dirty="0" smtClean="0"/>
              <a:t>Some </a:t>
            </a:r>
            <a:r>
              <a:rPr lang="en-US" sz="3200" dirty="0" smtClean="0"/>
              <a:t>illnesses will cause symmetric rashes, meaning that both the right and left sides of the body are afflicted with similarly shaped inflammation.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304800"/>
            <a:ext cx="102108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Question: 1</a:t>
            </a:r>
          </a:p>
          <a:p>
            <a:r>
              <a:rPr lang="en-US" sz="3000" b="1" dirty="0" smtClean="0"/>
              <a:t>Choose the correct antonym of the given </a:t>
            </a:r>
            <a:r>
              <a:rPr lang="en-US" sz="3000" b="1" dirty="0" smtClean="0"/>
              <a:t>word: </a:t>
            </a:r>
            <a:r>
              <a:rPr lang="en-US" sz="3000" dirty="0" smtClean="0"/>
              <a:t>Minatory</a:t>
            </a:r>
            <a:endParaRPr lang="en-US" sz="3000" dirty="0" smtClean="0"/>
          </a:p>
          <a:p>
            <a:r>
              <a:rPr lang="en-US" sz="3000" dirty="0" smtClean="0"/>
              <a:t>(A) Reassuring</a:t>
            </a:r>
          </a:p>
          <a:p>
            <a:r>
              <a:rPr lang="en-US" sz="3000" dirty="0" smtClean="0"/>
              <a:t>(B) Genuine</a:t>
            </a:r>
          </a:p>
          <a:p>
            <a:r>
              <a:rPr lang="en-US" sz="3000" dirty="0" smtClean="0"/>
              <a:t>(C) Creative</a:t>
            </a:r>
          </a:p>
          <a:p>
            <a:r>
              <a:rPr lang="en-US" sz="3000" dirty="0" smtClean="0"/>
              <a:t>(D) </a:t>
            </a:r>
            <a:r>
              <a:rPr lang="en-US" sz="3000" dirty="0" smtClean="0"/>
              <a:t>Obvious</a:t>
            </a:r>
          </a:p>
          <a:p>
            <a:endParaRPr lang="en-US" sz="3000" dirty="0" smtClean="0"/>
          </a:p>
          <a:p>
            <a:r>
              <a:rPr lang="en-US" sz="3000" dirty="0" smtClean="0"/>
              <a:t>Question: 2</a:t>
            </a:r>
          </a:p>
          <a:p>
            <a:r>
              <a:rPr lang="en-US" sz="3000" b="1" dirty="0" smtClean="0"/>
              <a:t>Choose the correct antonym of the given </a:t>
            </a:r>
            <a:r>
              <a:rPr lang="en-US" sz="3000" b="1" dirty="0" smtClean="0"/>
              <a:t>word: </a:t>
            </a:r>
            <a:r>
              <a:rPr lang="en-US" sz="3000" dirty="0" smtClean="0"/>
              <a:t>Ameliorate</a:t>
            </a:r>
            <a:endParaRPr lang="en-US" sz="3000" dirty="0" smtClean="0"/>
          </a:p>
          <a:p>
            <a:r>
              <a:rPr lang="en-US" sz="3000" dirty="0" smtClean="0"/>
              <a:t>(A) Dissemble</a:t>
            </a:r>
          </a:p>
          <a:p>
            <a:r>
              <a:rPr lang="en-US" sz="3000" dirty="0" smtClean="0"/>
              <a:t>(B) Clasp</a:t>
            </a:r>
          </a:p>
          <a:p>
            <a:r>
              <a:rPr lang="en-US" sz="3000" dirty="0" smtClean="0"/>
              <a:t>(C) Worsen</a:t>
            </a:r>
          </a:p>
          <a:p>
            <a:r>
              <a:rPr lang="en-US" sz="3000" dirty="0" smtClean="0"/>
              <a:t>(D) </a:t>
            </a:r>
            <a:r>
              <a:rPr lang="en-US" sz="3000" dirty="0" smtClean="0"/>
              <a:t>Increase</a:t>
            </a:r>
            <a:endParaRPr lang="en-US" sz="3000" dirty="0" smtClean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18CE1D9-9ED2-6B4F-D1E7-D4DAF4399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562600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609600"/>
            <a:ext cx="100584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Question: 3</a:t>
            </a:r>
          </a:p>
          <a:p>
            <a:r>
              <a:rPr lang="en-US" sz="3000" b="1" dirty="0" smtClean="0"/>
              <a:t>Choose the correct antonym of the given </a:t>
            </a:r>
            <a:r>
              <a:rPr lang="en-US" sz="3000" b="1" dirty="0" smtClean="0"/>
              <a:t>word: </a:t>
            </a:r>
            <a:r>
              <a:rPr lang="en-US" sz="3000" dirty="0" smtClean="0"/>
              <a:t>Conducive</a:t>
            </a:r>
            <a:endParaRPr lang="en-US" sz="3000" dirty="0" smtClean="0"/>
          </a:p>
          <a:p>
            <a:r>
              <a:rPr lang="en-US" sz="3000" dirty="0" smtClean="0"/>
              <a:t>(A) Helpful</a:t>
            </a:r>
          </a:p>
          <a:p>
            <a:r>
              <a:rPr lang="en-US" sz="3000" dirty="0" smtClean="0"/>
              <a:t>(B) Contributory</a:t>
            </a:r>
          </a:p>
          <a:p>
            <a:r>
              <a:rPr lang="en-US" sz="3000" dirty="0" smtClean="0"/>
              <a:t>(C) Useless</a:t>
            </a:r>
          </a:p>
          <a:p>
            <a:r>
              <a:rPr lang="en-US" sz="3000" dirty="0" smtClean="0"/>
              <a:t>(D) </a:t>
            </a:r>
            <a:r>
              <a:rPr lang="en-US" sz="3000" dirty="0" err="1" smtClean="0"/>
              <a:t>Favourable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Question: 4</a:t>
            </a:r>
          </a:p>
          <a:p>
            <a:r>
              <a:rPr lang="en-US" sz="3000" b="1" dirty="0" smtClean="0"/>
              <a:t>Choose the correct antonym of the given </a:t>
            </a:r>
            <a:r>
              <a:rPr lang="en-US" sz="3000" b="1" dirty="0" smtClean="0"/>
              <a:t>word: </a:t>
            </a:r>
            <a:r>
              <a:rPr lang="en-US" sz="3000" dirty="0" smtClean="0"/>
              <a:t>Perfunctory</a:t>
            </a:r>
            <a:endParaRPr lang="en-US" sz="3000" dirty="0" smtClean="0"/>
          </a:p>
          <a:p>
            <a:r>
              <a:rPr lang="en-US" sz="3000" dirty="0" smtClean="0"/>
              <a:t>(A) Reckless</a:t>
            </a:r>
          </a:p>
          <a:p>
            <a:r>
              <a:rPr lang="en-US" sz="3000" dirty="0" smtClean="0"/>
              <a:t>(B) Impersonal</a:t>
            </a:r>
          </a:p>
          <a:p>
            <a:r>
              <a:rPr lang="en-US" sz="3000" dirty="0" smtClean="0"/>
              <a:t>(C) Thoughtful</a:t>
            </a:r>
          </a:p>
          <a:p>
            <a:r>
              <a:rPr lang="en-US" sz="3000" dirty="0" smtClean="0"/>
              <a:t>(D) </a:t>
            </a:r>
            <a:r>
              <a:rPr lang="en-US" sz="3000" dirty="0" smtClean="0"/>
              <a:t>Obligatory</a:t>
            </a:r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1066800"/>
            <a:ext cx="9829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Question: 5</a:t>
            </a:r>
          </a:p>
          <a:p>
            <a:r>
              <a:rPr lang="en-US" sz="3000" b="1" dirty="0" smtClean="0"/>
              <a:t>Choose the correct antonym of the given </a:t>
            </a:r>
            <a:r>
              <a:rPr lang="en-US" sz="3000" b="1" dirty="0" smtClean="0"/>
              <a:t>word: </a:t>
            </a:r>
            <a:r>
              <a:rPr lang="en-US" sz="3000" dirty="0" smtClean="0"/>
              <a:t>Meticulous</a:t>
            </a:r>
            <a:endParaRPr lang="en-US" sz="3000" dirty="0" smtClean="0"/>
          </a:p>
          <a:p>
            <a:r>
              <a:rPr lang="en-US" sz="3000" dirty="0" smtClean="0"/>
              <a:t>(A) Planned</a:t>
            </a:r>
          </a:p>
          <a:p>
            <a:r>
              <a:rPr lang="en-US" sz="3000" dirty="0" smtClean="0"/>
              <a:t>(B) Particular</a:t>
            </a:r>
          </a:p>
          <a:p>
            <a:r>
              <a:rPr lang="en-US" sz="3000" dirty="0" smtClean="0"/>
              <a:t>(C) Calculated</a:t>
            </a:r>
          </a:p>
          <a:p>
            <a:r>
              <a:rPr lang="en-US" sz="3000" dirty="0" smtClean="0"/>
              <a:t>(D) Careless</a:t>
            </a:r>
          </a:p>
          <a:p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609600"/>
            <a:ext cx="990600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err="1" smtClean="0"/>
              <a:t>Ans</a:t>
            </a:r>
            <a:r>
              <a:rPr lang="en-US" sz="3000" dirty="0" smtClean="0"/>
              <a:t>: </a:t>
            </a:r>
            <a:r>
              <a:rPr lang="en-US" sz="3000" dirty="0" smtClean="0"/>
              <a:t>A Reassuring</a:t>
            </a:r>
            <a:endParaRPr lang="en-US" sz="3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err="1" smtClean="0"/>
              <a:t>Ans</a:t>
            </a:r>
            <a:r>
              <a:rPr lang="en-US" sz="3000" dirty="0" smtClean="0"/>
              <a:t>: </a:t>
            </a:r>
            <a:r>
              <a:rPr lang="en-US" sz="3000" dirty="0" smtClean="0"/>
              <a:t>C Worsen</a:t>
            </a:r>
            <a:endParaRPr lang="en-US" sz="3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err="1" smtClean="0"/>
              <a:t>Ans</a:t>
            </a:r>
            <a:r>
              <a:rPr lang="en-US" sz="3000" dirty="0" smtClean="0"/>
              <a:t>: </a:t>
            </a:r>
            <a:r>
              <a:rPr lang="en-US" sz="3000" dirty="0" smtClean="0"/>
              <a:t>C Useless</a:t>
            </a:r>
            <a:endParaRPr lang="en-US" sz="3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err="1" smtClean="0"/>
              <a:t>Ans</a:t>
            </a:r>
            <a:r>
              <a:rPr lang="en-US" sz="3000" dirty="0" smtClean="0"/>
              <a:t>: </a:t>
            </a:r>
            <a:r>
              <a:rPr lang="en-US" sz="3000" dirty="0" smtClean="0"/>
              <a:t>C Thoughtful</a:t>
            </a:r>
            <a:endParaRPr lang="en-US" sz="3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000" dirty="0" err="1" smtClean="0"/>
              <a:t>Ans</a:t>
            </a:r>
            <a:r>
              <a:rPr lang="en-US" sz="3000" dirty="0" smtClean="0"/>
              <a:t>: </a:t>
            </a:r>
            <a:r>
              <a:rPr lang="en-US" sz="3000" dirty="0" smtClean="0"/>
              <a:t>D Careless</a:t>
            </a:r>
            <a:endParaRPr lang="en-US" sz="3000" dirty="0" smtClean="0"/>
          </a:p>
          <a:p>
            <a:endParaRPr lang="en-US"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2AB4E27-F90B-B3DE-7E1D-C2349877A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AC6A9685-7C0C-B567-DE12-843ED1674E85}"/>
              </a:ext>
            </a:extLst>
          </p:cNvPr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xmlns="" id="{C11E1B90-195B-F957-F17F-C2F6B1688DAC}"/>
                </a:ext>
              </a:extLst>
            </p:cNvPr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xmlns="" id="{3CFCF918-4F2F-B6A3-7F40-3D4559C0D8CC}"/>
                </a:ext>
              </a:extLst>
            </p:cNvPr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7CCB77-98E2-81AD-25F3-42D7968B5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6400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D5AE0DA-DD27-3740-EDEF-5188D2CB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1066800"/>
            <a:ext cx="106680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Synonyms And Antonyms List</a:t>
            </a:r>
          </a:p>
          <a:p>
            <a:endParaRPr lang="en-US" sz="3200" b="1" dirty="0" smtClean="0"/>
          </a:p>
          <a:p>
            <a:r>
              <a:rPr lang="en-US" sz="3200" dirty="0" smtClean="0"/>
              <a:t>Now that you are familiar with the meanings of both synonyms and antonyms, go through the table below comprising </a:t>
            </a:r>
            <a:r>
              <a:rPr lang="en-US" sz="3200" dirty="0" smtClean="0"/>
              <a:t>some</a:t>
            </a:r>
            <a:r>
              <a:rPr lang="en-US" sz="3200" dirty="0" smtClean="0"/>
              <a:t> </a:t>
            </a:r>
            <a:r>
              <a:rPr lang="en-US" sz="3200" dirty="0" smtClean="0"/>
              <a:t>English Synonyms and Antonyms.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28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6CF3D76-6B5F-16EF-74FA-F71CA43BC991}"/>
              </a:ext>
            </a:extLst>
          </p:cNvPr>
          <p:cNvSpPr/>
          <p:nvPr/>
        </p:nvSpPr>
        <p:spPr>
          <a:xfrm>
            <a:off x="1828800" y="228600"/>
            <a:ext cx="78486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Synonyms And Antonyms List</a:t>
            </a:r>
            <a:endParaRPr lang="en-IN" sz="36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F794CDF-D833-E307-2686-55719CE24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1066800"/>
          <a:ext cx="10058400" cy="5428768"/>
        </p:xfrm>
        <a:graphic>
          <a:graphicData uri="http://schemas.openxmlformats.org/drawingml/2006/table">
            <a:tbl>
              <a:tblPr/>
              <a:tblGrid>
                <a:gridCol w="1905000"/>
                <a:gridCol w="4114800"/>
                <a:gridCol w="4038600"/>
              </a:tblGrid>
              <a:tr h="5334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dirty="0">
                          <a:latin typeface="+mn-lt"/>
                          <a:ea typeface="Times New Roman"/>
                          <a:cs typeface="Mangal"/>
                        </a:rPr>
                        <a:t>Words</a:t>
                      </a:r>
                      <a:endParaRPr lang="en-US" sz="3000" dirty="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 dirty="0">
                          <a:latin typeface="+mn-lt"/>
                          <a:ea typeface="Times New Roman"/>
                          <a:cs typeface="Mangal"/>
                        </a:rPr>
                        <a:t>Synonyms – </a:t>
                      </a:r>
                      <a:r>
                        <a:rPr lang="en-US" sz="2800" b="1" dirty="0" smtClean="0">
                          <a:latin typeface="+mn-lt"/>
                          <a:ea typeface="Times New Roman"/>
                          <a:cs typeface="Mangal"/>
                        </a:rPr>
                        <a:t>Same/Similar</a:t>
                      </a:r>
                      <a:endParaRPr lang="en-US" sz="3000" dirty="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b="1">
                          <a:latin typeface="+mn-lt"/>
                          <a:ea typeface="Times New Roman"/>
                          <a:cs typeface="Mangal"/>
                        </a:rPr>
                        <a:t>Antonyms – Opposites</a:t>
                      </a:r>
                      <a:endParaRPr lang="en-US" sz="3000">
                        <a:latin typeface="+mn-lt"/>
                        <a:ea typeface="Times New Roman"/>
                        <a:cs typeface="Mangal"/>
                      </a:endParaRP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2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Abate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Moderate, decrease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Aggravate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6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Adhere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Comply, observe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Condemn, disjoin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6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Abolish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Abrogate, annul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Setup, establish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2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Acumen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Awareness, brilliance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Stupidity, ignorance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2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Abash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Disconcert, rattle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Uphold, Discompose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368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Absolve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Pardon, forgive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Compel, Accuse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2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Abjure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Forsake, renounce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Approve, Sanction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5180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xmlns="" id="{A714BEC8-8E71-9AD6-024A-040FC3C72DBE}"/>
              </a:ext>
            </a:extLst>
          </p:cNvPr>
          <p:cNvSpPr txBox="1"/>
          <p:nvPr/>
        </p:nvSpPr>
        <p:spPr>
          <a:xfrm>
            <a:off x="562768" y="1720840"/>
            <a:ext cx="1106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D03328-C417-4731-FCF7-FD35C4D0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40019"/>
            <a:ext cx="2057400" cy="121798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609600"/>
          <a:ext cx="10058400" cy="2035788"/>
        </p:xfrm>
        <a:graphic>
          <a:graphicData uri="http://schemas.openxmlformats.org/drawingml/2006/table">
            <a:tbl>
              <a:tblPr/>
              <a:tblGrid>
                <a:gridCol w="1905000"/>
                <a:gridCol w="3276600"/>
                <a:gridCol w="4876800"/>
              </a:tblGrid>
              <a:tr h="4882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Abject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Despicable, servile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Commendable, Praiseworthy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2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Abound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Flourish, proliferate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Deficient, Destitute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82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Abortive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Vain, unproductive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Productive</a:t>
                      </a:r>
                    </a:p>
                  </a:txBody>
                  <a:tcPr marL="76408" marR="76408" marT="76408" marB="76408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0" y="2895600"/>
          <a:ext cx="9982200" cy="2783840"/>
        </p:xfrm>
        <a:graphic>
          <a:graphicData uri="http://schemas.openxmlformats.org/drawingml/2006/table">
            <a:tbl>
              <a:tblPr/>
              <a:tblGrid>
                <a:gridCol w="1996440"/>
                <a:gridCol w="3685735"/>
                <a:gridCol w="4300025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Acrimony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Harshness, bitterness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Courtesy, Benevolence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Accord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Agreement, harmony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Discord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Adjunct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Joined, Added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Separated, Subtracted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Adversity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Misfortune, calamity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Prosperity, Fortune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2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1FFCA070-1F50-2641-4479-AD119BB9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609600"/>
          <a:ext cx="10210800" cy="5567680"/>
        </p:xfrm>
        <a:graphic>
          <a:graphicData uri="http://schemas.openxmlformats.org/drawingml/2006/table">
            <a:tbl>
              <a:tblPr/>
              <a:tblGrid>
                <a:gridCol w="2133599"/>
                <a:gridCol w="3505200"/>
                <a:gridCol w="45720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Barbarous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Frustrate, perplex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Civilized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Bleak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Grim, Austere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Bright, Pleasant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Bewitching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Alluring, charming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Repulsive, Repugnant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Baroque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Florid, gilt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Plain, unadorned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Brittle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Breakable, crisp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Tough, Enduring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Barrier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Barricade, Obstacle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Link, Assistance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Baffle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Astound, Faze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Facilitate, Clarify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Bustle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Commotion, Tumult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Slowness, Quiet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9918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FFCA070-1F50-2641-4479-AD119BB98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9200" y="609600"/>
          <a:ext cx="9677400" cy="5567680"/>
        </p:xfrm>
        <a:graphic>
          <a:graphicData uri="http://schemas.openxmlformats.org/drawingml/2006/table">
            <a:tbl>
              <a:tblPr/>
              <a:tblGrid>
                <a:gridCol w="2133599"/>
                <a:gridCol w="3200400"/>
                <a:gridCol w="4343401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Barren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Desolate, Sterile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Damp, Fertile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Bawdy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Erotic, Coarse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Decent, Moral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Bind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Predicament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Release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Batty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Insane, silly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Sane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Benevolent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Benign, Generous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Malevolent, Miserly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Befogged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Becloud, Dim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Clear headed, Uncloud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Base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Vulgar, Coarse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Summit, Noble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Benign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latin typeface="+mn-lt"/>
                          <a:ea typeface="Times New Roman"/>
                          <a:cs typeface="Mangal"/>
                        </a:rPr>
                        <a:t>Favorable, friendly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latin typeface="+mn-lt"/>
                          <a:ea typeface="Times New Roman"/>
                          <a:cs typeface="Mangal"/>
                        </a:rPr>
                        <a:t>Malignant, Cruel</a:t>
                      </a:r>
                    </a:p>
                  </a:txBody>
                  <a:tcPr marL="85090" marR="85090" marT="85090" marB="85090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3332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2044</Words>
  <Application>Microsoft Office PowerPoint</Application>
  <PresentationFormat>Custom</PresentationFormat>
  <Paragraphs>832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Times New Roman</vt:lpstr>
      <vt:lpstr>Mangal</vt:lpstr>
      <vt:lpstr>Nunito Sans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HOME</cp:lastModifiedBy>
  <cp:revision>438</cp:revision>
  <dcterms:created xsi:type="dcterms:W3CDTF">2006-08-16T00:00:00Z</dcterms:created>
  <dcterms:modified xsi:type="dcterms:W3CDTF">2023-10-22T06:29:35Z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