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5"/>
  </p:notesMasterIdLst>
  <p:handoutMasterIdLst>
    <p:handoutMasterId r:id="rId26"/>
  </p:handoutMasterIdLst>
  <p:sldIdLst>
    <p:sldId id="421" r:id="rId2"/>
    <p:sldId id="448" r:id="rId3"/>
    <p:sldId id="433" r:id="rId4"/>
    <p:sldId id="434" r:id="rId5"/>
    <p:sldId id="427" r:id="rId6"/>
    <p:sldId id="428" r:id="rId7"/>
    <p:sldId id="435" r:id="rId8"/>
    <p:sldId id="431" r:id="rId9"/>
    <p:sldId id="436" r:id="rId10"/>
    <p:sldId id="424" r:id="rId11"/>
    <p:sldId id="429" r:id="rId12"/>
    <p:sldId id="425" r:id="rId13"/>
    <p:sldId id="423" r:id="rId14"/>
    <p:sldId id="422" r:id="rId15"/>
    <p:sldId id="430" r:id="rId16"/>
    <p:sldId id="426" r:id="rId17"/>
    <p:sldId id="440" r:id="rId18"/>
    <p:sldId id="449" r:id="rId19"/>
    <p:sldId id="447" r:id="rId20"/>
    <p:sldId id="441" r:id="rId21"/>
    <p:sldId id="442" r:id="rId22"/>
    <p:sldId id="443" r:id="rId23"/>
    <p:sldId id="289" r:id="rId24"/>
  </p:sldIdLst>
  <p:sldSz cx="12192000" cy="6858000"/>
  <p:notesSz cx="6858000" cy="9144000"/>
  <p:embeddedFontLst>
    <p:embeddedFont>
      <p:font typeface="Calibri" pitchFamily="34" charset="0"/>
      <p:regular r:id="rId27"/>
      <p:bold r:id="rId28"/>
      <p:italic r:id="rId29"/>
      <p:boldItalic r:id="rId30"/>
    </p:embeddedFont>
    <p:embeddedFont>
      <p:font typeface="Mangal" pitchFamily="18" charset="0"/>
      <p:regular r:id="rId31"/>
      <p:bold r:id="rId32"/>
    </p:embeddedFont>
    <p:embeddedFont>
      <p:font typeface="Cambria" pitchFamily="18" charset="0"/>
      <p:regular r:id="rId33"/>
      <p:bold r:id="rId34"/>
      <p:italic r:id="rId35"/>
      <p:boldItalic r:id="rId36"/>
    </p:embeddedFont>
    <p:embeddedFont>
      <p:font typeface="Nunito Sans"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8">
          <p15:clr>
            <a:srgbClr val="A4A3A4"/>
          </p15:clr>
        </p15:guide>
        <p15:guide id="2" pos="6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3C1F"/>
    <a:srgbClr val="000000"/>
    <a:srgbClr val="D94333"/>
    <a:srgbClr val="CB5541"/>
    <a:srgbClr val="D56837"/>
    <a:srgbClr val="F05136"/>
    <a:srgbClr val="E5E5E5"/>
    <a:srgbClr val="525252"/>
    <a:srgbClr val="1A1A1A"/>
    <a:srgbClr val="4A4A4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91C092-623C-448F-BB63-37066A1C765B}" v="3" dt="2023-07-24T01:32:44.776"/>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294" autoAdjust="0"/>
    <p:restoredTop sz="89599" autoAdjust="0"/>
  </p:normalViewPr>
  <p:slideViewPr>
    <p:cSldViewPr>
      <p:cViewPr varScale="1">
        <p:scale>
          <a:sx n="65" d="100"/>
          <a:sy n="65" d="100"/>
        </p:scale>
        <p:origin x="-726" y="-108"/>
      </p:cViewPr>
      <p:guideLst>
        <p:guide orient="horz" pos="698"/>
        <p:guide pos="600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10/24/2023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dirty="0"/>
          </a:p>
        </p:txBody>
      </p:sp>
    </p:spTree>
    <p:extLst>
      <p:ext uri="{BB962C8B-B14F-4D97-AF65-F5344CB8AC3E}">
        <p14:creationId xmlns:p14="http://schemas.microsoft.com/office/powerpoint/2010/main" xmlns="" val="86478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10/24/2023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dirty="0"/>
          </a:p>
        </p:txBody>
      </p:sp>
    </p:spTree>
    <p:extLst>
      <p:ext uri="{BB962C8B-B14F-4D97-AF65-F5344CB8AC3E}">
        <p14:creationId xmlns:p14="http://schemas.microsoft.com/office/powerpoint/2010/main" xmlns="" val="298362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extLst>
      <p:ext uri="{BB962C8B-B14F-4D97-AF65-F5344CB8AC3E}">
        <p14:creationId xmlns:p14="http://schemas.microsoft.com/office/powerpoint/2010/main" xmlns="" val="299345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dirty="0"/>
          </a:p>
        </p:txBody>
      </p:sp>
    </p:spTree>
    <p:extLst>
      <p:ext uri="{BB962C8B-B14F-4D97-AF65-F5344CB8AC3E}">
        <p14:creationId xmlns:p14="http://schemas.microsoft.com/office/powerpoint/2010/main" xmlns="" val="4171576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6" name="Picture 5">
            <a:extLst>
              <a:ext uri="{FF2B5EF4-FFF2-40B4-BE49-F238E27FC236}">
                <a16:creationId xmlns:a16="http://schemas.microsoft.com/office/drawing/2014/main" xmlns="" id="{9F8247E0-BCFF-73A0-0843-94C6EAE1710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678806" y="1998021"/>
            <a:ext cx="4834388" cy="2861958"/>
          </a:xfrm>
          <a:prstGeom prst="rect">
            <a:avLst/>
          </a:prstGeom>
        </p:spPr>
      </p:pic>
    </p:spTree>
    <p:extLst>
      <p:ext uri="{BB962C8B-B14F-4D97-AF65-F5344CB8AC3E}">
        <p14:creationId xmlns:p14="http://schemas.microsoft.com/office/powerpoint/2010/main" xmlns="" val="2854870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1FFCA070-1F50-2641-4479-AD119BB985D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03733"/>
            <a:ext cx="2057400" cy="1217981"/>
          </a:xfrm>
          <a:prstGeom prst="rect">
            <a:avLst/>
          </a:prstGeom>
        </p:spPr>
      </p:pic>
      <p:sp>
        <p:nvSpPr>
          <p:cNvPr id="5" name="TextBox 4"/>
          <p:cNvSpPr txBox="1"/>
          <p:nvPr/>
        </p:nvSpPr>
        <p:spPr>
          <a:xfrm>
            <a:off x="1066800" y="838200"/>
            <a:ext cx="10210800" cy="5077929"/>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To cut someone some slack</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not manage someone very strictly or to not be critical.</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a:t>
            </a:r>
            <a:r>
              <a:rPr lang="en-US" sz="3000" b="1" dirty="0" smtClean="0">
                <a:ea typeface="Times New Roman"/>
                <a:cs typeface="Mangal"/>
              </a:rPr>
              <a:t>Cut me some slack</a:t>
            </a:r>
            <a:r>
              <a:rPr lang="en-US" sz="3000" dirty="0" smtClean="0">
                <a:ea typeface="Times New Roman"/>
                <a:cs typeface="Mangal"/>
              </a:rPr>
              <a:t>. I'm trying.</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To be hard on someone</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criticize or to manage someone very strictly.</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You don't have </a:t>
            </a:r>
            <a:r>
              <a:rPr lang="en-US" sz="3000" b="1" dirty="0" smtClean="0">
                <a:ea typeface="Times New Roman"/>
                <a:cs typeface="Mangal"/>
              </a:rPr>
              <a:t>to be so hard</a:t>
            </a:r>
            <a:r>
              <a:rPr lang="en-US" sz="3000" dirty="0" smtClean="0">
                <a:ea typeface="Times New Roman"/>
                <a:cs typeface="Mangal"/>
              </a:rPr>
              <a:t> on your employees to be successful.</a:t>
            </a:r>
            <a:endParaRPr lang="en-US" sz="3000" dirty="0">
              <a:ea typeface="Times New Roman"/>
              <a:cs typeface="Mangal"/>
            </a:endParaRPr>
          </a:p>
        </p:txBody>
      </p:sp>
    </p:spTree>
    <p:extLst>
      <p:ext uri="{BB962C8B-B14F-4D97-AF65-F5344CB8AC3E}">
        <p14:creationId xmlns:p14="http://schemas.microsoft.com/office/powerpoint/2010/main" xmlns="" val="2999183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FFCA070-1F50-2641-4479-AD119BB985D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03733"/>
            <a:ext cx="2057400" cy="1217981"/>
          </a:xfrm>
          <a:prstGeom prst="rect">
            <a:avLst/>
          </a:prstGeom>
        </p:spPr>
      </p:pic>
      <p:sp>
        <p:nvSpPr>
          <p:cNvPr id="5" name="TextBox 4"/>
          <p:cNvSpPr txBox="1"/>
          <p:nvPr/>
        </p:nvSpPr>
        <p:spPr>
          <a:xfrm>
            <a:off x="609600" y="187328"/>
            <a:ext cx="10972800" cy="6670672"/>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Get something out of one's system</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do something you really want to and have been waiting to.</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I really want to go to karaoke, sing a few songs and just </a:t>
            </a:r>
            <a:r>
              <a:rPr lang="en-US" sz="3000" b="1" dirty="0" smtClean="0">
                <a:ea typeface="Times New Roman"/>
                <a:cs typeface="Mangal"/>
              </a:rPr>
              <a:t>get it out of my system</a:t>
            </a:r>
            <a:r>
              <a:rPr lang="en-US" sz="3000" dirty="0" smtClean="0">
                <a:ea typeface="Times New Roman"/>
                <a:cs typeface="Mangal"/>
              </a:rPr>
              <a:t>.</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Burn bridges</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do something or anger someone to where you cannot go back to how things were and cannot expect help in the future.</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Don't </a:t>
            </a:r>
            <a:r>
              <a:rPr lang="en-US" sz="3000" b="1" dirty="0" smtClean="0">
                <a:ea typeface="Times New Roman"/>
                <a:cs typeface="Mangal"/>
              </a:rPr>
              <a:t>burn bridges</a:t>
            </a:r>
            <a:r>
              <a:rPr lang="en-US" sz="3000" dirty="0" smtClean="0">
                <a:ea typeface="Times New Roman"/>
                <a:cs typeface="Mangal"/>
              </a:rPr>
              <a:t> with your employer. You may need their help in the future.</a:t>
            </a:r>
            <a:endParaRPr lang="en-US" sz="3000" dirty="0">
              <a:ea typeface="Times New Roman"/>
              <a:cs typeface="Mangal"/>
            </a:endParaRPr>
          </a:p>
        </p:txBody>
      </p:sp>
    </p:spTree>
    <p:extLst>
      <p:ext uri="{BB962C8B-B14F-4D97-AF65-F5344CB8AC3E}">
        <p14:creationId xmlns:p14="http://schemas.microsoft.com/office/powerpoint/2010/main" xmlns="" val="2633329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FD5C082-3867-0494-CAA0-112DF18439B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03733"/>
            <a:ext cx="2057400" cy="1217981"/>
          </a:xfrm>
          <a:prstGeom prst="rect">
            <a:avLst/>
          </a:prstGeom>
        </p:spPr>
      </p:pic>
      <p:sp>
        <p:nvSpPr>
          <p:cNvPr id="4" name="TextBox 3"/>
          <p:cNvSpPr txBox="1"/>
          <p:nvPr/>
        </p:nvSpPr>
        <p:spPr>
          <a:xfrm>
            <a:off x="990600" y="838200"/>
            <a:ext cx="10287000" cy="5077929"/>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Sell like hotcakes</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sell very quickly or be in high demand.</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I didn't think my crafts would be that popular but they're </a:t>
            </a:r>
            <a:r>
              <a:rPr lang="en-US" sz="3000" b="1" dirty="0" smtClean="0">
                <a:ea typeface="Times New Roman"/>
                <a:cs typeface="Mangal"/>
              </a:rPr>
              <a:t>selling like hotcakes</a:t>
            </a:r>
            <a:r>
              <a:rPr lang="en-US" sz="3000" dirty="0" smtClean="0">
                <a:ea typeface="Times New Roman"/>
                <a:cs typeface="Mangal"/>
              </a:rPr>
              <a:t>.</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Fish out of water</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be in an unfamiliar or uncomfortable place.</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I don't want to change schools and be a </a:t>
            </a:r>
            <a:r>
              <a:rPr lang="en-US" sz="3000" b="1" dirty="0" smtClean="0">
                <a:ea typeface="Times New Roman"/>
                <a:cs typeface="Mangal"/>
              </a:rPr>
              <a:t>fish out of water</a:t>
            </a:r>
            <a:r>
              <a:rPr lang="en-US" sz="3000" dirty="0" smtClean="0">
                <a:ea typeface="Times New Roman"/>
                <a:cs typeface="Mangal"/>
              </a:rPr>
              <a:t>.</a:t>
            </a:r>
            <a:endParaRPr lang="en-US" sz="3000" dirty="0">
              <a:ea typeface="Times New Roman"/>
              <a:cs typeface="Mangal"/>
            </a:endParaRPr>
          </a:p>
        </p:txBody>
      </p:sp>
    </p:spTree>
    <p:extLst>
      <p:ext uri="{BB962C8B-B14F-4D97-AF65-F5344CB8AC3E}">
        <p14:creationId xmlns:p14="http://schemas.microsoft.com/office/powerpoint/2010/main" xmlns="" val="1642564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CECC9643-A41C-0ECA-62CF-7452B0D248C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03733"/>
            <a:ext cx="2057400" cy="1217981"/>
          </a:xfrm>
          <a:prstGeom prst="rect">
            <a:avLst/>
          </a:prstGeom>
        </p:spPr>
      </p:pic>
      <p:sp>
        <p:nvSpPr>
          <p:cNvPr id="4" name="TextBox 3"/>
          <p:cNvSpPr txBox="1"/>
          <p:nvPr/>
        </p:nvSpPr>
        <p:spPr>
          <a:xfrm>
            <a:off x="914400" y="914400"/>
            <a:ext cx="9982200" cy="5047536"/>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dirty="0" smtClean="0"/>
              <a:t>	</a:t>
            </a:r>
            <a:r>
              <a:rPr lang="en-US" sz="3000" b="1" dirty="0" smtClean="0">
                <a:solidFill>
                  <a:srgbClr val="4F81BD"/>
                </a:solidFill>
                <a:ea typeface="Times New Roman"/>
                <a:cs typeface="Mangal"/>
              </a:rPr>
              <a:t>Step up one’s game</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work harder or perform better.</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You need to </a:t>
            </a:r>
            <a:r>
              <a:rPr lang="en-US" sz="3000" b="1" dirty="0" smtClean="0">
                <a:ea typeface="Times New Roman"/>
                <a:cs typeface="Mangal"/>
              </a:rPr>
              <a:t>step up your game</a:t>
            </a:r>
            <a:r>
              <a:rPr lang="en-US" sz="3000" dirty="0" smtClean="0">
                <a:ea typeface="Times New Roman"/>
                <a:cs typeface="Mangal"/>
              </a:rPr>
              <a:t> if you want a        </a:t>
            </a:r>
          </a:p>
          <a:p>
            <a:pPr marL="457200" marR="0">
              <a:lnSpc>
                <a:spcPct val="115000"/>
              </a:lnSpc>
              <a:spcBef>
                <a:spcPts val="600"/>
              </a:spcBef>
              <a:spcAft>
                <a:spcPts val="600"/>
              </a:spcAft>
            </a:pPr>
            <a:r>
              <a:rPr lang="en-US" sz="3000" dirty="0" smtClean="0">
                <a:ea typeface="Times New Roman"/>
                <a:cs typeface="Mangal"/>
              </a:rPr>
              <a:t>                  promotion this year.</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Your guess is as good as mine</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I don't know either.</a:t>
            </a:r>
          </a:p>
          <a:p>
            <a:r>
              <a:rPr lang="en-US" sz="3000" b="1" dirty="0" smtClean="0">
                <a:ea typeface="Times New Roman"/>
                <a:cs typeface="Mangal"/>
              </a:rPr>
              <a:t>     Example</a:t>
            </a:r>
            <a:r>
              <a:rPr lang="en-US" sz="3000" dirty="0" smtClean="0">
                <a:ea typeface="Times New Roman"/>
                <a:cs typeface="Mangal"/>
              </a:rPr>
              <a:t>: I haven't found out anything so </a:t>
            </a:r>
            <a:r>
              <a:rPr lang="en-US" sz="3000" b="1" dirty="0" smtClean="0">
                <a:ea typeface="Times New Roman"/>
                <a:cs typeface="Mangal"/>
              </a:rPr>
              <a:t>your guess is as     </a:t>
            </a:r>
          </a:p>
          <a:p>
            <a:r>
              <a:rPr lang="en-US" sz="3000" b="1" dirty="0" smtClean="0">
                <a:ea typeface="Times New Roman"/>
                <a:cs typeface="Mangal"/>
              </a:rPr>
              <a:t>                        good as mine</a:t>
            </a:r>
            <a:r>
              <a:rPr lang="en-US" sz="3000" dirty="0" smtClean="0">
                <a:ea typeface="Times New Roman"/>
                <a:cs typeface="Mangal"/>
              </a:rPr>
              <a:t>.</a:t>
            </a:r>
            <a:endParaRPr lang="en-IN" sz="3000" dirty="0" smtClean="0"/>
          </a:p>
        </p:txBody>
      </p:sp>
    </p:spTree>
    <p:extLst>
      <p:ext uri="{BB962C8B-B14F-4D97-AF65-F5344CB8AC3E}">
        <p14:creationId xmlns:p14="http://schemas.microsoft.com/office/powerpoint/2010/main" xmlns="" val="4085029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8">
            <a:extLst>
              <a:ext uri="{FF2B5EF4-FFF2-40B4-BE49-F238E27FC236}">
                <a16:creationId xmlns:a16="http://schemas.microsoft.com/office/drawing/2014/main" xmlns="" id="{B0C9D13A-25C6-8125-97D4-951350F8FD5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B18CE1D9-9ED2-6B4F-D1E7-D4DAF439949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562600"/>
            <a:ext cx="2057400" cy="1217981"/>
          </a:xfrm>
          <a:prstGeom prst="rect">
            <a:avLst/>
          </a:prstGeom>
        </p:spPr>
      </p:pic>
      <p:sp>
        <p:nvSpPr>
          <p:cNvPr id="8" name="TextBox 7"/>
          <p:cNvSpPr txBox="1"/>
          <p:nvPr/>
        </p:nvSpPr>
        <p:spPr>
          <a:xfrm>
            <a:off x="914400" y="762000"/>
            <a:ext cx="10515600" cy="5109091"/>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Leave out in the cold</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be ignored or not considered.</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Not being invited to any of the meetings lately has me feeling </a:t>
            </a:r>
            <a:r>
              <a:rPr lang="en-US" sz="3000" b="1" dirty="0" smtClean="0">
                <a:ea typeface="Times New Roman"/>
                <a:cs typeface="Mangal"/>
              </a:rPr>
              <a:t>left out in the cold</a:t>
            </a:r>
            <a:r>
              <a:rPr lang="en-US" sz="3000" dirty="0" smtClean="0">
                <a:ea typeface="Times New Roman"/>
                <a:cs typeface="Mangal"/>
              </a:rPr>
              <a:t>.</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Keep an ear to the ground</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listen for new information.</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I'll </a:t>
            </a:r>
            <a:r>
              <a:rPr lang="en-US" sz="3000" b="1" dirty="0" smtClean="0">
                <a:ea typeface="Times New Roman"/>
                <a:cs typeface="Mangal"/>
              </a:rPr>
              <a:t>keep an ear to the ground</a:t>
            </a:r>
            <a:r>
              <a:rPr lang="en-US" sz="3000" dirty="0" smtClean="0">
                <a:ea typeface="Times New Roman"/>
                <a:cs typeface="Mangal"/>
              </a:rPr>
              <a:t> for any updates on the project.</a:t>
            </a:r>
          </a:p>
        </p:txBody>
      </p:sp>
    </p:spTree>
    <p:extLst>
      <p:ext uri="{BB962C8B-B14F-4D97-AF65-F5344CB8AC3E}">
        <p14:creationId xmlns:p14="http://schemas.microsoft.com/office/powerpoint/2010/main" xmlns="" val="20266795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D305F268-3FA3-FD6E-8A4E-D647B44C400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
        <p:nvSpPr>
          <p:cNvPr id="7" name="TextBox 6"/>
          <p:cNvSpPr txBox="1"/>
          <p:nvPr/>
        </p:nvSpPr>
        <p:spPr>
          <a:xfrm>
            <a:off x="990600" y="533400"/>
            <a:ext cx="10058400" cy="5958554"/>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200" b="1" dirty="0" smtClean="0">
                <a:solidFill>
                  <a:srgbClr val="4F81BD"/>
                </a:solidFill>
                <a:ea typeface="Times New Roman"/>
                <a:cs typeface="Mangal"/>
              </a:rPr>
              <a:t>Up in arms</a:t>
            </a:r>
            <a:endParaRPr lang="en-US" sz="32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200" b="1" dirty="0" smtClean="0">
                <a:ea typeface="Times New Roman"/>
                <a:cs typeface="Mangal"/>
              </a:rPr>
              <a:t>Meaning</a:t>
            </a:r>
            <a:r>
              <a:rPr lang="en-US" sz="3200" dirty="0" smtClean="0">
                <a:ea typeface="Times New Roman"/>
                <a:cs typeface="Mangal"/>
              </a:rPr>
              <a:t>: To be angry or overreact.</a:t>
            </a:r>
          </a:p>
          <a:p>
            <a:pPr marL="457200" marR="0">
              <a:lnSpc>
                <a:spcPct val="115000"/>
              </a:lnSpc>
              <a:spcBef>
                <a:spcPts val="600"/>
              </a:spcBef>
              <a:spcAft>
                <a:spcPts val="600"/>
              </a:spcAft>
            </a:pPr>
            <a:r>
              <a:rPr lang="en-US" sz="3200" b="1" dirty="0" smtClean="0">
                <a:ea typeface="Times New Roman"/>
                <a:cs typeface="Mangal"/>
              </a:rPr>
              <a:t>Example</a:t>
            </a:r>
            <a:r>
              <a:rPr lang="en-US" sz="3200" dirty="0" smtClean="0">
                <a:ea typeface="Times New Roman"/>
                <a:cs typeface="Mangal"/>
              </a:rPr>
              <a:t>: Don't get </a:t>
            </a:r>
            <a:r>
              <a:rPr lang="en-US" sz="3200" b="1" dirty="0" smtClean="0">
                <a:ea typeface="Times New Roman"/>
                <a:cs typeface="Mangal"/>
              </a:rPr>
              <a:t>up in arms</a:t>
            </a:r>
            <a:r>
              <a:rPr lang="en-US" sz="3200" dirty="0" smtClean="0">
                <a:ea typeface="Times New Roman"/>
                <a:cs typeface="Mangal"/>
              </a:rPr>
              <a:t>. I'm just telling you what happened.</a:t>
            </a:r>
          </a:p>
          <a:p>
            <a:pPr marL="342900" marR="0" lvl="0" indent="-342900">
              <a:lnSpc>
                <a:spcPct val="115000"/>
              </a:lnSpc>
              <a:spcBef>
                <a:spcPts val="600"/>
              </a:spcBef>
              <a:spcAft>
                <a:spcPts val="600"/>
              </a:spcAft>
              <a:tabLst>
                <a:tab pos="457200" algn="l"/>
              </a:tabLst>
            </a:pPr>
            <a:r>
              <a:rPr lang="en-US" sz="3200" b="1" dirty="0" smtClean="0">
                <a:solidFill>
                  <a:srgbClr val="4F81BD"/>
                </a:solidFill>
                <a:ea typeface="Times New Roman"/>
                <a:cs typeface="Mangal"/>
              </a:rPr>
              <a:t>Run around in circles</a:t>
            </a:r>
            <a:endParaRPr lang="en-US" sz="32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200" b="1" dirty="0" smtClean="0">
                <a:ea typeface="Times New Roman"/>
                <a:cs typeface="Mangal"/>
              </a:rPr>
              <a:t>Meaning</a:t>
            </a:r>
            <a:r>
              <a:rPr lang="en-US" sz="3200" dirty="0" smtClean="0">
                <a:ea typeface="Times New Roman"/>
                <a:cs typeface="Mangal"/>
              </a:rPr>
              <a:t>: To put effort into something while making little or no progress.</a:t>
            </a:r>
            <a:endParaRPr lang="en-US" sz="2400" dirty="0" smtClean="0">
              <a:ea typeface="Times New Roman"/>
              <a:cs typeface="Mangal"/>
            </a:endParaRPr>
          </a:p>
          <a:p>
            <a:pPr marL="457200" marR="0">
              <a:lnSpc>
                <a:spcPct val="115000"/>
              </a:lnSpc>
              <a:spcBef>
                <a:spcPts val="600"/>
              </a:spcBef>
              <a:spcAft>
                <a:spcPts val="600"/>
              </a:spcAft>
            </a:pPr>
            <a:r>
              <a:rPr lang="en-US" sz="3200" b="1" dirty="0" smtClean="0">
                <a:ea typeface="Times New Roman"/>
                <a:cs typeface="Mangal"/>
              </a:rPr>
              <a:t>Example</a:t>
            </a:r>
            <a:r>
              <a:rPr lang="en-US" sz="3200" dirty="0" smtClean="0">
                <a:ea typeface="Times New Roman"/>
                <a:cs typeface="Mangal"/>
              </a:rPr>
              <a:t>: My boss has me </a:t>
            </a:r>
            <a:r>
              <a:rPr lang="en-US" sz="3200" b="1" dirty="0" smtClean="0">
                <a:ea typeface="Times New Roman"/>
                <a:cs typeface="Mangal"/>
              </a:rPr>
              <a:t>running around in circles</a:t>
            </a:r>
            <a:r>
              <a:rPr lang="en-US" sz="3200" dirty="0" smtClean="0">
                <a:ea typeface="Times New Roman"/>
                <a:cs typeface="Mangal"/>
              </a:rPr>
              <a:t> with unnecessary tasks that aren't getting us anywhere.</a:t>
            </a:r>
            <a:endParaRPr lang="en-US" sz="2400" dirty="0" smtClean="0">
              <a:ea typeface="Times New Roman"/>
              <a:cs typeface="Mangal"/>
            </a:endParaRPr>
          </a:p>
        </p:txBody>
      </p:sp>
    </p:spTree>
    <p:extLst>
      <p:ext uri="{BB962C8B-B14F-4D97-AF65-F5344CB8AC3E}">
        <p14:creationId xmlns:p14="http://schemas.microsoft.com/office/powerpoint/2010/main" xmlns="" val="2178055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D305F268-3FA3-FD6E-8A4E-D647B44C400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
        <p:nvSpPr>
          <p:cNvPr id="4" name="TextBox 3"/>
          <p:cNvSpPr txBox="1"/>
          <p:nvPr/>
        </p:nvSpPr>
        <p:spPr>
          <a:xfrm>
            <a:off x="914400" y="381000"/>
            <a:ext cx="10591800" cy="6139758"/>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Scrape the barrel</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make choices you don't want to or normally wouldn't.</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They're not great but I was really </a:t>
            </a:r>
            <a:r>
              <a:rPr lang="en-US" sz="3000" b="1" dirty="0" smtClean="0">
                <a:ea typeface="Times New Roman"/>
                <a:cs typeface="Mangal"/>
              </a:rPr>
              <a:t>scraping the barrel</a:t>
            </a:r>
            <a:r>
              <a:rPr lang="en-US" sz="3000" dirty="0" smtClean="0">
                <a:ea typeface="Times New Roman"/>
                <a:cs typeface="Mangal"/>
              </a:rPr>
              <a:t> to find something.</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Blessing in disguise</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Something that seems bad but provides some benefit.</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I hated that assignment but it was a </a:t>
            </a:r>
            <a:r>
              <a:rPr lang="en-US" sz="3000" b="1" dirty="0" smtClean="0">
                <a:ea typeface="Times New Roman"/>
                <a:cs typeface="Mangal"/>
              </a:rPr>
              <a:t>blessing in disguise</a:t>
            </a:r>
            <a:r>
              <a:rPr lang="en-US" sz="3000" dirty="0" smtClean="0">
                <a:ea typeface="Times New Roman"/>
                <a:cs typeface="Mangal"/>
              </a:rPr>
              <a:t> since it taught me things that I use for the job I have now.</a:t>
            </a:r>
            <a:endParaRPr lang="en-US" sz="3000" dirty="0">
              <a:ea typeface="Times New Roman"/>
              <a:cs typeface="Mangal"/>
            </a:endParaRPr>
          </a:p>
        </p:txBody>
      </p:sp>
    </p:spTree>
    <p:extLst>
      <p:ext uri="{BB962C8B-B14F-4D97-AF65-F5344CB8AC3E}">
        <p14:creationId xmlns:p14="http://schemas.microsoft.com/office/powerpoint/2010/main" xmlns="" val="38140627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990600"/>
            <a:ext cx="10896600" cy="4431983"/>
          </a:xfrm>
          <a:prstGeom prst="rect">
            <a:avLst/>
          </a:prstGeom>
          <a:noFill/>
        </p:spPr>
        <p:txBody>
          <a:bodyPr wrap="square" rtlCol="0">
            <a:spAutoFit/>
          </a:bodyPr>
          <a:lstStyle/>
          <a:p>
            <a:pPr marL="514350" indent="-514350">
              <a:buAutoNum type="arabicPeriod"/>
            </a:pPr>
            <a:r>
              <a:rPr lang="en-US" sz="3000" dirty="0" smtClean="0"/>
              <a:t>After going to the zoo, the mall, and the movies, Cassie was sick of </a:t>
            </a:r>
            <a:r>
              <a:rPr lang="en-US" sz="3000" b="1" dirty="0" smtClean="0"/>
              <a:t>bending over backwards </a:t>
            </a:r>
            <a:r>
              <a:rPr lang="en-US" sz="3000" dirty="0" smtClean="0"/>
              <a:t>to entertain her nieces.</a:t>
            </a:r>
          </a:p>
          <a:p>
            <a:pPr marL="514350" indent="-514350"/>
            <a:endParaRPr lang="en-US" sz="3000" dirty="0" smtClean="0"/>
          </a:p>
          <a:p>
            <a:pPr>
              <a:lnSpc>
                <a:spcPct val="150000"/>
              </a:lnSpc>
            </a:pPr>
            <a:r>
              <a:rPr lang="en-US" sz="3000" dirty="0" smtClean="0"/>
              <a:t>a. Cassie was doing very little to entertain her nieces.</a:t>
            </a:r>
          </a:p>
          <a:p>
            <a:pPr>
              <a:lnSpc>
                <a:spcPct val="150000"/>
              </a:lnSpc>
            </a:pPr>
            <a:r>
              <a:rPr lang="en-US" sz="3000" dirty="0" smtClean="0"/>
              <a:t>b. Cassie was making small efforts to entertain her nieces.</a:t>
            </a:r>
          </a:p>
          <a:p>
            <a:pPr>
              <a:lnSpc>
                <a:spcPct val="150000"/>
              </a:lnSpc>
            </a:pPr>
            <a:r>
              <a:rPr lang="en-US" sz="3000" dirty="0" smtClean="0"/>
              <a:t>c. Cassie was trying very hard to entertain her nieces.</a:t>
            </a:r>
          </a:p>
          <a:p>
            <a:pPr>
              <a:lnSpc>
                <a:spcPct val="150000"/>
              </a:lnSpc>
            </a:pPr>
            <a:r>
              <a:rPr lang="en-US" sz="3000" dirty="0" smtClean="0"/>
              <a:t>d. Cassie was not trying at all to entertain her nieces.</a:t>
            </a:r>
          </a:p>
          <a:p>
            <a:endParaRPr lang="en-US" sz="1200" dirty="0" smtClean="0"/>
          </a:p>
        </p:txBody>
      </p:sp>
      <p:sp>
        <p:nvSpPr>
          <p:cNvPr id="3" name="Rectangle 2">
            <a:extLst>
              <a:ext uri="{FF2B5EF4-FFF2-40B4-BE49-F238E27FC236}">
                <a16:creationId xmlns:a16="http://schemas.microsoft.com/office/drawing/2014/main" xmlns="" id="{F1B7C711-6C7D-89E9-1E3D-235F52A2AFC7}"/>
              </a:ext>
            </a:extLst>
          </p:cNvPr>
          <p:cNvSpPr/>
          <p:nvPr/>
        </p:nvSpPr>
        <p:spPr>
          <a:xfrm>
            <a:off x="914400" y="304801"/>
            <a:ext cx="9982200" cy="6095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Test on Idioms</a:t>
            </a:r>
            <a:endParaRPr lang="en-IN" sz="3600" dirty="0">
              <a:solidFill>
                <a:schemeClr val="tx1"/>
              </a:solidFill>
            </a:endParaRPr>
          </a:p>
        </p:txBody>
      </p:sp>
      <p:pic>
        <p:nvPicPr>
          <p:cNvPr id="4" name="Picture 3">
            <a:extLst>
              <a:ext uri="{FF2B5EF4-FFF2-40B4-BE49-F238E27FC236}">
                <a16:creationId xmlns:a16="http://schemas.microsoft.com/office/drawing/2014/main" xmlns="" id="{B18CE1D9-9ED2-6B4F-D1E7-D4DAF439949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562600"/>
            <a:ext cx="2057400" cy="121798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371600"/>
            <a:ext cx="9829800" cy="4708981"/>
          </a:xfrm>
          <a:prstGeom prst="rect">
            <a:avLst/>
          </a:prstGeom>
          <a:noFill/>
        </p:spPr>
        <p:txBody>
          <a:bodyPr wrap="square" rtlCol="0">
            <a:spAutoFit/>
          </a:bodyPr>
          <a:lstStyle/>
          <a:p>
            <a:r>
              <a:rPr lang="en-US" sz="3000" dirty="0" smtClean="0"/>
              <a:t>2. Bobby would have been playing ball </a:t>
            </a:r>
            <a:r>
              <a:rPr lang="en-US" sz="3000" b="1" dirty="0" smtClean="0"/>
              <a:t>until the cows came home </a:t>
            </a:r>
            <a:r>
              <a:rPr lang="en-US" sz="3000" dirty="0" smtClean="0"/>
              <a:t>if it hadn’t been for Suzie dragging him home for dinner.</a:t>
            </a:r>
          </a:p>
          <a:p>
            <a:endParaRPr lang="en-US" sz="3000" dirty="0" smtClean="0"/>
          </a:p>
          <a:p>
            <a:pPr>
              <a:lnSpc>
                <a:spcPct val="150000"/>
              </a:lnSpc>
            </a:pPr>
            <a:r>
              <a:rPr lang="en-US" sz="3000" dirty="0" smtClean="0"/>
              <a:t>a. Bobby was just about to stop playing ball.</a:t>
            </a:r>
          </a:p>
          <a:p>
            <a:pPr>
              <a:lnSpc>
                <a:spcPct val="150000"/>
              </a:lnSpc>
            </a:pPr>
            <a:r>
              <a:rPr lang="en-US" sz="3000" dirty="0" smtClean="0"/>
              <a:t>b. Bobby didn’t even want to play ball to begin with.</a:t>
            </a:r>
          </a:p>
          <a:p>
            <a:pPr>
              <a:lnSpc>
                <a:spcPct val="150000"/>
              </a:lnSpc>
            </a:pPr>
            <a:r>
              <a:rPr lang="en-US" sz="3000" dirty="0" smtClean="0"/>
              <a:t>c. Bobby prefers nature to athletics.</a:t>
            </a:r>
          </a:p>
          <a:p>
            <a:pPr>
              <a:lnSpc>
                <a:spcPct val="150000"/>
              </a:lnSpc>
            </a:pPr>
            <a:r>
              <a:rPr lang="en-US" sz="3000" dirty="0" smtClean="0"/>
              <a:t>d. Bobby would have continued playing ball for a long time.</a:t>
            </a:r>
          </a:p>
          <a:p>
            <a:endParaRPr lang="en-US" sz="3000" dirty="0"/>
          </a:p>
        </p:txBody>
      </p:sp>
      <p:pic>
        <p:nvPicPr>
          <p:cNvPr id="3" name="Picture 2">
            <a:extLst>
              <a:ext uri="{FF2B5EF4-FFF2-40B4-BE49-F238E27FC236}">
                <a16:creationId xmlns:a16="http://schemas.microsoft.com/office/drawing/2014/main" xmlns="" id="{E2AB4E27-F90B-B3DE-7E1D-C2349877A41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533400"/>
            <a:ext cx="10515600" cy="5632311"/>
          </a:xfrm>
          <a:prstGeom prst="rect">
            <a:avLst/>
          </a:prstGeom>
          <a:noFill/>
        </p:spPr>
        <p:txBody>
          <a:bodyPr wrap="square" rtlCol="0">
            <a:spAutoFit/>
          </a:bodyPr>
          <a:lstStyle/>
          <a:p>
            <a:r>
              <a:rPr lang="en-US" sz="3000" dirty="0" smtClean="0"/>
              <a:t>3. You might think that Billy Parker is the kid who has everything, but if you saw the list of chores his parents give him, I guarantee that you wouldn’t want to be </a:t>
            </a:r>
            <a:r>
              <a:rPr lang="en-US" sz="3000" b="1" dirty="0" smtClean="0"/>
              <a:t>in his shoes</a:t>
            </a:r>
            <a:r>
              <a:rPr lang="en-US" sz="3000" dirty="0" smtClean="0"/>
              <a:t>.</a:t>
            </a:r>
          </a:p>
          <a:p>
            <a:endParaRPr lang="en-US" sz="3000" dirty="0" smtClean="0"/>
          </a:p>
          <a:p>
            <a:r>
              <a:rPr lang="en-US" sz="3000" dirty="0" smtClean="0"/>
              <a:t>a. You wouldn’t want your shoes to get as dirty as Billy’s when he’s doing his chores.</a:t>
            </a:r>
          </a:p>
          <a:p>
            <a:r>
              <a:rPr lang="en-US" sz="3000" dirty="0" smtClean="0"/>
              <a:t>b. If you have to do as many chores as Billy, you’ll want a pair of comfortable shoes.</a:t>
            </a:r>
          </a:p>
          <a:p>
            <a:r>
              <a:rPr lang="en-US" sz="3000" dirty="0" smtClean="0"/>
              <a:t>c. Billy shoes are so uncomfortable that doing his chores is really unpleasant.</a:t>
            </a:r>
          </a:p>
          <a:p>
            <a:r>
              <a:rPr lang="en-US" sz="3000" dirty="0" smtClean="0"/>
              <a:t>d. Billy has so many chores to do that it is unpleasant to imagine doing them all.</a:t>
            </a:r>
          </a:p>
        </p:txBody>
      </p:sp>
      <p:pic>
        <p:nvPicPr>
          <p:cNvPr id="3" name="Picture 2">
            <a:extLst>
              <a:ext uri="{FF2B5EF4-FFF2-40B4-BE49-F238E27FC236}">
                <a16:creationId xmlns:a16="http://schemas.microsoft.com/office/drawing/2014/main" xmlns="" id="{B18CE1D9-9ED2-6B4F-D1E7-D4DAF439949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562600"/>
            <a:ext cx="2057400" cy="121798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0" y="2438400"/>
            <a:ext cx="2743200" cy="1107996"/>
          </a:xfrm>
          <a:prstGeom prst="rect">
            <a:avLst/>
          </a:prstGeom>
          <a:noFill/>
        </p:spPr>
        <p:txBody>
          <a:bodyPr wrap="square" rtlCol="0">
            <a:spAutoFit/>
          </a:bodyPr>
          <a:lstStyle/>
          <a:p>
            <a:pPr algn="ctr"/>
            <a:r>
              <a:rPr lang="en-US" sz="6600" b="1" dirty="0" smtClean="0"/>
              <a:t>Idioms</a:t>
            </a:r>
            <a:endParaRPr lang="en-US" sz="6600" dirty="0" smtClean="0"/>
          </a:p>
        </p:txBody>
      </p:sp>
      <p:pic>
        <p:nvPicPr>
          <p:cNvPr id="3" name="Picture 2">
            <a:extLst>
              <a:ext uri="{FF2B5EF4-FFF2-40B4-BE49-F238E27FC236}">
                <a16:creationId xmlns:a16="http://schemas.microsoft.com/office/drawing/2014/main" xmlns="" id="{E2AB4E27-F90B-B3DE-7E1D-C2349877A41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11049000" cy="4708981"/>
          </a:xfrm>
          <a:prstGeom prst="rect">
            <a:avLst/>
          </a:prstGeom>
          <a:noFill/>
        </p:spPr>
        <p:txBody>
          <a:bodyPr wrap="square" rtlCol="0">
            <a:spAutoFit/>
          </a:bodyPr>
          <a:lstStyle/>
          <a:p>
            <a:r>
              <a:rPr lang="en-US" sz="3000" dirty="0" smtClean="0"/>
              <a:t>4. Eric wanted to fix his cousin’s computer, but he was already having problems setting up his Aunt’s Wi-Fi network and he didn’t want to </a:t>
            </a:r>
            <a:r>
              <a:rPr lang="en-US" sz="3000" b="1" dirty="0" smtClean="0"/>
              <a:t>open a whole new can of worms</a:t>
            </a:r>
            <a:r>
              <a:rPr lang="en-US" sz="3000" dirty="0" smtClean="0"/>
              <a:t>.</a:t>
            </a:r>
          </a:p>
          <a:p>
            <a:endParaRPr lang="en-US" sz="3000" dirty="0" smtClean="0"/>
          </a:p>
          <a:p>
            <a:pPr>
              <a:lnSpc>
                <a:spcPct val="150000"/>
              </a:lnSpc>
            </a:pPr>
            <a:r>
              <a:rPr lang="en-US" sz="3000" dirty="0" smtClean="0"/>
              <a:t>a. Eric was sick of spending his time helping his family.</a:t>
            </a:r>
          </a:p>
          <a:p>
            <a:pPr>
              <a:lnSpc>
                <a:spcPct val="150000"/>
              </a:lnSpc>
            </a:pPr>
            <a:r>
              <a:rPr lang="en-US" sz="3000" dirty="0" smtClean="0"/>
              <a:t>b. Eric wanted to go fishing instead of working on computers.</a:t>
            </a:r>
          </a:p>
          <a:p>
            <a:pPr>
              <a:lnSpc>
                <a:spcPct val="150000"/>
              </a:lnSpc>
            </a:pPr>
            <a:r>
              <a:rPr lang="en-US" sz="3000" dirty="0" smtClean="0"/>
              <a:t>c. Eric was having difficulties untangling the computer wires.</a:t>
            </a:r>
          </a:p>
          <a:p>
            <a:pPr>
              <a:lnSpc>
                <a:spcPct val="150000"/>
              </a:lnSpc>
            </a:pPr>
            <a:r>
              <a:rPr lang="en-US" sz="3000" dirty="0" smtClean="0"/>
              <a:t>d. Eric was not ready to begin working on a complicated new problem.</a:t>
            </a:r>
            <a:endParaRPr lang="en-US" sz="3000" dirty="0"/>
          </a:p>
        </p:txBody>
      </p:sp>
      <p:pic>
        <p:nvPicPr>
          <p:cNvPr id="3" name="Picture 2">
            <a:extLst>
              <a:ext uri="{FF2B5EF4-FFF2-40B4-BE49-F238E27FC236}">
                <a16:creationId xmlns:a16="http://schemas.microsoft.com/office/drawing/2014/main" xmlns="" id="{B18CE1D9-9ED2-6B4F-D1E7-D4DAF439949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562600"/>
            <a:ext cx="2057400" cy="121798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363915"/>
            <a:ext cx="10210800" cy="6093976"/>
          </a:xfrm>
          <a:prstGeom prst="rect">
            <a:avLst/>
          </a:prstGeom>
          <a:noFill/>
        </p:spPr>
        <p:txBody>
          <a:bodyPr wrap="square" rtlCol="0">
            <a:spAutoFit/>
          </a:bodyPr>
          <a:lstStyle/>
          <a:p>
            <a:r>
              <a:rPr lang="en-US" sz="3000" dirty="0" smtClean="0"/>
              <a:t>5. Even though Candace already had a new job, she submitted her two-week notice and conducted herself in a professional way at her old job because she didn’t want to </a:t>
            </a:r>
            <a:r>
              <a:rPr lang="en-US" sz="3000" b="1" dirty="0" smtClean="0"/>
              <a:t>burn bridges</a:t>
            </a:r>
            <a:r>
              <a:rPr lang="en-US" sz="3000" dirty="0" smtClean="0"/>
              <a:t>.</a:t>
            </a:r>
          </a:p>
          <a:p>
            <a:endParaRPr lang="en-US" sz="3000" dirty="0" smtClean="0"/>
          </a:p>
          <a:p>
            <a:pPr>
              <a:lnSpc>
                <a:spcPct val="150000"/>
              </a:lnSpc>
            </a:pPr>
            <a:r>
              <a:rPr lang="en-US" sz="3000" dirty="0" smtClean="0"/>
              <a:t>a. Candace didn’t want to ruin her positive relationship with her old employer.</a:t>
            </a:r>
          </a:p>
          <a:p>
            <a:pPr>
              <a:lnSpc>
                <a:spcPct val="150000"/>
              </a:lnSpc>
            </a:pPr>
            <a:r>
              <a:rPr lang="en-US" sz="3000" dirty="0" smtClean="0"/>
              <a:t>b. Candace wasn’t ready to start her new job.</a:t>
            </a:r>
          </a:p>
          <a:p>
            <a:pPr>
              <a:lnSpc>
                <a:spcPct val="150000"/>
              </a:lnSpc>
            </a:pPr>
            <a:r>
              <a:rPr lang="en-US" sz="3000" dirty="0" smtClean="0"/>
              <a:t>c. Candace was really going to miss her old job.</a:t>
            </a:r>
          </a:p>
          <a:p>
            <a:pPr>
              <a:lnSpc>
                <a:spcPct val="150000"/>
              </a:lnSpc>
            </a:pPr>
            <a:r>
              <a:rPr lang="en-US" sz="3000" dirty="0" smtClean="0"/>
              <a:t>d. Candace was waiting until her last day to rub it in everyone’s face that she was leaving.</a:t>
            </a:r>
            <a:endParaRPr lang="en-US" sz="3000" dirty="0"/>
          </a:p>
        </p:txBody>
      </p:sp>
      <p:pic>
        <p:nvPicPr>
          <p:cNvPr id="3" name="Picture 2">
            <a:extLst>
              <a:ext uri="{FF2B5EF4-FFF2-40B4-BE49-F238E27FC236}">
                <a16:creationId xmlns:a16="http://schemas.microsoft.com/office/drawing/2014/main" xmlns="" id="{E2AB4E27-F90B-B3DE-7E1D-C2349877A41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304800"/>
            <a:ext cx="10515600" cy="6324808"/>
          </a:xfrm>
          <a:prstGeom prst="rect">
            <a:avLst/>
          </a:prstGeom>
          <a:noFill/>
        </p:spPr>
        <p:txBody>
          <a:bodyPr wrap="square" rtlCol="0">
            <a:spAutoFit/>
          </a:bodyPr>
          <a:lstStyle/>
          <a:p>
            <a:pPr>
              <a:lnSpc>
                <a:spcPct val="150000"/>
              </a:lnSpc>
            </a:pPr>
            <a:r>
              <a:rPr lang="en-US" sz="3000" dirty="0" smtClean="0"/>
              <a:t>Answers:</a:t>
            </a:r>
          </a:p>
          <a:p>
            <a:pPr marL="514350" indent="-514350">
              <a:lnSpc>
                <a:spcPct val="150000"/>
              </a:lnSpc>
              <a:buFont typeface="+mj-lt"/>
              <a:buAutoNum type="arabicPeriod"/>
            </a:pPr>
            <a:r>
              <a:rPr lang="en-US" sz="3000" dirty="0" smtClean="0"/>
              <a:t>c. Cassie was trying very hard to entertain her nieces.</a:t>
            </a:r>
          </a:p>
          <a:p>
            <a:pPr marL="514350" indent="-514350">
              <a:lnSpc>
                <a:spcPct val="150000"/>
              </a:lnSpc>
              <a:buFont typeface="+mj-lt"/>
              <a:buAutoNum type="arabicPeriod"/>
            </a:pPr>
            <a:r>
              <a:rPr lang="en-US" sz="3000" dirty="0" smtClean="0"/>
              <a:t>d. Bobby would have continued playing ball for a long time.</a:t>
            </a:r>
          </a:p>
          <a:p>
            <a:pPr marL="514350" indent="-514350">
              <a:lnSpc>
                <a:spcPct val="150000"/>
              </a:lnSpc>
              <a:buFont typeface="+mj-lt"/>
              <a:buAutoNum type="arabicPeriod"/>
            </a:pPr>
            <a:r>
              <a:rPr lang="en-US" sz="3000" dirty="0" smtClean="0"/>
              <a:t>d. Billy has so many chores to do that it is unpleasant to imagine doing them all.</a:t>
            </a:r>
          </a:p>
          <a:p>
            <a:pPr marL="514350" indent="-514350">
              <a:lnSpc>
                <a:spcPct val="150000"/>
              </a:lnSpc>
              <a:buFont typeface="+mj-lt"/>
              <a:buAutoNum type="arabicPeriod"/>
            </a:pPr>
            <a:r>
              <a:rPr lang="en-US" sz="3000" dirty="0" smtClean="0"/>
              <a:t>d. Eric was not ready to begin working on a complicated new problem.</a:t>
            </a:r>
          </a:p>
          <a:p>
            <a:pPr marL="514350" indent="-514350">
              <a:lnSpc>
                <a:spcPct val="150000"/>
              </a:lnSpc>
              <a:buFont typeface="+mj-lt"/>
              <a:buAutoNum type="arabicPeriod"/>
            </a:pPr>
            <a:r>
              <a:rPr lang="en-US" sz="3000" dirty="0" smtClean="0"/>
              <a:t>a. Candace didn’t want to ruin her positive relationship with her old employer.  </a:t>
            </a:r>
            <a:endParaRPr lang="en-US" sz="3000" dirty="0"/>
          </a:p>
        </p:txBody>
      </p:sp>
      <p:pic>
        <p:nvPicPr>
          <p:cNvPr id="3" name="Picture 2">
            <a:extLst>
              <a:ext uri="{FF2B5EF4-FFF2-40B4-BE49-F238E27FC236}">
                <a16:creationId xmlns:a16="http://schemas.microsoft.com/office/drawing/2014/main" xmlns="" id="{B18CE1D9-9ED2-6B4F-D1E7-D4DAF439949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562600"/>
            <a:ext cx="2057400" cy="1217981"/>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chemeClr val="accent1"/>
                </a:solidFill>
                <a:latin typeface="Nunito Sans" panose="00000500000000000000" pitchFamily="2" charset="0"/>
              </a:rPr>
              <a:t>THANK YOU</a:t>
            </a:r>
            <a:endParaRPr lang="en-US" sz="8000" b="1" dirty="0">
              <a:solidFill>
                <a:schemeClr val="accent1"/>
              </a:solidFill>
            </a:endParaRPr>
          </a:p>
        </p:txBody>
      </p:sp>
      <p:grpSp>
        <p:nvGrpSpPr>
          <p:cNvPr id="2" name="Group 1">
            <a:extLst>
              <a:ext uri="{FF2B5EF4-FFF2-40B4-BE49-F238E27FC236}">
                <a16:creationId xmlns:a16="http://schemas.microsoft.com/office/drawing/2014/main" xmlns="" id="{AC6A9685-7C0C-B567-DE12-843ED1674E85}"/>
              </a:ext>
            </a:extLst>
          </p:cNvPr>
          <p:cNvGrpSpPr/>
          <p:nvPr/>
        </p:nvGrpSpPr>
        <p:grpSpPr>
          <a:xfrm>
            <a:off x="7966969" y="2289411"/>
            <a:ext cx="4225031" cy="4615403"/>
            <a:chOff x="7966969" y="2260887"/>
            <a:chExt cx="4225031" cy="4615403"/>
          </a:xfrm>
        </p:grpSpPr>
        <p:sp>
          <p:nvSpPr>
            <p:cNvPr id="3" name="Isosceles Triangle 2">
              <a:extLst>
                <a:ext uri="{FF2B5EF4-FFF2-40B4-BE49-F238E27FC236}">
                  <a16:creationId xmlns:a16="http://schemas.microsoft.com/office/drawing/2014/main" xmlns="" id="{C11E1B90-195B-F957-F17F-C2F6B1688DAC}"/>
                </a:ext>
              </a:extLst>
            </p:cNvPr>
            <p:cNvSpPr/>
            <p:nvPr/>
          </p:nvSpPr>
          <p:spPr>
            <a:xfrm>
              <a:off x="8807355" y="4597114"/>
              <a:ext cx="3384645" cy="2279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xmlns="" id="{3CFCF918-4F2F-B6A3-7F40-3D4559C0D8CC}"/>
                </a:ext>
              </a:extLst>
            </p:cNvPr>
            <p:cNvSpPr/>
            <p:nvPr/>
          </p:nvSpPr>
          <p:spPr>
            <a:xfrm rot="16200000">
              <a:off x="7780928" y="2446928"/>
              <a:ext cx="4597113" cy="42250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a:extLst>
              <a:ext uri="{FF2B5EF4-FFF2-40B4-BE49-F238E27FC236}">
                <a16:creationId xmlns:a16="http://schemas.microsoft.com/office/drawing/2014/main" xmlns="" id="{CB7CCB77-98E2-81AD-25F3-42D7968B5A1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5640019"/>
            <a:ext cx="2057400" cy="121798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6C6140B-D247-4FBF-741C-FD43DE996E8F}"/>
              </a:ext>
            </a:extLst>
          </p:cNvPr>
          <p:cNvSpPr/>
          <p:nvPr/>
        </p:nvSpPr>
        <p:spPr>
          <a:xfrm>
            <a:off x="914400" y="228601"/>
            <a:ext cx="9982200" cy="838200"/>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Idioms</a:t>
            </a:r>
            <a:endParaRPr lang="en-US" sz="3600" dirty="0" smtClean="0">
              <a:solidFill>
                <a:schemeClr val="tx1"/>
              </a:solidFill>
            </a:endParaRPr>
          </a:p>
        </p:txBody>
      </p:sp>
      <p:sp>
        <p:nvSpPr>
          <p:cNvPr id="3" name="TextBox 18">
            <a:extLst>
              <a:ext uri="{FF2B5EF4-FFF2-40B4-BE49-F238E27FC236}">
                <a16:creationId xmlns:a16="http://schemas.microsoft.com/office/drawing/2014/main" xmlns="" id="{12F8620D-ACA5-4154-9CD4-FEE085EEB036}"/>
              </a:ext>
            </a:extLst>
          </p:cNvPr>
          <p:cNvSpPr txBox="1"/>
          <p:nvPr/>
        </p:nvSpPr>
        <p:spPr>
          <a:xfrm>
            <a:off x="562768" y="1536174"/>
            <a:ext cx="11066463"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t/>
            </a:r>
            <a:br>
              <a:rPr lang="en-US" sz="4000" dirty="0"/>
            </a:br>
            <a:endParaRPr lang="en-US" sz="4000" dirty="0"/>
          </a:p>
        </p:txBody>
      </p:sp>
      <p:pic>
        <p:nvPicPr>
          <p:cNvPr id="4" name="Picture 3">
            <a:extLst>
              <a:ext uri="{FF2B5EF4-FFF2-40B4-BE49-F238E27FC236}">
                <a16:creationId xmlns:a16="http://schemas.microsoft.com/office/drawing/2014/main" xmlns="" id="{E2AB4E27-F90B-B3DE-7E1D-C2349877A41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
        <p:nvSpPr>
          <p:cNvPr id="5" name="TextBox 4"/>
          <p:cNvSpPr txBox="1"/>
          <p:nvPr/>
        </p:nvSpPr>
        <p:spPr>
          <a:xfrm>
            <a:off x="838200" y="1295400"/>
            <a:ext cx="10210800" cy="5016758"/>
          </a:xfrm>
          <a:prstGeom prst="rect">
            <a:avLst/>
          </a:prstGeom>
          <a:noFill/>
        </p:spPr>
        <p:txBody>
          <a:bodyPr wrap="square" rtlCol="0">
            <a:spAutoFit/>
          </a:bodyPr>
          <a:lstStyle/>
          <a:p>
            <a:r>
              <a:rPr lang="en-US" sz="3200" dirty="0" smtClean="0"/>
              <a:t>Idioms are phrases or proverbs whose meanings cannot be directly translated.  Because of this, students must familiarize themselves with these phrases through a bit of memorization and practice. </a:t>
            </a:r>
          </a:p>
          <a:p>
            <a:endParaRPr lang="en-US" sz="3200" dirty="0" smtClean="0"/>
          </a:p>
          <a:p>
            <a:r>
              <a:rPr lang="en-US" sz="3200" dirty="0" smtClean="0"/>
              <a:t>While learning idioms might seem difficult and time-consuming, it’ll help you to speak in more interesting ways and sound more natural among native English speakers. You’ll also find learning idioms helpful for enjoying pop culture where many characters use idioms as they speak. </a:t>
            </a:r>
            <a:endParaRPr lang="en-US" sz="3200" dirty="0"/>
          </a:p>
        </p:txBody>
      </p:sp>
    </p:spTree>
    <p:extLst>
      <p:ext uri="{BB962C8B-B14F-4D97-AF65-F5344CB8AC3E}">
        <p14:creationId xmlns:p14="http://schemas.microsoft.com/office/powerpoint/2010/main" xmlns="" val="739141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3ED4EB0-F33E-2595-DB64-2E8DC9714D1D}"/>
              </a:ext>
            </a:extLst>
          </p:cNvPr>
          <p:cNvSpPr/>
          <p:nvPr/>
        </p:nvSpPr>
        <p:spPr>
          <a:xfrm>
            <a:off x="914400" y="381001"/>
            <a:ext cx="9982200" cy="6095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1"/>
                </a:solidFill>
              </a:rPr>
              <a:t>List of Idioms</a:t>
            </a:r>
            <a:endParaRPr lang="en-US" sz="3600" dirty="0" smtClean="0">
              <a:solidFill>
                <a:schemeClr val="tx1"/>
              </a:solidFill>
            </a:endParaRPr>
          </a:p>
        </p:txBody>
      </p:sp>
      <p:pic>
        <p:nvPicPr>
          <p:cNvPr id="4" name="Picture 3">
            <a:extLst>
              <a:ext uri="{FF2B5EF4-FFF2-40B4-BE49-F238E27FC236}">
                <a16:creationId xmlns:a16="http://schemas.microsoft.com/office/drawing/2014/main" xmlns="" id="{0D5AE0DA-DD27-3740-EDEF-5188D2CB48F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
        <p:nvSpPr>
          <p:cNvPr id="5" name="TextBox 4"/>
          <p:cNvSpPr txBox="1"/>
          <p:nvPr/>
        </p:nvSpPr>
        <p:spPr>
          <a:xfrm>
            <a:off x="838200" y="990600"/>
            <a:ext cx="10591800" cy="5608843"/>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Break the ice</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get the conversation going. Provide a conversation prompt.</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Starting class with a joke or subjects students like will help to </a:t>
            </a:r>
            <a:r>
              <a:rPr lang="en-US" sz="3000" b="1" dirty="0" smtClean="0">
                <a:ea typeface="Times New Roman"/>
                <a:cs typeface="Mangal"/>
              </a:rPr>
              <a:t>break the ice</a:t>
            </a:r>
            <a:r>
              <a:rPr lang="en-US" sz="3000" dirty="0" smtClean="0">
                <a:ea typeface="Times New Roman"/>
                <a:cs typeface="Mangal"/>
              </a:rPr>
              <a:t>.</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A dime a dozen</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Very common: quite ordinary</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I thought it was something special but it turns out they're </a:t>
            </a:r>
            <a:r>
              <a:rPr lang="en-US" sz="3000" b="1" dirty="0" smtClean="0">
                <a:ea typeface="Times New Roman"/>
                <a:cs typeface="Mangal"/>
              </a:rPr>
              <a:t>a dime a dozen</a:t>
            </a:r>
            <a:r>
              <a:rPr lang="en-US" sz="3000" dirty="0" smtClean="0">
                <a:ea typeface="Times New Roman"/>
                <a:cs typeface="Mangal"/>
              </a:rPr>
              <a:t>.</a:t>
            </a:r>
            <a:endParaRPr lang="en-US" sz="3000" dirty="0">
              <a:ea typeface="Times New Roman"/>
              <a:cs typeface="Mangal"/>
            </a:endParaRPr>
          </a:p>
        </p:txBody>
      </p:sp>
    </p:spTree>
    <p:extLst>
      <p:ext uri="{BB962C8B-B14F-4D97-AF65-F5344CB8AC3E}">
        <p14:creationId xmlns:p14="http://schemas.microsoft.com/office/powerpoint/2010/main" xmlns="" val="1398500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0D5AE0DA-DD27-3740-EDEF-5188D2CB48F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
        <p:nvSpPr>
          <p:cNvPr id="5" name="TextBox 4"/>
          <p:cNvSpPr txBox="1"/>
          <p:nvPr/>
        </p:nvSpPr>
        <p:spPr>
          <a:xfrm>
            <a:off x="762000" y="1066800"/>
            <a:ext cx="10668000" cy="5109091"/>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Beat around the bush</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avoid saying something</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Don't </a:t>
            </a:r>
            <a:r>
              <a:rPr lang="en-US" sz="3000" b="1" dirty="0" smtClean="0">
                <a:ea typeface="Times New Roman"/>
                <a:cs typeface="Mangal"/>
              </a:rPr>
              <a:t>beat around the bush</a:t>
            </a:r>
            <a:r>
              <a:rPr lang="en-US" sz="3000" dirty="0" smtClean="0">
                <a:ea typeface="Times New Roman"/>
                <a:cs typeface="Mangal"/>
              </a:rPr>
              <a:t>. Just tell me what happened.</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Back against the wall</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Forced to do something that you would rather not. </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I really don't want to do this but my </a:t>
            </a:r>
            <a:r>
              <a:rPr lang="en-US" sz="3000" b="1" dirty="0" smtClean="0">
                <a:ea typeface="Times New Roman"/>
                <a:cs typeface="Mangal"/>
              </a:rPr>
              <a:t>back is against the wall</a:t>
            </a:r>
            <a:r>
              <a:rPr lang="en-US" sz="3000" dirty="0" smtClean="0">
                <a:ea typeface="Times New Roman"/>
                <a:cs typeface="Mangal"/>
              </a:rPr>
              <a:t>.</a:t>
            </a:r>
          </a:p>
        </p:txBody>
      </p:sp>
    </p:spTree>
    <p:extLst>
      <p:ext uri="{BB962C8B-B14F-4D97-AF65-F5344CB8AC3E}">
        <p14:creationId xmlns:p14="http://schemas.microsoft.com/office/powerpoint/2010/main" xmlns="" val="1652838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A721932-44C4-B774-6914-3861D772156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
        <p:nvSpPr>
          <p:cNvPr id="3" name="TextBox 2"/>
          <p:cNvSpPr txBox="1"/>
          <p:nvPr/>
        </p:nvSpPr>
        <p:spPr>
          <a:xfrm>
            <a:off x="914400" y="457200"/>
            <a:ext cx="10668000" cy="6170920"/>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Bite the bullet</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Doing something you don't want to but also expressing that you're making a proactive choice.</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I'm going to go ahead and </a:t>
            </a:r>
            <a:r>
              <a:rPr lang="en-US" sz="3000" b="1" dirty="0" smtClean="0">
                <a:ea typeface="Times New Roman"/>
                <a:cs typeface="Mangal"/>
              </a:rPr>
              <a:t>bite the bullet</a:t>
            </a:r>
            <a:r>
              <a:rPr lang="en-US" sz="3000" dirty="0" smtClean="0">
                <a:ea typeface="Times New Roman"/>
                <a:cs typeface="Mangal"/>
              </a:rPr>
              <a:t> rather than waiting around.</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Wrap one's head around something</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understand something that may take a bit of time and effort.</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That's really complicated. It's going to take a moment to </a:t>
            </a:r>
            <a:r>
              <a:rPr lang="en-US" sz="3000" b="1" dirty="0" smtClean="0">
                <a:ea typeface="Times New Roman"/>
                <a:cs typeface="Mangal"/>
              </a:rPr>
              <a:t>wrap my head around</a:t>
            </a:r>
            <a:r>
              <a:rPr lang="en-US" sz="3000" dirty="0" smtClean="0">
                <a:ea typeface="Times New Roman"/>
                <a:cs typeface="Mangal"/>
              </a:rPr>
              <a:t> that.</a:t>
            </a:r>
          </a:p>
        </p:txBody>
      </p:sp>
    </p:spTree>
    <p:extLst>
      <p:ext uri="{BB962C8B-B14F-4D97-AF65-F5344CB8AC3E}">
        <p14:creationId xmlns:p14="http://schemas.microsoft.com/office/powerpoint/2010/main" xmlns="" val="3945551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BA1A44B-EE1C-2D19-0967-2E6AD6A8A8C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
        <p:nvSpPr>
          <p:cNvPr id="5" name="TextBox 4"/>
          <p:cNvSpPr txBox="1"/>
          <p:nvPr/>
        </p:nvSpPr>
        <p:spPr>
          <a:xfrm>
            <a:off x="914400" y="457200"/>
            <a:ext cx="10515600" cy="6170920"/>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Under the weather</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Sick. Typically used to describe minor illnesses like a cold.</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Sorry I'm feeling a bit </a:t>
            </a:r>
            <a:r>
              <a:rPr lang="en-US" sz="3000" b="1" dirty="0" smtClean="0">
                <a:ea typeface="Times New Roman"/>
                <a:cs typeface="Mangal"/>
              </a:rPr>
              <a:t>under the weather</a:t>
            </a:r>
            <a:r>
              <a:rPr lang="en-US" sz="3000" dirty="0" smtClean="0">
                <a:ea typeface="Times New Roman"/>
                <a:cs typeface="Mangal"/>
              </a:rPr>
              <a:t> and won't be able to come in today.</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Better late than never</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Describes things that are better done than not, even if it takes a long time.</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I went back to college at 30 years old and figured </a:t>
            </a:r>
            <a:r>
              <a:rPr lang="en-US" sz="3000" b="1" dirty="0" smtClean="0">
                <a:ea typeface="Times New Roman"/>
                <a:cs typeface="Mangal"/>
              </a:rPr>
              <a:t>better late than never</a:t>
            </a:r>
            <a:r>
              <a:rPr lang="en-US" sz="3000" dirty="0" smtClean="0">
                <a:ea typeface="Times New Roman"/>
                <a:cs typeface="Mangal"/>
              </a:rPr>
              <a:t>.</a:t>
            </a:r>
          </a:p>
        </p:txBody>
      </p:sp>
    </p:spTree>
    <p:extLst>
      <p:ext uri="{BB962C8B-B14F-4D97-AF65-F5344CB8AC3E}">
        <p14:creationId xmlns:p14="http://schemas.microsoft.com/office/powerpoint/2010/main" xmlns="" val="3146885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F794CDF-D833-E307-2686-55719CE24D2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
        <p:nvSpPr>
          <p:cNvPr id="5" name="TextBox 4"/>
          <p:cNvSpPr txBox="1"/>
          <p:nvPr/>
        </p:nvSpPr>
        <p:spPr>
          <a:xfrm>
            <a:off x="914400" y="838200"/>
            <a:ext cx="10287000" cy="5077929"/>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Cut corners</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To skip steps or not do things completely.</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This is an important project so don't </a:t>
            </a:r>
            <a:r>
              <a:rPr lang="en-US" sz="3000" b="1" dirty="0" smtClean="0">
                <a:ea typeface="Times New Roman"/>
                <a:cs typeface="Mangal"/>
              </a:rPr>
              <a:t>cut any corners</a:t>
            </a:r>
            <a:r>
              <a:rPr lang="en-US" sz="3000" dirty="0" smtClean="0">
                <a:ea typeface="Times New Roman"/>
                <a:cs typeface="Mangal"/>
              </a:rPr>
              <a:t> on this one.</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Get out of hand</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When a situation gets out of control.</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I meant to just have a small party but too many people came and it quickly </a:t>
            </a:r>
            <a:r>
              <a:rPr lang="en-US" sz="3000" b="1" dirty="0" smtClean="0">
                <a:ea typeface="Times New Roman"/>
                <a:cs typeface="Mangal"/>
              </a:rPr>
              <a:t>got out of hand</a:t>
            </a:r>
            <a:r>
              <a:rPr lang="en-US" sz="3000" dirty="0" smtClean="0">
                <a:ea typeface="Times New Roman"/>
                <a:cs typeface="Mangal"/>
              </a:rPr>
              <a:t>.</a:t>
            </a:r>
            <a:endParaRPr lang="en-US" sz="3000" dirty="0">
              <a:ea typeface="Times New Roman"/>
              <a:cs typeface="Mangal"/>
            </a:endParaRPr>
          </a:p>
        </p:txBody>
      </p:sp>
    </p:spTree>
    <p:extLst>
      <p:ext uri="{BB962C8B-B14F-4D97-AF65-F5344CB8AC3E}">
        <p14:creationId xmlns:p14="http://schemas.microsoft.com/office/powerpoint/2010/main" xmlns="" val="1151806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xmlns="" id="{A714BEC8-8E71-9AD6-024A-040FC3C72DBE}"/>
              </a:ext>
            </a:extLst>
          </p:cNvPr>
          <p:cNvSpPr txBox="1"/>
          <p:nvPr/>
        </p:nvSpPr>
        <p:spPr>
          <a:xfrm>
            <a:off x="562768" y="1720840"/>
            <a:ext cx="1106646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a:p>
            <a:endParaRPr lang="en-IN" dirty="0"/>
          </a:p>
        </p:txBody>
      </p:sp>
      <p:pic>
        <p:nvPicPr>
          <p:cNvPr id="4" name="Picture 3">
            <a:extLst>
              <a:ext uri="{FF2B5EF4-FFF2-40B4-BE49-F238E27FC236}">
                <a16:creationId xmlns:a16="http://schemas.microsoft.com/office/drawing/2014/main" xmlns="" id="{D6D03328-C417-4731-FCF7-FD35C4D07D53}"/>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4600" y="5640019"/>
            <a:ext cx="2057400" cy="1217981"/>
          </a:xfrm>
          <a:prstGeom prst="rect">
            <a:avLst/>
          </a:prstGeom>
        </p:spPr>
      </p:pic>
      <p:sp>
        <p:nvSpPr>
          <p:cNvPr id="5" name="TextBox 4"/>
          <p:cNvSpPr txBox="1"/>
          <p:nvPr/>
        </p:nvSpPr>
        <p:spPr>
          <a:xfrm>
            <a:off x="1066800" y="381000"/>
            <a:ext cx="10363200" cy="6170920"/>
          </a:xfrm>
          <a:prstGeom prst="rect">
            <a:avLst/>
          </a:prstGeom>
          <a:noFill/>
        </p:spPr>
        <p:txBody>
          <a:bodyPr wrap="square" rtlCol="0">
            <a:spAutoFit/>
          </a:bodyPr>
          <a:lstStyle/>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A snowball effect</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Something that can continue to get more and more out of control</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I just invited a couple of people over but there was a bit of </a:t>
            </a:r>
            <a:r>
              <a:rPr lang="en-US" sz="3000" b="1" dirty="0" smtClean="0">
                <a:ea typeface="Times New Roman"/>
                <a:cs typeface="Mangal"/>
              </a:rPr>
              <a:t>a snowball effect</a:t>
            </a:r>
            <a:r>
              <a:rPr lang="en-US" sz="3000" dirty="0" smtClean="0">
                <a:ea typeface="Times New Roman"/>
                <a:cs typeface="Mangal"/>
              </a:rPr>
              <a:t> and now there's a giant party at my house.</a:t>
            </a:r>
          </a:p>
          <a:p>
            <a:pPr marL="342900" marR="0" lvl="0" indent="-342900">
              <a:lnSpc>
                <a:spcPct val="115000"/>
              </a:lnSpc>
              <a:spcBef>
                <a:spcPts val="600"/>
              </a:spcBef>
              <a:spcAft>
                <a:spcPts val="600"/>
              </a:spcAft>
              <a:tabLst>
                <a:tab pos="457200" algn="l"/>
              </a:tabLst>
            </a:pPr>
            <a:r>
              <a:rPr lang="en-US" sz="3000" b="1" dirty="0" smtClean="0">
                <a:solidFill>
                  <a:srgbClr val="4F81BD"/>
                </a:solidFill>
                <a:ea typeface="Times New Roman"/>
                <a:cs typeface="Mangal"/>
              </a:rPr>
              <a:t>We'll cross that bridge when we get to it</a:t>
            </a:r>
            <a:endParaRPr lang="en-US" sz="3000" b="1" dirty="0" smtClean="0">
              <a:solidFill>
                <a:srgbClr val="4F81BD"/>
              </a:solidFill>
              <a:latin typeface="Cambria"/>
              <a:ea typeface="Times New Roman"/>
              <a:cs typeface="Mangal"/>
            </a:endParaRPr>
          </a:p>
          <a:p>
            <a:pPr marL="457200" marR="0">
              <a:lnSpc>
                <a:spcPct val="115000"/>
              </a:lnSpc>
              <a:spcBef>
                <a:spcPts val="600"/>
              </a:spcBef>
              <a:spcAft>
                <a:spcPts val="600"/>
              </a:spcAft>
            </a:pPr>
            <a:r>
              <a:rPr lang="en-US" sz="3000" b="1" dirty="0" smtClean="0">
                <a:ea typeface="Times New Roman"/>
                <a:cs typeface="Mangal"/>
              </a:rPr>
              <a:t>Meaning</a:t>
            </a:r>
            <a:r>
              <a:rPr lang="en-US" sz="3000" dirty="0" smtClean="0">
                <a:ea typeface="Times New Roman"/>
                <a:cs typeface="Mangal"/>
              </a:rPr>
              <a:t>: Let's avoid addressing the problem until later on.</a:t>
            </a:r>
          </a:p>
          <a:p>
            <a:pPr marL="457200" marR="0">
              <a:lnSpc>
                <a:spcPct val="115000"/>
              </a:lnSpc>
              <a:spcBef>
                <a:spcPts val="600"/>
              </a:spcBef>
              <a:spcAft>
                <a:spcPts val="600"/>
              </a:spcAft>
            </a:pPr>
            <a:r>
              <a:rPr lang="en-US" sz="3000" b="1" dirty="0" smtClean="0">
                <a:ea typeface="Times New Roman"/>
                <a:cs typeface="Mangal"/>
              </a:rPr>
              <a:t>Example</a:t>
            </a:r>
            <a:r>
              <a:rPr lang="en-US" sz="3000" dirty="0" smtClean="0">
                <a:ea typeface="Times New Roman"/>
                <a:cs typeface="Mangal"/>
              </a:rPr>
              <a:t>: We won't find out until next month so </a:t>
            </a:r>
            <a:r>
              <a:rPr lang="en-US" sz="3000" b="1" dirty="0" smtClean="0">
                <a:ea typeface="Times New Roman"/>
                <a:cs typeface="Mangal"/>
              </a:rPr>
              <a:t>we’ll cross that bridge when we get there</a:t>
            </a:r>
            <a:r>
              <a:rPr lang="en-US" sz="3000" dirty="0" smtClean="0">
                <a:ea typeface="Times New Roman"/>
                <a:cs typeface="Mangal"/>
              </a:rPr>
              <a:t>.</a:t>
            </a:r>
            <a:endParaRPr lang="en-US" sz="3000" dirty="0">
              <a:ea typeface="Times New Roman"/>
              <a:cs typeface="Mangal"/>
            </a:endParaRPr>
          </a:p>
        </p:txBody>
      </p:sp>
    </p:spTree>
    <p:extLst>
      <p:ext uri="{BB962C8B-B14F-4D97-AF65-F5344CB8AC3E}">
        <p14:creationId xmlns:p14="http://schemas.microsoft.com/office/powerpoint/2010/main" xmlns="" val="24281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1469</TotalTime>
  <Words>1382</Words>
  <Application>Microsoft Office PowerPoint</Application>
  <PresentationFormat>Custom</PresentationFormat>
  <Paragraphs>128</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Times New Roman</vt:lpstr>
      <vt:lpstr>Mangal</vt:lpstr>
      <vt:lpstr>Cambria</vt:lpstr>
      <vt:lpstr>Nunito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HOME</cp:lastModifiedBy>
  <cp:revision>433</cp:revision>
  <dcterms:created xsi:type="dcterms:W3CDTF">2006-08-16T00:00:00Z</dcterms:created>
  <dcterms:modified xsi:type="dcterms:W3CDTF">2023-10-24T13:42:14Z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