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custom-properties+xml" PartName="/docProps/custom.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custom-properties" Target="docProps/custom.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Lst>
  <p:sldSz cy="6858000" cx="12192000"/>
  <p:notesSz cx="6858000" cy="9144000"/>
  <p:embeddedFontLst>
    <p:embeddedFont>
      <p:font typeface="Nunito Sans"/>
      <p:regular r:id="rId36"/>
      <p:bold r:id="rId37"/>
      <p:italic r:id="rId38"/>
      <p:boldItalic r:id="rId3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698">
          <p15:clr>
            <a:srgbClr val="A4A3A4"/>
          </p15:clr>
        </p15:guide>
        <p15:guide id="2" pos="6000">
          <p15:clr>
            <a:srgbClr val="A4A3A4"/>
          </p15:clr>
        </p15:guide>
      </p15:sldGuideLst>
    </p:ext>
    <p:ext uri="GoogleSlidesCustomDataVersion2">
      <go:slidesCustomData xmlns:go="http://customooxmlschemas.google.com/" r:id="rId40" roundtripDataSignature="AMtx7mi7vOGcsxL4CkNemD61IjaLkR5yp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698" orient="horz"/>
        <p:guide pos="6000"/>
      </p:guideLst>
    </p:cSldViewPr>
  </p:slideViewPr>
</p:viewPr>
</file>

<file path=ppt/_rels/presentation.xml.rels><?xml version="1.0" encoding="UTF-8" standalone="yes"?><Relationships xmlns="http://schemas.openxmlformats.org/package/2006/relationships"><Relationship Id="rId40" Type="http://customschemas.google.com/relationships/presentationmetadata" Target="metadata"/><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font" Target="fonts/NunitoSans-bold.fntdata"/><Relationship Id="rId14" Type="http://schemas.openxmlformats.org/officeDocument/2006/relationships/slide" Target="slides/slide9.xml"/><Relationship Id="rId36" Type="http://schemas.openxmlformats.org/officeDocument/2006/relationships/font" Target="fonts/NunitoSans-regular.fntdata"/><Relationship Id="rId17" Type="http://schemas.openxmlformats.org/officeDocument/2006/relationships/slide" Target="slides/slide12.xml"/><Relationship Id="rId39" Type="http://schemas.openxmlformats.org/officeDocument/2006/relationships/font" Target="fonts/NunitoSans-boldItalic.fntdata"/><Relationship Id="rId16" Type="http://schemas.openxmlformats.org/officeDocument/2006/relationships/slide" Target="slides/slide11.xml"/><Relationship Id="rId38" Type="http://schemas.openxmlformats.org/officeDocument/2006/relationships/font" Target="fonts/NunitoSans-italic.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Clr>
                <a:schemeClr val="dk1"/>
              </a:buClr>
              <a:buSzPts val="1200"/>
              <a:buFont typeface="Calibri"/>
              <a:buNone/>
            </a:pPr>
            <a:r>
              <a:rPr b="1" lang="en-US"/>
              <a:t>1</a:t>
            </a:r>
            <a:r>
              <a:rPr b="1" baseline="30000" lang="en-US"/>
              <a:t>st</a:t>
            </a:r>
            <a:r>
              <a:rPr b="1" lang="en-US"/>
              <a:t> slide (Mandatory)</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Clr>
                <a:schemeClr val="dk1"/>
              </a:buClr>
              <a:buSzPts val="1200"/>
              <a:buFont typeface="Calibri"/>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p1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8" name="Google Shape;178;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1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5" name="Google Shape;185;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1" name="Google Shape;19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7" name="Google Shape;197;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3" name="Google Shape;203;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2" name="Google Shape;92;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2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2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2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1" name="Google Shape;221;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8" name="Google Shape;228;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2" name="Shape 232"/>
        <p:cNvGrpSpPr/>
        <p:nvPr/>
      </p:nvGrpSpPr>
      <p:grpSpPr>
        <a:xfrm>
          <a:off x="0" y="0"/>
          <a:ext cx="0" cy="0"/>
          <a:chOff x="0" y="0"/>
          <a:chExt cx="0" cy="0"/>
        </a:xfrm>
      </p:grpSpPr>
      <p:sp>
        <p:nvSpPr>
          <p:cNvPr id="233" name="Google Shape;233;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4" name="Google Shape;234;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8" name="Shape 238"/>
        <p:cNvGrpSpPr/>
        <p:nvPr/>
      </p:nvGrpSpPr>
      <p:grpSpPr>
        <a:xfrm>
          <a:off x="0" y="0"/>
          <a:ext cx="0" cy="0"/>
          <a:chOff x="0" y="0"/>
          <a:chExt cx="0" cy="0"/>
        </a:xfrm>
      </p:grpSpPr>
      <p:sp>
        <p:nvSpPr>
          <p:cNvPr id="239" name="Google Shape;239;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0" name="Google Shape;240;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p2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6" name="Google Shape;24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p2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2" name="Google Shape;252;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2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b="1"/>
          </a:p>
        </p:txBody>
      </p:sp>
      <p:sp>
        <p:nvSpPr>
          <p:cNvPr id="271" name="Google Shape;271;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3" name="Google Shape;11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9" name="Google Shape;119;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3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7" name="Google Shape;17;p3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8" name="Google Shape;18;p3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1"/>
          <p:cNvSpPr txBox="1"/>
          <p:nvPr>
            <p:ph idx="1" type="body"/>
          </p:nvPr>
        </p:nvSpPr>
        <p:spPr>
          <a:xfrm rot="5400000">
            <a:off x="3833019" y="-1623218"/>
            <a:ext cx="4525963" cy="10972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2"/>
          <p:cNvSpPr txBox="1"/>
          <p:nvPr>
            <p:ph type="title"/>
          </p:nvPr>
        </p:nvSpPr>
        <p:spPr>
          <a:xfrm rot="5400000">
            <a:off x="7285038" y="1828802"/>
            <a:ext cx="5851525" cy="27432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2"/>
          <p:cNvSpPr txBox="1"/>
          <p:nvPr>
            <p:ph idx="1" type="body"/>
          </p:nvPr>
        </p:nvSpPr>
        <p:spPr>
          <a:xfrm rot="5400000">
            <a:off x="1697038" y="-812799"/>
            <a:ext cx="5851525" cy="80264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2"/>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2"/>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2"/>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9" name="Shape 19"/>
        <p:cNvGrpSpPr/>
        <p:nvPr/>
      </p:nvGrpSpPr>
      <p:grpSpPr>
        <a:xfrm>
          <a:off x="0" y="0"/>
          <a:ext cx="0" cy="0"/>
          <a:chOff x="0" y="0"/>
          <a:chExt cx="0" cy="0"/>
        </a:xfrm>
      </p:grpSpPr>
      <p:sp>
        <p:nvSpPr>
          <p:cNvPr id="20" name="Google Shape;20;p33"/>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1" name="Google Shape;21;p33"/>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2" name="Google Shape;22;p33"/>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3" name="Google Shape;23;p33"/>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4" name="Google Shape;24;p33"/>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5" name="Shape 25"/>
        <p:cNvGrpSpPr/>
        <p:nvPr/>
      </p:nvGrpSpPr>
      <p:grpSpPr>
        <a:xfrm>
          <a:off x="0" y="0"/>
          <a:ext cx="0" cy="0"/>
          <a:chOff x="0" y="0"/>
          <a:chExt cx="0" cy="0"/>
        </a:xfrm>
      </p:grpSpPr>
      <p:sp>
        <p:nvSpPr>
          <p:cNvPr id="26" name="Google Shape;26;p34"/>
          <p:cNvSpPr txBox="1"/>
          <p:nvPr>
            <p:ph type="ctrTitle"/>
          </p:nvPr>
        </p:nvSpPr>
        <p:spPr>
          <a:xfrm>
            <a:off x="914400" y="2130426"/>
            <a:ext cx="103632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7" name="Google Shape;27;p34"/>
          <p:cNvSpPr txBox="1"/>
          <p:nvPr>
            <p:ph idx="1" type="subTitle"/>
          </p:nvPr>
        </p:nvSpPr>
        <p:spPr>
          <a:xfrm>
            <a:off x="1828800" y="3886200"/>
            <a:ext cx="85344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28" name="Google Shape;28;p34"/>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9" name="Google Shape;29;p34"/>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4"/>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35"/>
          <p:cNvSpPr txBox="1"/>
          <p:nvPr>
            <p:ph type="title"/>
          </p:nvPr>
        </p:nvSpPr>
        <p:spPr>
          <a:xfrm>
            <a:off x="963084" y="4406901"/>
            <a:ext cx="103632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3" name="Google Shape;33;p35"/>
          <p:cNvSpPr txBox="1"/>
          <p:nvPr>
            <p:ph idx="1" type="body"/>
          </p:nvPr>
        </p:nvSpPr>
        <p:spPr>
          <a:xfrm>
            <a:off x="963084" y="2906713"/>
            <a:ext cx="103632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4" name="Google Shape;34;p35"/>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35"/>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6" name="Google Shape;36;p35"/>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36"/>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9" name="Google Shape;39;p36"/>
          <p:cNvSpPr txBox="1"/>
          <p:nvPr>
            <p:ph idx="1" type="body"/>
          </p:nvPr>
        </p:nvSpPr>
        <p:spPr>
          <a:xfrm>
            <a:off x="609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0" name="Google Shape;40;p36"/>
          <p:cNvSpPr txBox="1"/>
          <p:nvPr>
            <p:ph idx="2" type="body"/>
          </p:nvPr>
        </p:nvSpPr>
        <p:spPr>
          <a:xfrm>
            <a:off x="6197600" y="1600201"/>
            <a:ext cx="53848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41" name="Google Shape;41;p36"/>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2" name="Google Shape;42;p36"/>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6"/>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37"/>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6" name="Google Shape;46;p37"/>
          <p:cNvSpPr txBox="1"/>
          <p:nvPr>
            <p:ph idx="1" type="body"/>
          </p:nvPr>
        </p:nvSpPr>
        <p:spPr>
          <a:xfrm>
            <a:off x="609600" y="1535113"/>
            <a:ext cx="5386917"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7" name="Google Shape;47;p37"/>
          <p:cNvSpPr txBox="1"/>
          <p:nvPr>
            <p:ph idx="2" type="body"/>
          </p:nvPr>
        </p:nvSpPr>
        <p:spPr>
          <a:xfrm>
            <a:off x="609600" y="2174875"/>
            <a:ext cx="5386917"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8" name="Google Shape;48;p37"/>
          <p:cNvSpPr txBox="1"/>
          <p:nvPr>
            <p:ph idx="3" type="body"/>
          </p:nvPr>
        </p:nvSpPr>
        <p:spPr>
          <a:xfrm>
            <a:off x="6193368" y="1535113"/>
            <a:ext cx="5389033"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9" name="Google Shape;49;p37"/>
          <p:cNvSpPr txBox="1"/>
          <p:nvPr>
            <p:ph idx="4" type="body"/>
          </p:nvPr>
        </p:nvSpPr>
        <p:spPr>
          <a:xfrm>
            <a:off x="6193368" y="2174875"/>
            <a:ext cx="5389033"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0" name="Google Shape;50;p37"/>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1" name="Google Shape;51;p37"/>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38"/>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5" name="Google Shape;55;p38"/>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8"/>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8"/>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9"/>
          <p:cNvSpPr txBox="1"/>
          <p:nvPr>
            <p:ph type="title"/>
          </p:nvPr>
        </p:nvSpPr>
        <p:spPr>
          <a:xfrm>
            <a:off x="609601" y="273050"/>
            <a:ext cx="4011084"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9"/>
          <p:cNvSpPr txBox="1"/>
          <p:nvPr>
            <p:ph idx="1" type="body"/>
          </p:nvPr>
        </p:nvSpPr>
        <p:spPr>
          <a:xfrm>
            <a:off x="4766733" y="273051"/>
            <a:ext cx="6815667"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9"/>
          <p:cNvSpPr txBox="1"/>
          <p:nvPr>
            <p:ph idx="2" type="body"/>
          </p:nvPr>
        </p:nvSpPr>
        <p:spPr>
          <a:xfrm>
            <a:off x="609601" y="1435101"/>
            <a:ext cx="4011084"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9"/>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9"/>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9"/>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0"/>
          <p:cNvSpPr txBox="1"/>
          <p:nvPr>
            <p:ph type="title"/>
          </p:nvPr>
        </p:nvSpPr>
        <p:spPr>
          <a:xfrm>
            <a:off x="2389717" y="4800600"/>
            <a:ext cx="73152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0"/>
          <p:cNvSpPr/>
          <p:nvPr>
            <p:ph idx="2" type="pic"/>
          </p:nvPr>
        </p:nvSpPr>
        <p:spPr>
          <a:xfrm>
            <a:off x="2389717" y="612775"/>
            <a:ext cx="7315200" cy="4114800"/>
          </a:xfrm>
          <a:prstGeom prst="rect">
            <a:avLst/>
          </a:prstGeom>
          <a:noFill/>
          <a:ln>
            <a:noFill/>
          </a:ln>
        </p:spPr>
      </p:sp>
      <p:sp>
        <p:nvSpPr>
          <p:cNvPr id="68" name="Google Shape;68;p40"/>
          <p:cNvSpPr txBox="1"/>
          <p:nvPr>
            <p:ph idx="1" type="body"/>
          </p:nvPr>
        </p:nvSpPr>
        <p:spPr>
          <a:xfrm>
            <a:off x="2389717" y="5367338"/>
            <a:ext cx="73152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0"/>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0"/>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0"/>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609600" y="274638"/>
            <a:ext cx="109728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1"/>
          <p:cNvSpPr txBox="1"/>
          <p:nvPr>
            <p:ph idx="1" type="body"/>
          </p:nvPr>
        </p:nvSpPr>
        <p:spPr>
          <a:xfrm>
            <a:off x="609600" y="1600201"/>
            <a:ext cx="109728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1"/>
          <p:cNvSpPr txBox="1"/>
          <p:nvPr>
            <p:ph idx="10" type="dt"/>
          </p:nvPr>
        </p:nvSpPr>
        <p:spPr>
          <a:xfrm>
            <a:off x="609600" y="6356351"/>
            <a:ext cx="28448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1"/>
          <p:cNvSpPr txBox="1"/>
          <p:nvPr>
            <p:ph idx="11" type="ftr"/>
          </p:nvPr>
        </p:nvSpPr>
        <p:spPr>
          <a:xfrm>
            <a:off x="4165600" y="6356351"/>
            <a:ext cx="3860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1"/>
          <p:cNvSpPr txBox="1"/>
          <p:nvPr>
            <p:ph idx="12" type="sldNum"/>
          </p:nvPr>
        </p:nvSpPr>
        <p:spPr>
          <a:xfrm>
            <a:off x="8737600" y="6356351"/>
            <a:ext cx="28448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pic>
        <p:nvPicPr>
          <p:cNvPr id="89" name="Google Shape;89;p1"/>
          <p:cNvPicPr preferRelativeResize="0"/>
          <p:nvPr/>
        </p:nvPicPr>
        <p:blipFill rotWithShape="1">
          <a:blip r:embed="rId3">
            <a:alphaModFix/>
          </a:blip>
          <a:srcRect b="0" l="0" r="0" t="0"/>
          <a:stretch/>
        </p:blipFill>
        <p:spPr>
          <a:xfrm>
            <a:off x="3678806" y="1998021"/>
            <a:ext cx="4834388" cy="286195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pic>
        <p:nvPicPr>
          <p:cNvPr id="147" name="Google Shape;147;p10"/>
          <p:cNvPicPr preferRelativeResize="0"/>
          <p:nvPr/>
        </p:nvPicPr>
        <p:blipFill rotWithShape="1">
          <a:blip r:embed="rId3">
            <a:alphaModFix/>
          </a:blip>
          <a:srcRect b="0" l="0" r="0" t="0"/>
          <a:stretch/>
        </p:blipFill>
        <p:spPr>
          <a:xfrm>
            <a:off x="10134600" y="5603733"/>
            <a:ext cx="2057400" cy="1217981"/>
          </a:xfrm>
          <a:prstGeom prst="rect">
            <a:avLst/>
          </a:prstGeom>
          <a:noFill/>
          <a:ln>
            <a:noFill/>
          </a:ln>
        </p:spPr>
      </p:pic>
      <p:sp>
        <p:nvSpPr>
          <p:cNvPr id="148" name="Google Shape;148;p10"/>
          <p:cNvSpPr txBox="1"/>
          <p:nvPr/>
        </p:nvSpPr>
        <p:spPr>
          <a:xfrm>
            <a:off x="1143000" y="762000"/>
            <a:ext cx="9906000"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If the meaning of a word is unknown, try to remember the context where you encountered the word, subject, category etc.</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Take another look at the relationship possibilities outlined above and try to search for them when trying to resolve analogies.</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If all else fails, rule out improbable answers and make an educated guess.</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pic>
        <p:nvPicPr>
          <p:cNvPr id="153" name="Google Shape;153;p11"/>
          <p:cNvPicPr preferRelativeResize="0"/>
          <p:nvPr/>
        </p:nvPicPr>
        <p:blipFill rotWithShape="1">
          <a:blip r:embed="rId3">
            <a:alphaModFix/>
          </a:blip>
          <a:srcRect b="0" l="0" r="0" t="0"/>
          <a:stretch/>
        </p:blipFill>
        <p:spPr>
          <a:xfrm>
            <a:off x="10134600" y="5603733"/>
            <a:ext cx="2057400" cy="1217981"/>
          </a:xfrm>
          <a:prstGeom prst="rect">
            <a:avLst/>
          </a:prstGeom>
          <a:noFill/>
          <a:ln>
            <a:noFill/>
          </a:ln>
        </p:spPr>
      </p:pic>
      <p:sp>
        <p:nvSpPr>
          <p:cNvPr id="154" name="Google Shape;154;p11"/>
          <p:cNvSpPr/>
          <p:nvPr/>
        </p:nvSpPr>
        <p:spPr>
          <a:xfrm>
            <a:off x="914400" y="228600"/>
            <a:ext cx="9982200" cy="1066799"/>
          </a:xfrm>
          <a:prstGeom prst="rect">
            <a:avLst/>
          </a:prstGeom>
          <a:solidFill>
            <a:srgbClr val="B6DDE7"/>
          </a:solidFill>
          <a:ln cap="flat" cmpd="sng" w="25400">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dk1"/>
                </a:solidFill>
                <a:latin typeface="Calibri"/>
                <a:ea typeface="Calibri"/>
                <a:cs typeface="Calibri"/>
                <a:sym typeface="Calibri"/>
              </a:rPr>
              <a:t>Example:</a:t>
            </a:r>
            <a:endParaRPr sz="3600">
              <a:solidFill>
                <a:schemeClr val="dk1"/>
              </a:solidFill>
              <a:latin typeface="Calibri"/>
              <a:ea typeface="Calibri"/>
              <a:cs typeface="Calibri"/>
              <a:sym typeface="Calibri"/>
            </a:endParaRPr>
          </a:p>
        </p:txBody>
      </p:sp>
      <p:sp>
        <p:nvSpPr>
          <p:cNvPr id="155" name="Google Shape;155;p11"/>
          <p:cNvSpPr txBox="1"/>
          <p:nvPr/>
        </p:nvSpPr>
        <p:spPr>
          <a:xfrm>
            <a:off x="990600" y="1447800"/>
            <a:ext cx="9982200" cy="46942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Question 1: Winter is to summer as cold is to</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(A) Wet</a:t>
            </a:r>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(B) Future</a:t>
            </a:r>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(C) Hot</a:t>
            </a:r>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(D) Freezing</a:t>
            </a:r>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(E) Spring</a:t>
            </a:r>
            <a:endParaRPr sz="32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pic>
        <p:nvPicPr>
          <p:cNvPr id="160" name="Google Shape;160;p12"/>
          <p:cNvPicPr preferRelativeResize="0"/>
          <p:nvPr/>
        </p:nvPicPr>
        <p:blipFill rotWithShape="1">
          <a:blip r:embed="rId3">
            <a:alphaModFix/>
          </a:blip>
          <a:srcRect b="0" l="0" r="0" t="0"/>
          <a:stretch/>
        </p:blipFill>
        <p:spPr>
          <a:xfrm>
            <a:off x="10134600" y="5603733"/>
            <a:ext cx="2057400" cy="1217981"/>
          </a:xfrm>
          <a:prstGeom prst="rect">
            <a:avLst/>
          </a:prstGeom>
          <a:noFill/>
          <a:ln>
            <a:noFill/>
          </a:ln>
        </p:spPr>
      </p:pic>
      <p:sp>
        <p:nvSpPr>
          <p:cNvPr id="161" name="Google Shape;161;p12"/>
          <p:cNvSpPr txBox="1"/>
          <p:nvPr/>
        </p:nvSpPr>
        <p:spPr>
          <a:xfrm>
            <a:off x="914400" y="1600200"/>
            <a:ext cx="9982200"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	</a:t>
            </a:r>
            <a:endParaRPr sz="3200">
              <a:solidFill>
                <a:schemeClr val="dk1"/>
              </a:solidFill>
              <a:latin typeface="Calibri"/>
              <a:ea typeface="Calibri"/>
              <a:cs typeface="Calibri"/>
              <a:sym typeface="Calibri"/>
            </a:endParaRPr>
          </a:p>
        </p:txBody>
      </p:sp>
      <p:sp>
        <p:nvSpPr>
          <p:cNvPr id="162" name="Google Shape;162;p12"/>
          <p:cNvSpPr txBox="1"/>
          <p:nvPr/>
        </p:nvSpPr>
        <p:spPr>
          <a:xfrm>
            <a:off x="1066800" y="1447800"/>
            <a:ext cx="10058400" cy="4031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Answer. The correct answer is (C). WINTER and SUMMER are opposites, or antonyms. The antonym for COLD is HOT.</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Some analogies supply three of the four necessary words. You must find the relationship between the first two words and then choose a word that is related to the third word in the same way.</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3"/>
          <p:cNvSpPr/>
          <p:nvPr/>
        </p:nvSpPr>
        <p:spPr>
          <a:xfrm>
            <a:off x="5943600" y="3276600"/>
            <a:ext cx="304800" cy="304800"/>
          </a:xfrm>
          <a:prstGeom prst="rect">
            <a:avLst/>
          </a:prstGeom>
          <a:no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68" name="Google Shape;168;p13"/>
          <p:cNvPicPr preferRelativeResize="0"/>
          <p:nvPr/>
        </p:nvPicPr>
        <p:blipFill rotWithShape="1">
          <a:blip r:embed="rId3">
            <a:alphaModFix/>
          </a:blip>
          <a:srcRect b="0" l="0" r="0" t="0"/>
          <a:stretch/>
        </p:blipFill>
        <p:spPr>
          <a:xfrm>
            <a:off x="10134600" y="5562600"/>
            <a:ext cx="2057400" cy="1217981"/>
          </a:xfrm>
          <a:prstGeom prst="rect">
            <a:avLst/>
          </a:prstGeom>
          <a:noFill/>
          <a:ln>
            <a:noFill/>
          </a:ln>
        </p:spPr>
      </p:pic>
      <p:sp>
        <p:nvSpPr>
          <p:cNvPr id="169" name="Google Shape;169;p13"/>
          <p:cNvSpPr txBox="1"/>
          <p:nvPr/>
        </p:nvSpPr>
        <p:spPr>
          <a:xfrm>
            <a:off x="914400" y="914400"/>
            <a:ext cx="10058400" cy="46942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Question 2: Spelling is to punctuation as biology is to</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(A) Science</a:t>
            </a:r>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(B) Animals</a:t>
            </a:r>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(C) Dissection</a:t>
            </a:r>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(D) Chemistry</a:t>
            </a:r>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(E) Experiment</a:t>
            </a:r>
            <a:endParaRPr sz="3200">
              <a:solidFill>
                <a:schemeClr val="dk1"/>
              </a:solidFill>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id="174" name="Google Shape;174;p14"/>
          <p:cNvPicPr preferRelativeResize="0"/>
          <p:nvPr/>
        </p:nvPicPr>
        <p:blipFill rotWithShape="1">
          <a:blip r:embed="rId3">
            <a:alphaModFix/>
          </a:blip>
          <a:srcRect b="0" l="0" r="0" t="0"/>
          <a:stretch/>
        </p:blipFill>
        <p:spPr>
          <a:xfrm>
            <a:off x="10134600" y="5640019"/>
            <a:ext cx="2057400" cy="1217981"/>
          </a:xfrm>
          <a:prstGeom prst="rect">
            <a:avLst/>
          </a:prstGeom>
          <a:noFill/>
          <a:ln>
            <a:noFill/>
          </a:ln>
        </p:spPr>
      </p:pic>
      <p:sp>
        <p:nvSpPr>
          <p:cNvPr id="175" name="Google Shape;175;p14"/>
          <p:cNvSpPr txBox="1"/>
          <p:nvPr/>
        </p:nvSpPr>
        <p:spPr>
          <a:xfrm>
            <a:off x="990600" y="990600"/>
            <a:ext cx="10058400" cy="353943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Answer. The correct answer is (D). </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SPELLING and PUNCTUATION are two subjects studied in English.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BIOLOGY and CHEMISTRY are two subjects studied in the field of science.</a:t>
            </a:r>
            <a:endParaRPr sz="3200">
              <a:solidFill>
                <a:schemeClr val="dk1"/>
              </a:solidFill>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pic>
        <p:nvPicPr>
          <p:cNvPr id="180" name="Google Shape;180;p15"/>
          <p:cNvPicPr preferRelativeResize="0"/>
          <p:nvPr/>
        </p:nvPicPr>
        <p:blipFill rotWithShape="1">
          <a:blip r:embed="rId3">
            <a:alphaModFix/>
          </a:blip>
          <a:srcRect b="0" l="0" r="0" t="0"/>
          <a:stretch/>
        </p:blipFill>
        <p:spPr>
          <a:xfrm>
            <a:off x="10134600" y="5640019"/>
            <a:ext cx="2057400" cy="1217981"/>
          </a:xfrm>
          <a:prstGeom prst="rect">
            <a:avLst/>
          </a:prstGeom>
          <a:noFill/>
          <a:ln>
            <a:noFill/>
          </a:ln>
        </p:spPr>
      </p:pic>
      <p:sp>
        <p:nvSpPr>
          <p:cNvPr id="181" name="Google Shape;181;p15"/>
          <p:cNvSpPr/>
          <p:nvPr/>
        </p:nvSpPr>
        <p:spPr>
          <a:xfrm>
            <a:off x="914400" y="304801"/>
            <a:ext cx="9982200" cy="533399"/>
          </a:xfrm>
          <a:prstGeom prst="rect">
            <a:avLst/>
          </a:prstGeom>
          <a:solidFill>
            <a:srgbClr val="B6DDE7"/>
          </a:solidFill>
          <a:ln cap="flat" cmpd="sng" w="25400">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How do you Solve Verbal Analogies?</a:t>
            </a:r>
            <a:endParaRPr b="1" sz="3600">
              <a:solidFill>
                <a:schemeClr val="dk1"/>
              </a:solidFill>
              <a:latin typeface="Calibri"/>
              <a:ea typeface="Calibri"/>
              <a:cs typeface="Calibri"/>
              <a:sym typeface="Calibri"/>
            </a:endParaRPr>
          </a:p>
        </p:txBody>
      </p:sp>
      <p:sp>
        <p:nvSpPr>
          <p:cNvPr id="182" name="Google Shape;182;p15"/>
          <p:cNvSpPr txBox="1"/>
          <p:nvPr/>
        </p:nvSpPr>
        <p:spPr>
          <a:xfrm>
            <a:off x="914400" y="838200"/>
            <a:ext cx="10591800" cy="56643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To solve verbal analogies, follow these five steps:</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190500" lvl="0" marL="0" marR="0" rtl="0" algn="l">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Figure out how first two words are related.</a:t>
            </a:r>
            <a:endParaRPr/>
          </a:p>
          <a:p>
            <a:pPr indent="-190500" lvl="0" marL="0" marR="0" rtl="0" algn="l">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Make up a sentence that expresses that relationship.</a:t>
            </a:r>
            <a:endParaRPr/>
          </a:p>
          <a:p>
            <a:pPr indent="-190500" lvl="0" marL="0" marR="0" rtl="0" algn="l">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Try out your sentence on each answer choice and eliminate the ones that don’t work.</a:t>
            </a:r>
            <a:endParaRPr/>
          </a:p>
          <a:p>
            <a:pPr indent="-190500" lvl="0" marL="0" marR="0" rtl="0" algn="l">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If you’re left with more than one answer – or no answer at all – go back and make your sentence fit better.</a:t>
            </a:r>
            <a:endParaRPr/>
          </a:p>
          <a:p>
            <a:pPr indent="-190500" lvl="0" marL="0" marR="0" rtl="0" algn="l">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Choose the best answer. If none of the choices fit exactly, choose the one that works best.</a:t>
            </a:r>
            <a:endParaRPr/>
          </a:p>
          <a:p>
            <a:pPr indent="-190500" lvl="0" marL="0" marR="0" rtl="0" algn="l">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What do Smart Test-Takers?</a:t>
            </a:r>
            <a:endParaRPr/>
          </a:p>
          <a:p>
            <a:pPr indent="-190500" lvl="0" marL="0" marR="0" rtl="0" algn="l">
              <a:spcBef>
                <a:spcPts val="0"/>
              </a:spcBef>
              <a:spcAft>
                <a:spcPts val="0"/>
              </a:spcAft>
              <a:buClr>
                <a:schemeClr val="dk1"/>
              </a:buClr>
              <a:buSzPts val="3000"/>
              <a:buFont typeface="Noto Sans Symbols"/>
              <a:buChar char="⮚"/>
            </a:pPr>
            <a:r>
              <a:rPr lang="en-US" sz="3000">
                <a:solidFill>
                  <a:schemeClr val="dk1"/>
                </a:solidFill>
                <a:latin typeface="Calibri"/>
                <a:ea typeface="Calibri"/>
                <a:cs typeface="Calibri"/>
                <a:sym typeface="Calibri"/>
              </a:rPr>
              <a:t>A sentence </a:t>
            </a:r>
            <a:r>
              <a:rPr lang="en-US" sz="3200">
                <a:solidFill>
                  <a:schemeClr val="dk1"/>
                </a:solidFill>
                <a:latin typeface="Calibri"/>
                <a:ea typeface="Calibri"/>
                <a:cs typeface="Calibri"/>
                <a:sym typeface="Calibri"/>
              </a:rPr>
              <a:t>can make the connection</a:t>
            </a:r>
            <a:endParaRPr sz="3200">
              <a:solidFill>
                <a:schemeClr val="dk1"/>
              </a:solidFill>
              <a:latin typeface="Calibri"/>
              <a:ea typeface="Calibri"/>
              <a:cs typeface="Calibri"/>
              <a:sym typeface="Calibri"/>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pic>
        <p:nvPicPr>
          <p:cNvPr id="187" name="Google Shape;187;p16"/>
          <p:cNvPicPr preferRelativeResize="0"/>
          <p:nvPr/>
        </p:nvPicPr>
        <p:blipFill rotWithShape="1">
          <a:blip r:embed="rId3">
            <a:alphaModFix/>
          </a:blip>
          <a:srcRect b="0" l="0" r="0" t="0"/>
          <a:stretch/>
        </p:blipFill>
        <p:spPr>
          <a:xfrm>
            <a:off x="10134600" y="5640019"/>
            <a:ext cx="2057400" cy="1217981"/>
          </a:xfrm>
          <a:prstGeom prst="rect">
            <a:avLst/>
          </a:prstGeom>
          <a:noFill/>
          <a:ln>
            <a:noFill/>
          </a:ln>
        </p:spPr>
      </p:pic>
      <p:sp>
        <p:nvSpPr>
          <p:cNvPr id="188" name="Google Shape;188;p16"/>
          <p:cNvSpPr txBox="1"/>
          <p:nvPr/>
        </p:nvSpPr>
        <p:spPr>
          <a:xfrm>
            <a:off x="990600" y="685800"/>
            <a:ext cx="1013460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Question 1: Scribble is to writes as</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(A) Inform is to supply</a:t>
            </a:r>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(B) Mutter is to listen</a:t>
            </a:r>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(C) Nuzzle is to feel</a:t>
            </a:r>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(D) Ramble is to feel</a:t>
            </a:r>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(E) Stagger is to walk</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p17"/>
          <p:cNvSpPr txBox="1"/>
          <p:nvPr/>
        </p:nvSpPr>
        <p:spPr>
          <a:xfrm>
            <a:off x="914400" y="838200"/>
            <a:ext cx="10363200" cy="469423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Answer. The correct answer is (E). </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Summarize each analogy relationship with a sentence. </a:t>
            </a:r>
            <a:endParaRPr sz="32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In this case, scribbling is a bad kind of writing. </a:t>
            </a:r>
            <a:endParaRPr sz="32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Use the same sentence to test connections between the two words in the answer choices. </a:t>
            </a:r>
            <a:endParaRPr sz="32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When you find one that work, you’re found your answer.</a:t>
            </a:r>
            <a:endParaRPr sz="3200">
              <a:solidFill>
                <a:schemeClr val="dk1"/>
              </a:solidFill>
              <a:latin typeface="Calibri"/>
              <a:ea typeface="Calibri"/>
              <a:cs typeface="Calibri"/>
              <a:sym typeface="Calibri"/>
            </a:endParaRPr>
          </a:p>
        </p:txBody>
      </p:sp>
      <p:pic>
        <p:nvPicPr>
          <p:cNvPr id="194" name="Google Shape;194;p17"/>
          <p:cNvPicPr preferRelativeResize="0"/>
          <p:nvPr/>
        </p:nvPicPr>
        <p:blipFill rotWithShape="1">
          <a:blip r:embed="rId3">
            <a:alphaModFix/>
          </a:blip>
          <a:srcRect b="0" l="0" r="0" t="0"/>
          <a:stretch/>
        </p:blipFill>
        <p:spPr>
          <a:xfrm>
            <a:off x="10134600" y="5562600"/>
            <a:ext cx="2057400" cy="1217981"/>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18"/>
          <p:cNvSpPr txBox="1"/>
          <p:nvPr/>
        </p:nvSpPr>
        <p:spPr>
          <a:xfrm>
            <a:off x="1066800" y="685800"/>
            <a:ext cx="1005840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Question Grain is to silo as</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(A) Pilot is to plane</a:t>
            </a:r>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(B) Judge is to courtroom</a:t>
            </a:r>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(C) Water is to reservoir</a:t>
            </a:r>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(D) Clock is to time</a:t>
            </a:r>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(E) Automobile is to highway</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200" name="Google Shape;200;p18"/>
          <p:cNvPicPr preferRelativeResize="0"/>
          <p:nvPr/>
        </p:nvPicPr>
        <p:blipFill rotWithShape="1">
          <a:blip r:embed="rId3">
            <a:alphaModFix/>
          </a:blip>
          <a:srcRect b="0" l="0" r="0" t="0"/>
          <a:stretch/>
        </p:blipFill>
        <p:spPr>
          <a:xfrm>
            <a:off x="10134600" y="5562600"/>
            <a:ext cx="2057400" cy="1217981"/>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19"/>
          <p:cNvSpPr txBox="1"/>
          <p:nvPr/>
        </p:nvSpPr>
        <p:spPr>
          <a:xfrm>
            <a:off x="1143000" y="1560255"/>
            <a:ext cx="10287000" cy="255454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Answer. The correct answer is (C).</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If you apply the “place where” idea without thinking, here is what happens:</a:t>
            </a:r>
            <a:endParaRPr sz="3200">
              <a:solidFill>
                <a:schemeClr val="dk1"/>
              </a:solidFill>
              <a:latin typeface="Calibri"/>
              <a:ea typeface="Calibri"/>
              <a:cs typeface="Calibri"/>
              <a:sym typeface="Calibri"/>
            </a:endParaRPr>
          </a:p>
        </p:txBody>
      </p:sp>
      <p:pic>
        <p:nvPicPr>
          <p:cNvPr id="206" name="Google Shape;206;p19"/>
          <p:cNvPicPr preferRelativeResize="0"/>
          <p:nvPr/>
        </p:nvPicPr>
        <p:blipFill rotWithShape="1">
          <a:blip r:embed="rId3">
            <a:alphaModFix/>
          </a:blip>
          <a:srcRect b="0" l="0" r="0" t="0"/>
          <a:stretch/>
        </p:blipFill>
        <p:spPr>
          <a:xfrm>
            <a:off x="10134600" y="5562600"/>
            <a:ext cx="2057400" cy="1217981"/>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p:nvPr/>
        </p:nvSpPr>
        <p:spPr>
          <a:xfrm>
            <a:off x="990600" y="533400"/>
            <a:ext cx="9982200" cy="1066799"/>
          </a:xfrm>
          <a:prstGeom prst="rect">
            <a:avLst/>
          </a:prstGeom>
          <a:solidFill>
            <a:srgbClr val="B6DDE7"/>
          </a:solidFill>
          <a:ln cap="flat" cmpd="sng" w="25400">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i="0" lang="en-US" sz="3600" u="none" cap="none" strike="noStrike">
                <a:solidFill>
                  <a:schemeClr val="dk1"/>
                </a:solidFill>
                <a:latin typeface="Calibri"/>
                <a:ea typeface="Calibri"/>
                <a:cs typeface="Calibri"/>
                <a:sym typeface="Calibri"/>
              </a:rPr>
              <a:t>Verbal Analogies</a:t>
            </a:r>
            <a:endParaRPr b="1" i="0" sz="3600" u="none" cap="none" strike="noStrike">
              <a:solidFill>
                <a:schemeClr val="dk1"/>
              </a:solidFill>
              <a:latin typeface="Calibri"/>
              <a:ea typeface="Calibri"/>
              <a:cs typeface="Calibri"/>
              <a:sym typeface="Calibri"/>
            </a:endParaRPr>
          </a:p>
        </p:txBody>
      </p:sp>
      <p:sp>
        <p:nvSpPr>
          <p:cNvPr id="95" name="Google Shape;95;p2"/>
          <p:cNvSpPr txBox="1"/>
          <p:nvPr/>
        </p:nvSpPr>
        <p:spPr>
          <a:xfrm>
            <a:off x="562768" y="1536174"/>
            <a:ext cx="11066463"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br>
              <a:rPr b="0" i="0" lang="en-US" sz="4000" u="none" cap="none" strike="noStrike">
                <a:solidFill>
                  <a:schemeClr val="dk1"/>
                </a:solidFill>
                <a:latin typeface="Calibri"/>
                <a:ea typeface="Calibri"/>
                <a:cs typeface="Calibri"/>
                <a:sym typeface="Calibri"/>
              </a:rPr>
            </a:br>
            <a:endParaRPr b="0" i="0" sz="4000" u="none" cap="none" strike="noStrike">
              <a:solidFill>
                <a:schemeClr val="dk1"/>
              </a:solidFill>
              <a:latin typeface="Calibri"/>
              <a:ea typeface="Calibri"/>
              <a:cs typeface="Calibri"/>
              <a:sym typeface="Calibri"/>
            </a:endParaRPr>
          </a:p>
        </p:txBody>
      </p:sp>
      <p:pic>
        <p:nvPicPr>
          <p:cNvPr id="96" name="Google Shape;96;p2"/>
          <p:cNvPicPr preferRelativeResize="0"/>
          <p:nvPr/>
        </p:nvPicPr>
        <p:blipFill rotWithShape="1">
          <a:blip r:embed="rId3">
            <a:alphaModFix/>
          </a:blip>
          <a:srcRect b="0" l="0" r="0" t="0"/>
          <a:stretch/>
        </p:blipFill>
        <p:spPr>
          <a:xfrm>
            <a:off x="10134600" y="5640019"/>
            <a:ext cx="2057400" cy="1217981"/>
          </a:xfrm>
          <a:prstGeom prst="rect">
            <a:avLst/>
          </a:prstGeom>
          <a:noFill/>
          <a:ln>
            <a:noFill/>
          </a:ln>
        </p:spPr>
      </p:pic>
      <p:sp>
        <p:nvSpPr>
          <p:cNvPr id="97" name="Google Shape;97;p2"/>
          <p:cNvSpPr txBox="1"/>
          <p:nvPr/>
        </p:nvSpPr>
        <p:spPr>
          <a:xfrm>
            <a:off x="838200" y="1981200"/>
            <a:ext cx="10058400" cy="304698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3200" u="none" cap="none" strike="noStrike">
                <a:solidFill>
                  <a:schemeClr val="dk1"/>
                </a:solidFill>
                <a:latin typeface="arial"/>
                <a:ea typeface="arial"/>
                <a:cs typeface="arial"/>
                <a:sym typeface="arial"/>
              </a:rPr>
              <a:t>A comparison between one thing and another, typically for the purpose of explanation or clarification.</a:t>
            </a:r>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a:p>
            <a:pPr indent="0" lvl="0" marL="0" marR="0" rtl="0" algn="l">
              <a:spcBef>
                <a:spcPts val="0"/>
              </a:spcBef>
              <a:spcAft>
                <a:spcPts val="0"/>
              </a:spcAft>
              <a:buNone/>
            </a:pPr>
            <a:r>
              <a:t/>
            </a:r>
            <a:endParaRPr sz="3200">
              <a:solidFill>
                <a:schemeClr val="dk1"/>
              </a:solidFill>
              <a:latin typeface="arial"/>
              <a:ea typeface="arial"/>
              <a:cs typeface="arial"/>
              <a:sym typeface="arial"/>
            </a:endParaRPr>
          </a:p>
          <a:p>
            <a:pPr indent="0" lvl="0" marL="0" marR="0" rtl="0" algn="l">
              <a:spcBef>
                <a:spcPts val="0"/>
              </a:spcBef>
              <a:spcAft>
                <a:spcPts val="0"/>
              </a:spcAft>
              <a:buNone/>
            </a:pPr>
            <a:r>
              <a:rPr lang="en-US" sz="3200">
                <a:solidFill>
                  <a:schemeClr val="dk1"/>
                </a:solidFill>
                <a:latin typeface="arial"/>
                <a:ea typeface="arial"/>
                <a:cs typeface="arial"/>
                <a:sym typeface="arial"/>
              </a:rPr>
              <a:t>“An </a:t>
            </a:r>
            <a:r>
              <a:rPr b="1" lang="en-US" sz="3200">
                <a:solidFill>
                  <a:schemeClr val="dk1"/>
                </a:solidFill>
                <a:latin typeface="arial"/>
                <a:ea typeface="arial"/>
                <a:cs typeface="arial"/>
                <a:sym typeface="arial"/>
              </a:rPr>
              <a:t>analogy between</a:t>
            </a:r>
            <a:r>
              <a:rPr lang="en-US" sz="3200">
                <a:solidFill>
                  <a:schemeClr val="dk1"/>
                </a:solidFill>
                <a:latin typeface="arial"/>
                <a:ea typeface="arial"/>
                <a:cs typeface="arial"/>
                <a:sym typeface="arial"/>
              </a:rPr>
              <a:t> the workings of nature and those of human societies"</a:t>
            </a:r>
            <a:endParaRPr sz="3200">
              <a:solidFill>
                <a:schemeClr val="dk1"/>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20"/>
          <p:cNvSpPr txBox="1"/>
          <p:nvPr/>
        </p:nvSpPr>
        <p:spPr>
          <a:xfrm>
            <a:off x="1143000" y="762000"/>
            <a:ext cx="9982200" cy="526297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A silo is a place where you would find grain.</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(A) A plane is a place where you would find a pilot.</a:t>
            </a:r>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(B) A courtroom is a place where you would find a judge.</a:t>
            </a:r>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(C) A reservoir is a place where you would find water.</a:t>
            </a:r>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(D) A clock is a place where you would find time.</a:t>
            </a:r>
            <a:endParaRPr/>
          </a:p>
          <a:p>
            <a:pPr indent="0" lvl="0" marL="0" marR="0" rtl="0" algn="l">
              <a:lnSpc>
                <a:spcPct val="150000"/>
              </a:lnSpc>
              <a:spcBef>
                <a:spcPts val="0"/>
              </a:spcBef>
              <a:spcAft>
                <a:spcPts val="0"/>
              </a:spcAft>
              <a:buNone/>
            </a:pPr>
            <a:r>
              <a:rPr lang="en-US" sz="3200">
                <a:solidFill>
                  <a:schemeClr val="dk1"/>
                </a:solidFill>
                <a:latin typeface="Calibri"/>
                <a:ea typeface="Calibri"/>
                <a:cs typeface="Calibri"/>
                <a:sym typeface="Calibri"/>
              </a:rPr>
              <a:t>(E) A highway is a place where you would find automobiles.</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212" name="Google Shape;212;p20"/>
          <p:cNvPicPr preferRelativeResize="0"/>
          <p:nvPr/>
        </p:nvPicPr>
        <p:blipFill rotWithShape="1">
          <a:blip r:embed="rId3">
            <a:alphaModFix/>
          </a:blip>
          <a:srcRect b="0" l="0" r="0" t="0"/>
          <a:stretch/>
        </p:blipFill>
        <p:spPr>
          <a:xfrm>
            <a:off x="10134600" y="5640019"/>
            <a:ext cx="2057400" cy="1217981"/>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21"/>
          <p:cNvSpPr txBox="1"/>
          <p:nvPr/>
        </p:nvSpPr>
        <p:spPr>
          <a:xfrm>
            <a:off x="1066800" y="685800"/>
            <a:ext cx="10515600" cy="501675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You can eliminate choice (D), but that still leaves you with four possible answers. Now is the time to go back and make your original sentence fit better. How can you express the relationship between silo and grain more precisely?</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A silo is a place where grain is stored.</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(A) A plane is a place where a pilot is stored.</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(B) A courtroom is a place where a judge is stored.</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(C) A reservoir is a place where water is stored.</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(D) A highway is a place where automobiles are stored.</a:t>
            </a:r>
            <a:endParaRPr sz="3200">
              <a:solidFill>
                <a:schemeClr val="dk1"/>
              </a:solidFill>
              <a:latin typeface="Calibri"/>
              <a:ea typeface="Calibri"/>
              <a:cs typeface="Calibri"/>
              <a:sym typeface="Calibri"/>
            </a:endParaRPr>
          </a:p>
        </p:txBody>
      </p:sp>
      <p:pic>
        <p:nvPicPr>
          <p:cNvPr id="218" name="Google Shape;218;p21"/>
          <p:cNvPicPr preferRelativeResize="0"/>
          <p:nvPr/>
        </p:nvPicPr>
        <p:blipFill rotWithShape="1">
          <a:blip r:embed="rId3">
            <a:alphaModFix/>
          </a:blip>
          <a:srcRect b="0" l="0" r="0" t="0"/>
          <a:stretch/>
        </p:blipFill>
        <p:spPr>
          <a:xfrm>
            <a:off x="10134600" y="5640019"/>
            <a:ext cx="2057400" cy="121798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22"/>
          <p:cNvSpPr txBox="1"/>
          <p:nvPr/>
        </p:nvSpPr>
        <p:spPr>
          <a:xfrm>
            <a:off x="838200" y="990600"/>
            <a:ext cx="10896600" cy="5509200"/>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chemeClr val="dk1"/>
              </a:buClr>
              <a:buSzPts val="3200"/>
              <a:buFont typeface="Calibri"/>
              <a:buAutoNum type="arabicPeriod"/>
            </a:pPr>
            <a:r>
              <a:rPr lang="en-US" sz="3200">
                <a:solidFill>
                  <a:schemeClr val="dk1"/>
                </a:solidFill>
                <a:latin typeface="Calibri"/>
                <a:ea typeface="Calibri"/>
                <a:cs typeface="Calibri"/>
                <a:sym typeface="Calibri"/>
              </a:rPr>
              <a:t>Genuine : Authentic : : Mirage : ?</a:t>
            </a:r>
            <a:endParaRPr/>
          </a:p>
          <a:p>
            <a:pPr indent="-514350" lvl="0" marL="514350" marR="0" rtl="0" algn="l">
              <a:spcBef>
                <a:spcPts val="0"/>
              </a:spcBef>
              <a:spcAft>
                <a:spcPts val="0"/>
              </a:spcAft>
              <a:buNone/>
            </a:pPr>
            <a:r>
              <a:rPr lang="en-US" sz="3200">
                <a:solidFill>
                  <a:schemeClr val="dk1"/>
                </a:solidFill>
                <a:latin typeface="Calibri"/>
                <a:ea typeface="Calibri"/>
                <a:cs typeface="Calibri"/>
                <a:sym typeface="Calibri"/>
              </a:rPr>
              <a:t>a. Reflection</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b. Hideout</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c. Illusion</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d. Image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2. Blind : Visual : : Deaf :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a. Sound</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b. Auditory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c. Hearing</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d. Listening</a:t>
            </a:r>
            <a:endParaRPr sz="3200">
              <a:solidFill>
                <a:schemeClr val="dk1"/>
              </a:solidFill>
              <a:latin typeface="Calibri"/>
              <a:ea typeface="Calibri"/>
              <a:cs typeface="Calibri"/>
              <a:sym typeface="Calibri"/>
            </a:endParaRPr>
          </a:p>
        </p:txBody>
      </p:sp>
      <p:sp>
        <p:nvSpPr>
          <p:cNvPr id="224" name="Google Shape;224;p22"/>
          <p:cNvSpPr/>
          <p:nvPr/>
        </p:nvSpPr>
        <p:spPr>
          <a:xfrm>
            <a:off x="914400" y="304801"/>
            <a:ext cx="9982200" cy="609599"/>
          </a:xfrm>
          <a:prstGeom prst="rect">
            <a:avLst/>
          </a:prstGeom>
          <a:solidFill>
            <a:srgbClr val="B6DDE7"/>
          </a:solidFill>
          <a:ln cap="flat" cmpd="sng" w="25400">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3600">
                <a:solidFill>
                  <a:schemeClr val="dk1"/>
                </a:solidFill>
                <a:latin typeface="Calibri"/>
                <a:ea typeface="Calibri"/>
                <a:cs typeface="Calibri"/>
                <a:sym typeface="Calibri"/>
              </a:rPr>
              <a:t>Test on Verbal Analogies</a:t>
            </a:r>
            <a:endParaRPr sz="3600">
              <a:solidFill>
                <a:schemeClr val="dk1"/>
              </a:solidFill>
              <a:latin typeface="Calibri"/>
              <a:ea typeface="Calibri"/>
              <a:cs typeface="Calibri"/>
              <a:sym typeface="Calibri"/>
            </a:endParaRPr>
          </a:p>
        </p:txBody>
      </p:sp>
      <p:pic>
        <p:nvPicPr>
          <p:cNvPr id="225" name="Google Shape;225;p22"/>
          <p:cNvPicPr preferRelativeResize="0"/>
          <p:nvPr/>
        </p:nvPicPr>
        <p:blipFill rotWithShape="1">
          <a:blip r:embed="rId3">
            <a:alphaModFix/>
          </a:blip>
          <a:srcRect b="0" l="0" r="0" t="0"/>
          <a:stretch/>
        </p:blipFill>
        <p:spPr>
          <a:xfrm>
            <a:off x="10134600" y="5562600"/>
            <a:ext cx="2057400" cy="1217981"/>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23"/>
          <p:cNvSpPr txBox="1"/>
          <p:nvPr/>
        </p:nvSpPr>
        <p:spPr>
          <a:xfrm>
            <a:off x="838200" y="533400"/>
            <a:ext cx="10515600"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3. Menu : Food : : Catalogue :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a. Rack</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b. Newspaper</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c. Library</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d. Books</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4. Deep : Shallow : : Freedom :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a. Prison</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b. Discipline</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c. Convict</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d. Democracy</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231" name="Google Shape;231;p23"/>
          <p:cNvPicPr preferRelativeResize="0"/>
          <p:nvPr/>
        </p:nvPicPr>
        <p:blipFill rotWithShape="1">
          <a:blip r:embed="rId3">
            <a:alphaModFix/>
          </a:blip>
          <a:srcRect b="0" l="0" r="0" t="0"/>
          <a:stretch/>
        </p:blipFill>
        <p:spPr>
          <a:xfrm>
            <a:off x="10134600" y="5562600"/>
            <a:ext cx="2057400" cy="1217981"/>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5" name="Shape 235"/>
        <p:cNvGrpSpPr/>
        <p:nvPr/>
      </p:nvGrpSpPr>
      <p:grpSpPr>
        <a:xfrm>
          <a:off x="0" y="0"/>
          <a:ext cx="0" cy="0"/>
          <a:chOff x="0" y="0"/>
          <a:chExt cx="0" cy="0"/>
        </a:xfrm>
      </p:grpSpPr>
      <p:sp>
        <p:nvSpPr>
          <p:cNvPr id="236" name="Google Shape;236;p24"/>
          <p:cNvSpPr txBox="1"/>
          <p:nvPr/>
        </p:nvSpPr>
        <p:spPr>
          <a:xfrm>
            <a:off x="762000" y="609600"/>
            <a:ext cx="10668000"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5. Aero plane : Cockpit : : Train :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a. Wagon</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b. Coach</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c. Compartment</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d. Engine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6. Botany : Plants : : Entomology :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a. Snakes</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b. Insects</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c. Birds</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d. Germs</a:t>
            </a:r>
            <a:endParaRPr sz="3200">
              <a:solidFill>
                <a:schemeClr val="dk1"/>
              </a:solidFill>
              <a:latin typeface="Calibri"/>
              <a:ea typeface="Calibri"/>
              <a:cs typeface="Calibri"/>
              <a:sym typeface="Calibri"/>
            </a:endParaRPr>
          </a:p>
        </p:txBody>
      </p:sp>
      <p:pic>
        <p:nvPicPr>
          <p:cNvPr id="237" name="Google Shape;237;p24"/>
          <p:cNvPicPr preferRelativeResize="0"/>
          <p:nvPr/>
        </p:nvPicPr>
        <p:blipFill rotWithShape="1">
          <a:blip r:embed="rId3">
            <a:alphaModFix/>
          </a:blip>
          <a:srcRect b="0" l="0" r="0" t="0"/>
          <a:stretch/>
        </p:blipFill>
        <p:spPr>
          <a:xfrm>
            <a:off x="10134600" y="5562600"/>
            <a:ext cx="2057400" cy="1217981"/>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1" name="Shape 241"/>
        <p:cNvGrpSpPr/>
        <p:nvPr/>
      </p:nvGrpSpPr>
      <p:grpSpPr>
        <a:xfrm>
          <a:off x="0" y="0"/>
          <a:ext cx="0" cy="0"/>
          <a:chOff x="0" y="0"/>
          <a:chExt cx="0" cy="0"/>
        </a:xfrm>
      </p:grpSpPr>
      <p:sp>
        <p:nvSpPr>
          <p:cNvPr id="242" name="Google Shape;242;p25"/>
          <p:cNvSpPr txBox="1"/>
          <p:nvPr/>
        </p:nvSpPr>
        <p:spPr>
          <a:xfrm>
            <a:off x="1066800" y="363915"/>
            <a:ext cx="10210800"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7. Mountain : Valley : : Genius :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a. Brain</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b. Idiot</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c. Think</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d. Intelligence</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8. Cub : Lion : : Colt :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a. Doe</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b. Stag</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c. Leopard</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d. Stallion</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p:txBody>
      </p:sp>
      <p:pic>
        <p:nvPicPr>
          <p:cNvPr id="243" name="Google Shape;243;p25"/>
          <p:cNvPicPr preferRelativeResize="0"/>
          <p:nvPr/>
        </p:nvPicPr>
        <p:blipFill rotWithShape="1">
          <a:blip r:embed="rId3">
            <a:alphaModFix/>
          </a:blip>
          <a:srcRect b="0" l="0" r="0" t="0"/>
          <a:stretch/>
        </p:blipFill>
        <p:spPr>
          <a:xfrm>
            <a:off x="10134600" y="5640019"/>
            <a:ext cx="2057400" cy="1217981"/>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7" name="Shape 247"/>
        <p:cNvGrpSpPr/>
        <p:nvPr/>
      </p:nvGrpSpPr>
      <p:grpSpPr>
        <a:xfrm>
          <a:off x="0" y="0"/>
          <a:ext cx="0" cy="0"/>
          <a:chOff x="0" y="0"/>
          <a:chExt cx="0" cy="0"/>
        </a:xfrm>
      </p:grpSpPr>
      <p:sp>
        <p:nvSpPr>
          <p:cNvPr id="248" name="Google Shape;248;p26"/>
          <p:cNvSpPr txBox="1"/>
          <p:nvPr/>
        </p:nvSpPr>
        <p:spPr>
          <a:xfrm>
            <a:off x="1066800" y="533400"/>
            <a:ext cx="9982200"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9. Circus : Entertainment : : Temple :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a. Deity</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b. Work ship</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c. Devotion</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d. Donation</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10.Head : Shake : : Shoulders :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a. Shrug</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b. Hunch</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c. Shiver</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d. Turn</a:t>
            </a:r>
            <a:endParaRPr sz="3200">
              <a:solidFill>
                <a:schemeClr val="dk1"/>
              </a:solidFill>
              <a:latin typeface="Calibri"/>
              <a:ea typeface="Calibri"/>
              <a:cs typeface="Calibri"/>
              <a:sym typeface="Calibri"/>
            </a:endParaRPr>
          </a:p>
        </p:txBody>
      </p:sp>
      <p:pic>
        <p:nvPicPr>
          <p:cNvPr id="249" name="Google Shape;249;p26"/>
          <p:cNvPicPr preferRelativeResize="0"/>
          <p:nvPr/>
        </p:nvPicPr>
        <p:blipFill rotWithShape="1">
          <a:blip r:embed="rId3">
            <a:alphaModFix/>
          </a:blip>
          <a:srcRect b="0" l="0" r="0" t="0"/>
          <a:stretch/>
        </p:blipFill>
        <p:spPr>
          <a:xfrm>
            <a:off x="10134600" y="5640019"/>
            <a:ext cx="2057400" cy="1217981"/>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27"/>
          <p:cNvSpPr txBox="1"/>
          <p:nvPr/>
        </p:nvSpPr>
        <p:spPr>
          <a:xfrm>
            <a:off x="609600" y="304800"/>
            <a:ext cx="11201400"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ANSWERS:</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1. Ans: C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The words in each pair are synonyms of each other.</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2. Ans: B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Blind possess visual defects. Similarly, a deaf has auditory defects.</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3. Ans: D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Menu lists all the food items in a restaurant. Similarly, catalogue is a list of all the books in a library.</a:t>
            </a:r>
            <a:endParaRPr sz="3200">
              <a:solidFill>
                <a:schemeClr val="dk1"/>
              </a:solidFill>
              <a:latin typeface="Calibri"/>
              <a:ea typeface="Calibri"/>
              <a:cs typeface="Calibri"/>
              <a:sym typeface="Calibri"/>
            </a:endParaRPr>
          </a:p>
        </p:txBody>
      </p:sp>
      <p:pic>
        <p:nvPicPr>
          <p:cNvPr id="255" name="Google Shape;255;p27"/>
          <p:cNvPicPr preferRelativeResize="0"/>
          <p:nvPr/>
        </p:nvPicPr>
        <p:blipFill rotWithShape="1">
          <a:blip r:embed="rId3">
            <a:alphaModFix/>
          </a:blip>
          <a:srcRect b="0" l="0" r="0" t="0"/>
          <a:stretch/>
        </p:blipFill>
        <p:spPr>
          <a:xfrm>
            <a:off x="10134600" y="5562600"/>
            <a:ext cx="2057400" cy="1217981"/>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28"/>
          <p:cNvSpPr txBox="1"/>
          <p:nvPr/>
        </p:nvSpPr>
        <p:spPr>
          <a:xfrm>
            <a:off x="609600" y="533400"/>
            <a:ext cx="10972800"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4. Ans: B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The words in each pair are antonyms of each other.</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5. Ans: D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As the pilot of an aero plane sits in the cockpit, the driver of a train works in the engine.</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6. Ans: B</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Botany is the branch of science which deals with the study of plants. Similarly, Entomology is the branch of science deals with the study of insects.</a:t>
            </a:r>
            <a:endParaRPr sz="3200">
              <a:solidFill>
                <a:schemeClr val="dk1"/>
              </a:solidFill>
              <a:latin typeface="Calibri"/>
              <a:ea typeface="Calibri"/>
              <a:cs typeface="Calibri"/>
              <a:sym typeface="Calibri"/>
            </a:endParaRPr>
          </a:p>
        </p:txBody>
      </p:sp>
      <p:pic>
        <p:nvPicPr>
          <p:cNvPr id="261" name="Google Shape;261;p28"/>
          <p:cNvPicPr preferRelativeResize="0"/>
          <p:nvPr/>
        </p:nvPicPr>
        <p:blipFill rotWithShape="1">
          <a:blip r:embed="rId3">
            <a:alphaModFix/>
          </a:blip>
          <a:srcRect b="0" l="0" r="0" t="0"/>
          <a:stretch/>
        </p:blipFill>
        <p:spPr>
          <a:xfrm>
            <a:off x="10134600" y="5640019"/>
            <a:ext cx="2057400" cy="121798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29"/>
          <p:cNvSpPr txBox="1"/>
          <p:nvPr/>
        </p:nvSpPr>
        <p:spPr>
          <a:xfrm>
            <a:off x="1524000" y="304800"/>
            <a:ext cx="9448800" cy="649408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7. Ans: B</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The words in each pair are antonyms of each other.</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8. Ans: D</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First is a young one of the second</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9. Ans: B</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One goes to a circus for entertainment, and to a temple for worship.</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10. Ans: A</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Second is the name given to the act of expressing an opinion by moving the first</a:t>
            </a:r>
            <a:endParaRPr sz="3200">
              <a:solidFill>
                <a:schemeClr val="dk1"/>
              </a:solidFill>
              <a:latin typeface="Calibri"/>
              <a:ea typeface="Calibri"/>
              <a:cs typeface="Calibri"/>
              <a:sym typeface="Calibri"/>
            </a:endParaRPr>
          </a:p>
        </p:txBody>
      </p:sp>
      <p:pic>
        <p:nvPicPr>
          <p:cNvPr id="267" name="Google Shape;267;p29"/>
          <p:cNvPicPr preferRelativeResize="0"/>
          <p:nvPr/>
        </p:nvPicPr>
        <p:blipFill rotWithShape="1">
          <a:blip r:embed="rId3">
            <a:alphaModFix/>
          </a:blip>
          <a:srcRect b="0" l="0" r="0" t="0"/>
          <a:stretch/>
        </p:blipFill>
        <p:spPr>
          <a:xfrm>
            <a:off x="10134600" y="5640019"/>
            <a:ext cx="2057400" cy="1217981"/>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p:nvPr/>
        </p:nvSpPr>
        <p:spPr>
          <a:xfrm>
            <a:off x="914400" y="381000"/>
            <a:ext cx="9982200" cy="1066799"/>
          </a:xfrm>
          <a:prstGeom prst="rect">
            <a:avLst/>
          </a:prstGeom>
          <a:solidFill>
            <a:srgbClr val="B6DDE7"/>
          </a:solidFill>
          <a:ln cap="flat" cmpd="sng" w="25400">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Types of Analogies</a:t>
            </a:r>
            <a:endParaRPr b="1" sz="3600">
              <a:solidFill>
                <a:schemeClr val="dk1"/>
              </a:solidFill>
              <a:latin typeface="Calibri"/>
              <a:ea typeface="Calibri"/>
              <a:cs typeface="Calibri"/>
              <a:sym typeface="Calibri"/>
            </a:endParaRPr>
          </a:p>
        </p:txBody>
      </p:sp>
      <p:pic>
        <p:nvPicPr>
          <p:cNvPr id="103" name="Google Shape;103;p3"/>
          <p:cNvPicPr preferRelativeResize="0"/>
          <p:nvPr/>
        </p:nvPicPr>
        <p:blipFill rotWithShape="1">
          <a:blip r:embed="rId3">
            <a:alphaModFix/>
          </a:blip>
          <a:srcRect b="0" l="0" r="0" t="0"/>
          <a:stretch/>
        </p:blipFill>
        <p:spPr>
          <a:xfrm>
            <a:off x="10134600" y="5640019"/>
            <a:ext cx="2057400" cy="1217981"/>
          </a:xfrm>
          <a:prstGeom prst="rect">
            <a:avLst/>
          </a:prstGeom>
          <a:noFill/>
          <a:ln>
            <a:noFill/>
          </a:ln>
        </p:spPr>
      </p:pic>
      <p:sp>
        <p:nvSpPr>
          <p:cNvPr id="104" name="Google Shape;104;p3"/>
          <p:cNvSpPr txBox="1"/>
          <p:nvPr/>
        </p:nvSpPr>
        <p:spPr>
          <a:xfrm>
            <a:off x="1295400" y="1600200"/>
            <a:ext cx="9601200" cy="403187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There are many types of analogies that are prominent. To understand analogy questions, it is important to understand the types of analogies.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Opposite Analogy: smiling and crying are the example of opposite analogies as these two words are opposite in terms of meaning.</a:t>
            </a:r>
            <a:endParaRPr sz="3200">
              <a:solidFill>
                <a:schemeClr val="dk1"/>
              </a:solidFill>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0"/>
          <p:cNvSpPr/>
          <p:nvPr/>
        </p:nvSpPr>
        <p:spPr>
          <a:xfrm>
            <a:off x="0" y="2438400"/>
            <a:ext cx="12192000" cy="1323439"/>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b="1" lang="en-US" sz="8000">
                <a:solidFill>
                  <a:schemeClr val="accent1"/>
                </a:solidFill>
                <a:latin typeface="Nunito Sans"/>
                <a:ea typeface="Nunito Sans"/>
                <a:cs typeface="Nunito Sans"/>
                <a:sym typeface="Nunito Sans"/>
              </a:rPr>
              <a:t>THANK YOU</a:t>
            </a:r>
            <a:endParaRPr b="1" sz="8000">
              <a:solidFill>
                <a:schemeClr val="accent1"/>
              </a:solidFill>
              <a:latin typeface="Calibri"/>
              <a:ea typeface="Calibri"/>
              <a:cs typeface="Calibri"/>
              <a:sym typeface="Calibri"/>
            </a:endParaRPr>
          </a:p>
        </p:txBody>
      </p:sp>
      <p:grpSp>
        <p:nvGrpSpPr>
          <p:cNvPr id="274" name="Google Shape;274;p30"/>
          <p:cNvGrpSpPr/>
          <p:nvPr/>
        </p:nvGrpSpPr>
        <p:grpSpPr>
          <a:xfrm>
            <a:off x="7966969" y="2289411"/>
            <a:ext cx="4225031" cy="4615403"/>
            <a:chOff x="7966969" y="2260887"/>
            <a:chExt cx="4225031" cy="4615403"/>
          </a:xfrm>
        </p:grpSpPr>
        <p:sp>
          <p:nvSpPr>
            <p:cNvPr id="275" name="Google Shape;275;p30"/>
            <p:cNvSpPr/>
            <p:nvPr/>
          </p:nvSpPr>
          <p:spPr>
            <a:xfrm>
              <a:off x="8807355" y="4597114"/>
              <a:ext cx="3384645" cy="2279176"/>
            </a:xfrm>
            <a:prstGeom prst="triangle">
              <a:avLst>
                <a:gd fmla="val 50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76" name="Google Shape;276;p30"/>
            <p:cNvSpPr/>
            <p:nvPr/>
          </p:nvSpPr>
          <p:spPr>
            <a:xfrm rot="-5400000">
              <a:off x="7780928" y="2446928"/>
              <a:ext cx="4597113" cy="4225031"/>
            </a:xfrm>
            <a:prstGeom prst="triangle">
              <a:avLst>
                <a:gd fmla="val 50000" name="adj"/>
              </a:avLst>
            </a:prstGeom>
            <a:solidFill>
              <a:schemeClr val="accent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pSp>
      <p:pic>
        <p:nvPicPr>
          <p:cNvPr id="277" name="Google Shape;277;p30"/>
          <p:cNvPicPr preferRelativeResize="0"/>
          <p:nvPr/>
        </p:nvPicPr>
        <p:blipFill rotWithShape="1">
          <a:blip r:embed="rId3">
            <a:alphaModFix/>
          </a:blip>
          <a:srcRect b="0" l="0" r="0" t="0"/>
          <a:stretch/>
        </p:blipFill>
        <p:spPr>
          <a:xfrm>
            <a:off x="10134600" y="5603733"/>
            <a:ext cx="2057400" cy="1217981"/>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pic>
        <p:nvPicPr>
          <p:cNvPr id="109" name="Google Shape;109;p4"/>
          <p:cNvPicPr preferRelativeResize="0"/>
          <p:nvPr/>
        </p:nvPicPr>
        <p:blipFill rotWithShape="1">
          <a:blip r:embed="rId3">
            <a:alphaModFix/>
          </a:blip>
          <a:srcRect b="0" l="0" r="0" t="0"/>
          <a:stretch/>
        </p:blipFill>
        <p:spPr>
          <a:xfrm>
            <a:off x="10134600" y="5640019"/>
            <a:ext cx="2057400" cy="1217981"/>
          </a:xfrm>
          <a:prstGeom prst="rect">
            <a:avLst/>
          </a:prstGeom>
          <a:noFill/>
          <a:ln>
            <a:noFill/>
          </a:ln>
        </p:spPr>
      </p:pic>
      <p:sp>
        <p:nvSpPr>
          <p:cNvPr id="110" name="Google Shape;110;p4"/>
          <p:cNvSpPr txBox="1"/>
          <p:nvPr/>
        </p:nvSpPr>
        <p:spPr>
          <a:xfrm>
            <a:off x="762000" y="579358"/>
            <a:ext cx="10668000"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Object &amp; Classification Analogy: Objects can be classified in a group but when the same object can be classified in different groups, it forms object and classification analogy. </a:t>
            </a:r>
            <a:endParaRPr/>
          </a:p>
          <a:p>
            <a:pPr indent="0" lvl="0" marL="0" marR="0" rtl="0" algn="l">
              <a:spcBef>
                <a:spcPts val="0"/>
              </a:spcBef>
              <a:spcAft>
                <a:spcPts val="0"/>
              </a:spcAft>
              <a:buClr>
                <a:schemeClr val="dk1"/>
              </a:buClr>
              <a:buSzPts val="3200"/>
              <a:buFont typeface="Calibri"/>
              <a:buNone/>
            </a:pPr>
            <a:r>
              <a:rPr lang="en-US" sz="3200">
                <a:solidFill>
                  <a:schemeClr val="dk1"/>
                </a:solidFill>
                <a:latin typeface="Calibri"/>
                <a:ea typeface="Calibri"/>
                <a:cs typeface="Calibri"/>
                <a:sym typeface="Calibri"/>
              </a:rPr>
              <a:t>	</a:t>
            </a:r>
            <a:endParaRPr/>
          </a:p>
          <a:p>
            <a:pPr indent="0" lvl="0" marL="0" marR="0" rtl="0" algn="l">
              <a:spcBef>
                <a:spcPts val="0"/>
              </a:spcBef>
              <a:spcAft>
                <a:spcPts val="0"/>
              </a:spcAft>
              <a:buClr>
                <a:schemeClr val="dk1"/>
              </a:buClr>
              <a:buSzPts val="3200"/>
              <a:buFont typeface="Calibri"/>
              <a:buNone/>
            </a:pPr>
            <a:r>
              <a:rPr lang="en-US" sz="3200">
                <a:solidFill>
                  <a:schemeClr val="dk1"/>
                </a:solidFill>
                <a:latin typeface="Calibri"/>
                <a:ea typeface="Calibri"/>
                <a:cs typeface="Calibri"/>
                <a:sym typeface="Calibri"/>
              </a:rPr>
              <a:t>	For example: knife &amp; weapon, knife &amp; kitchenware, pants &amp; clothing, red &amp; colours etc.</a:t>
            </a:r>
            <a:endParaRPr/>
          </a:p>
          <a:p>
            <a:pPr indent="0" lvl="0" marL="0" marR="0" rtl="0" algn="l">
              <a:spcBef>
                <a:spcPts val="0"/>
              </a:spcBef>
              <a:spcAft>
                <a:spcPts val="0"/>
              </a:spcAft>
              <a:buClr>
                <a:schemeClr val="dk1"/>
              </a:buClr>
              <a:buSzPts val="3200"/>
              <a:buFont typeface="Calibri"/>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Object and Group Analogies: These are objects that form a specific group when many are put together. Several wolves together form a pack, several trees a forest etc. </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Examples: wolf &amp; pack or tree &amp; forest.</a:t>
            </a:r>
            <a:endParaRPr sz="36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pic>
        <p:nvPicPr>
          <p:cNvPr id="115" name="Google Shape;115;p5"/>
          <p:cNvPicPr preferRelativeResize="0"/>
          <p:nvPr/>
        </p:nvPicPr>
        <p:blipFill rotWithShape="1">
          <a:blip r:embed="rId3">
            <a:alphaModFix/>
          </a:blip>
          <a:srcRect b="0" l="0" r="0" t="0"/>
          <a:stretch/>
        </p:blipFill>
        <p:spPr>
          <a:xfrm>
            <a:off x="10134600" y="5640019"/>
            <a:ext cx="2057400" cy="1217981"/>
          </a:xfrm>
          <a:prstGeom prst="rect">
            <a:avLst/>
          </a:prstGeom>
          <a:noFill/>
          <a:ln>
            <a:noFill/>
          </a:ln>
        </p:spPr>
      </p:pic>
      <p:sp>
        <p:nvSpPr>
          <p:cNvPr id="116" name="Google Shape;116;p5"/>
          <p:cNvSpPr txBox="1"/>
          <p:nvPr/>
        </p:nvSpPr>
        <p:spPr>
          <a:xfrm>
            <a:off x="1447800" y="685800"/>
            <a:ext cx="9753600"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3. Degrees of a Characteristic Analogies: This analogy, mostly comprises adjectives, but not for all cases.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For example, tired &amp; exhausted, cold &amp; freezing, warn &amp; hot etc.</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Cause and Effect Analogies: Spin &amp; dizzy, fire &amp; burn, read &amp; learn are examples of cause and effect analogies, where two things are related to one another in terms of cause and effect. One is the cause and the other is the effect of the cause. Hence it is known as cause and effect analogy.</a:t>
            </a:r>
            <a:endParaRPr sz="3200">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pic>
        <p:nvPicPr>
          <p:cNvPr id="121" name="Google Shape;121;p6"/>
          <p:cNvPicPr preferRelativeResize="0"/>
          <p:nvPr/>
        </p:nvPicPr>
        <p:blipFill rotWithShape="1">
          <a:blip r:embed="rId3">
            <a:alphaModFix/>
          </a:blip>
          <a:srcRect b="0" l="0" r="0" t="0"/>
          <a:stretch/>
        </p:blipFill>
        <p:spPr>
          <a:xfrm>
            <a:off x="10134600" y="5640019"/>
            <a:ext cx="2057400" cy="1217981"/>
          </a:xfrm>
          <a:prstGeom prst="rect">
            <a:avLst/>
          </a:prstGeom>
          <a:noFill/>
          <a:ln>
            <a:noFill/>
          </a:ln>
        </p:spPr>
      </p:pic>
      <p:sp>
        <p:nvSpPr>
          <p:cNvPr id="122" name="Google Shape;122;p6"/>
          <p:cNvSpPr txBox="1"/>
          <p:nvPr/>
        </p:nvSpPr>
        <p:spPr>
          <a:xfrm>
            <a:off x="1143000" y="762000"/>
            <a:ext cx="9906000" cy="55092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Problem and Solution Analogy: Some problems have very obvious solutions like for example if you have a problem (tired) then you also have a solution (sleep) to solve that problem. These problems and solutions are gratefully used in word analogy problems.</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Object and Function Analogies: Some objects have designated functions that are inseparably connected to the affected object like for example you use a keyboard to type and a phone to call. These relationships are commonly used in analogy test problems.</a:t>
            </a:r>
            <a:endParaRPr sz="32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pic>
        <p:nvPicPr>
          <p:cNvPr id="127" name="Google Shape;127;p7"/>
          <p:cNvPicPr preferRelativeResize="0"/>
          <p:nvPr/>
        </p:nvPicPr>
        <p:blipFill rotWithShape="1">
          <a:blip r:embed="rId3">
            <a:alphaModFix/>
          </a:blip>
          <a:srcRect b="0" l="0" r="0" t="0"/>
          <a:stretch/>
        </p:blipFill>
        <p:spPr>
          <a:xfrm>
            <a:off x="10134600" y="5640019"/>
            <a:ext cx="2057400" cy="1217981"/>
          </a:xfrm>
          <a:prstGeom prst="rect">
            <a:avLst/>
          </a:prstGeom>
          <a:noFill/>
          <a:ln>
            <a:noFill/>
          </a:ln>
        </p:spPr>
      </p:pic>
      <p:sp>
        <p:nvSpPr>
          <p:cNvPr id="128" name="Google Shape;128;p7"/>
          <p:cNvSpPr txBox="1"/>
          <p:nvPr/>
        </p:nvSpPr>
        <p:spPr>
          <a:xfrm>
            <a:off x="990600" y="457200"/>
            <a:ext cx="9982200" cy="600164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Performer and action Analogy: In this analogy, both the performer and the right means of action are mentioned. For example, painter &amp; paint, writer &amp; write, chef &amp; cook etc.</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Antonyms: These are the words that have an opposite meaning. For example hungry &amp; full, brave &amp; coward, strong &amp; weak etc.</a:t>
            </a:r>
            <a:endParaRPr/>
          </a:p>
          <a:p>
            <a:pPr indent="0" lvl="0" marL="0" marR="0" rtl="0" algn="l">
              <a:spcBef>
                <a:spcPts val="0"/>
              </a:spcBef>
              <a:spcAft>
                <a:spcPts val="0"/>
              </a:spcAft>
              <a:buNone/>
            </a:pPr>
            <a:r>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Synonyms: These are words that have similar or  same meanings. For example hungry &amp; starving, brave &amp; courage, strong &amp; powerful etc.</a:t>
            </a:r>
            <a:endParaRPr sz="32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8"/>
          <p:cNvSpPr txBox="1"/>
          <p:nvPr/>
        </p:nvSpPr>
        <p:spPr>
          <a:xfrm>
            <a:off x="562768" y="1720840"/>
            <a:ext cx="11066463"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34" name="Google Shape;134;p8"/>
          <p:cNvSpPr/>
          <p:nvPr/>
        </p:nvSpPr>
        <p:spPr>
          <a:xfrm>
            <a:off x="1752600" y="200035"/>
            <a:ext cx="7848600" cy="685800"/>
          </a:xfrm>
          <a:prstGeom prst="rect">
            <a:avLst/>
          </a:prstGeom>
          <a:solidFill>
            <a:srgbClr val="B6DDE7"/>
          </a:solidFill>
          <a:ln cap="flat" cmpd="sng" w="25400">
            <a:solidFill>
              <a:srgbClr val="8CB3E3"/>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b="1" lang="en-US" sz="3600">
                <a:solidFill>
                  <a:schemeClr val="dk1"/>
                </a:solidFill>
                <a:latin typeface="Calibri"/>
                <a:ea typeface="Calibri"/>
                <a:cs typeface="Calibri"/>
                <a:sym typeface="Calibri"/>
              </a:rPr>
              <a:t>How to solve Analogy Questions?</a:t>
            </a:r>
            <a:endParaRPr b="1" sz="3600">
              <a:solidFill>
                <a:schemeClr val="dk1"/>
              </a:solidFill>
              <a:latin typeface="Calibri"/>
              <a:ea typeface="Calibri"/>
              <a:cs typeface="Calibri"/>
              <a:sym typeface="Calibri"/>
            </a:endParaRPr>
          </a:p>
        </p:txBody>
      </p:sp>
      <p:pic>
        <p:nvPicPr>
          <p:cNvPr id="135" name="Google Shape;135;p8"/>
          <p:cNvPicPr preferRelativeResize="0"/>
          <p:nvPr/>
        </p:nvPicPr>
        <p:blipFill rotWithShape="1">
          <a:blip r:embed="rId3">
            <a:alphaModFix/>
          </a:blip>
          <a:srcRect b="0" l="0" r="0" t="0"/>
          <a:stretch/>
        </p:blipFill>
        <p:spPr>
          <a:xfrm>
            <a:off x="10134600" y="5640019"/>
            <a:ext cx="2057400" cy="1217981"/>
          </a:xfrm>
          <a:prstGeom prst="rect">
            <a:avLst/>
          </a:prstGeom>
          <a:noFill/>
          <a:ln>
            <a:noFill/>
          </a:ln>
        </p:spPr>
      </p:pic>
      <p:sp>
        <p:nvSpPr>
          <p:cNvPr id="136" name="Google Shape;136;p8"/>
          <p:cNvSpPr txBox="1"/>
          <p:nvPr/>
        </p:nvSpPr>
        <p:spPr>
          <a:xfrm>
            <a:off x="1219200" y="1066800"/>
            <a:ext cx="9753600" cy="529375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We have understood the different types of analogies that are most prominent. Here are some tips that will help you to solve different analogy questions for competitive based exams. These are: </a:t>
            </a:r>
            <a:endParaRPr sz="32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The only way to make improvements in verbal analogies is by practising. So keep on practising different sets of questions every day.</a:t>
            </a:r>
            <a:endParaRPr/>
          </a:p>
          <a:p>
            <a:pPr indent="0" lvl="0" marL="0" marR="0" rtl="0" algn="l">
              <a:spcBef>
                <a:spcPts val="0"/>
              </a:spcBef>
              <a:spcAft>
                <a:spcPts val="0"/>
              </a:spcAft>
              <a:buNone/>
            </a:pPr>
            <a:r>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Familiarize yourself with the test format.</a:t>
            </a:r>
            <a:endParaRPr/>
          </a:p>
          <a:p>
            <a:pPr indent="0" lvl="0" marL="0" marR="0" rtl="0" algn="l">
              <a:spcBef>
                <a:spcPts val="0"/>
              </a:spcBef>
              <a:spcAft>
                <a:spcPts val="0"/>
              </a:spcAft>
              <a:buNone/>
            </a:pPr>
            <a:r>
              <a:rPr lang="en-US" sz="1600">
                <a:solidFill>
                  <a:schemeClr val="dk1"/>
                </a:solidFill>
                <a:latin typeface="Calibri"/>
                <a:ea typeface="Calibri"/>
                <a:cs typeface="Calibri"/>
                <a:sym typeface="Calibri"/>
              </a:rPr>
              <a:t> </a:t>
            </a:r>
            <a:endParaRPr sz="16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Know your strengths and weaknesses.</a:t>
            </a:r>
            <a:endParaRPr sz="3200">
              <a:solidFill>
                <a:schemeClr val="dk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pic>
        <p:nvPicPr>
          <p:cNvPr id="141" name="Google Shape;141;p9"/>
          <p:cNvPicPr preferRelativeResize="0"/>
          <p:nvPr/>
        </p:nvPicPr>
        <p:blipFill rotWithShape="1">
          <a:blip r:embed="rId3">
            <a:alphaModFix/>
          </a:blip>
          <a:srcRect b="0" l="0" r="0" t="0"/>
          <a:stretch/>
        </p:blipFill>
        <p:spPr>
          <a:xfrm>
            <a:off x="10134600" y="5603733"/>
            <a:ext cx="2057400" cy="1217981"/>
          </a:xfrm>
          <a:prstGeom prst="rect">
            <a:avLst/>
          </a:prstGeom>
          <a:noFill/>
          <a:ln>
            <a:noFill/>
          </a:ln>
        </p:spPr>
      </p:pic>
      <p:sp>
        <p:nvSpPr>
          <p:cNvPr id="142" name="Google Shape;142;p9"/>
          <p:cNvSpPr txBox="1"/>
          <p:nvPr/>
        </p:nvSpPr>
        <p:spPr>
          <a:xfrm>
            <a:off x="990600" y="609600"/>
            <a:ext cx="10363200" cy="57554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3200">
                <a:solidFill>
                  <a:schemeClr val="dk1"/>
                </a:solidFill>
                <a:latin typeface="Calibri"/>
                <a:ea typeface="Calibri"/>
                <a:cs typeface="Calibri"/>
                <a:sym typeface="Calibri"/>
              </a:rPr>
              <a:t>In the question, try to determine or identify the relationship. </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Translate analogies into phrases. Read analogy issues as sentences, even if they are not really written that way.</a:t>
            </a:r>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Go through tough problems systematically.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Read all response choices first prior to making a decision. This may sound obvious, but candidates generally stop reading response choices after they have found what appears to be a strong match.</a:t>
            </a:r>
            <a:endParaRPr/>
          </a:p>
          <a:p>
            <a:pPr indent="0" lvl="0" marL="0" marR="0" rtl="0" algn="l">
              <a:spcBef>
                <a:spcPts val="0"/>
              </a:spcBef>
              <a:spcAft>
                <a:spcPts val="0"/>
              </a:spcAft>
              <a:buNone/>
            </a:pPr>
            <a:r>
              <a:t/>
            </a:r>
            <a:endParaRPr sz="2800">
              <a:solidFill>
                <a:schemeClr val="dk1"/>
              </a:solidFill>
              <a:latin typeface="Calibri"/>
              <a:ea typeface="Calibri"/>
              <a:cs typeface="Calibri"/>
              <a:sym typeface="Calibri"/>
            </a:endParaRPr>
          </a:p>
          <a:p>
            <a:pPr indent="0" lvl="0" marL="0" marR="0" rtl="0" algn="l">
              <a:spcBef>
                <a:spcPts val="0"/>
              </a:spcBef>
              <a:spcAft>
                <a:spcPts val="0"/>
              </a:spcAft>
              <a:buNone/>
            </a:pPr>
            <a:r>
              <a:rPr lang="en-US" sz="3200">
                <a:solidFill>
                  <a:schemeClr val="dk1"/>
                </a:solidFill>
                <a:latin typeface="Calibri"/>
                <a:ea typeface="Calibri"/>
                <a:cs typeface="Calibri"/>
                <a:sym typeface="Calibri"/>
              </a:rPr>
              <a:t>Eliminate options in responses that do not have a similar type of relationship or that don’t match.</a:t>
            </a:r>
            <a:endParaRPr sz="3200">
              <a:solidFill>
                <a:schemeClr val="dk1"/>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FACE-45</dc:creator>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1033-11.2.0.9747</vt:lpwstr>
  </property>
</Properties>
</file>