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85" r:id="rId8"/>
    <p:sldId id="284" r:id="rId9"/>
    <p:sldId id="261" r:id="rId10"/>
    <p:sldId id="281" r:id="rId11"/>
    <p:sldId id="282" r:id="rId12"/>
    <p:sldId id="283" r:id="rId13"/>
    <p:sldId id="262" r:id="rId14"/>
    <p:sldId id="263" r:id="rId16"/>
    <p:sldId id="264" r:id="rId17"/>
    <p:sldId id="265" r:id="rId18"/>
    <p:sldId id="280" r:id="rId19"/>
    <p:sldId id="267" r:id="rId20"/>
    <p:sldId id="268" r:id="rId21"/>
    <p:sldId id="269" r:id="rId22"/>
    <p:sldId id="270" r:id="rId23"/>
    <p:sldId id="271" r:id="rId24"/>
    <p:sldId id="274" r:id="rId25"/>
    <p:sldId id="275" r:id="rId26"/>
    <p:sldId id="307" r:id="rId27"/>
    <p:sldId id="272" r:id="rId28"/>
    <p:sldId id="273" r:id="rId29"/>
    <p:sldId id="276" r:id="rId30"/>
    <p:sldId id="27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402" autoAdjust="0"/>
  </p:normalViewPr>
  <p:slideViewPr>
    <p:cSldViewPr showGuides="1">
      <p:cViewPr varScale="1">
        <p:scale>
          <a:sx n="58" d="100"/>
          <a:sy n="58" d="100"/>
        </p:scale>
        <p:origin x="-1716" y="-84"/>
      </p:cViewPr>
      <p:guideLst>
        <p:guide orient="horz" pos="2160"/>
        <p:guide pos="28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5320AE-F1F1-4A80-83A0-2FF72E14D41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D7BF40-8077-43F3-949D-FFAB3B04AB6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batious.com/prepnote/factorials?utm_source=MBAtious&amp;utm_medium=inline_link&amp;utm_campaign=Related%20Contents" TargetMode="External"/><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A</a:t>
            </a:r>
            <a:endParaRPr lang="en-US" b="0" dirty="0" smtClean="0"/>
          </a:p>
          <a:p>
            <a:pPr rtl="0"/>
            <a:br>
              <a:rPr lang="en-US" dirty="0" smtClean="0"/>
            </a:br>
            <a:r>
              <a:rPr lang="en-US" sz="1200" b="1" i="0" u="none" strike="noStrike" kern="1200" dirty="0" err="1" smtClean="0">
                <a:solidFill>
                  <a:schemeClr val="tx1"/>
                </a:solidFill>
                <a:latin typeface="+mn-lt"/>
                <a:ea typeface="+mn-ea"/>
                <a:cs typeface="+mn-cs"/>
              </a:rPr>
              <a:t>olution</a:t>
            </a:r>
            <a:r>
              <a:rPr lang="en-US" sz="1200" b="1" i="0" u="none" strike="noStrike" kern="1200" dirty="0" smtClean="0">
                <a:solidFill>
                  <a:schemeClr val="tx1"/>
                </a:solidFill>
                <a:latin typeface="+mn-lt"/>
                <a:ea typeface="+mn-ea"/>
                <a:cs typeface="+mn-cs"/>
              </a:rPr>
              <a:t>:</a:t>
            </a:r>
            <a:r>
              <a:rPr lang="en-US" sz="1200" b="0" i="0" u="none" strike="noStrike" kern="1200" dirty="0" smtClean="0">
                <a:solidFill>
                  <a:schemeClr val="tx1"/>
                </a:solidFill>
                <a:latin typeface="+mn-lt"/>
                <a:ea typeface="+mn-ea"/>
                <a:cs typeface="+mn-cs"/>
              </a:rPr>
              <a:t> 321 can be expressed as [(8×40) + 1] so</a:t>
            </a:r>
            <a:endParaRPr lang="en-US" b="0" dirty="0" smtClean="0"/>
          </a:p>
          <a:p>
            <a:pPr rtl="0"/>
            <a:r>
              <a:rPr lang="en-US" sz="1200" b="0" i="0" u="none" strike="noStrike" kern="1200" dirty="0" smtClean="0">
                <a:solidFill>
                  <a:schemeClr val="tx1"/>
                </a:solidFill>
                <a:latin typeface="+mn-lt"/>
                <a:ea typeface="+mn-ea"/>
                <a:cs typeface="+mn-cs"/>
              </a:rPr>
              <a:t>remainder of the above question is (1)</a:t>
            </a:r>
            <a:r>
              <a:rPr lang="en-US" sz="1200" b="0" i="0" u="none" strike="noStrike" kern="1200" baseline="30000" dirty="0" smtClean="0">
                <a:solidFill>
                  <a:schemeClr val="tx1"/>
                </a:solidFill>
                <a:latin typeface="+mn-lt"/>
                <a:ea typeface="+mn-ea"/>
                <a:cs typeface="+mn-cs"/>
              </a:rPr>
              <a:t>5687</a:t>
            </a:r>
            <a:r>
              <a:rPr lang="en-US" sz="1200" b="0" i="0" u="none" strike="noStrike" kern="1200" dirty="0" smtClean="0">
                <a:solidFill>
                  <a:schemeClr val="tx1"/>
                </a:solidFill>
                <a:latin typeface="+mn-lt"/>
                <a:ea typeface="+mn-ea"/>
                <a:cs typeface="+mn-cs"/>
              </a:rPr>
              <a:t>  = 1</a:t>
            </a:r>
            <a:endParaRPr lang="en-US" b="0" dirty="0" smtClean="0"/>
          </a:p>
          <a:p>
            <a:br>
              <a:rPr lang="en-US"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A </a:t>
            </a:r>
            <a:endParaRPr lang="en-US" b="0" dirty="0" smtClean="0"/>
          </a:p>
          <a:p>
            <a:pPr rtl="0"/>
            <a:br>
              <a:rPr lang="en-US" dirty="0" smtClean="0"/>
            </a:br>
            <a:r>
              <a:rPr lang="en-US" sz="1200" b="0" i="0" u="none" strike="noStrike" kern="1200" dirty="0" smtClean="0">
                <a:solidFill>
                  <a:schemeClr val="tx1"/>
                </a:solidFill>
                <a:latin typeface="+mn-lt"/>
                <a:ea typeface="+mn-ea"/>
                <a:cs typeface="+mn-cs"/>
              </a:rPr>
              <a:t>15</a:t>
            </a:r>
            <a:r>
              <a:rPr lang="en-US" sz="1200" b="0" i="0" u="none" strike="noStrike" kern="1200" baseline="30000" dirty="0" smtClean="0">
                <a:solidFill>
                  <a:schemeClr val="tx1"/>
                </a:solidFill>
                <a:latin typeface="+mn-lt"/>
                <a:ea typeface="+mn-ea"/>
                <a:cs typeface="+mn-cs"/>
              </a:rPr>
              <a:t>23 </a:t>
            </a:r>
            <a:r>
              <a:rPr lang="en-US" sz="1200" b="0" i="0" u="none" strike="noStrike" kern="1200" dirty="0" smtClean="0">
                <a:solidFill>
                  <a:schemeClr val="tx1"/>
                </a:solidFill>
                <a:latin typeface="+mn-lt"/>
                <a:ea typeface="+mn-ea"/>
                <a:cs typeface="+mn-cs"/>
              </a:rPr>
              <a:t>+ 23</a:t>
            </a:r>
            <a:r>
              <a:rPr lang="en-US" sz="1200" b="0" i="0" u="none" strike="noStrike" kern="1200" baseline="30000" dirty="0" smtClean="0">
                <a:solidFill>
                  <a:schemeClr val="tx1"/>
                </a:solidFill>
                <a:latin typeface="+mn-lt"/>
                <a:ea typeface="+mn-ea"/>
                <a:cs typeface="+mn-cs"/>
              </a:rPr>
              <a:t>23 </a:t>
            </a:r>
            <a:r>
              <a:rPr lang="en-US" sz="1200" b="0" i="0" u="none" strike="noStrike" kern="1200" dirty="0" smtClean="0">
                <a:solidFill>
                  <a:schemeClr val="tx1"/>
                </a:solidFill>
                <a:latin typeface="+mn-lt"/>
                <a:ea typeface="+mn-ea"/>
                <a:cs typeface="+mn-cs"/>
              </a:rPr>
              <a:t>is divisible by 15 + 23 = 38 ( as 23 is odd).</a:t>
            </a:r>
            <a:endParaRPr lang="en-US" b="0" dirty="0" smtClean="0"/>
          </a:p>
          <a:p>
            <a:pPr rtl="0"/>
            <a:r>
              <a:rPr lang="en-US" sz="1200" b="0" i="0" u="none" strike="noStrike" kern="1200" dirty="0" smtClean="0">
                <a:solidFill>
                  <a:schemeClr val="tx1"/>
                </a:solidFill>
                <a:latin typeface="+mn-lt"/>
                <a:ea typeface="+mn-ea"/>
                <a:cs typeface="+mn-cs"/>
              </a:rPr>
              <a:t>So </a:t>
            </a:r>
            <a:r>
              <a:rPr lang="en-US" sz="1200" b="0" i="0" u="none" strike="noStrike" kern="1200" dirty="0" err="1" smtClean="0">
                <a:solidFill>
                  <a:schemeClr val="tx1"/>
                </a:solidFill>
                <a:latin typeface="+mn-lt"/>
                <a:ea typeface="+mn-ea"/>
                <a:cs typeface="+mn-cs"/>
              </a:rPr>
              <a:t>Rem</a:t>
            </a:r>
            <a:r>
              <a:rPr lang="en-US" sz="1200" b="0" i="0" u="none" strike="noStrike" kern="1200" dirty="0" smtClean="0">
                <a:solidFill>
                  <a:schemeClr val="tx1"/>
                </a:solidFill>
                <a:latin typeface="+mn-lt"/>
                <a:ea typeface="+mn-ea"/>
                <a:cs typeface="+mn-cs"/>
              </a:rPr>
              <a:t>[(15</a:t>
            </a:r>
            <a:r>
              <a:rPr lang="en-US" sz="1200" b="0" i="0" u="none" strike="noStrike" kern="1200" baseline="30000" dirty="0" smtClean="0">
                <a:solidFill>
                  <a:schemeClr val="tx1"/>
                </a:solidFill>
                <a:latin typeface="+mn-lt"/>
                <a:ea typeface="+mn-ea"/>
                <a:cs typeface="+mn-cs"/>
              </a:rPr>
              <a:t>23 </a:t>
            </a:r>
            <a:r>
              <a:rPr lang="en-US" sz="1200" b="0" i="0" u="none" strike="noStrike" kern="1200" dirty="0" smtClean="0">
                <a:solidFill>
                  <a:schemeClr val="tx1"/>
                </a:solidFill>
                <a:latin typeface="+mn-lt"/>
                <a:ea typeface="+mn-ea"/>
                <a:cs typeface="+mn-cs"/>
              </a:rPr>
              <a:t>+ 23</a:t>
            </a:r>
            <a:r>
              <a:rPr lang="en-US" sz="1200" b="0" i="0" u="none" strike="noStrike" kern="1200" baseline="30000" dirty="0" smtClean="0">
                <a:solidFill>
                  <a:schemeClr val="tx1"/>
                </a:solidFill>
                <a:latin typeface="+mn-lt"/>
                <a:ea typeface="+mn-ea"/>
                <a:cs typeface="+mn-cs"/>
              </a:rPr>
              <a:t>23</a:t>
            </a:r>
            <a:r>
              <a:rPr lang="en-US" sz="1200" b="0" i="0" u="none" strike="noStrike" kern="1200" dirty="0" smtClean="0">
                <a:solidFill>
                  <a:schemeClr val="tx1"/>
                </a:solidFill>
                <a:latin typeface="+mn-lt"/>
                <a:ea typeface="+mn-ea"/>
                <a:cs typeface="+mn-cs"/>
              </a:rPr>
              <a:t>)/19] = 0</a:t>
            </a:r>
            <a:endParaRPr lang="en-US" b="0" dirty="0" smtClean="0"/>
          </a:p>
          <a:p>
            <a:br>
              <a:rPr lang="en-US"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Ans</a:t>
            </a:r>
            <a:r>
              <a:rPr lang="en-US" sz="1200" b="0" i="0" kern="1200" dirty="0" smtClean="0">
                <a:solidFill>
                  <a:schemeClr val="tx1"/>
                </a:solidFill>
                <a:latin typeface="+mn-lt"/>
                <a:ea typeface="+mn-ea"/>
                <a:cs typeface="+mn-cs"/>
              </a:rPr>
              <a:t>; c)</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Number can be 7, 25, 43, 61, 79.</a:t>
            </a:r>
            <a:br>
              <a:rPr lang="en-US" sz="1200" b="0" i="0" kern="1200" dirty="0" smtClean="0">
                <a:solidFill>
                  <a:schemeClr val="tx1"/>
                </a:solidFill>
                <a:latin typeface="+mn-lt"/>
                <a:ea typeface="+mn-ea"/>
                <a:cs typeface="+mn-cs"/>
              </a:rPr>
            </a:b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Remainders when divided by 12 are 7 and 1.</a:t>
            </a:r>
            <a:br>
              <a:rPr lang="en-US" sz="1200" b="0" i="0" kern="1200" dirty="0" smtClean="0">
                <a:solidFill>
                  <a:schemeClr val="tx1"/>
                </a:solidFill>
                <a:latin typeface="+mn-lt"/>
                <a:ea typeface="+mn-ea"/>
                <a:cs typeface="+mn-cs"/>
              </a:rPr>
            </a:b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 can take exactly 2 values</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Ans</a:t>
            </a:r>
            <a:r>
              <a:rPr lang="en-US" sz="1200" b="0" i="0" kern="1200" dirty="0" smtClean="0">
                <a:solidFill>
                  <a:schemeClr val="tx1"/>
                </a:solidFill>
                <a:latin typeface="+mn-lt"/>
                <a:ea typeface="+mn-ea"/>
                <a:cs typeface="+mn-cs"/>
              </a:rPr>
              <a:t>; a)</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LCM of 33 and 55 is 165. This is the starting point. If a number leaves a remainder of 4 when divided by 33, it can leave remainders 4, 37, 70, 103, and 136.</a:t>
            </a:r>
            <a:br>
              <a:rPr lang="en-US" sz="1200" b="0" i="0" kern="1200" dirty="0" smtClean="0">
                <a:solidFill>
                  <a:schemeClr val="tx1"/>
                </a:solidFill>
                <a:latin typeface="+mn-lt"/>
                <a:ea typeface="+mn-ea"/>
                <a:cs typeface="+mn-cs"/>
              </a:rPr>
            </a:b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Or the number can be of the form 165n +4, or 165n + 37 or 165n + 70, 103 or 136</a:t>
            </a:r>
            <a:br>
              <a:rPr lang="en-US" sz="1200" b="0" i="0" kern="1200" dirty="0" smtClean="0">
                <a:solidFill>
                  <a:schemeClr val="tx1"/>
                </a:solidFill>
                <a:latin typeface="+mn-lt"/>
                <a:ea typeface="+mn-ea"/>
                <a:cs typeface="+mn-cs"/>
              </a:rPr>
            </a:b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When divided by 55, the possible remainders are 4, 37, 15, 48 and 26</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smtClean="0">
                <a:solidFill>
                  <a:schemeClr val="tx1"/>
                </a:solidFill>
                <a:latin typeface="+mn-lt"/>
                <a:ea typeface="+mn-ea"/>
                <a:cs typeface="+mn-cs"/>
              </a:rPr>
              <a:t>Explanation:</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Let </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be the given numbe</a:t>
            </a:r>
            <a:endParaRPr lang="en-US" sz="1200" b="0" i="0" kern="1200" smtClean="0">
              <a:solidFill>
                <a:schemeClr val="tx1"/>
              </a:solidFill>
              <a:latin typeface="+mn-lt"/>
              <a:ea typeface="+mn-ea"/>
              <a:cs typeface="+mn-cs"/>
            </a:endParaRPr>
          </a:p>
          <a:p>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If this number is divided by 17 remainder is 5 as 357k is exactly divided by 17.</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N=357k+5/17</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   =17*5k+5/17</a:t>
            </a:r>
            <a:endParaRPr lang="en-US" sz="1200" b="0" i="0" kern="1200" smtClean="0">
              <a:solidFill>
                <a:schemeClr val="tx1"/>
              </a:solidFill>
              <a:latin typeface="+mn-lt"/>
              <a:ea typeface="+mn-ea"/>
              <a:cs typeface="+mn-cs"/>
            </a:endParaRPr>
          </a:p>
          <a:p>
            <a:r>
              <a:rPr lang="en-US" sz="1200" b="0" i="0" kern="1200" smtClean="0">
                <a:solidFill>
                  <a:schemeClr val="tx1"/>
                </a:solidFill>
                <a:latin typeface="+mn-lt"/>
                <a:ea typeface="+mn-ea"/>
                <a:cs typeface="+mn-cs"/>
              </a:rPr>
              <a:t>ans=5</a:t>
            </a:r>
            <a:endParaRPr lang="en-US" sz="1200" b="0" i="0" kern="120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D</a:t>
            </a:r>
            <a:endParaRPr lang="en-US" b="0" dirty="0" smtClean="0"/>
          </a:p>
          <a:p>
            <a:pPr rtl="0"/>
            <a:br>
              <a:rPr lang="en-US" dirty="0" smtClean="0"/>
            </a:br>
            <a:r>
              <a:rPr lang="en-US" sz="1200" b="0" i="0" u="none" strike="noStrike" kern="1200" dirty="0" smtClean="0">
                <a:solidFill>
                  <a:schemeClr val="tx1"/>
                </a:solidFill>
                <a:latin typeface="+mn-lt"/>
                <a:ea typeface="+mn-ea"/>
                <a:cs typeface="+mn-cs"/>
              </a:rPr>
              <a:t>Remainder [97/11] = 9</a:t>
            </a:r>
            <a:endParaRPr lang="en-US" b="0" dirty="0" smtClean="0"/>
          </a:p>
          <a:p>
            <a:pPr rtl="0"/>
            <a:r>
              <a:rPr lang="en-US" sz="1200" b="0" i="0" u="none" strike="noStrike" kern="1200" dirty="0" smtClean="0">
                <a:solidFill>
                  <a:schemeClr val="tx1"/>
                </a:solidFill>
                <a:latin typeface="+mn-lt"/>
                <a:ea typeface="+mn-ea"/>
                <a:cs typeface="+mn-cs"/>
              </a:rPr>
              <a:t>So, Remainder [97</a:t>
            </a:r>
            <a:r>
              <a:rPr lang="en-US" sz="1200" b="0" i="0" u="none" strike="noStrike" kern="1200" baseline="30000" dirty="0" smtClean="0">
                <a:solidFill>
                  <a:schemeClr val="tx1"/>
                </a:solidFill>
                <a:latin typeface="+mn-lt"/>
                <a:ea typeface="+mn-ea"/>
                <a:cs typeface="+mn-cs"/>
              </a:rPr>
              <a:t>97^97</a:t>
            </a:r>
            <a:r>
              <a:rPr lang="en-US" sz="1200" b="0" i="0" u="none" strike="noStrike" kern="1200" dirty="0" smtClean="0">
                <a:solidFill>
                  <a:schemeClr val="tx1"/>
                </a:solidFill>
                <a:latin typeface="+mn-lt"/>
                <a:ea typeface="+mn-ea"/>
                <a:cs typeface="+mn-cs"/>
              </a:rPr>
              <a:t>/11] = Remainder [9</a:t>
            </a:r>
            <a:r>
              <a:rPr lang="en-US" sz="1200" b="0" i="0" u="none" strike="noStrike" kern="1200" baseline="30000" dirty="0" smtClean="0">
                <a:solidFill>
                  <a:schemeClr val="tx1"/>
                </a:solidFill>
                <a:latin typeface="+mn-lt"/>
                <a:ea typeface="+mn-ea"/>
                <a:cs typeface="+mn-cs"/>
              </a:rPr>
              <a:t> 97^97</a:t>
            </a:r>
            <a:r>
              <a:rPr lang="en-US" sz="1200" b="0" i="0" u="none" strike="noStrike" kern="1200" dirty="0" smtClean="0">
                <a:solidFill>
                  <a:schemeClr val="tx1"/>
                </a:solidFill>
                <a:latin typeface="+mn-lt"/>
                <a:ea typeface="+mn-ea"/>
                <a:cs typeface="+mn-cs"/>
              </a:rPr>
              <a:t>/11]</a:t>
            </a:r>
            <a:endParaRPr lang="en-US" b="0" dirty="0" smtClean="0"/>
          </a:p>
          <a:p>
            <a:pPr rtl="0"/>
            <a:r>
              <a:rPr lang="en-US" sz="1200" b="0" i="0" u="none" strike="noStrike" kern="1200" dirty="0" smtClean="0">
                <a:solidFill>
                  <a:schemeClr val="tx1"/>
                </a:solidFill>
                <a:latin typeface="+mn-lt"/>
                <a:ea typeface="+mn-ea"/>
                <a:cs typeface="+mn-cs"/>
              </a:rPr>
              <a:t>From Euler’s theorem, Remainder [9</a:t>
            </a:r>
            <a:r>
              <a:rPr lang="en-US" sz="1200" b="0" i="0" u="none" strike="noStrike" kern="1200" baseline="30000" dirty="0" smtClean="0">
                <a:solidFill>
                  <a:schemeClr val="tx1"/>
                </a:solidFill>
                <a:latin typeface="+mn-lt"/>
                <a:ea typeface="+mn-ea"/>
                <a:cs typeface="+mn-cs"/>
              </a:rPr>
              <a:t>10</a:t>
            </a:r>
            <a:r>
              <a:rPr lang="en-US" sz="1200" b="0" i="0" u="none" strike="noStrike" kern="1200" dirty="0" smtClean="0">
                <a:solidFill>
                  <a:schemeClr val="tx1"/>
                </a:solidFill>
                <a:latin typeface="+mn-lt"/>
                <a:ea typeface="+mn-ea"/>
                <a:cs typeface="+mn-cs"/>
              </a:rPr>
              <a:t>/11] = 1</a:t>
            </a:r>
            <a:endParaRPr lang="en-US" b="0" dirty="0" smtClean="0"/>
          </a:p>
          <a:p>
            <a:pPr rtl="0"/>
            <a:r>
              <a:rPr lang="en-US" sz="1200" b="0" i="0" u="none" strike="noStrike" kern="1200" dirty="0" smtClean="0">
                <a:solidFill>
                  <a:schemeClr val="tx1"/>
                </a:solidFill>
                <a:latin typeface="+mn-lt"/>
                <a:ea typeface="+mn-ea"/>
                <a:cs typeface="+mn-cs"/>
              </a:rPr>
              <a:t>97 and 10 are again co primes. So φ(10) = 10 (1-1/2) (1-1/5) = 4</a:t>
            </a:r>
            <a:endParaRPr lang="en-US" b="0" dirty="0" smtClean="0"/>
          </a:p>
          <a:p>
            <a:pPr rtl="0"/>
            <a:r>
              <a:rPr lang="en-US" sz="1200" b="0" i="0" u="none" strike="noStrike" kern="1200" dirty="0" smtClean="0">
                <a:solidFill>
                  <a:schemeClr val="tx1"/>
                </a:solidFill>
                <a:latin typeface="+mn-lt"/>
                <a:ea typeface="+mn-ea"/>
                <a:cs typeface="+mn-cs"/>
              </a:rPr>
              <a:t>Remainder [97</a:t>
            </a:r>
            <a:r>
              <a:rPr lang="en-US" sz="1200" b="0" i="0" u="none" strike="noStrike" kern="1200" baseline="30000" dirty="0" smtClean="0">
                <a:solidFill>
                  <a:schemeClr val="tx1"/>
                </a:solidFill>
                <a:latin typeface="+mn-lt"/>
                <a:ea typeface="+mn-ea"/>
                <a:cs typeface="+mn-cs"/>
              </a:rPr>
              <a:t>4</a:t>
            </a:r>
            <a:r>
              <a:rPr lang="en-US" sz="1200" b="0" i="0" u="none" strike="noStrike" kern="1200" dirty="0" smtClean="0">
                <a:solidFill>
                  <a:schemeClr val="tx1"/>
                </a:solidFill>
                <a:latin typeface="+mn-lt"/>
                <a:ea typeface="+mn-ea"/>
                <a:cs typeface="+mn-cs"/>
              </a:rPr>
              <a:t>/11] = 1</a:t>
            </a:r>
            <a:endParaRPr lang="en-US" b="0" dirty="0" smtClean="0"/>
          </a:p>
          <a:p>
            <a:pPr rtl="0"/>
            <a:r>
              <a:rPr lang="en-US" sz="1200" b="0" i="0" u="none" strike="noStrike" kern="1200" dirty="0" smtClean="0">
                <a:solidFill>
                  <a:schemeClr val="tx1"/>
                </a:solidFill>
                <a:latin typeface="+mn-lt"/>
                <a:ea typeface="+mn-ea"/>
                <a:cs typeface="+mn-cs"/>
              </a:rPr>
              <a:t>97 = 4n + 1, So Remainder [97</a:t>
            </a:r>
            <a:r>
              <a:rPr lang="en-US" sz="1200" b="0" i="0" u="none" strike="noStrike" kern="1200" baseline="30000" dirty="0" smtClean="0">
                <a:solidFill>
                  <a:schemeClr val="tx1"/>
                </a:solidFill>
                <a:latin typeface="+mn-lt"/>
                <a:ea typeface="+mn-ea"/>
                <a:cs typeface="+mn-cs"/>
              </a:rPr>
              <a:t>97</a:t>
            </a:r>
            <a:r>
              <a:rPr lang="en-US" sz="1200" b="0" i="0" u="none" strike="noStrike" kern="1200" dirty="0" smtClean="0">
                <a:solidFill>
                  <a:schemeClr val="tx1"/>
                </a:solidFill>
                <a:latin typeface="+mn-lt"/>
                <a:ea typeface="+mn-ea"/>
                <a:cs typeface="+mn-cs"/>
              </a:rPr>
              <a:t>/11] = Remainder [97/10] = 7</a:t>
            </a:r>
            <a:endParaRPr lang="en-US" b="0" dirty="0" smtClean="0"/>
          </a:p>
          <a:p>
            <a:pPr rtl="0"/>
            <a:r>
              <a:rPr lang="en-US" sz="1200" b="0" i="0" u="none" strike="noStrike" kern="1200" dirty="0" smtClean="0">
                <a:solidFill>
                  <a:schemeClr val="tx1"/>
                </a:solidFill>
                <a:latin typeface="+mn-lt"/>
                <a:ea typeface="+mn-ea"/>
                <a:cs typeface="+mn-cs"/>
              </a:rPr>
              <a:t>Means 97</a:t>
            </a:r>
            <a:r>
              <a:rPr lang="en-US" sz="1200" b="0" i="0" u="none" strike="noStrike" kern="1200" baseline="30000" dirty="0" smtClean="0">
                <a:solidFill>
                  <a:schemeClr val="tx1"/>
                </a:solidFill>
                <a:latin typeface="+mn-lt"/>
                <a:ea typeface="+mn-ea"/>
                <a:cs typeface="+mn-cs"/>
              </a:rPr>
              <a:t>97 </a:t>
            </a:r>
            <a:r>
              <a:rPr lang="en-US" sz="1200" b="0" i="0" u="none" strike="noStrike" kern="1200" dirty="0" smtClean="0">
                <a:solidFill>
                  <a:schemeClr val="tx1"/>
                </a:solidFill>
                <a:latin typeface="+mn-lt"/>
                <a:ea typeface="+mn-ea"/>
                <a:cs typeface="+mn-cs"/>
              </a:rPr>
              <a:t>can be written as 10n + 7</a:t>
            </a:r>
            <a:endParaRPr lang="en-US" b="0" dirty="0" smtClean="0"/>
          </a:p>
          <a:p>
            <a:pPr rtl="0"/>
            <a:r>
              <a:rPr lang="en-US" sz="1200" b="0" i="0" u="none" strike="noStrike" kern="1200" dirty="0" smtClean="0">
                <a:solidFill>
                  <a:schemeClr val="tx1"/>
                </a:solidFill>
                <a:latin typeface="+mn-lt"/>
                <a:ea typeface="+mn-ea"/>
                <a:cs typeface="+mn-cs"/>
              </a:rPr>
              <a:t>Now our original question,</a:t>
            </a:r>
            <a:endParaRPr lang="en-US" b="0" dirty="0" smtClean="0"/>
          </a:p>
          <a:p>
            <a:r>
              <a:rPr lang="en-US" sz="1200" b="0" i="0" u="none" strike="noStrike" kern="1200" dirty="0" smtClean="0">
                <a:solidFill>
                  <a:schemeClr val="tx1"/>
                </a:solidFill>
                <a:latin typeface="+mn-lt"/>
                <a:ea typeface="+mn-ea"/>
                <a:cs typeface="+mn-cs"/>
              </a:rPr>
              <a:t>Remainder [9</a:t>
            </a:r>
            <a:r>
              <a:rPr lang="en-US" sz="1200" b="0" i="0" u="none" strike="noStrike" kern="1200" baseline="30000" dirty="0" smtClean="0">
                <a:solidFill>
                  <a:schemeClr val="tx1"/>
                </a:solidFill>
                <a:latin typeface="+mn-lt"/>
                <a:ea typeface="+mn-ea"/>
                <a:cs typeface="+mn-cs"/>
              </a:rPr>
              <a:t>97^97</a:t>
            </a:r>
            <a:r>
              <a:rPr lang="en-US" sz="1200" b="0" i="0" u="none" strike="noStrike" kern="1200" dirty="0" smtClean="0">
                <a:solidFill>
                  <a:schemeClr val="tx1"/>
                </a:solidFill>
                <a:latin typeface="+mn-lt"/>
                <a:ea typeface="+mn-ea"/>
                <a:cs typeface="+mn-cs"/>
              </a:rPr>
              <a:t>/11] = Remainder [9</a:t>
            </a:r>
            <a:r>
              <a:rPr lang="en-US" sz="1200" b="0" i="0" u="none" strike="noStrike" kern="1200" baseline="30000" dirty="0" smtClean="0">
                <a:solidFill>
                  <a:schemeClr val="tx1"/>
                </a:solidFill>
                <a:latin typeface="+mn-lt"/>
                <a:ea typeface="+mn-ea"/>
                <a:cs typeface="+mn-cs"/>
              </a:rPr>
              <a:t>10n+7</a:t>
            </a:r>
            <a:r>
              <a:rPr lang="en-US" sz="1200" b="0" i="0" u="none" strike="noStrike" kern="1200" dirty="0" smtClean="0">
                <a:solidFill>
                  <a:schemeClr val="tx1"/>
                </a:solidFill>
                <a:latin typeface="+mn-lt"/>
                <a:ea typeface="+mn-ea"/>
                <a:cs typeface="+mn-cs"/>
              </a:rPr>
              <a:t>/11] = Remainder [9</a:t>
            </a:r>
            <a:r>
              <a:rPr lang="en-US" sz="1200" b="0" i="0" u="none" strike="noStrike" kern="1200" baseline="30000" dirty="0" smtClean="0">
                <a:solidFill>
                  <a:schemeClr val="tx1"/>
                </a:solidFill>
                <a:latin typeface="+mn-lt"/>
                <a:ea typeface="+mn-ea"/>
                <a:cs typeface="+mn-cs"/>
              </a:rPr>
              <a:t>7</a:t>
            </a:r>
            <a:r>
              <a:rPr lang="en-US" sz="1200" b="0" i="0" u="none" strike="noStrike" kern="1200" dirty="0" smtClean="0">
                <a:solidFill>
                  <a:schemeClr val="tx1"/>
                </a:solidFill>
                <a:latin typeface="+mn-lt"/>
                <a:ea typeface="+mn-ea"/>
                <a:cs typeface="+mn-cs"/>
              </a:rPr>
              <a:t>/11] = 4  </a:t>
            </a: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err="1" smtClean="0">
                <a:solidFill>
                  <a:schemeClr val="tx1"/>
                </a:solidFill>
                <a:latin typeface="+mn-lt"/>
                <a:ea typeface="+mn-ea"/>
                <a:cs typeface="+mn-cs"/>
              </a:rPr>
              <a:t>Ans</a:t>
            </a:r>
            <a:r>
              <a:rPr lang="en-US" sz="1200" b="0" i="0" kern="1200" dirty="0" smtClean="0">
                <a:solidFill>
                  <a:schemeClr val="tx1"/>
                </a:solidFill>
                <a:latin typeface="+mn-lt"/>
                <a:ea typeface="+mn-ea"/>
                <a:cs typeface="+mn-cs"/>
              </a:rPr>
              <a:t> ; b)</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Sum of digits = 23</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Remainder when N is divided by 9</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N/9 = 5 {Remainder on division by 9 for any number is equal to the remainder of dividing the sum of the digits of the number by 9}</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=&gt; Remainder of N/3 = 2 {A number of the form 9k + 5 divided by 3 leaves a remainder 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 = 11k + 7</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 = 3m + 2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11k + 7 =&gt; Possible numbers are 7, 18, 29, 40, 51</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3m + 2 =&gt; Possible numbers are 2, 5, 8, 11, 14, 17, 20, 23, 26, 29</a:t>
            </a:r>
            <a:br>
              <a:rPr lang="en-US" sz="1200" b="0" i="0" kern="1200" dirty="0" smtClean="0">
                <a:solidFill>
                  <a:schemeClr val="tx1"/>
                </a:solidFill>
                <a:latin typeface="+mn-lt"/>
                <a:ea typeface="+mn-ea"/>
                <a:cs typeface="+mn-cs"/>
              </a:rPr>
            </a:b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number that is of the form 11k + 7 and 3m + 2 should be of the form 33b + 29. How did we arrive at this result?</a:t>
            </a:r>
            <a:br>
              <a:rPr lang="en-US" sz="1200" b="0" i="0" kern="1200" dirty="0" smtClean="0">
                <a:solidFill>
                  <a:schemeClr val="tx1"/>
                </a:solidFill>
                <a:latin typeface="+mn-lt"/>
                <a:ea typeface="+mn-ea"/>
                <a:cs typeface="+mn-cs"/>
              </a:rPr>
            </a:b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first natural number that satisfies both properties is 29.</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Now, starting with 29, every 11th number is of the form 11k + 7, and every 3rd number is of the form 3m + 2.</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So, starting from 29, every 33rd number should be on both lists (33 is the LCM of 11 and 3).</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Or, any number of the form 33b + 29 will be both of the form 11K + 7 and 3m + 2, where b, k, m are natural numbers.</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The remainder when the said number is divided by 33 is 29.</a:t>
            </a:r>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a:t>
            </a:r>
            <a:r>
              <a:rPr lang="en-US" sz="1200" b="1" i="0" u="none" strike="noStrike" kern="1200" dirty="0" smtClean="0">
                <a:solidFill>
                  <a:schemeClr val="tx1"/>
                </a:solidFill>
                <a:latin typeface="+mn-lt"/>
                <a:ea typeface="+mn-ea"/>
                <a:cs typeface="+mn-cs"/>
              </a:rPr>
              <a:t>A</a:t>
            </a:r>
            <a:endParaRPr lang="en-US" b="0" dirty="0" smtClean="0"/>
          </a:p>
          <a:p>
            <a:r>
              <a:rPr lang="en-US" sz="1200" kern="1200" dirty="0" smtClean="0">
                <a:solidFill>
                  <a:schemeClr val="tx1"/>
                </a:solidFill>
                <a:latin typeface="+mn-lt"/>
                <a:ea typeface="+mn-ea"/>
                <a:cs typeface="+mn-cs"/>
              </a:rPr>
              <a:t>N is an odd number. So, the remainder when we divide N by 24 has to be odd.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If the remainder when we divide N by 24= 1, then N2 also has a remainder of 1.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we can also see that if the remainder when we divide N by 24 is -1, then N2 a remainder of 1.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When remainder when we divide N by 24 is ±3, then N2 has a remainder of 9.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When remainder when we divide N by 24 is ±5, then N2 has a remainder of 1.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When remainder when we divide N by 24 is ±7, then N2 has a remainder of 1.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When remainder when we divide N by 24 is ±9, then N2 has a remainder of 9.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When remainder when we divide N by 24 is ±11, then N2 has a remainder of 1.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So, the remainder when we divide N by 24 could be ±1, ±5, ±7 or ±11.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Or, the possible remainders when we divide N by 24 are 1, 5,7, 11, 13. 17, 19,23. </a:t>
            </a:r>
            <a:br>
              <a:rPr lang="en-US" sz="1200" kern="1200" dirty="0" smtClean="0">
                <a:solidFill>
                  <a:schemeClr val="tx1"/>
                </a:solidFill>
                <a:latin typeface="+mn-lt"/>
                <a:ea typeface="+mn-ea"/>
                <a:cs typeface="+mn-cs"/>
              </a:rPr>
            </a:br>
            <a:r>
              <a:rPr lang="en-US" sz="1200" kern="1200" dirty="0" smtClean="0">
                <a:solidFill>
                  <a:schemeClr val="tx1"/>
                </a:solidFill>
                <a:latin typeface="+mn-lt"/>
                <a:ea typeface="+mn-ea"/>
                <a:cs typeface="+mn-cs"/>
              </a:rPr>
              <a:t>Or, the possible remainders when we divide N by 12 are 1, 5,7, 11. </a:t>
            </a:r>
            <a:br>
              <a:rPr lang="en-US" sz="1200" kern="1200" dirty="0" smtClean="0">
                <a:solidFill>
                  <a:schemeClr val="tx1"/>
                </a:solidFill>
                <a:latin typeface="+mn-lt"/>
                <a:ea typeface="+mn-ea"/>
                <a:cs typeface="+mn-cs"/>
              </a:rPr>
            </a:br>
            <a:br>
              <a:rPr lang="en-US" sz="1200" kern="1200" dirty="0" smtClean="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A</a:t>
            </a:r>
            <a:endParaRPr lang="en-US" b="0" dirty="0" smtClean="0"/>
          </a:p>
          <a:p>
            <a:pPr rtl="0"/>
            <a:br>
              <a:rPr lang="en-US" dirty="0" smtClean="0"/>
            </a:br>
            <a:r>
              <a:rPr lang="en-US" sz="1200" b="0" i="0" u="none" strike="noStrike" kern="1200" dirty="0" smtClean="0">
                <a:solidFill>
                  <a:schemeClr val="tx1"/>
                </a:solidFill>
                <a:latin typeface="+mn-lt"/>
                <a:ea typeface="+mn-ea"/>
                <a:cs typeface="+mn-cs"/>
              </a:rPr>
              <a:t>Solution: 146 can be expressed as [(7×21) – 1] so</a:t>
            </a:r>
            <a:endParaRPr lang="en-US" b="0" dirty="0" smtClean="0"/>
          </a:p>
          <a:p>
            <a:pPr rtl="0"/>
            <a:r>
              <a:rPr lang="en-US" sz="1200" b="0" i="0" u="none" strike="noStrike" kern="1200" dirty="0" smtClean="0">
                <a:solidFill>
                  <a:schemeClr val="tx1"/>
                </a:solidFill>
                <a:latin typeface="+mn-lt"/>
                <a:ea typeface="+mn-ea"/>
                <a:cs typeface="+mn-cs"/>
              </a:rPr>
              <a:t>Remainder of the above question is (- 1)</a:t>
            </a:r>
            <a:r>
              <a:rPr lang="en-US" sz="1200" b="0" i="0" u="none" strike="noStrike" kern="1200" baseline="30000" dirty="0" smtClean="0">
                <a:solidFill>
                  <a:schemeClr val="tx1"/>
                </a:solidFill>
                <a:latin typeface="+mn-lt"/>
                <a:ea typeface="+mn-ea"/>
                <a:cs typeface="+mn-cs"/>
              </a:rPr>
              <a:t>56</a:t>
            </a:r>
            <a:r>
              <a:rPr lang="en-US" sz="1200" b="0" i="0" u="none" strike="noStrike" kern="1200" dirty="0" smtClean="0">
                <a:solidFill>
                  <a:schemeClr val="tx1"/>
                </a:solidFill>
                <a:latin typeface="+mn-lt"/>
                <a:ea typeface="+mn-ea"/>
                <a:cs typeface="+mn-cs"/>
              </a:rPr>
              <a:t>  = 1</a:t>
            </a:r>
            <a:endParaRPr lang="en-US" sz="1200" b="0" i="0" u="none" strike="noStrike" kern="1200" dirty="0" smtClean="0">
              <a:solidFill>
                <a:schemeClr val="tx1"/>
              </a:solidFill>
              <a:latin typeface="+mn-lt"/>
              <a:ea typeface="+mn-ea"/>
              <a:cs typeface="+mn-cs"/>
            </a:endParaRPr>
          </a:p>
          <a:p>
            <a:pPr rtl="0"/>
            <a:r>
              <a:rPr lang="en-IN" altLang="en-US" sz="1200" b="0" i="0" u="none" strike="noStrike" kern="1200" dirty="0" smtClean="0">
                <a:solidFill>
                  <a:schemeClr val="tx1"/>
                </a:solidFill>
                <a:latin typeface="+mn-lt"/>
                <a:ea typeface="+mn-ea"/>
                <a:cs typeface="+mn-cs"/>
              </a:rPr>
              <a:t>(-1)^EVEN=+1</a:t>
            </a:r>
            <a:endParaRPr lang="en-IN" altLang="en-US" sz="1200" b="0" i="0" u="none" strike="noStrike" kern="1200" dirty="0" smtClean="0">
              <a:solidFill>
                <a:schemeClr val="tx1"/>
              </a:solidFill>
              <a:latin typeface="+mn-lt"/>
              <a:ea typeface="+mn-ea"/>
              <a:cs typeface="+mn-cs"/>
            </a:endParaRPr>
          </a:p>
          <a:p>
            <a:pPr rtl="0"/>
            <a:r>
              <a:rPr lang="en-IN" altLang="en-US" sz="1200" b="0" i="0" u="none" strike="noStrike" kern="1200" dirty="0" smtClean="0">
                <a:solidFill>
                  <a:schemeClr val="tx1"/>
                </a:solidFill>
                <a:latin typeface="+mn-lt"/>
                <a:ea typeface="+mn-ea"/>
                <a:cs typeface="+mn-cs"/>
              </a:rPr>
              <a:t>(-1)^ODD=-1</a:t>
            </a:r>
            <a:endParaRPr lang="en-US" b="0" dirty="0" smtClean="0"/>
          </a:p>
          <a:p>
            <a:br>
              <a:rPr lang="en-US"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B </a:t>
            </a:r>
            <a:endParaRPr lang="en-US" b="0" dirty="0" smtClean="0"/>
          </a:p>
          <a:p>
            <a:pPr rtl="0"/>
            <a:br>
              <a:rPr lang="en-US" dirty="0" smtClean="0"/>
            </a:br>
            <a:r>
              <a:rPr lang="en-US" sz="1200" b="0" i="0" u="none" strike="noStrike" kern="1200" dirty="0" smtClean="0">
                <a:solidFill>
                  <a:schemeClr val="tx1"/>
                </a:solidFill>
                <a:latin typeface="+mn-lt"/>
                <a:ea typeface="+mn-ea"/>
                <a:cs typeface="+mn-cs"/>
              </a:rPr>
              <a:t>Solution: 269 can be expressed as [( 6x 45) – 1] so</a:t>
            </a:r>
            <a:endParaRPr lang="en-US" b="0" dirty="0" smtClean="0"/>
          </a:p>
          <a:p>
            <a:pPr rtl="0"/>
            <a:r>
              <a:rPr lang="en-US" sz="1200" b="0" i="0" u="none" strike="noStrike" kern="1200" dirty="0" smtClean="0">
                <a:solidFill>
                  <a:schemeClr val="tx1"/>
                </a:solidFill>
                <a:latin typeface="+mn-lt"/>
                <a:ea typeface="+mn-ea"/>
                <a:cs typeface="+mn-cs"/>
              </a:rPr>
              <a:t>Remainder of the above question is (- 1)</a:t>
            </a:r>
            <a:r>
              <a:rPr lang="en-US" sz="1200" b="0" i="0" u="none" strike="noStrike" kern="1200" baseline="30000" dirty="0" smtClean="0">
                <a:solidFill>
                  <a:schemeClr val="tx1"/>
                </a:solidFill>
                <a:latin typeface="+mn-lt"/>
                <a:ea typeface="+mn-ea"/>
                <a:cs typeface="+mn-cs"/>
              </a:rPr>
              <a:t>57587</a:t>
            </a:r>
            <a:r>
              <a:rPr lang="en-US" sz="1200" b="0" i="0" u="none" strike="noStrike" kern="1200" dirty="0" smtClean="0">
                <a:solidFill>
                  <a:schemeClr val="tx1"/>
                </a:solidFill>
                <a:latin typeface="+mn-lt"/>
                <a:ea typeface="+mn-ea"/>
                <a:cs typeface="+mn-cs"/>
              </a:rPr>
              <a:t>  =  – 1 = -1 + 6 = 5</a:t>
            </a:r>
            <a:endParaRPr lang="en-US" b="0" dirty="0" smtClean="0"/>
          </a:p>
          <a:p>
            <a:br>
              <a:rPr lang="en-US"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C </a:t>
            </a:r>
            <a:endParaRPr lang="en-US" b="0" dirty="0" smtClean="0"/>
          </a:p>
          <a:p>
            <a:pPr rtl="0"/>
            <a:r>
              <a:rPr lang="en-US" sz="1200" b="0" i="0" u="none" strike="noStrike" kern="1200" dirty="0" smtClean="0">
                <a:solidFill>
                  <a:schemeClr val="tx1"/>
                </a:solidFill>
                <a:latin typeface="+mn-lt"/>
                <a:ea typeface="+mn-ea"/>
                <a:cs typeface="+mn-cs"/>
              </a:rPr>
              <a:t>Solution:</a:t>
            </a:r>
            <a:endParaRPr lang="en-US" sz="1200" b="0" i="0" u="none" strike="noStrike" kern="1200" dirty="0" smtClean="0">
              <a:solidFill>
                <a:schemeClr val="tx1"/>
              </a:solidFill>
              <a:latin typeface="+mn-lt"/>
              <a:ea typeface="+mn-ea"/>
              <a:cs typeface="+mn-cs"/>
            </a:endParaRPr>
          </a:p>
          <a:p>
            <a:pPr rtl="0"/>
            <a:r>
              <a:rPr lang="en-US" sz="1200" b="0" i="1" u="none" strike="noStrike" kern="1200" dirty="0" smtClean="0">
                <a:solidFill>
                  <a:schemeClr val="tx1"/>
                </a:solidFill>
                <a:latin typeface="+mn-lt"/>
                <a:ea typeface="+mn-ea"/>
                <a:cs typeface="+mn-cs"/>
              </a:rPr>
              <a:t> If denominator is perfectly divisible by any one number of given numerator expression values then remainder of the whole expression is Zero.</a:t>
            </a:r>
            <a:endParaRPr lang="en-US" b="0" dirty="0" smtClean="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u="none" strike="noStrike" kern="1200" dirty="0" smtClean="0">
                <a:solidFill>
                  <a:schemeClr val="tx1"/>
                </a:solidFill>
                <a:latin typeface="+mn-lt"/>
                <a:ea typeface="+mn-ea"/>
                <a:cs typeface="+mn-cs"/>
              </a:rPr>
              <a:t>Answer: C</a:t>
            </a:r>
            <a:endParaRPr lang="en-US" sz="1200" b="1" i="0" u="none" strike="noStrike" kern="1200" dirty="0" smtClean="0">
              <a:solidFill>
                <a:schemeClr val="tx1"/>
              </a:solidFill>
              <a:latin typeface="+mn-lt"/>
              <a:ea typeface="+mn-ea"/>
              <a:cs typeface="+mn-cs"/>
            </a:endParaRPr>
          </a:p>
          <a:p>
            <a:pPr rtl="0"/>
            <a:r>
              <a:rPr lang="en-US" sz="1200" b="0" i="0" u="none" strike="noStrike" kern="1200" dirty="0" smtClean="0">
                <a:solidFill>
                  <a:schemeClr val="tx1"/>
                </a:solidFill>
                <a:latin typeface="+mn-lt"/>
                <a:ea typeface="+mn-ea"/>
                <a:cs typeface="+mn-cs"/>
              </a:rPr>
              <a:t>759/32</a:t>
            </a:r>
            <a:endParaRPr lang="en-US" b="0" dirty="0" smtClean="0"/>
          </a:p>
          <a:p>
            <a:pPr rtl="0"/>
            <a:br>
              <a:rPr lang="en-US" b="0" dirty="0" smtClean="0"/>
            </a:br>
            <a:r>
              <a:rPr lang="en-US" sz="1200" b="0" i="0" u="none" strike="noStrike" kern="1200" dirty="0" smtClean="0">
                <a:solidFill>
                  <a:schemeClr val="tx1"/>
                </a:solidFill>
                <a:latin typeface="+mn-lt"/>
                <a:ea typeface="+mn-ea"/>
                <a:cs typeface="+mn-cs"/>
              </a:rPr>
              <a:t>So reminder of the above expression is 23  </a:t>
            </a:r>
            <a:endParaRPr lang="en-US" b="0" dirty="0" smtClean="0"/>
          </a:p>
          <a:p>
            <a:br>
              <a:rPr lang="en-US" dirty="0" smtClean="0"/>
            </a:br>
            <a:br>
              <a:rPr lang="en-US"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C </a:t>
            </a:r>
            <a:endParaRPr lang="en-US" b="0" dirty="0" smtClean="0"/>
          </a:p>
          <a:p>
            <a:pPr rtl="0"/>
            <a:br>
              <a:rPr lang="en-US" dirty="0" smtClean="0"/>
            </a:br>
            <a:r>
              <a:rPr lang="en-US" sz="1200" b="0" i="0" u="none" strike="noStrike" kern="1200" dirty="0" smtClean="0">
                <a:solidFill>
                  <a:schemeClr val="tx1"/>
                </a:solidFill>
                <a:latin typeface="+mn-lt"/>
                <a:ea typeface="+mn-ea"/>
                <a:cs typeface="+mn-cs"/>
              </a:rPr>
              <a:t>1421, 1423 and 1425 gives 5, 7 and 9 as remainders respectively when divided by 12.</a:t>
            </a:r>
            <a:endParaRPr lang="en-US" b="0" dirty="0" smtClean="0"/>
          </a:p>
          <a:p>
            <a:pPr rtl="0"/>
            <a:r>
              <a:rPr lang="en-US" sz="1200" b="0" i="0" u="none" strike="noStrike" kern="1200" dirty="0" smtClean="0">
                <a:solidFill>
                  <a:schemeClr val="tx1"/>
                </a:solidFill>
                <a:latin typeface="+mn-lt"/>
                <a:ea typeface="+mn-ea"/>
                <a:cs typeface="+mn-cs"/>
              </a:rPr>
              <a:t>Remainder [ (1421 * 1423 * 1425 ) / 12 ] = Remainder [ (5 * 7 * 9) ] / 12, gives a remainder of 3.</a:t>
            </a:r>
            <a:endParaRPr lang="en-US" b="0" dirty="0" smtClean="0"/>
          </a:p>
          <a:p>
            <a:br>
              <a:rPr lang="en-US"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B</a:t>
            </a:r>
            <a:endParaRPr lang="en-US" b="0" dirty="0" smtClean="0"/>
          </a:p>
          <a:p>
            <a:pPr rtl="0"/>
            <a:br>
              <a:rPr lang="en-US" dirty="0" smtClean="0"/>
            </a:br>
            <a:r>
              <a:rPr lang="en-US" sz="1200" b="0" i="0" u="none" strike="noStrike" kern="1200" dirty="0" smtClean="0">
                <a:solidFill>
                  <a:schemeClr val="tx1"/>
                </a:solidFill>
                <a:latin typeface="+mn-lt"/>
                <a:ea typeface="+mn-ea"/>
                <a:cs typeface="+mn-cs"/>
              </a:rPr>
              <a:t>From 7! the remainder will be zero. Why ?  because 7! is nothing but product of first 7 natural numbers and all</a:t>
            </a:r>
            <a:r>
              <a:rPr lang="en-US" sz="1200" b="0" i="0" u="none" strike="noStrike" kern="1200" dirty="0" smtClean="0">
                <a:solidFill>
                  <a:schemeClr val="tx1"/>
                </a:solidFill>
                <a:latin typeface="+mn-lt"/>
                <a:ea typeface="+mn-ea"/>
                <a:cs typeface="+mn-cs"/>
                <a:hlinkClick r:id="rId3"/>
              </a:rPr>
              <a:t> </a:t>
            </a:r>
            <a:r>
              <a:rPr lang="en-US" sz="1200" b="1" i="0" u="sng" strike="noStrike" kern="1200" dirty="0" smtClean="0">
                <a:solidFill>
                  <a:schemeClr val="tx1"/>
                </a:solidFill>
                <a:latin typeface="+mn-lt"/>
                <a:ea typeface="+mn-ea"/>
                <a:cs typeface="+mn-cs"/>
                <a:hlinkClick r:id="rId3"/>
              </a:rPr>
              <a:t>factorial</a:t>
            </a:r>
            <a:r>
              <a:rPr lang="en-US" sz="1200" b="0" i="0" u="none" strike="noStrike" kern="1200" dirty="0" smtClean="0">
                <a:solidFill>
                  <a:schemeClr val="tx1"/>
                </a:solidFill>
                <a:latin typeface="+mn-lt"/>
                <a:ea typeface="+mn-ea"/>
                <a:cs typeface="+mn-cs"/>
              </a:rPr>
              <a:t> after that will have 7! as one of the factor. so we are concerned only factorials till 7!, </a:t>
            </a:r>
            <a:r>
              <a:rPr lang="en-US" sz="1200" b="0" i="0" u="none" strike="noStrike" kern="1200" dirty="0" err="1" smtClean="0">
                <a:solidFill>
                  <a:schemeClr val="tx1"/>
                </a:solidFill>
                <a:latin typeface="+mn-lt"/>
                <a:ea typeface="+mn-ea"/>
                <a:cs typeface="+mn-cs"/>
              </a:rPr>
              <a:t>i.e</a:t>
            </a:r>
            <a:r>
              <a:rPr lang="en-US" sz="1200" b="0" i="0" u="none" strike="noStrike" kern="1200" dirty="0" smtClean="0">
                <a:solidFill>
                  <a:schemeClr val="tx1"/>
                </a:solidFill>
                <a:latin typeface="+mn-lt"/>
                <a:ea typeface="+mn-ea"/>
                <a:cs typeface="+mn-cs"/>
              </a:rPr>
              <a:t>, 1! + 2! + 3! + 4! + 5! + 6!</a:t>
            </a:r>
            <a:endParaRPr lang="en-US" b="0" dirty="0" smtClean="0"/>
          </a:p>
          <a:p>
            <a:pPr rtl="0"/>
            <a:r>
              <a:rPr lang="en-US" sz="1200" b="0" i="0" u="none" strike="noStrike" kern="1200" dirty="0" smtClean="0">
                <a:solidFill>
                  <a:schemeClr val="tx1"/>
                </a:solidFill>
                <a:latin typeface="+mn-lt"/>
                <a:ea typeface="+mn-ea"/>
                <a:cs typeface="+mn-cs"/>
              </a:rPr>
              <a:t>1! + 2! + 3! + 4! + 5! + 6! = 873 and as 7! &gt; 873 our remainder will be 873</a:t>
            </a:r>
            <a:endParaRPr lang="en-US" b="0" dirty="0" smtClean="0"/>
          </a:p>
          <a:p>
            <a:br>
              <a:rPr lang="en-US" b="0"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A  </a:t>
            </a:r>
            <a:endParaRPr lang="en-US" b="0" dirty="0" smtClean="0"/>
          </a:p>
          <a:p>
            <a:pPr rtl="0"/>
            <a:br>
              <a:rPr lang="en-US" dirty="0" smtClean="0"/>
            </a:br>
            <a:r>
              <a:rPr lang="en-US" sz="1200" b="0" i="0" u="none" strike="noStrike" kern="1200" dirty="0" smtClean="0">
                <a:solidFill>
                  <a:schemeClr val="tx1"/>
                </a:solidFill>
                <a:latin typeface="+mn-lt"/>
                <a:ea typeface="+mn-ea"/>
                <a:cs typeface="+mn-cs"/>
              </a:rPr>
              <a:t>Remainder [64</a:t>
            </a:r>
            <a:r>
              <a:rPr lang="en-US" sz="1200" b="0" i="0" u="none" strike="noStrike" kern="1200" baseline="30000" dirty="0" smtClean="0">
                <a:solidFill>
                  <a:schemeClr val="tx1"/>
                </a:solidFill>
                <a:latin typeface="+mn-lt"/>
                <a:ea typeface="+mn-ea"/>
                <a:cs typeface="+mn-cs"/>
              </a:rPr>
              <a:t>999 </a:t>
            </a:r>
            <a:r>
              <a:rPr lang="en-US" sz="1200" b="0" i="0" u="none" strike="noStrike" kern="1200" dirty="0" smtClean="0">
                <a:solidFill>
                  <a:schemeClr val="tx1"/>
                </a:solidFill>
                <a:latin typeface="+mn-lt"/>
                <a:ea typeface="+mn-ea"/>
                <a:cs typeface="+mn-cs"/>
              </a:rPr>
              <a:t>/ 7 ] = Remainder[ 64 * 64 * …. 64 (999 times) / 7 ]</a:t>
            </a:r>
            <a:endParaRPr lang="en-US" b="0" dirty="0" smtClean="0"/>
          </a:p>
          <a:p>
            <a:pPr rtl="0"/>
            <a:r>
              <a:rPr lang="en-US" sz="1200" b="0" i="0" u="none" strike="noStrike" kern="1200" dirty="0" smtClean="0">
                <a:solidFill>
                  <a:schemeClr val="tx1"/>
                </a:solidFill>
                <a:latin typeface="+mn-lt"/>
                <a:ea typeface="+mn-ea"/>
                <a:cs typeface="+mn-cs"/>
              </a:rPr>
              <a:t>Remainder[64/7] = 1, hence Remainder [64</a:t>
            </a:r>
            <a:r>
              <a:rPr lang="en-US" sz="1200" b="0" i="0" u="none" strike="noStrike" kern="1200" baseline="30000" dirty="0" smtClean="0">
                <a:solidFill>
                  <a:schemeClr val="tx1"/>
                </a:solidFill>
                <a:latin typeface="+mn-lt"/>
                <a:ea typeface="+mn-ea"/>
                <a:cs typeface="+mn-cs"/>
              </a:rPr>
              <a:t>999 </a:t>
            </a:r>
            <a:r>
              <a:rPr lang="en-US" sz="1200" b="0" i="0" u="none" strike="noStrike" kern="1200" dirty="0" smtClean="0">
                <a:solidFill>
                  <a:schemeClr val="tx1"/>
                </a:solidFill>
                <a:latin typeface="+mn-lt"/>
                <a:ea typeface="+mn-ea"/>
                <a:cs typeface="+mn-cs"/>
              </a:rPr>
              <a:t>/ 7 ] = Remainder [ 1 </a:t>
            </a:r>
            <a:r>
              <a:rPr lang="en-US" sz="1200" b="0" i="0" u="none" strike="noStrike" kern="1200" baseline="30000" dirty="0" smtClean="0">
                <a:solidFill>
                  <a:schemeClr val="tx1"/>
                </a:solidFill>
                <a:latin typeface="+mn-lt"/>
                <a:ea typeface="+mn-ea"/>
                <a:cs typeface="+mn-cs"/>
              </a:rPr>
              <a:t>999 </a:t>
            </a:r>
            <a:r>
              <a:rPr lang="en-US" sz="1200" b="0" i="0" u="none" strike="noStrike" kern="1200" dirty="0" smtClean="0">
                <a:solidFill>
                  <a:schemeClr val="tx1"/>
                </a:solidFill>
                <a:latin typeface="+mn-lt"/>
                <a:ea typeface="+mn-ea"/>
                <a:cs typeface="+mn-cs"/>
              </a:rPr>
              <a:t>/ 7 ] =  1</a:t>
            </a:r>
            <a:endParaRPr lang="en-US" b="0" dirty="0" smtClean="0"/>
          </a:p>
          <a:p>
            <a:br>
              <a:rPr lang="en-US"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rtl="0"/>
            <a:r>
              <a:rPr lang="en-US" sz="1200" b="1" i="0" u="none" strike="noStrike" kern="1200" dirty="0" smtClean="0">
                <a:solidFill>
                  <a:schemeClr val="tx1"/>
                </a:solidFill>
                <a:latin typeface="+mn-lt"/>
                <a:ea typeface="+mn-ea"/>
                <a:cs typeface="+mn-cs"/>
              </a:rPr>
              <a:t>Answer: C</a:t>
            </a:r>
            <a:endParaRPr lang="en-US" b="0" dirty="0" smtClean="0"/>
          </a:p>
          <a:p>
            <a:pPr rtl="0"/>
            <a:br>
              <a:rPr lang="en-US" dirty="0" smtClean="0"/>
            </a:br>
            <a:r>
              <a:rPr lang="pt-BR" sz="1200" b="0" i="0" u="none" strike="noStrike" kern="1200" dirty="0" smtClean="0">
                <a:solidFill>
                  <a:schemeClr val="tx1"/>
                </a:solidFill>
                <a:latin typeface="+mn-lt"/>
                <a:ea typeface="+mn-ea"/>
                <a:cs typeface="+mn-cs"/>
              </a:rPr>
              <a:t>Remainder[444/7] = 3</a:t>
            </a:r>
            <a:endParaRPr lang="pt-BR" b="0" dirty="0" smtClean="0"/>
          </a:p>
          <a:p>
            <a:pPr rtl="0"/>
            <a:r>
              <a:rPr lang="pt-BR" sz="1200" b="0" i="0" u="none" strike="noStrike" kern="1200" dirty="0" smtClean="0">
                <a:solidFill>
                  <a:schemeClr val="tx1"/>
                </a:solidFill>
                <a:latin typeface="+mn-lt"/>
                <a:ea typeface="+mn-ea"/>
                <a:cs typeface="+mn-cs"/>
              </a:rPr>
              <a:t>Remainder[ 444 </a:t>
            </a:r>
            <a:r>
              <a:rPr lang="pt-BR" sz="1200" b="0" i="0" u="none" strike="noStrike" kern="1200" baseline="30000" dirty="0" smtClean="0">
                <a:solidFill>
                  <a:schemeClr val="tx1"/>
                </a:solidFill>
                <a:latin typeface="+mn-lt"/>
                <a:ea typeface="+mn-ea"/>
                <a:cs typeface="+mn-cs"/>
              </a:rPr>
              <a:t>444 ^ 444  </a:t>
            </a:r>
            <a:r>
              <a:rPr lang="pt-BR" sz="1200" b="0" i="0" u="none" strike="noStrike" kern="1200" dirty="0" smtClean="0">
                <a:solidFill>
                  <a:schemeClr val="tx1"/>
                </a:solidFill>
                <a:latin typeface="+mn-lt"/>
                <a:ea typeface="+mn-ea"/>
                <a:cs typeface="+mn-cs"/>
              </a:rPr>
              <a:t>/ 7 ] = Remainder [ 3 </a:t>
            </a:r>
            <a:r>
              <a:rPr lang="pt-BR" sz="1200" b="0" i="0" u="none" strike="noStrike" kern="1200" baseline="30000" dirty="0" smtClean="0">
                <a:solidFill>
                  <a:schemeClr val="tx1"/>
                </a:solidFill>
                <a:latin typeface="+mn-lt"/>
                <a:ea typeface="+mn-ea"/>
                <a:cs typeface="+mn-cs"/>
              </a:rPr>
              <a:t>444 ^ 444 </a:t>
            </a:r>
            <a:r>
              <a:rPr lang="pt-BR" sz="1200" b="0" i="0" u="none" strike="noStrike" kern="1200" dirty="0" smtClean="0">
                <a:solidFill>
                  <a:schemeClr val="tx1"/>
                </a:solidFill>
                <a:latin typeface="+mn-lt"/>
                <a:ea typeface="+mn-ea"/>
                <a:cs typeface="+mn-cs"/>
              </a:rPr>
              <a:t>/ 7 ]</a:t>
            </a:r>
            <a:endParaRPr lang="pt-BR" b="0" dirty="0" smtClean="0"/>
          </a:p>
          <a:p>
            <a:pPr rtl="0"/>
            <a:r>
              <a:rPr lang="pt-BR" sz="1200" b="0" i="0" u="none" strike="noStrike" kern="1200" dirty="0" smtClean="0">
                <a:solidFill>
                  <a:schemeClr val="tx1"/>
                </a:solidFill>
                <a:latin typeface="+mn-lt"/>
                <a:ea typeface="+mn-ea"/>
                <a:cs typeface="+mn-cs"/>
              </a:rPr>
              <a:t>= Remainder [ ( 3</a:t>
            </a:r>
            <a:r>
              <a:rPr lang="pt-BR" sz="1200" b="0" i="0" u="none" strike="noStrike" kern="1200" baseline="30000" dirty="0" smtClean="0">
                <a:solidFill>
                  <a:schemeClr val="tx1"/>
                </a:solidFill>
                <a:latin typeface="+mn-lt"/>
                <a:ea typeface="+mn-ea"/>
                <a:cs typeface="+mn-cs"/>
              </a:rPr>
              <a:t>2  </a:t>
            </a:r>
            <a:r>
              <a:rPr lang="pt-BR" sz="1200" b="0" i="0" u="none" strike="noStrike" kern="1200" dirty="0" smtClean="0">
                <a:solidFill>
                  <a:schemeClr val="tx1"/>
                </a:solidFill>
                <a:latin typeface="+mn-lt"/>
                <a:ea typeface="+mn-ea"/>
                <a:cs typeface="+mn-cs"/>
              </a:rPr>
              <a:t>) </a:t>
            </a:r>
            <a:r>
              <a:rPr lang="pt-BR" sz="1200" b="0" i="0" u="none" strike="noStrike" kern="1200" baseline="30000" dirty="0" smtClean="0">
                <a:solidFill>
                  <a:schemeClr val="tx1"/>
                </a:solidFill>
                <a:latin typeface="+mn-lt"/>
                <a:ea typeface="+mn-ea"/>
                <a:cs typeface="+mn-cs"/>
              </a:rPr>
              <a:t>222 ^ 444 </a:t>
            </a:r>
            <a:r>
              <a:rPr lang="pt-BR" sz="1200" b="0" i="0" u="none" strike="noStrike" kern="1200" dirty="0" smtClean="0">
                <a:solidFill>
                  <a:schemeClr val="tx1"/>
                </a:solidFill>
                <a:latin typeface="+mn-lt"/>
                <a:ea typeface="+mn-ea"/>
                <a:cs typeface="+mn-cs"/>
              </a:rPr>
              <a:t>/ 7 ] = Remainder [ 2</a:t>
            </a:r>
            <a:r>
              <a:rPr lang="pt-BR" sz="1200" b="0" i="0" u="none" strike="noStrike" kern="1200" baseline="30000" dirty="0" smtClean="0">
                <a:solidFill>
                  <a:schemeClr val="tx1"/>
                </a:solidFill>
                <a:latin typeface="+mn-lt"/>
                <a:ea typeface="+mn-ea"/>
                <a:cs typeface="+mn-cs"/>
              </a:rPr>
              <a:t>222 ^ 444 </a:t>
            </a:r>
            <a:r>
              <a:rPr lang="pt-BR" sz="1200" b="0" i="0" u="none" strike="noStrike" kern="1200" dirty="0" smtClean="0">
                <a:solidFill>
                  <a:schemeClr val="tx1"/>
                </a:solidFill>
                <a:latin typeface="+mn-lt"/>
                <a:ea typeface="+mn-ea"/>
                <a:cs typeface="+mn-cs"/>
              </a:rPr>
              <a:t>/ 7 ] ( As Remainder [ 3</a:t>
            </a:r>
            <a:r>
              <a:rPr lang="pt-BR" sz="1200" b="0" i="0" u="none" strike="noStrike" kern="1200" baseline="30000" dirty="0" smtClean="0">
                <a:solidFill>
                  <a:schemeClr val="tx1"/>
                </a:solidFill>
                <a:latin typeface="+mn-lt"/>
                <a:ea typeface="+mn-ea"/>
                <a:cs typeface="+mn-cs"/>
              </a:rPr>
              <a:t>2 </a:t>
            </a:r>
            <a:r>
              <a:rPr lang="pt-BR" sz="1200" b="0" i="0" u="none" strike="noStrike" kern="1200" dirty="0" smtClean="0">
                <a:solidFill>
                  <a:schemeClr val="tx1"/>
                </a:solidFill>
                <a:latin typeface="+mn-lt"/>
                <a:ea typeface="+mn-ea"/>
                <a:cs typeface="+mn-cs"/>
              </a:rPr>
              <a:t>/ 7 ] = 2 )</a:t>
            </a:r>
            <a:endParaRPr lang="pt-BR" b="0" dirty="0" smtClean="0"/>
          </a:p>
          <a:p>
            <a:pPr rtl="0"/>
            <a:r>
              <a:rPr lang="pt-BR" sz="1200" b="0" i="0" u="none" strike="noStrike" kern="1200" dirty="0" smtClean="0">
                <a:solidFill>
                  <a:schemeClr val="tx1"/>
                </a:solidFill>
                <a:latin typeface="+mn-lt"/>
                <a:ea typeface="+mn-ea"/>
                <a:cs typeface="+mn-cs"/>
              </a:rPr>
              <a:t>= Remainder [ ( 2</a:t>
            </a:r>
            <a:r>
              <a:rPr lang="pt-BR" sz="1200" b="0" i="0" u="none" strike="noStrike" kern="1200" baseline="30000" dirty="0" smtClean="0">
                <a:solidFill>
                  <a:schemeClr val="tx1"/>
                </a:solidFill>
                <a:latin typeface="+mn-lt"/>
                <a:ea typeface="+mn-ea"/>
                <a:cs typeface="+mn-cs"/>
              </a:rPr>
              <a:t>3</a:t>
            </a:r>
            <a:r>
              <a:rPr lang="pt-BR" sz="1200" b="0" i="0" u="none" strike="noStrike" kern="1200" dirty="0" smtClean="0">
                <a:solidFill>
                  <a:schemeClr val="tx1"/>
                </a:solidFill>
                <a:latin typeface="+mn-lt"/>
                <a:ea typeface="+mn-ea"/>
                <a:cs typeface="+mn-cs"/>
              </a:rPr>
              <a:t> ) </a:t>
            </a:r>
            <a:r>
              <a:rPr lang="pt-BR" sz="1200" b="0" i="0" u="none" strike="noStrike" kern="1200" baseline="30000" dirty="0" smtClean="0">
                <a:solidFill>
                  <a:schemeClr val="tx1"/>
                </a:solidFill>
                <a:latin typeface="+mn-lt"/>
                <a:ea typeface="+mn-ea"/>
                <a:cs typeface="+mn-cs"/>
              </a:rPr>
              <a:t>74 ^ 444  </a:t>
            </a:r>
            <a:r>
              <a:rPr lang="pt-BR" sz="1200" b="0" i="0" u="none" strike="noStrike" kern="1200" dirty="0" smtClean="0">
                <a:solidFill>
                  <a:schemeClr val="tx1"/>
                </a:solidFill>
                <a:latin typeface="+mn-lt"/>
                <a:ea typeface="+mn-ea"/>
                <a:cs typeface="+mn-cs"/>
              </a:rPr>
              <a:t>/ 7] =  Remainder [ 1 </a:t>
            </a:r>
            <a:r>
              <a:rPr lang="pt-BR" sz="1200" b="0" i="0" u="none" strike="noStrike" kern="1200" baseline="30000" dirty="0" smtClean="0">
                <a:solidFill>
                  <a:schemeClr val="tx1"/>
                </a:solidFill>
                <a:latin typeface="+mn-lt"/>
                <a:ea typeface="+mn-ea"/>
                <a:cs typeface="+mn-cs"/>
              </a:rPr>
              <a:t>74 ^ 444  </a:t>
            </a:r>
            <a:r>
              <a:rPr lang="pt-BR" sz="1200" b="0" i="0" u="none" strike="noStrike" kern="1200" dirty="0" smtClean="0">
                <a:solidFill>
                  <a:schemeClr val="tx1"/>
                </a:solidFill>
                <a:latin typeface="+mn-lt"/>
                <a:ea typeface="+mn-ea"/>
                <a:cs typeface="+mn-cs"/>
              </a:rPr>
              <a:t>/ 7 ] = 1 ( As Remainder [ 2</a:t>
            </a:r>
            <a:r>
              <a:rPr lang="pt-BR" sz="1200" b="0" i="0" u="none" strike="noStrike" kern="1200" baseline="30000" dirty="0" smtClean="0">
                <a:solidFill>
                  <a:schemeClr val="tx1"/>
                </a:solidFill>
                <a:latin typeface="+mn-lt"/>
                <a:ea typeface="+mn-ea"/>
                <a:cs typeface="+mn-cs"/>
              </a:rPr>
              <a:t>3 </a:t>
            </a:r>
            <a:r>
              <a:rPr lang="pt-BR" sz="1200" b="0" i="0" u="none" strike="noStrike" kern="1200" dirty="0" smtClean="0">
                <a:solidFill>
                  <a:schemeClr val="tx1"/>
                </a:solidFill>
                <a:latin typeface="+mn-lt"/>
                <a:ea typeface="+mn-ea"/>
                <a:cs typeface="+mn-cs"/>
              </a:rPr>
              <a:t>/ 7 ] = 1 )</a:t>
            </a:r>
            <a:endParaRPr lang="pt-BR" b="0" dirty="0" smtClean="0"/>
          </a:p>
          <a:p>
            <a:br>
              <a:rPr lang="pt-BR" b="0" dirty="0" smtClean="0"/>
            </a:br>
            <a:endParaRPr lang="en-US" dirty="0"/>
          </a:p>
        </p:txBody>
      </p:sp>
      <p:sp>
        <p:nvSpPr>
          <p:cNvPr id="4" name="Slide Number Placeholder 3"/>
          <p:cNvSpPr>
            <a:spLocks noGrp="1"/>
          </p:cNvSpPr>
          <p:nvPr>
            <p:ph type="sldNum" sz="quarter" idx="10"/>
          </p:nvPr>
        </p:nvSpPr>
        <p:spPr/>
        <p:txBody>
          <a:bodyPr/>
          <a:lstStyle/>
          <a:p>
            <a:fld id="{83D7BF40-8077-43F3-949D-FFAB3B04AB65}"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C3A3DF3B-24F5-433D-9EDD-FAF461A55700}" type="datetimeFigureOut">
              <a:rPr lang="en-US" smtClean="0"/>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AD6A200-A5E6-405B-B99C-9FC09F6A3402}"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3A3DF3B-24F5-433D-9EDD-FAF461A557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D6A200-A5E6-405B-B99C-9FC09F6A340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C3A3DF3B-24F5-433D-9EDD-FAF461A55700}" type="datetimeFigureOut">
              <a:rPr lang="en-US" smtClean="0"/>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AD6A200-A5E6-405B-B99C-9FC09F6A3402}"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3A3DF3B-24F5-433D-9EDD-FAF461A5570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AD6A200-A5E6-405B-B99C-9FC09F6A3402}" type="slidenum">
              <a:rPr lang="en-US" smtClean="0"/>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C3A3DF3B-24F5-433D-9EDD-FAF461A55700}" type="datetimeFigureOut">
              <a:rPr lang="en-US" smtClean="0"/>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AD6A200-A5E6-405B-B99C-9FC09F6A3402}" type="slidenum">
              <a:rPr lang="en-US" smtClean="0"/>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C3A3DF3B-24F5-433D-9EDD-FAF461A55700}" type="datetimeFigureOut">
              <a:rPr lang="en-US" smtClean="0"/>
            </a:fld>
            <a:endParaRPr lang="en-US"/>
          </a:p>
        </p:txBody>
      </p:sp>
      <p:sp>
        <p:nvSpPr>
          <p:cNvPr id="10" name="Slide Number Placeholder 9"/>
          <p:cNvSpPr>
            <a:spLocks noGrp="1"/>
          </p:cNvSpPr>
          <p:nvPr>
            <p:ph type="sldNum" sz="quarter" idx="16"/>
          </p:nvPr>
        </p:nvSpPr>
        <p:spPr/>
        <p:txBody>
          <a:bodyPr rtlCol="0"/>
          <a:lstStyle/>
          <a:p>
            <a:fld id="{2AD6A200-A5E6-405B-B99C-9FC09F6A3402}" type="slidenum">
              <a:rPr lang="en-US" smtClean="0"/>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C3A3DF3B-24F5-433D-9EDD-FAF461A55700}" type="datetimeFigureOut">
              <a:rPr lang="en-US" smtClean="0"/>
            </a:fld>
            <a:endParaRPr lang="en-US"/>
          </a:p>
        </p:txBody>
      </p:sp>
      <p:sp>
        <p:nvSpPr>
          <p:cNvPr id="12" name="Slide Number Placeholder 11"/>
          <p:cNvSpPr>
            <a:spLocks noGrp="1"/>
          </p:cNvSpPr>
          <p:nvPr>
            <p:ph type="sldNum" sz="quarter" idx="16"/>
          </p:nvPr>
        </p:nvSpPr>
        <p:spPr/>
        <p:txBody>
          <a:bodyPr rtlCol="0"/>
          <a:lstStyle/>
          <a:p>
            <a:fld id="{2AD6A200-A5E6-405B-B99C-9FC09F6A3402}" type="slidenum">
              <a:rPr lang="en-US" smtClean="0"/>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3A3DF3B-24F5-433D-9EDD-FAF461A5570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AD6A200-A5E6-405B-B99C-9FC09F6A340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3DF3B-24F5-433D-9EDD-FAF461A5570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AD6A200-A5E6-405B-B99C-9FC09F6A340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3A3DF3B-24F5-433D-9EDD-FAF461A5570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AD6A200-A5E6-405B-B99C-9FC09F6A3402}" type="slidenum">
              <a:rPr lang="en-US" smtClean="0"/>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endParaRPr kumimoji="0" lang="en-US" smtClean="0"/>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C3A3DF3B-24F5-433D-9EDD-FAF461A55700}" type="datetimeFigureOut">
              <a:rPr lang="en-US" smtClean="0"/>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AD6A200-A5E6-405B-B99C-9FC09F6A3402}" type="slidenum">
              <a:rPr lang="en-US" smtClean="0"/>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C3A3DF3B-24F5-433D-9EDD-FAF461A55700}" type="datetimeFigureOut">
              <a:rPr lang="en-US" smtClean="0"/>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AD6A200-A5E6-405B-B99C-9FC09F6A340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panose="05020102010507070707"/>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62200" y="1828800"/>
            <a:ext cx="4834388" cy="286195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0" y="2971800"/>
            <a:ext cx="7391400" cy="461665"/>
          </a:xfrm>
          <a:prstGeom prst="rect">
            <a:avLst/>
          </a:prstGeom>
        </p:spPr>
        <p:txBody>
          <a:bodyPr wrap="square">
            <a:spAutoFit/>
          </a:bodyPr>
          <a:lstStyle/>
          <a:p>
            <a:r>
              <a:rPr lang="en-US" sz="2400" dirty="0" smtClean="0"/>
              <a:t>Here remainder </a:t>
            </a:r>
            <a:r>
              <a:rPr lang="en-US" sz="2400" dirty="0" smtClean="0"/>
              <a:t>for  7/6</a:t>
            </a:r>
            <a:r>
              <a:rPr lang="en-US" sz="2400" dirty="0" smtClean="0"/>
              <a:t>  is -1 or 5  and  52/6  is -2 or 4</a:t>
            </a:r>
            <a:endParaRPr lang="en-US" sz="2400" dirty="0"/>
          </a:p>
        </p:txBody>
      </p:sp>
      <p:sp>
        <p:nvSpPr>
          <p:cNvPr id="8" name="Rectangle 7"/>
          <p:cNvSpPr/>
          <p:nvPr/>
        </p:nvSpPr>
        <p:spPr>
          <a:xfrm>
            <a:off x="685800" y="228600"/>
            <a:ext cx="7467600" cy="461665"/>
          </a:xfrm>
          <a:prstGeom prst="rect">
            <a:avLst/>
          </a:prstGeom>
        </p:spPr>
        <p:txBody>
          <a:bodyPr wrap="square">
            <a:spAutoFit/>
          </a:bodyPr>
          <a:lstStyle/>
          <a:p>
            <a:r>
              <a:rPr lang="en-US" sz="2400" b="1" dirty="0" smtClean="0"/>
              <a:t>Find the remainder  when 47 x 52 is divided by 6</a:t>
            </a:r>
            <a:endParaRPr lang="en-US" sz="2400" b="1" dirty="0"/>
          </a:p>
        </p:txBody>
      </p:sp>
      <p:pic>
        <p:nvPicPr>
          <p:cNvPr id="9" name="Picture 4"/>
          <p:cNvPicPr>
            <a:picLocks noChangeAspect="1" noChangeArrowheads="1"/>
          </p:cNvPicPr>
          <p:nvPr/>
        </p:nvPicPr>
        <p:blipFill>
          <a:blip r:embed="rId1"/>
          <a:srcRect/>
          <a:stretch>
            <a:fillRect/>
          </a:stretch>
        </p:blipFill>
        <p:spPr bwMode="auto">
          <a:xfrm>
            <a:off x="2286000" y="838200"/>
            <a:ext cx="3385358" cy="2057400"/>
          </a:xfrm>
          <a:prstGeom prst="rect">
            <a:avLst/>
          </a:prstGeom>
          <a:noFill/>
          <a:ln w="9525">
            <a:noFill/>
            <a:miter lim="800000"/>
            <a:headEnd/>
            <a:tailEnd/>
          </a:ln>
          <a:effectLst/>
        </p:spPr>
      </p:pic>
      <p:pic>
        <p:nvPicPr>
          <p:cNvPr id="4102" name="Picture 6"/>
          <p:cNvPicPr>
            <a:picLocks noChangeAspect="1" noChangeArrowheads="1"/>
          </p:cNvPicPr>
          <p:nvPr/>
        </p:nvPicPr>
        <p:blipFill>
          <a:blip r:embed="rId2"/>
          <a:srcRect/>
          <a:stretch>
            <a:fillRect/>
          </a:stretch>
        </p:blipFill>
        <p:spPr bwMode="auto">
          <a:xfrm>
            <a:off x="457200" y="3505199"/>
            <a:ext cx="8305800" cy="303293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686800" cy="461665"/>
          </a:xfrm>
          <a:prstGeom prst="rect">
            <a:avLst/>
          </a:prstGeom>
        </p:spPr>
        <p:txBody>
          <a:bodyPr wrap="square">
            <a:spAutoFit/>
          </a:bodyPr>
          <a:lstStyle/>
          <a:p>
            <a:r>
              <a:rPr lang="en-US" sz="2400" b="1" dirty="0" smtClean="0"/>
              <a:t>Remainder Theorem Rule – 4 (remainder of a number with power )</a:t>
            </a:r>
            <a:endParaRPr lang="en-US" sz="2400" b="1" dirty="0"/>
          </a:p>
        </p:txBody>
      </p:sp>
      <p:sp>
        <p:nvSpPr>
          <p:cNvPr id="3" name="Rectangle 2"/>
          <p:cNvSpPr/>
          <p:nvPr/>
        </p:nvSpPr>
        <p:spPr>
          <a:xfrm>
            <a:off x="457200" y="914400"/>
            <a:ext cx="8382000" cy="830997"/>
          </a:xfrm>
          <a:prstGeom prst="rect">
            <a:avLst/>
          </a:prstGeom>
        </p:spPr>
        <p:txBody>
          <a:bodyPr wrap="square">
            <a:spAutoFit/>
          </a:bodyPr>
          <a:lstStyle/>
          <a:p>
            <a:r>
              <a:rPr lang="en-US" sz="2400" dirty="0" smtClean="0"/>
              <a:t>There are two rules which are effect in order to deal with large powers</a:t>
            </a:r>
            <a:endParaRPr lang="en-US" sz="2400" dirty="0"/>
          </a:p>
        </p:txBody>
      </p:sp>
      <p:sp>
        <p:nvSpPr>
          <p:cNvPr id="54273" name="Rectangle 1"/>
          <p:cNvSpPr>
            <a:spLocks noChangeArrowheads="1"/>
          </p:cNvSpPr>
          <p:nvPr/>
        </p:nvSpPr>
        <p:spPr bwMode="auto">
          <a:xfrm rot="10800000" flipV="1">
            <a:off x="228600" y="1794301"/>
            <a:ext cx="8915400" cy="830997"/>
          </a:xfrm>
          <a:prstGeom prst="rect">
            <a:avLst/>
          </a:prstGeom>
          <a:noFill/>
          <a:ln w="9525">
            <a:noFill/>
            <a:miter lim="800000"/>
          </a:ln>
          <a:effectLst/>
        </p:spPr>
        <p:txBody>
          <a:bodyPr vert="horz" wrap="square" lIns="91440" tIns="45720" rIns="91440" bIns="45720" numCol="1" anchor="ctr" anchorCtr="0" compatLnSpc="1">
            <a:spAutoFit/>
          </a:bodyPr>
          <a:lstStyle/>
          <a:p>
            <a:pPr fontAlgn="base">
              <a:spcBef>
                <a:spcPct val="0"/>
              </a:spcBef>
              <a:spcAft>
                <a:spcPct val="0"/>
              </a:spcAft>
            </a:pPr>
            <a:r>
              <a:rPr kumimoji="0" lang="en-US" sz="2400" b="0" i="0" u="none" strike="noStrike" cap="none" normalizeH="0" baseline="0" dirty="0" smtClean="0">
                <a:ln>
                  <a:noFill/>
                </a:ln>
                <a:effectLst/>
                <a:latin typeface="Arial" panose="020B0604020202020204" pitchFamily="34" charset="0"/>
                <a:cs typeface="Arial" panose="020B0604020202020204" pitchFamily="34" charset="0"/>
              </a:rPr>
              <a:t>Case – 1 : If we can express the expression in the form    </a:t>
            </a:r>
            <a:endParaRPr kumimoji="0" lang="en-US" sz="2400" b="0" i="0" u="none" strike="noStrike" cap="none" normalizeH="0" baseline="0" dirty="0" smtClean="0">
              <a:ln>
                <a:noFill/>
              </a:ln>
              <a:effectLst/>
              <a:latin typeface="Arial" panose="020B0604020202020204" pitchFamily="34" charset="0"/>
              <a:cs typeface="Arial" panose="020B0604020202020204" pitchFamily="34" charset="0"/>
            </a:endParaRPr>
          </a:p>
          <a:p>
            <a:pPr fontAlgn="base">
              <a:spcBef>
                <a:spcPct val="0"/>
              </a:spcBef>
              <a:spcAft>
                <a:spcPct val="0"/>
              </a:spcAft>
            </a:pPr>
            <a:r>
              <a:rPr kumimoji="0" lang="en-US" sz="2400" b="0" i="0" u="none" strike="noStrike" cap="none" normalizeH="0" baseline="0" dirty="0" smtClean="0">
                <a:ln>
                  <a:noFill/>
                </a:ln>
                <a:effectLst/>
                <a:latin typeface="Arial" panose="020B0604020202020204" pitchFamily="34" charset="0"/>
                <a:cs typeface="Arial" panose="020B0604020202020204" pitchFamily="34" charset="0"/>
              </a:rPr>
              <a:t>the remainder will become 1 directly. </a:t>
            </a:r>
            <a:endParaRPr kumimoji="0" lang="en-US" sz="2400" b="0" i="0" u="none" strike="noStrike" cap="none" normalizeH="0" baseline="0" dirty="0" smtClean="0">
              <a:ln>
                <a:noFill/>
              </a:ln>
              <a:effectLst/>
              <a:latin typeface="Arial" panose="020B0604020202020204" pitchFamily="34" charset="0"/>
              <a:cs typeface="Arial" panose="020B0604020202020204" pitchFamily="34" charset="0"/>
            </a:endParaRPr>
          </a:p>
        </p:txBody>
      </p:sp>
      <p:pic>
        <p:nvPicPr>
          <p:cNvPr id="54274" name="Picture 2" descr="\frac{(qx \ + 1)^n}{q}"/>
          <p:cNvPicPr>
            <a:picLocks noChangeAspect="1" noChangeArrowheads="1"/>
          </p:cNvPicPr>
          <p:nvPr/>
        </p:nvPicPr>
        <p:blipFill>
          <a:blip r:embed="rId1"/>
          <a:srcRect/>
          <a:stretch>
            <a:fillRect/>
          </a:stretch>
        </p:blipFill>
        <p:spPr bwMode="auto">
          <a:xfrm>
            <a:off x="3890963" y="-182563"/>
            <a:ext cx="581025" cy="381001"/>
          </a:xfrm>
          <a:prstGeom prst="rect">
            <a:avLst/>
          </a:prstGeom>
          <a:noFill/>
        </p:spPr>
      </p:pic>
      <p:pic>
        <p:nvPicPr>
          <p:cNvPr id="54275" name="Picture 3"/>
          <p:cNvPicPr>
            <a:picLocks noChangeAspect="1" noChangeArrowheads="1"/>
          </p:cNvPicPr>
          <p:nvPr/>
        </p:nvPicPr>
        <p:blipFill>
          <a:blip r:embed="rId2"/>
          <a:srcRect/>
          <a:stretch>
            <a:fillRect/>
          </a:stretch>
        </p:blipFill>
        <p:spPr bwMode="auto">
          <a:xfrm>
            <a:off x="7848600" y="1600200"/>
            <a:ext cx="1295400" cy="845608"/>
          </a:xfrm>
          <a:prstGeom prst="rect">
            <a:avLst/>
          </a:prstGeom>
          <a:noFill/>
          <a:ln w="9525">
            <a:noFill/>
            <a:miter lim="800000"/>
            <a:headEnd/>
            <a:tailEnd/>
          </a:ln>
          <a:effectLst/>
        </p:spPr>
      </p:pic>
      <p:sp>
        <p:nvSpPr>
          <p:cNvPr id="7" name="Rectangle 1"/>
          <p:cNvSpPr>
            <a:spLocks noChangeArrowheads="1"/>
          </p:cNvSpPr>
          <p:nvPr/>
        </p:nvSpPr>
        <p:spPr bwMode="auto">
          <a:xfrm rot="10800000" flipV="1">
            <a:off x="228600" y="3810000"/>
            <a:ext cx="8915400" cy="830997"/>
          </a:xfrm>
          <a:prstGeom prst="rect">
            <a:avLst/>
          </a:prstGeom>
          <a:noFill/>
          <a:ln w="9525">
            <a:noFill/>
            <a:miter lim="800000"/>
          </a:ln>
          <a:effectLst/>
        </p:spPr>
        <p:txBody>
          <a:bodyPr vert="horz" wrap="square" lIns="91440" tIns="45720" rIns="91440" bIns="45720" numCol="1" anchor="ctr" anchorCtr="0" compatLnSpc="1">
            <a:spAutoFit/>
          </a:bodyPr>
          <a:lstStyle/>
          <a:p>
            <a:pPr fontAlgn="base">
              <a:spcBef>
                <a:spcPct val="0"/>
              </a:spcBef>
              <a:spcAft>
                <a:spcPct val="0"/>
              </a:spcAft>
            </a:pPr>
            <a:r>
              <a:rPr kumimoji="0" lang="en-US" sz="2400" b="0" i="0" u="none" strike="noStrike" cap="none" normalizeH="0" baseline="0" dirty="0" smtClean="0">
                <a:ln>
                  <a:noFill/>
                </a:ln>
                <a:effectLst/>
                <a:latin typeface="Arial" panose="020B0604020202020204" pitchFamily="34" charset="0"/>
                <a:cs typeface="Arial" panose="020B0604020202020204" pitchFamily="34" charset="0"/>
              </a:rPr>
              <a:t>Case – 2 : If we can express the expression in the form    </a:t>
            </a:r>
            <a:endParaRPr kumimoji="0" lang="en-US" sz="2400" b="0" i="0" u="none" strike="noStrike" cap="none" normalizeH="0" baseline="0" dirty="0" smtClean="0">
              <a:ln>
                <a:noFill/>
              </a:ln>
              <a:effectLst/>
              <a:latin typeface="Arial" panose="020B0604020202020204" pitchFamily="34" charset="0"/>
              <a:cs typeface="Arial" panose="020B0604020202020204" pitchFamily="34" charset="0"/>
            </a:endParaRPr>
          </a:p>
          <a:p>
            <a:pPr fontAlgn="base">
              <a:spcBef>
                <a:spcPct val="0"/>
              </a:spcBef>
              <a:spcAft>
                <a:spcPct val="0"/>
              </a:spcAft>
            </a:pPr>
            <a:r>
              <a:rPr kumimoji="0" lang="en-US" sz="2400" b="0" i="0" u="none" strike="noStrike" cap="none" normalizeH="0" baseline="0" dirty="0" smtClean="0">
                <a:ln>
                  <a:noFill/>
                </a:ln>
                <a:effectLst/>
                <a:latin typeface="Arial" panose="020B0604020202020204" pitchFamily="34" charset="0"/>
                <a:cs typeface="Arial" panose="020B0604020202020204" pitchFamily="34" charset="0"/>
              </a:rPr>
              <a:t>the remainder will become </a:t>
            </a:r>
            <a:r>
              <a:rPr lang="en-US" sz="2400" dirty="0" smtClean="0"/>
              <a:t>( – 1 )</a:t>
            </a:r>
            <a:r>
              <a:rPr lang="en-US" sz="3200" baseline="30000" dirty="0" smtClean="0"/>
              <a:t>n</a:t>
            </a:r>
            <a:r>
              <a:rPr kumimoji="0" lang="en-US" sz="2400" b="0" i="0" u="none" strike="noStrike" cap="none" normalizeH="0" baseline="0" dirty="0" smtClean="0">
                <a:ln>
                  <a:noFill/>
                </a:ln>
                <a:effectLst/>
                <a:latin typeface="Arial" panose="020B0604020202020204" pitchFamily="34" charset="0"/>
                <a:cs typeface="Arial" panose="020B0604020202020204" pitchFamily="34" charset="0"/>
              </a:rPr>
              <a:t> directly. </a:t>
            </a:r>
            <a:endParaRPr kumimoji="0" lang="en-US" sz="2400" b="0" i="0" u="none" strike="noStrike" cap="none" normalizeH="0" baseline="0" dirty="0" smtClean="0">
              <a:ln>
                <a:noFill/>
              </a:ln>
              <a:effectLst/>
              <a:latin typeface="Arial" panose="020B0604020202020204" pitchFamily="34" charset="0"/>
              <a:cs typeface="Arial" panose="020B0604020202020204" pitchFamily="34" charset="0"/>
            </a:endParaRPr>
          </a:p>
        </p:txBody>
      </p:sp>
      <p:pic>
        <p:nvPicPr>
          <p:cNvPr id="54276" name="Picture 4"/>
          <p:cNvPicPr>
            <a:picLocks noChangeAspect="1" noChangeArrowheads="1"/>
          </p:cNvPicPr>
          <p:nvPr/>
        </p:nvPicPr>
        <p:blipFill>
          <a:blip r:embed="rId3"/>
          <a:srcRect/>
          <a:stretch>
            <a:fillRect/>
          </a:stretch>
        </p:blipFill>
        <p:spPr bwMode="auto">
          <a:xfrm>
            <a:off x="7772400" y="3657600"/>
            <a:ext cx="1066800" cy="711200"/>
          </a:xfrm>
          <a:prstGeom prst="rect">
            <a:avLst/>
          </a:prstGeom>
          <a:noFill/>
          <a:ln w="9525">
            <a:noFill/>
            <a:miter lim="800000"/>
            <a:headEnd/>
            <a:tailEnd/>
          </a:ln>
          <a:effectLst/>
        </p:spPr>
      </p:pic>
      <p:sp>
        <p:nvSpPr>
          <p:cNvPr id="9" name="Rectangle 8"/>
          <p:cNvSpPr/>
          <p:nvPr/>
        </p:nvSpPr>
        <p:spPr>
          <a:xfrm>
            <a:off x="1828800" y="2667000"/>
            <a:ext cx="6172200" cy="830997"/>
          </a:xfrm>
          <a:prstGeom prst="rect">
            <a:avLst/>
          </a:prstGeom>
        </p:spPr>
        <p:txBody>
          <a:bodyPr wrap="square">
            <a:spAutoFit/>
          </a:bodyPr>
          <a:lstStyle/>
          <a:p>
            <a:r>
              <a:rPr lang="en-US" sz="2400" dirty="0" smtClean="0"/>
              <a:t>In this case , there is no matter how large the value of the power </a:t>
            </a:r>
            <a:r>
              <a:rPr lang="en-US" sz="2400" b="1" dirty="0" smtClean="0"/>
              <a:t>“n”</a:t>
            </a:r>
            <a:r>
              <a:rPr lang="en-US" sz="2400" dirty="0" smtClean="0"/>
              <a:t> is, the remainder is 1.</a:t>
            </a:r>
            <a:endParaRPr lang="en-US" sz="2400" dirty="0"/>
          </a:p>
        </p:txBody>
      </p:sp>
      <p:sp>
        <p:nvSpPr>
          <p:cNvPr id="10" name="Rectangle 9"/>
          <p:cNvSpPr/>
          <p:nvPr/>
        </p:nvSpPr>
        <p:spPr>
          <a:xfrm>
            <a:off x="1676400" y="4800600"/>
            <a:ext cx="5638800" cy="1200329"/>
          </a:xfrm>
          <a:prstGeom prst="rect">
            <a:avLst/>
          </a:prstGeom>
        </p:spPr>
        <p:txBody>
          <a:bodyPr wrap="square">
            <a:spAutoFit/>
          </a:bodyPr>
          <a:lstStyle/>
          <a:p>
            <a:r>
              <a:rPr lang="en-US" sz="2400" dirty="0" smtClean="0"/>
              <a:t>In this case , if n is even number then remainder will be 1 and if n is odd number then remainder will be (q-1)</a:t>
            </a:r>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1</a:t>
            </a:r>
            <a:endParaRPr lang="en-IN" sz="3600" dirty="0">
              <a:solidFill>
                <a:schemeClr val="accent1">
                  <a:lumMod val="75000"/>
                </a:schemeClr>
              </a:solidFill>
            </a:endParaRPr>
          </a:p>
        </p:txBody>
      </p:sp>
      <p:sp>
        <p:nvSpPr>
          <p:cNvPr id="3" name="Rectangle 2"/>
          <p:cNvSpPr/>
          <p:nvPr/>
        </p:nvSpPr>
        <p:spPr>
          <a:xfrm>
            <a:off x="457200" y="1066801"/>
            <a:ext cx="8686800" cy="461665"/>
          </a:xfrm>
          <a:prstGeom prst="rect">
            <a:avLst/>
          </a:prstGeom>
        </p:spPr>
        <p:txBody>
          <a:bodyPr wrap="square">
            <a:spAutoFit/>
          </a:bodyPr>
          <a:lstStyle/>
          <a:p>
            <a:r>
              <a:rPr lang="en-US" sz="2400" dirty="0"/>
              <a:t>Find the remainder  when  (321)</a:t>
            </a:r>
            <a:r>
              <a:rPr lang="en-US" sz="2400" baseline="30000" dirty="0"/>
              <a:t>5687</a:t>
            </a:r>
            <a:r>
              <a:rPr lang="en-US" sz="2400" dirty="0"/>
              <a:t>  is divided by </a:t>
            </a:r>
            <a:r>
              <a:rPr lang="en-US" sz="2400" dirty="0" smtClean="0"/>
              <a:t>8</a:t>
            </a:r>
            <a:endParaRPr lang="en-US" sz="2400" dirty="0"/>
          </a:p>
        </p:txBody>
      </p:sp>
      <p:sp>
        <p:nvSpPr>
          <p:cNvPr id="15" name="Rectangle 14"/>
          <p:cNvSpPr/>
          <p:nvPr/>
        </p:nvSpPr>
        <p:spPr>
          <a:xfrm>
            <a:off x="838200" y="2209800"/>
            <a:ext cx="5715000" cy="3046988"/>
          </a:xfrm>
          <a:prstGeom prst="rect">
            <a:avLst/>
          </a:prstGeom>
        </p:spPr>
        <p:txBody>
          <a:bodyPr wrap="square">
            <a:spAutoFit/>
          </a:bodyPr>
          <a:lstStyle/>
          <a:p>
            <a:pPr marL="342900" indent="-342900">
              <a:buAutoNum type="alphaUcParenR"/>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a:latin typeface="+mj-lt"/>
              </a:rPr>
              <a:t>2</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a:latin typeface="+mj-lt"/>
              </a:rPr>
              <a:t>3</a:t>
            </a:r>
            <a:endParaRPr lang="en-US" sz="2400" b="1" dirty="0" smtClean="0">
              <a:latin typeface="+mj-lt"/>
            </a:endParaRPr>
          </a:p>
          <a:p>
            <a:pPr>
              <a:buNone/>
            </a:pPr>
            <a:endParaRPr lang="en-US" sz="2400" b="1" dirty="0" smtClean="0">
              <a:latin typeface="+mj-lt"/>
            </a:endParaRPr>
          </a:p>
          <a:p>
            <a:pPr>
              <a:buNone/>
            </a:pPr>
            <a:r>
              <a:rPr lang="en-US" sz="2400" b="1" dirty="0" smtClean="0">
                <a:latin typeface="+mj-lt"/>
              </a:rPr>
              <a:t>D)  4</a:t>
            </a:r>
            <a:endParaRPr lang="en-US" sz="2400" b="1" dirty="0" smtClean="0">
              <a:latin typeface="+mj-lt"/>
            </a:endParaRPr>
          </a:p>
          <a:p>
            <a:pPr>
              <a:buNone/>
            </a:pPr>
            <a:endParaRPr lang="en-US" sz="2400" dirty="0">
              <a:latin typeface="+mj-lt"/>
            </a:endParaRPr>
          </a:p>
        </p:txBody>
      </p:sp>
      <p:pic>
        <p:nvPicPr>
          <p:cNvPr id="16" name="Picture 1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2</a:t>
            </a:r>
            <a:endParaRPr lang="en-IN" sz="3600" dirty="0">
              <a:solidFill>
                <a:schemeClr val="accent1">
                  <a:lumMod val="75000"/>
                </a:schemeClr>
              </a:solidFill>
            </a:endParaRPr>
          </a:p>
        </p:txBody>
      </p:sp>
      <p:sp>
        <p:nvSpPr>
          <p:cNvPr id="3" name="Rectangle 2"/>
          <p:cNvSpPr/>
          <p:nvPr/>
        </p:nvSpPr>
        <p:spPr>
          <a:xfrm>
            <a:off x="990600" y="1066800"/>
            <a:ext cx="7772400" cy="461665"/>
          </a:xfrm>
          <a:prstGeom prst="rect">
            <a:avLst/>
          </a:prstGeom>
        </p:spPr>
        <p:txBody>
          <a:bodyPr wrap="square">
            <a:spAutoFit/>
          </a:bodyPr>
          <a:lstStyle/>
          <a:p>
            <a:r>
              <a:rPr lang="en-US" sz="2400" dirty="0"/>
              <a:t>Find the remainder  when  (146)</a:t>
            </a:r>
            <a:r>
              <a:rPr lang="en-US" sz="2400" baseline="30000" dirty="0"/>
              <a:t>56</a:t>
            </a:r>
            <a:r>
              <a:rPr lang="en-US" sz="2400" dirty="0"/>
              <a:t>  is divided by </a:t>
            </a:r>
            <a:r>
              <a:rPr lang="en-US" sz="2400" dirty="0" smtClean="0"/>
              <a:t>7</a:t>
            </a:r>
            <a:endParaRPr lang="en-US" sz="2400" dirty="0"/>
          </a:p>
        </p:txBody>
      </p:sp>
      <p:sp>
        <p:nvSpPr>
          <p:cNvPr id="12" name="Rectangle 11"/>
          <p:cNvSpPr/>
          <p:nvPr/>
        </p:nvSpPr>
        <p:spPr>
          <a:xfrm>
            <a:off x="990600" y="1676400"/>
            <a:ext cx="5791200" cy="3046988"/>
          </a:xfrm>
          <a:prstGeom prst="rect">
            <a:avLst/>
          </a:prstGeom>
        </p:spPr>
        <p:txBody>
          <a:bodyPr wrap="square">
            <a:spAutoFit/>
          </a:bodyPr>
          <a:lstStyle/>
          <a:p>
            <a:pPr marL="342900" indent="-342900">
              <a:buAutoNum type="alphaUcParenR"/>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3</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5</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7</a:t>
            </a:r>
            <a:endParaRPr lang="en-US" sz="2400" b="1" dirty="0" smtClean="0">
              <a:latin typeface="+mj-lt"/>
            </a:endParaRPr>
          </a:p>
          <a:p>
            <a:pPr>
              <a:buNone/>
            </a:pPr>
            <a:endParaRPr lang="en-US" sz="2400" dirty="0">
              <a:latin typeface="+mj-lt"/>
            </a:endParaRPr>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3</a:t>
            </a:r>
            <a:endParaRPr lang="en-IN" sz="3600" dirty="0">
              <a:solidFill>
                <a:schemeClr val="accent1">
                  <a:lumMod val="75000"/>
                </a:schemeClr>
              </a:solidFill>
            </a:endParaRPr>
          </a:p>
        </p:txBody>
      </p:sp>
      <p:sp>
        <p:nvSpPr>
          <p:cNvPr id="3" name="Rectangle 2"/>
          <p:cNvSpPr/>
          <p:nvPr/>
        </p:nvSpPr>
        <p:spPr>
          <a:xfrm>
            <a:off x="381000" y="1219201"/>
            <a:ext cx="7848600" cy="461665"/>
          </a:xfrm>
          <a:prstGeom prst="rect">
            <a:avLst/>
          </a:prstGeom>
        </p:spPr>
        <p:txBody>
          <a:bodyPr wrap="square">
            <a:spAutoFit/>
          </a:bodyPr>
          <a:lstStyle/>
          <a:p>
            <a:r>
              <a:rPr lang="en-US" sz="2400" dirty="0"/>
              <a:t>Find the remainder  when  (269)</a:t>
            </a:r>
            <a:r>
              <a:rPr lang="en-US" sz="2400" baseline="30000" dirty="0"/>
              <a:t>57587</a:t>
            </a:r>
            <a:r>
              <a:rPr lang="en-US" sz="2400" dirty="0"/>
              <a:t>  is divided by 6</a:t>
            </a:r>
            <a:endParaRPr lang="en-US" sz="2400" dirty="0"/>
          </a:p>
        </p:txBody>
      </p:sp>
      <p:sp>
        <p:nvSpPr>
          <p:cNvPr id="13" name="Rectangle 12"/>
          <p:cNvSpPr/>
          <p:nvPr/>
        </p:nvSpPr>
        <p:spPr>
          <a:xfrm>
            <a:off x="1295400" y="2209800"/>
            <a:ext cx="4572000" cy="3046988"/>
          </a:xfrm>
          <a:prstGeom prst="rect">
            <a:avLst/>
          </a:prstGeom>
        </p:spPr>
        <p:txBody>
          <a:bodyPr>
            <a:spAutoFit/>
          </a:bodyPr>
          <a:lstStyle/>
          <a:p>
            <a:pPr marL="342900" indent="-342900">
              <a:buAutoNum type="alphaUcParenR"/>
            </a:pPr>
            <a:r>
              <a:rPr lang="en-US" sz="2400" b="1" dirty="0">
                <a:latin typeface="+mj-lt"/>
              </a:rPr>
              <a:t>4</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a:latin typeface="+mj-lt"/>
              </a:rPr>
              <a:t>5</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a:latin typeface="+mj-lt"/>
              </a:rPr>
              <a:t>6</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8</a:t>
            </a:r>
            <a:endParaRPr lang="en-US" sz="2400" b="1" dirty="0" smtClean="0">
              <a:latin typeface="+mj-lt"/>
            </a:endParaRPr>
          </a:p>
          <a:p>
            <a:pPr>
              <a:buNone/>
            </a:pPr>
            <a:endParaRPr lang="en-US" sz="2400" dirty="0">
              <a:latin typeface="+mj-lt"/>
            </a:endParaRPr>
          </a:p>
        </p:txBody>
      </p:sp>
      <p:pic>
        <p:nvPicPr>
          <p:cNvPr id="14" name="Picture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4</a:t>
            </a:r>
            <a:endParaRPr lang="en-IN" sz="3600" dirty="0">
              <a:solidFill>
                <a:schemeClr val="accent1">
                  <a:lumMod val="75000"/>
                </a:schemeClr>
              </a:solidFill>
            </a:endParaRPr>
          </a:p>
        </p:txBody>
      </p:sp>
      <p:sp>
        <p:nvSpPr>
          <p:cNvPr id="4" name="Rectangle 3"/>
          <p:cNvSpPr/>
          <p:nvPr/>
        </p:nvSpPr>
        <p:spPr>
          <a:xfrm>
            <a:off x="457200" y="1143001"/>
            <a:ext cx="8686800" cy="461665"/>
          </a:xfrm>
          <a:prstGeom prst="rect">
            <a:avLst/>
          </a:prstGeom>
        </p:spPr>
        <p:txBody>
          <a:bodyPr wrap="square">
            <a:spAutoFit/>
          </a:bodyPr>
          <a:lstStyle/>
          <a:p>
            <a:r>
              <a:rPr lang="en-US" sz="2400" dirty="0"/>
              <a:t>Find the remainder when 73 x 75 x 78 x 194 x 57 is divided by </a:t>
            </a:r>
            <a:r>
              <a:rPr lang="en-US" sz="2400" dirty="0" smtClean="0"/>
              <a:t>25</a:t>
            </a:r>
            <a:endParaRPr lang="en-US" sz="2400" dirty="0"/>
          </a:p>
        </p:txBody>
      </p:sp>
      <p:sp>
        <p:nvSpPr>
          <p:cNvPr id="14" name="Rectangle 13"/>
          <p:cNvSpPr/>
          <p:nvPr/>
        </p:nvSpPr>
        <p:spPr>
          <a:xfrm>
            <a:off x="1066800" y="2286000"/>
            <a:ext cx="4572000" cy="3046988"/>
          </a:xfrm>
          <a:prstGeom prst="rect">
            <a:avLst/>
          </a:prstGeom>
        </p:spPr>
        <p:txBody>
          <a:bodyPr>
            <a:spAutoFit/>
          </a:bodyPr>
          <a:lstStyle/>
          <a:p>
            <a:pPr marL="342900" indent="-342900">
              <a:buAutoNum type="alphaUcParenR"/>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3</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a:latin typeface="+mj-lt"/>
              </a:rPr>
              <a:t>0</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7</a:t>
            </a:r>
            <a:endParaRPr lang="en-US" sz="2400" b="1" dirty="0" smtClean="0">
              <a:latin typeface="+mj-lt"/>
            </a:endParaRPr>
          </a:p>
          <a:p>
            <a:pPr>
              <a:buNone/>
            </a:pPr>
            <a:endParaRPr lang="en-US" sz="2400" dirty="0">
              <a:latin typeface="+mj-lt"/>
            </a:endParaRPr>
          </a:p>
        </p:txBody>
      </p:sp>
      <p:pic>
        <p:nvPicPr>
          <p:cNvPr id="15" name="Picture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5</a:t>
            </a:r>
            <a:endParaRPr lang="en-IN" sz="3600" dirty="0">
              <a:solidFill>
                <a:schemeClr val="accent1">
                  <a:lumMod val="75000"/>
                </a:schemeClr>
              </a:solidFill>
            </a:endParaRPr>
          </a:p>
        </p:txBody>
      </p:sp>
      <p:sp>
        <p:nvSpPr>
          <p:cNvPr id="5" name="Rectangle 4"/>
          <p:cNvSpPr/>
          <p:nvPr/>
        </p:nvSpPr>
        <p:spPr>
          <a:xfrm>
            <a:off x="990600" y="2438400"/>
            <a:ext cx="4572000" cy="3046988"/>
          </a:xfrm>
          <a:prstGeom prst="rect">
            <a:avLst/>
          </a:prstGeom>
        </p:spPr>
        <p:txBody>
          <a:bodyPr>
            <a:spAutoFit/>
          </a:bodyPr>
          <a:lstStyle/>
          <a:p>
            <a:pPr marL="342900" indent="-342900">
              <a:buAutoNum type="alphaUcParenR"/>
            </a:pPr>
            <a:r>
              <a:rPr lang="en-US" sz="2400" b="1" dirty="0" smtClean="0">
                <a:latin typeface="+mj-lt"/>
              </a:rPr>
              <a:t>13</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16</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23</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27</a:t>
            </a:r>
            <a:endParaRPr lang="en-US" sz="2400" b="1" dirty="0" smtClean="0">
              <a:latin typeface="+mj-lt"/>
            </a:endParaRPr>
          </a:p>
          <a:p>
            <a:pPr>
              <a:buNone/>
            </a:pPr>
            <a:endParaRPr lang="en-US" sz="2400" dirty="0">
              <a:latin typeface="+mj-lt"/>
            </a:endParaRPr>
          </a:p>
        </p:txBody>
      </p:sp>
      <p:sp>
        <p:nvSpPr>
          <p:cNvPr id="6" name="Rectangle 5"/>
          <p:cNvSpPr/>
          <p:nvPr/>
        </p:nvSpPr>
        <p:spPr>
          <a:xfrm>
            <a:off x="533400" y="1143000"/>
            <a:ext cx="7696200" cy="830997"/>
          </a:xfrm>
          <a:prstGeom prst="rect">
            <a:avLst/>
          </a:prstGeom>
        </p:spPr>
        <p:txBody>
          <a:bodyPr wrap="square">
            <a:spAutoFit/>
          </a:bodyPr>
          <a:lstStyle/>
          <a:p>
            <a:r>
              <a:rPr lang="en-US" sz="2400" dirty="0"/>
              <a:t>Find the remainder when 84 + 98+ 197 + 240 + 140  is divided by 32</a:t>
            </a:r>
            <a:endParaRPr lang="en-US" sz="24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6</a:t>
            </a:r>
            <a:endParaRPr lang="en-IN" sz="3600" dirty="0">
              <a:solidFill>
                <a:schemeClr val="accent1">
                  <a:lumMod val="75000"/>
                </a:schemeClr>
              </a:solidFill>
            </a:endParaRPr>
          </a:p>
        </p:txBody>
      </p:sp>
      <p:sp>
        <p:nvSpPr>
          <p:cNvPr id="3" name="Rectangle 2"/>
          <p:cNvSpPr/>
          <p:nvPr/>
        </p:nvSpPr>
        <p:spPr>
          <a:xfrm>
            <a:off x="457200" y="1143000"/>
            <a:ext cx="8458200" cy="838200"/>
          </a:xfrm>
          <a:prstGeom prst="rect">
            <a:avLst/>
          </a:prstGeom>
        </p:spPr>
        <p:txBody>
          <a:bodyPr wrap="square">
            <a:spAutoFit/>
          </a:bodyPr>
          <a:lstStyle/>
          <a:p>
            <a:r>
              <a:rPr lang="en-US" sz="2400" dirty="0"/>
              <a:t>What is the remainder of 1421 * 1423 * 1425 when divided by 12 ? </a:t>
            </a:r>
            <a:endParaRPr lang="en-US" sz="2400" dirty="0"/>
          </a:p>
        </p:txBody>
      </p:sp>
      <p:sp>
        <p:nvSpPr>
          <p:cNvPr id="4" name="Rectangle 3"/>
          <p:cNvSpPr/>
          <p:nvPr/>
        </p:nvSpPr>
        <p:spPr>
          <a:xfrm>
            <a:off x="990600" y="2667000"/>
            <a:ext cx="4572000" cy="3046988"/>
          </a:xfrm>
          <a:prstGeom prst="rect">
            <a:avLst/>
          </a:prstGeom>
        </p:spPr>
        <p:txBody>
          <a:bodyPr>
            <a:spAutoFit/>
          </a:bodyPr>
          <a:lstStyle/>
          <a:p>
            <a:pPr marL="342900" indent="-342900">
              <a:buAutoNum type="alphaUcParenR"/>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2</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3</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4</a:t>
            </a:r>
            <a:endParaRPr lang="en-US" sz="2400" b="1" dirty="0" smtClean="0">
              <a:latin typeface="+mj-lt"/>
            </a:endParaRPr>
          </a:p>
          <a:p>
            <a:pPr>
              <a:buNone/>
            </a:pPr>
            <a:endParaRPr lang="en-US" sz="2400" dirty="0">
              <a:latin typeface="+mj-l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7</a:t>
            </a:r>
            <a:endParaRPr lang="en-IN" sz="3600" dirty="0">
              <a:solidFill>
                <a:schemeClr val="accent1">
                  <a:lumMod val="75000"/>
                </a:schemeClr>
              </a:solidFill>
            </a:endParaRPr>
          </a:p>
        </p:txBody>
      </p:sp>
      <p:sp>
        <p:nvSpPr>
          <p:cNvPr id="3" name="Rectangle 2"/>
          <p:cNvSpPr/>
          <p:nvPr/>
        </p:nvSpPr>
        <p:spPr>
          <a:xfrm>
            <a:off x="304800" y="1219201"/>
            <a:ext cx="8077200" cy="830997"/>
          </a:xfrm>
          <a:prstGeom prst="rect">
            <a:avLst/>
          </a:prstGeom>
        </p:spPr>
        <p:txBody>
          <a:bodyPr wrap="square">
            <a:spAutoFit/>
          </a:bodyPr>
          <a:lstStyle/>
          <a:p>
            <a:r>
              <a:rPr lang="en-US" sz="2400" dirty="0"/>
              <a:t>Find the remainder when 1! + 2! + 3! + . . . . .. . .. 99! + 100! is divided by the product of first 7 natural numbers</a:t>
            </a:r>
            <a:endParaRPr lang="en-US" sz="2400" dirty="0"/>
          </a:p>
        </p:txBody>
      </p:sp>
      <p:sp>
        <p:nvSpPr>
          <p:cNvPr id="4" name="Rectangle 3"/>
          <p:cNvSpPr/>
          <p:nvPr/>
        </p:nvSpPr>
        <p:spPr>
          <a:xfrm>
            <a:off x="1219200" y="2514600"/>
            <a:ext cx="4572000" cy="3046988"/>
          </a:xfrm>
          <a:prstGeom prst="rect">
            <a:avLst/>
          </a:prstGeom>
        </p:spPr>
        <p:txBody>
          <a:bodyPr>
            <a:spAutoFit/>
          </a:bodyPr>
          <a:lstStyle/>
          <a:p>
            <a:pPr marL="342900" indent="-342900">
              <a:buAutoNum type="alphaUcParenR"/>
            </a:pPr>
            <a:r>
              <a:rPr lang="en-US" sz="2400" b="1" dirty="0" smtClean="0">
                <a:latin typeface="+mj-lt"/>
              </a:rPr>
              <a:t>870</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873</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875</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876</a:t>
            </a:r>
            <a:endParaRPr lang="en-US" sz="2400" b="1" dirty="0" smtClean="0">
              <a:latin typeface="+mj-lt"/>
            </a:endParaRPr>
          </a:p>
          <a:p>
            <a:pPr>
              <a:buNone/>
            </a:pPr>
            <a:endParaRPr lang="en-US" sz="2400" dirty="0">
              <a:latin typeface="+mj-l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8</a:t>
            </a:r>
            <a:endParaRPr lang="en-IN" sz="3600" dirty="0">
              <a:solidFill>
                <a:schemeClr val="accent1">
                  <a:lumMod val="75000"/>
                </a:schemeClr>
              </a:solidFill>
            </a:endParaRPr>
          </a:p>
        </p:txBody>
      </p:sp>
      <p:sp>
        <p:nvSpPr>
          <p:cNvPr id="3" name="Rectangle 2"/>
          <p:cNvSpPr/>
          <p:nvPr/>
        </p:nvSpPr>
        <p:spPr>
          <a:xfrm>
            <a:off x="685800" y="1828800"/>
            <a:ext cx="4572000" cy="3046988"/>
          </a:xfrm>
          <a:prstGeom prst="rect">
            <a:avLst/>
          </a:prstGeom>
        </p:spPr>
        <p:txBody>
          <a:bodyPr>
            <a:spAutoFit/>
          </a:bodyPr>
          <a:lstStyle/>
          <a:p>
            <a:pPr marL="342900" indent="-342900">
              <a:buAutoNum type="alphaUcParenR"/>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2</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3</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4</a:t>
            </a:r>
            <a:endParaRPr lang="en-US" sz="2400" b="1" dirty="0" smtClean="0">
              <a:latin typeface="+mj-lt"/>
            </a:endParaRPr>
          </a:p>
          <a:p>
            <a:pPr>
              <a:buNone/>
            </a:pPr>
            <a:endParaRPr lang="en-US" sz="2400" dirty="0">
              <a:latin typeface="+mj-lt"/>
            </a:endParaRPr>
          </a:p>
        </p:txBody>
      </p:sp>
      <p:sp>
        <p:nvSpPr>
          <p:cNvPr id="5" name="Rectangle 4"/>
          <p:cNvSpPr/>
          <p:nvPr/>
        </p:nvSpPr>
        <p:spPr>
          <a:xfrm>
            <a:off x="457200" y="1219201"/>
            <a:ext cx="8305800" cy="461665"/>
          </a:xfrm>
          <a:prstGeom prst="rect">
            <a:avLst/>
          </a:prstGeom>
        </p:spPr>
        <p:txBody>
          <a:bodyPr wrap="square">
            <a:spAutoFit/>
          </a:bodyPr>
          <a:lstStyle/>
          <a:p>
            <a:r>
              <a:rPr lang="en-US" sz="2400" dirty="0"/>
              <a:t>What is the remainder when 64</a:t>
            </a:r>
            <a:r>
              <a:rPr lang="en-US" sz="2400" baseline="30000" dirty="0"/>
              <a:t>999 </a:t>
            </a:r>
            <a:r>
              <a:rPr lang="en-US" sz="2400" dirty="0"/>
              <a:t>is divided by 7?</a:t>
            </a:r>
            <a:endParaRPr lang="en-US" sz="24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2362200"/>
            <a:ext cx="3962400" cy="1138773"/>
          </a:xfrm>
          <a:prstGeom prst="rect">
            <a:avLst/>
          </a:prstGeom>
        </p:spPr>
        <p:txBody>
          <a:bodyPr wrap="square">
            <a:spAutoFit/>
          </a:bodyPr>
          <a:lstStyle/>
          <a:p>
            <a:r>
              <a:rPr lang="en-US" sz="3200" b="1" dirty="0"/>
              <a:t>Reminder cycle</a:t>
            </a:r>
            <a:endParaRPr lang="en-US" sz="3200" b="0" dirty="0" smtClean="0"/>
          </a:p>
          <a:p>
            <a:br>
              <a:rPr lang="en-US" dirty="0" smtClean="0"/>
            </a:br>
            <a:endParaRPr lang="en-US"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9</a:t>
            </a:r>
            <a:endParaRPr lang="en-IN" sz="3600" dirty="0">
              <a:solidFill>
                <a:schemeClr val="accent1">
                  <a:lumMod val="75000"/>
                </a:schemeClr>
              </a:solidFill>
            </a:endParaRPr>
          </a:p>
        </p:txBody>
      </p:sp>
      <p:sp>
        <p:nvSpPr>
          <p:cNvPr id="3" name="Rectangle 2"/>
          <p:cNvSpPr/>
          <p:nvPr/>
        </p:nvSpPr>
        <p:spPr>
          <a:xfrm>
            <a:off x="1219200" y="1905000"/>
            <a:ext cx="4572000" cy="3046988"/>
          </a:xfrm>
          <a:prstGeom prst="rect">
            <a:avLst/>
          </a:prstGeom>
        </p:spPr>
        <p:txBody>
          <a:bodyPr>
            <a:spAutoFit/>
          </a:bodyPr>
          <a:lstStyle/>
          <a:p>
            <a:pPr marL="342900" indent="-342900">
              <a:buAutoNum type="alphaUcParenR"/>
            </a:pPr>
            <a:r>
              <a:rPr lang="en-US" sz="2400" b="1" dirty="0">
                <a:latin typeface="+mj-lt"/>
              </a:rPr>
              <a:t>2</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a:latin typeface="+mj-lt"/>
              </a:rPr>
              <a:t>4</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a:latin typeface="+mj-lt"/>
              </a:rPr>
              <a:t>1</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5</a:t>
            </a:r>
            <a:endParaRPr lang="en-US" sz="2400" b="1" dirty="0" smtClean="0">
              <a:latin typeface="+mj-lt"/>
            </a:endParaRPr>
          </a:p>
          <a:p>
            <a:pPr>
              <a:buNone/>
            </a:pPr>
            <a:endParaRPr lang="en-US" sz="2400" dirty="0">
              <a:latin typeface="+mj-lt"/>
            </a:endParaRPr>
          </a:p>
        </p:txBody>
      </p:sp>
      <p:sp>
        <p:nvSpPr>
          <p:cNvPr id="4" name="Rectangle 3"/>
          <p:cNvSpPr/>
          <p:nvPr/>
        </p:nvSpPr>
        <p:spPr>
          <a:xfrm>
            <a:off x="990600" y="1143001"/>
            <a:ext cx="7924800" cy="461665"/>
          </a:xfrm>
          <a:prstGeom prst="rect">
            <a:avLst/>
          </a:prstGeom>
        </p:spPr>
        <p:txBody>
          <a:bodyPr wrap="square">
            <a:spAutoFit/>
          </a:bodyPr>
          <a:lstStyle/>
          <a:p>
            <a:r>
              <a:rPr lang="en-US" sz="2400" dirty="0"/>
              <a:t>What is the remainder when 444</a:t>
            </a:r>
            <a:r>
              <a:rPr lang="en-US" sz="2400" baseline="30000" dirty="0"/>
              <a:t>444 ^ 444</a:t>
            </a:r>
            <a:r>
              <a:rPr lang="en-US" sz="2400" dirty="0"/>
              <a:t> is divided by 7 </a:t>
            </a:r>
            <a:r>
              <a:rPr lang="en-US" sz="2400" dirty="0" smtClean="0"/>
              <a:t>?</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10</a:t>
            </a:r>
            <a:endParaRPr lang="en-IN" sz="3600" dirty="0">
              <a:solidFill>
                <a:schemeClr val="accent1">
                  <a:lumMod val="75000"/>
                </a:schemeClr>
              </a:solidFill>
            </a:endParaRPr>
          </a:p>
        </p:txBody>
      </p:sp>
      <p:sp>
        <p:nvSpPr>
          <p:cNvPr id="3" name="Rectangle 2"/>
          <p:cNvSpPr/>
          <p:nvPr/>
        </p:nvSpPr>
        <p:spPr>
          <a:xfrm>
            <a:off x="1295400" y="2057400"/>
            <a:ext cx="4572000" cy="2308324"/>
          </a:xfrm>
          <a:prstGeom prst="rect">
            <a:avLst/>
          </a:prstGeom>
        </p:spPr>
        <p:txBody>
          <a:bodyPr>
            <a:spAutoFit/>
          </a:bodyPr>
          <a:lstStyle/>
          <a:p>
            <a:pPr marL="342900" indent="-342900">
              <a:buAutoNum type="alphaUcParenR"/>
            </a:pPr>
            <a:r>
              <a:rPr lang="en-US" b="1" dirty="0">
                <a:latin typeface="+mj-lt"/>
              </a:rPr>
              <a:t>0</a:t>
            </a:r>
            <a:endParaRPr lang="en-US" b="1" dirty="0" smtClean="0">
              <a:latin typeface="+mj-lt"/>
            </a:endParaRPr>
          </a:p>
          <a:p>
            <a:pPr marL="342900" indent="-342900"/>
            <a:endParaRPr lang="en-US" b="1" dirty="0" smtClean="0">
              <a:latin typeface="+mj-lt"/>
            </a:endParaRPr>
          </a:p>
          <a:p>
            <a:pPr marL="342900" indent="-342900">
              <a:buAutoNum type="alphaUcParenR" startAt="2"/>
            </a:pPr>
            <a:r>
              <a:rPr lang="en-US" b="1" dirty="0">
                <a:latin typeface="+mj-lt"/>
              </a:rPr>
              <a:t>1</a:t>
            </a:r>
            <a:endParaRPr lang="en-US" b="1" dirty="0" smtClean="0">
              <a:latin typeface="+mj-lt"/>
            </a:endParaRPr>
          </a:p>
          <a:p>
            <a:pPr marL="342900" indent="-342900">
              <a:buAutoNum type="alphaUcParenR" startAt="2"/>
            </a:pPr>
            <a:endParaRPr lang="en-US" b="1" dirty="0" smtClean="0">
              <a:latin typeface="+mj-lt"/>
            </a:endParaRPr>
          </a:p>
          <a:p>
            <a:pPr marL="342900" indent="-342900">
              <a:buAutoNum type="alphaUcParenR" startAt="3"/>
            </a:pPr>
            <a:r>
              <a:rPr lang="en-US" b="1" dirty="0">
                <a:latin typeface="+mj-lt"/>
              </a:rPr>
              <a:t>2</a:t>
            </a:r>
            <a:endParaRPr lang="en-US" b="1" dirty="0" smtClean="0">
              <a:latin typeface="+mj-lt"/>
            </a:endParaRPr>
          </a:p>
          <a:p>
            <a:pPr marL="342900" indent="-342900"/>
            <a:endParaRPr lang="en-US" b="1" dirty="0" smtClean="0">
              <a:latin typeface="+mj-lt"/>
            </a:endParaRPr>
          </a:p>
          <a:p>
            <a:pPr>
              <a:buNone/>
            </a:pPr>
            <a:r>
              <a:rPr lang="en-US" b="1" dirty="0" smtClean="0">
                <a:latin typeface="+mj-lt"/>
              </a:rPr>
              <a:t>D)  3</a:t>
            </a:r>
            <a:endParaRPr lang="en-US" b="1" dirty="0" smtClean="0">
              <a:latin typeface="+mj-lt"/>
            </a:endParaRPr>
          </a:p>
          <a:p>
            <a:pPr>
              <a:buNone/>
            </a:pPr>
            <a:endParaRPr lang="en-US" dirty="0">
              <a:latin typeface="+mj-lt"/>
            </a:endParaRPr>
          </a:p>
        </p:txBody>
      </p:sp>
      <p:sp>
        <p:nvSpPr>
          <p:cNvPr id="4" name="Rectangle 3"/>
          <p:cNvSpPr/>
          <p:nvPr/>
        </p:nvSpPr>
        <p:spPr>
          <a:xfrm>
            <a:off x="533400" y="1143000"/>
            <a:ext cx="8382000" cy="461665"/>
          </a:xfrm>
          <a:prstGeom prst="rect">
            <a:avLst/>
          </a:prstGeom>
        </p:spPr>
        <p:txBody>
          <a:bodyPr wrap="square">
            <a:spAutoFit/>
          </a:bodyPr>
          <a:lstStyle/>
          <a:p>
            <a:r>
              <a:rPr lang="en-US" sz="2400" dirty="0"/>
              <a:t>What is the remainder when 15</a:t>
            </a:r>
            <a:r>
              <a:rPr lang="en-US" sz="2400" baseline="30000" dirty="0"/>
              <a:t>23 </a:t>
            </a:r>
            <a:r>
              <a:rPr lang="en-US" sz="2400" dirty="0"/>
              <a:t>+ 23</a:t>
            </a:r>
            <a:r>
              <a:rPr lang="en-US" sz="2400" baseline="30000" dirty="0"/>
              <a:t>23 </a:t>
            </a:r>
            <a:r>
              <a:rPr lang="en-US" sz="2400" dirty="0"/>
              <a:t>is divided by 19 ? </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11</a:t>
            </a:r>
            <a:endParaRPr lang="en-IN" sz="3600" dirty="0">
              <a:solidFill>
                <a:schemeClr val="accent1">
                  <a:lumMod val="75000"/>
                </a:schemeClr>
              </a:solidFill>
            </a:endParaRPr>
          </a:p>
        </p:txBody>
      </p:sp>
      <p:sp>
        <p:nvSpPr>
          <p:cNvPr id="3" name="Rectangle 2"/>
          <p:cNvSpPr/>
          <p:nvPr/>
        </p:nvSpPr>
        <p:spPr>
          <a:xfrm>
            <a:off x="762000" y="2590800"/>
            <a:ext cx="5562600" cy="3046988"/>
          </a:xfrm>
          <a:prstGeom prst="rect">
            <a:avLst/>
          </a:prstGeom>
        </p:spPr>
        <p:txBody>
          <a:bodyPr wrap="square">
            <a:spAutoFit/>
          </a:bodyPr>
          <a:lstStyle/>
          <a:p>
            <a:pPr marL="342900" indent="-342900">
              <a:buAutoNum type="alphaUcParenR"/>
            </a:pPr>
            <a:r>
              <a:rPr lang="en-US" sz="2400" b="1" dirty="0">
                <a:latin typeface="+mj-lt"/>
              </a:rPr>
              <a:t>0</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a:latin typeface="+mj-lt"/>
              </a:rPr>
              <a:t>1</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a:latin typeface="+mj-lt"/>
              </a:rPr>
              <a:t>2</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3</a:t>
            </a:r>
            <a:endParaRPr lang="en-US" sz="2400" b="1" dirty="0" smtClean="0">
              <a:latin typeface="+mj-lt"/>
            </a:endParaRPr>
          </a:p>
          <a:p>
            <a:pPr>
              <a:buNone/>
            </a:pPr>
            <a:endParaRPr lang="en-US" sz="2400" dirty="0">
              <a:latin typeface="+mj-l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
        <p:nvSpPr>
          <p:cNvPr id="7" name="Rectangle 6"/>
          <p:cNvSpPr/>
          <p:nvPr/>
        </p:nvSpPr>
        <p:spPr>
          <a:xfrm>
            <a:off x="304800" y="1143000"/>
            <a:ext cx="8458200" cy="1200329"/>
          </a:xfrm>
          <a:prstGeom prst="rect">
            <a:avLst/>
          </a:prstGeom>
        </p:spPr>
        <p:txBody>
          <a:bodyPr wrap="square">
            <a:spAutoFit/>
          </a:bodyPr>
          <a:lstStyle/>
          <a:p>
            <a:r>
              <a:rPr lang="en-US" sz="2400" b="1" dirty="0" smtClean="0"/>
              <a:t>A number when divided by 18 leaves a remainder 7. The same number when divided by 12 leaves a remainder n. How many values can n take?</a:t>
            </a:r>
            <a:endParaRPr lang="en-US" sz="2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12</a:t>
            </a:r>
            <a:endParaRPr lang="en-IN" sz="3600" dirty="0">
              <a:solidFill>
                <a:schemeClr val="accent1">
                  <a:lumMod val="75000"/>
                </a:schemeClr>
              </a:solidFill>
            </a:endParaRPr>
          </a:p>
        </p:txBody>
      </p:sp>
      <p:sp>
        <p:nvSpPr>
          <p:cNvPr id="3" name="Rectangle 2"/>
          <p:cNvSpPr/>
          <p:nvPr/>
        </p:nvSpPr>
        <p:spPr>
          <a:xfrm>
            <a:off x="1371600" y="2590800"/>
            <a:ext cx="4572000" cy="3046988"/>
          </a:xfrm>
          <a:prstGeom prst="rect">
            <a:avLst/>
          </a:prstGeom>
        </p:spPr>
        <p:txBody>
          <a:bodyPr>
            <a:spAutoFit/>
          </a:bodyPr>
          <a:lstStyle/>
          <a:p>
            <a:pPr marL="342900" indent="-342900">
              <a:buAutoNum type="alphaUcParenR"/>
            </a:pPr>
            <a:r>
              <a:rPr lang="en-US" sz="2400" b="1" dirty="0" smtClean="0">
                <a:latin typeface="+mj-lt"/>
              </a:rPr>
              <a:t>5</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2</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4</a:t>
            </a:r>
            <a:endParaRPr lang="en-US" sz="2400" b="1" dirty="0" smtClean="0">
              <a:latin typeface="+mj-lt"/>
            </a:endParaRPr>
          </a:p>
          <a:p>
            <a:pPr>
              <a:buNone/>
            </a:pPr>
            <a:endParaRPr lang="en-US" sz="2400" dirty="0">
              <a:latin typeface="+mj-l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
        <p:nvSpPr>
          <p:cNvPr id="6" name="Rectangle 5"/>
          <p:cNvSpPr/>
          <p:nvPr/>
        </p:nvSpPr>
        <p:spPr>
          <a:xfrm>
            <a:off x="304800" y="1143000"/>
            <a:ext cx="8458200" cy="830997"/>
          </a:xfrm>
          <a:prstGeom prst="rect">
            <a:avLst/>
          </a:prstGeom>
        </p:spPr>
        <p:txBody>
          <a:bodyPr wrap="square">
            <a:spAutoFit/>
          </a:bodyPr>
          <a:lstStyle/>
          <a:p>
            <a:r>
              <a:rPr lang="en-US" sz="2400" b="1" dirty="0" smtClean="0"/>
              <a:t>N leaves a remainder of 4 when divided by 33, what are the possible remainders when N is divided by 55?</a:t>
            </a:r>
            <a:endParaRPr lang="en-US" sz="24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13</a:t>
            </a:r>
            <a:endParaRPr lang="en-IN" sz="3600" dirty="0">
              <a:solidFill>
                <a:schemeClr val="accent1">
                  <a:lumMod val="75000"/>
                </a:schemeClr>
              </a:solidFill>
            </a:endParaRPr>
          </a:p>
        </p:txBody>
      </p:sp>
      <p:sp>
        <p:nvSpPr>
          <p:cNvPr id="3" name="Rectangle 2"/>
          <p:cNvSpPr/>
          <p:nvPr/>
        </p:nvSpPr>
        <p:spPr>
          <a:xfrm>
            <a:off x="1371600" y="2590800"/>
            <a:ext cx="4572000" cy="3046988"/>
          </a:xfrm>
          <a:prstGeom prst="rect">
            <a:avLst/>
          </a:prstGeom>
        </p:spPr>
        <p:txBody>
          <a:bodyPr>
            <a:spAutoFit/>
          </a:bodyPr>
          <a:lstStyle/>
          <a:p>
            <a:pPr marL="342900" indent="-342900">
              <a:buAutoNum type="alphaUcParenR"/>
            </a:pPr>
            <a:r>
              <a:rPr lang="en-US" sz="2400" b="1" dirty="0" smtClean="0">
                <a:latin typeface="+mj-lt"/>
              </a:rPr>
              <a:t>5</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2</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4</a:t>
            </a:r>
            <a:endParaRPr lang="en-US" sz="2400" b="1" dirty="0" smtClean="0">
              <a:latin typeface="+mj-lt"/>
            </a:endParaRPr>
          </a:p>
          <a:p>
            <a:pPr>
              <a:buNone/>
            </a:pPr>
            <a:endParaRPr lang="en-US" sz="2400" dirty="0">
              <a:latin typeface="+mj-l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563819"/>
            <a:ext cx="2057400" cy="1217981"/>
          </a:xfrm>
          <a:prstGeom prst="rect">
            <a:avLst/>
          </a:prstGeom>
        </p:spPr>
      </p:pic>
      <p:sp>
        <p:nvSpPr>
          <p:cNvPr id="6" name="Rectangle 5"/>
          <p:cNvSpPr/>
          <p:nvPr/>
        </p:nvSpPr>
        <p:spPr>
          <a:xfrm>
            <a:off x="304800" y="1143000"/>
            <a:ext cx="8458200" cy="829945"/>
          </a:xfrm>
          <a:prstGeom prst="rect">
            <a:avLst/>
          </a:prstGeom>
        </p:spPr>
        <p:txBody>
          <a:bodyPr wrap="square">
            <a:spAutoFit/>
          </a:bodyPr>
          <a:lstStyle/>
          <a:p>
            <a:r>
              <a:rPr lang="en-US" sz="2400" b="1" dirty="0" smtClean="0"/>
              <a:t> If a number is divided by 357 the remainder is 5, what will be the remainder if the number is divided by 17?</a:t>
            </a:r>
            <a:endParaRPr lang="en-US" sz="24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14</a:t>
            </a:r>
            <a:endParaRPr lang="en-IN" sz="3600" dirty="0">
              <a:solidFill>
                <a:schemeClr val="accent1">
                  <a:lumMod val="75000"/>
                </a:schemeClr>
              </a:solidFill>
            </a:endParaRPr>
          </a:p>
        </p:txBody>
      </p:sp>
      <p:sp>
        <p:nvSpPr>
          <p:cNvPr id="3" name="Rectangle 2"/>
          <p:cNvSpPr/>
          <p:nvPr/>
        </p:nvSpPr>
        <p:spPr>
          <a:xfrm>
            <a:off x="1143000" y="2209800"/>
            <a:ext cx="4572000" cy="3046988"/>
          </a:xfrm>
          <a:prstGeom prst="rect">
            <a:avLst/>
          </a:prstGeom>
        </p:spPr>
        <p:txBody>
          <a:bodyPr>
            <a:spAutoFit/>
          </a:bodyPr>
          <a:lstStyle/>
          <a:p>
            <a:pPr marL="342900" indent="-342900">
              <a:buAutoNum type="alphaUcParenR"/>
            </a:pPr>
            <a:r>
              <a:rPr lang="en-US" sz="2400" b="1" dirty="0" smtClean="0">
                <a:latin typeface="+mj-lt"/>
              </a:rPr>
              <a:t>1</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2</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3</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4</a:t>
            </a:r>
            <a:endParaRPr lang="en-US" sz="2400" b="1" dirty="0" smtClean="0">
              <a:latin typeface="+mj-lt"/>
            </a:endParaRPr>
          </a:p>
          <a:p>
            <a:pPr>
              <a:buNone/>
            </a:pPr>
            <a:endParaRPr lang="en-US" sz="2400" dirty="0">
              <a:latin typeface="+mj-lt"/>
            </a:endParaRPr>
          </a:p>
        </p:txBody>
      </p:sp>
      <p:sp>
        <p:nvSpPr>
          <p:cNvPr id="4" name="Rectangle 3"/>
          <p:cNvSpPr/>
          <p:nvPr/>
        </p:nvSpPr>
        <p:spPr>
          <a:xfrm>
            <a:off x="1219200" y="1143000"/>
            <a:ext cx="7086600" cy="461665"/>
          </a:xfrm>
          <a:prstGeom prst="rect">
            <a:avLst/>
          </a:prstGeom>
        </p:spPr>
        <p:txBody>
          <a:bodyPr wrap="square">
            <a:spAutoFit/>
          </a:bodyPr>
          <a:lstStyle/>
          <a:p>
            <a:r>
              <a:rPr lang="en-US" sz="2400" dirty="0"/>
              <a:t>Find the remainder when 97 </a:t>
            </a:r>
            <a:r>
              <a:rPr lang="en-US" sz="2400" baseline="30000" dirty="0"/>
              <a:t>97 ^ 97 </a:t>
            </a:r>
            <a:r>
              <a:rPr lang="en-US" sz="2400" dirty="0"/>
              <a:t>is divided by </a:t>
            </a:r>
            <a:r>
              <a:rPr lang="en-US" sz="2400" dirty="0" smtClean="0"/>
              <a:t>11</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15</a:t>
            </a:r>
            <a:endParaRPr lang="en-IN" sz="3600" dirty="0">
              <a:solidFill>
                <a:schemeClr val="accent1">
                  <a:lumMod val="75000"/>
                </a:schemeClr>
              </a:solidFill>
            </a:endParaRPr>
          </a:p>
        </p:txBody>
      </p:sp>
      <p:sp>
        <p:nvSpPr>
          <p:cNvPr id="3" name="Rectangle 2"/>
          <p:cNvSpPr/>
          <p:nvPr/>
        </p:nvSpPr>
        <p:spPr>
          <a:xfrm>
            <a:off x="838200" y="2438400"/>
            <a:ext cx="4572000" cy="3046988"/>
          </a:xfrm>
          <a:prstGeom prst="rect">
            <a:avLst/>
          </a:prstGeom>
        </p:spPr>
        <p:txBody>
          <a:bodyPr>
            <a:spAutoFit/>
          </a:bodyPr>
          <a:lstStyle/>
          <a:p>
            <a:pPr marL="342900" indent="-342900">
              <a:buAutoNum type="alphaUcParenR"/>
            </a:pPr>
            <a:r>
              <a:rPr lang="en-US" sz="2400" b="1" dirty="0" smtClean="0">
                <a:latin typeface="+mj-lt"/>
              </a:rPr>
              <a:t>7</a:t>
            </a:r>
            <a:endParaRPr lang="en-US" sz="2400" b="1" dirty="0" smtClean="0">
              <a:latin typeface="+mj-lt"/>
            </a:endParaRPr>
          </a:p>
          <a:p>
            <a:pPr marL="342900" indent="-342900"/>
            <a:endParaRPr lang="en-US" sz="2400" b="1" dirty="0" smtClean="0">
              <a:latin typeface="+mj-lt"/>
            </a:endParaRPr>
          </a:p>
          <a:p>
            <a:pPr marL="342900" indent="-342900">
              <a:buAutoNum type="alphaUcParenR" startAt="2"/>
            </a:pPr>
            <a:r>
              <a:rPr lang="en-US" sz="2400" b="1" dirty="0" smtClean="0">
                <a:latin typeface="+mj-lt"/>
              </a:rPr>
              <a:t>29</a:t>
            </a:r>
            <a:endParaRPr lang="en-US" sz="2400" b="1" dirty="0" smtClean="0">
              <a:latin typeface="+mj-lt"/>
            </a:endParaRPr>
          </a:p>
          <a:p>
            <a:pPr marL="342900" indent="-342900">
              <a:buAutoNum type="alphaUcParenR" startAt="2"/>
            </a:pPr>
            <a:endParaRPr lang="en-US" sz="2400" b="1" dirty="0" smtClean="0">
              <a:latin typeface="+mj-lt"/>
            </a:endParaRPr>
          </a:p>
          <a:p>
            <a:pPr marL="342900" indent="-342900">
              <a:buAutoNum type="alphaUcParenR" startAt="3"/>
            </a:pPr>
            <a:r>
              <a:rPr lang="en-US" sz="2400" b="1" dirty="0" smtClean="0">
                <a:latin typeface="+mj-lt"/>
              </a:rPr>
              <a:t>16</a:t>
            </a:r>
            <a:endParaRPr lang="en-US" sz="2400" b="1" dirty="0" smtClean="0">
              <a:latin typeface="+mj-lt"/>
            </a:endParaRPr>
          </a:p>
          <a:p>
            <a:pPr marL="342900" indent="-342900"/>
            <a:endParaRPr lang="en-US" sz="2400" b="1" dirty="0" smtClean="0">
              <a:latin typeface="+mj-lt"/>
            </a:endParaRPr>
          </a:p>
          <a:p>
            <a:pPr>
              <a:buNone/>
            </a:pPr>
            <a:r>
              <a:rPr lang="en-US" sz="2400" b="1" dirty="0" smtClean="0">
                <a:latin typeface="+mj-lt"/>
              </a:rPr>
              <a:t>D)  </a:t>
            </a:r>
            <a:r>
              <a:rPr lang="en-US" sz="2400" b="1" dirty="0" smtClean="0">
                <a:latin typeface="+mj-lt"/>
              </a:rPr>
              <a:t>13</a:t>
            </a:r>
            <a:endParaRPr lang="en-US" sz="2400" b="1" dirty="0" smtClean="0">
              <a:latin typeface="+mj-lt"/>
            </a:endParaRPr>
          </a:p>
          <a:p>
            <a:pPr>
              <a:buNone/>
            </a:pPr>
            <a:endParaRPr lang="en-US" sz="2400" dirty="0">
              <a:latin typeface="+mj-lt"/>
            </a:endParaRPr>
          </a:p>
        </p:txBody>
      </p:sp>
      <p:sp>
        <p:nvSpPr>
          <p:cNvPr id="4" name="Rectangle 3"/>
          <p:cNvSpPr/>
          <p:nvPr/>
        </p:nvSpPr>
        <p:spPr>
          <a:xfrm>
            <a:off x="304800" y="1143000"/>
            <a:ext cx="8458200" cy="1200329"/>
          </a:xfrm>
          <a:prstGeom prst="rect">
            <a:avLst/>
          </a:prstGeom>
        </p:spPr>
        <p:txBody>
          <a:bodyPr wrap="square">
            <a:spAutoFit/>
          </a:bodyPr>
          <a:lstStyle/>
          <a:p>
            <a:r>
              <a:rPr lang="en-US" sz="2400" b="1" dirty="0" smtClean="0"/>
              <a:t>The sum of the digits of a number N is 23. The remainder when N is divided by 11 is 7. What is the remainder when N is divided by 33?</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508"/>
            <a:ext cx="9144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a:t>
            </a:r>
            <a:r>
              <a:rPr lang="en-US" sz="3600" dirty="0" smtClean="0">
                <a:solidFill>
                  <a:schemeClr val="accent1">
                    <a:lumMod val="75000"/>
                  </a:schemeClr>
                </a:solidFill>
              </a:rPr>
              <a:t>16</a:t>
            </a:r>
            <a:endParaRPr lang="en-IN" sz="3600" dirty="0">
              <a:solidFill>
                <a:schemeClr val="accent1">
                  <a:lumMod val="75000"/>
                </a:schemeClr>
              </a:solidFill>
            </a:endParaRPr>
          </a:p>
        </p:txBody>
      </p:sp>
      <p:sp>
        <p:nvSpPr>
          <p:cNvPr id="3" name="Rectangle 2"/>
          <p:cNvSpPr/>
          <p:nvPr/>
        </p:nvSpPr>
        <p:spPr>
          <a:xfrm>
            <a:off x="914400" y="2819400"/>
            <a:ext cx="4572000" cy="3416320"/>
          </a:xfrm>
          <a:prstGeom prst="rect">
            <a:avLst/>
          </a:prstGeom>
        </p:spPr>
        <p:txBody>
          <a:bodyPr>
            <a:spAutoFit/>
          </a:bodyPr>
          <a:lstStyle/>
          <a:p>
            <a:pPr marL="342900" indent="-342900">
              <a:buAutoNum type="alphaUcParenR"/>
            </a:pPr>
            <a:r>
              <a:rPr lang="en-US" sz="2400" b="1" dirty="0" smtClean="0">
                <a:latin typeface="+mj-lt"/>
              </a:rPr>
              <a:t>1, 5, 7 and 11</a:t>
            </a:r>
            <a:endParaRPr lang="en-US" sz="2400" b="1" dirty="0" smtClean="0">
              <a:latin typeface="+mj-lt"/>
            </a:endParaRPr>
          </a:p>
          <a:p>
            <a:pPr marL="342900" indent="-342900"/>
            <a:endParaRPr lang="en-US" sz="2400" b="1" dirty="0" smtClean="0">
              <a:latin typeface="+mj-lt"/>
            </a:endParaRPr>
          </a:p>
          <a:p>
            <a:pPr marL="342900" indent="-342900">
              <a:buAutoNum type="alphaUcParenR"/>
            </a:pPr>
            <a:r>
              <a:rPr lang="en-US" sz="2400" b="1" dirty="0" smtClean="0"/>
              <a:t>1, 5, 7 and </a:t>
            </a:r>
            <a:r>
              <a:rPr lang="en-US" sz="2400" b="1" dirty="0" smtClean="0"/>
              <a:t>13</a:t>
            </a:r>
            <a:endParaRPr lang="en-US" sz="2400" b="1" dirty="0" smtClean="0"/>
          </a:p>
          <a:p>
            <a:pPr marL="342900" indent="-342900">
              <a:buAutoNum type="alphaUcParenR" startAt="2"/>
            </a:pPr>
            <a:endParaRPr lang="en-US" sz="2400" b="1" dirty="0" smtClean="0">
              <a:latin typeface="+mj-lt"/>
            </a:endParaRPr>
          </a:p>
          <a:p>
            <a:pPr marL="342900" indent="-342900">
              <a:buAutoNum type="alphaUcParenR"/>
            </a:pPr>
            <a:r>
              <a:rPr lang="en-US" sz="2400" b="1" dirty="0" smtClean="0"/>
              <a:t>2, </a:t>
            </a:r>
            <a:r>
              <a:rPr lang="en-US" sz="2400" b="1" dirty="0" smtClean="0"/>
              <a:t>5, 7 and </a:t>
            </a:r>
            <a:r>
              <a:rPr lang="en-US" sz="2400" b="1" dirty="0" smtClean="0"/>
              <a:t>17</a:t>
            </a:r>
            <a:endParaRPr lang="en-US" sz="2400" b="1" dirty="0" smtClean="0"/>
          </a:p>
          <a:p>
            <a:pPr marL="342900" indent="-342900"/>
            <a:endParaRPr lang="en-US" sz="2400" b="1" dirty="0" smtClean="0">
              <a:latin typeface="+mj-lt"/>
            </a:endParaRPr>
          </a:p>
          <a:p>
            <a:r>
              <a:rPr lang="en-US" sz="2400" b="1" dirty="0" smtClean="0">
                <a:latin typeface="+mj-lt"/>
              </a:rPr>
              <a:t>D) </a:t>
            </a:r>
            <a:r>
              <a:rPr lang="en-US" sz="2400" b="1" dirty="0" smtClean="0"/>
              <a:t>2, </a:t>
            </a:r>
            <a:r>
              <a:rPr lang="en-US" sz="2400" b="1" dirty="0" smtClean="0"/>
              <a:t>5, </a:t>
            </a:r>
            <a:r>
              <a:rPr lang="en-US" sz="2400" b="1" dirty="0" smtClean="0"/>
              <a:t>11 </a:t>
            </a:r>
            <a:r>
              <a:rPr lang="en-US" sz="2400" b="1" dirty="0" smtClean="0"/>
              <a:t>and </a:t>
            </a:r>
            <a:r>
              <a:rPr lang="en-US" sz="2400" b="1" dirty="0" smtClean="0"/>
              <a:t>13</a:t>
            </a:r>
            <a:endParaRPr lang="en-US" sz="2400" b="1" dirty="0" smtClean="0"/>
          </a:p>
          <a:p>
            <a:pPr>
              <a:buNone/>
            </a:pPr>
            <a:endParaRPr lang="en-US" sz="2400" b="1" dirty="0" smtClean="0">
              <a:latin typeface="+mj-lt"/>
            </a:endParaRPr>
          </a:p>
          <a:p>
            <a:pPr>
              <a:buNone/>
            </a:pPr>
            <a:endParaRPr lang="en-US" sz="2400" dirty="0">
              <a:latin typeface="+mj-lt"/>
            </a:endParaRPr>
          </a:p>
        </p:txBody>
      </p:sp>
      <p:sp>
        <p:nvSpPr>
          <p:cNvPr id="4" name="Rectangle 3"/>
          <p:cNvSpPr/>
          <p:nvPr/>
        </p:nvSpPr>
        <p:spPr>
          <a:xfrm>
            <a:off x="762000" y="1219200"/>
            <a:ext cx="7315200" cy="1200329"/>
          </a:xfrm>
          <a:prstGeom prst="rect">
            <a:avLst/>
          </a:prstGeom>
        </p:spPr>
        <p:txBody>
          <a:bodyPr wrap="square">
            <a:spAutoFit/>
          </a:bodyPr>
          <a:lstStyle/>
          <a:p>
            <a:r>
              <a:rPr lang="en-US" sz="2400" b="1" dirty="0" smtClean="0"/>
              <a:t>N</a:t>
            </a:r>
            <a:r>
              <a:rPr lang="en-US" sz="2400" b="1" baseline="30000" dirty="0" smtClean="0"/>
              <a:t>2</a:t>
            </a:r>
            <a:r>
              <a:rPr lang="en-US" sz="2400" b="1" dirty="0" smtClean="0"/>
              <a:t> leaves a remainder of 1 when divided by 24. What are the possible remainders we can get if we divide N by 12?</a:t>
            </a:r>
            <a:endParaRPr lang="en-US" sz="24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640019"/>
            <a:ext cx="2057400" cy="1217981"/>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3244334"/>
            <a:ext cx="12796649" cy="1569660"/>
          </a:xfrm>
          <a:prstGeom prst="rect">
            <a:avLst/>
          </a:prstGeom>
        </p:spPr>
        <p:txBody>
          <a:bodyPr wrap="square">
            <a:spAutoFit/>
          </a:bodyPr>
          <a:lstStyle/>
          <a:p>
            <a:pPr algn="ctr"/>
            <a:r>
              <a:rPr lang="en-US" sz="9600" b="1" dirty="0" smtClean="0">
                <a:solidFill>
                  <a:schemeClr val="accent1"/>
                </a:solidFill>
                <a:latin typeface="Nunito Sans" panose="00000500000000000000" pitchFamily="2" charset="0"/>
              </a:rPr>
              <a:t>THANK YOU</a:t>
            </a:r>
            <a:endParaRPr lang="en-US" sz="9600" b="1" dirty="0">
              <a:solidFill>
                <a:schemeClr val="accent1"/>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562600"/>
            <a:ext cx="2057400" cy="1295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4953000" cy="461665"/>
          </a:xfrm>
          <a:prstGeom prst="rect">
            <a:avLst/>
          </a:prstGeom>
        </p:spPr>
        <p:txBody>
          <a:bodyPr wrap="square">
            <a:spAutoFit/>
          </a:bodyPr>
          <a:lstStyle/>
          <a:p>
            <a:r>
              <a:rPr lang="en-US" sz="2400" b="1" dirty="0"/>
              <a:t>The basic remainder formula is</a:t>
            </a:r>
            <a:r>
              <a:rPr lang="en-US" sz="2400" b="1" dirty="0" smtClean="0"/>
              <a:t>:</a:t>
            </a:r>
            <a:endParaRPr lang="en-US" sz="2400" dirty="0"/>
          </a:p>
        </p:txBody>
      </p:sp>
      <p:sp>
        <p:nvSpPr>
          <p:cNvPr id="3" name="Rectangle 2"/>
          <p:cNvSpPr/>
          <p:nvPr/>
        </p:nvSpPr>
        <p:spPr>
          <a:xfrm>
            <a:off x="228600" y="762000"/>
            <a:ext cx="8686800" cy="1569660"/>
          </a:xfrm>
          <a:prstGeom prst="rect">
            <a:avLst/>
          </a:prstGeom>
        </p:spPr>
        <p:txBody>
          <a:bodyPr wrap="square">
            <a:spAutoFit/>
          </a:bodyPr>
          <a:lstStyle/>
          <a:p>
            <a:r>
              <a:rPr lang="en-US" sz="2400" dirty="0"/>
              <a:t>Dividend = Divisor* Quotient + Remainder</a:t>
            </a:r>
            <a:endParaRPr lang="en-US" sz="2400" b="0" dirty="0" smtClean="0"/>
          </a:p>
          <a:p>
            <a:r>
              <a:rPr lang="en-US" sz="2400" dirty="0"/>
              <a:t>If remainder = 0, then it the number is perfectly divisible by divisor and divisor is a factor of the number e.g. when 8 divides 40, the remainder is 0, it can be said that 8 is a factor of 40</a:t>
            </a:r>
            <a:r>
              <a:rPr lang="en-US" sz="2400" dirty="0" smtClean="0"/>
              <a:t>.</a:t>
            </a:r>
            <a:endParaRPr lang="en-US" sz="2400" dirty="0"/>
          </a:p>
        </p:txBody>
      </p:sp>
      <p:sp>
        <p:nvSpPr>
          <p:cNvPr id="7" name="Rectangle 6"/>
          <p:cNvSpPr/>
          <p:nvPr/>
        </p:nvSpPr>
        <p:spPr>
          <a:xfrm>
            <a:off x="1371600" y="2438400"/>
            <a:ext cx="5715000" cy="461665"/>
          </a:xfrm>
          <a:prstGeom prst="rect">
            <a:avLst/>
          </a:prstGeom>
        </p:spPr>
        <p:txBody>
          <a:bodyPr wrap="square">
            <a:spAutoFit/>
          </a:bodyPr>
          <a:lstStyle/>
          <a:p>
            <a:r>
              <a:rPr lang="en-US" sz="2400" b="1" dirty="0"/>
              <a:t>Formulas Based Concepts for Remainder</a:t>
            </a:r>
            <a:r>
              <a:rPr lang="en-US" sz="2400" b="1" dirty="0" smtClean="0"/>
              <a:t>:</a:t>
            </a:r>
            <a:endParaRPr lang="en-US" sz="2400" dirty="0"/>
          </a:p>
        </p:txBody>
      </p:sp>
      <p:sp>
        <p:nvSpPr>
          <p:cNvPr id="8" name="Rectangle 7"/>
          <p:cNvSpPr/>
          <p:nvPr/>
        </p:nvSpPr>
        <p:spPr>
          <a:xfrm>
            <a:off x="685800" y="3048000"/>
            <a:ext cx="7315200" cy="1200329"/>
          </a:xfrm>
          <a:prstGeom prst="rect">
            <a:avLst/>
          </a:prstGeom>
        </p:spPr>
        <p:txBody>
          <a:bodyPr wrap="square">
            <a:spAutoFit/>
          </a:bodyPr>
          <a:lstStyle/>
          <a:p>
            <a:pPr fontAlgn="base"/>
            <a:r>
              <a:rPr lang="en-US" sz="2400" dirty="0"/>
              <a:t>(a</a:t>
            </a:r>
            <a:r>
              <a:rPr lang="en-US" sz="2400" baseline="30000" dirty="0"/>
              <a:t>n </a:t>
            </a:r>
            <a:r>
              <a:rPr lang="en-US" sz="2400" dirty="0"/>
              <a:t>+ </a:t>
            </a:r>
            <a:r>
              <a:rPr lang="en-US" sz="2400" dirty="0" err="1"/>
              <a:t>b</a:t>
            </a:r>
            <a:r>
              <a:rPr lang="en-US" sz="2400" baseline="30000" dirty="0" err="1"/>
              <a:t>n</a:t>
            </a:r>
            <a:r>
              <a:rPr lang="en-US" sz="2400" dirty="0"/>
              <a:t>) is divisible by (a + b), when n is odd.</a:t>
            </a:r>
            <a:endParaRPr lang="en-US" sz="2400" dirty="0"/>
          </a:p>
          <a:p>
            <a:pPr fontAlgn="base"/>
            <a:r>
              <a:rPr lang="en-US" sz="2400" dirty="0"/>
              <a:t>(a</a:t>
            </a:r>
            <a:r>
              <a:rPr lang="en-US" sz="2400" baseline="30000" dirty="0"/>
              <a:t>n </a:t>
            </a:r>
            <a:r>
              <a:rPr lang="en-US" sz="2400" dirty="0"/>
              <a:t>- </a:t>
            </a:r>
            <a:r>
              <a:rPr lang="en-US" sz="2400" dirty="0" err="1"/>
              <a:t>b</a:t>
            </a:r>
            <a:r>
              <a:rPr lang="en-US" sz="2400" baseline="30000" dirty="0" err="1"/>
              <a:t>n</a:t>
            </a:r>
            <a:r>
              <a:rPr lang="en-US" sz="2400" dirty="0"/>
              <a:t>) is divisible by (a + b), when n is even.</a:t>
            </a:r>
            <a:endParaRPr lang="en-US" sz="2400" dirty="0"/>
          </a:p>
          <a:p>
            <a:pPr fontAlgn="base"/>
            <a:r>
              <a:rPr lang="en-US" sz="2400" dirty="0"/>
              <a:t>(a</a:t>
            </a:r>
            <a:r>
              <a:rPr lang="en-US" sz="2400" baseline="30000" dirty="0"/>
              <a:t>n</a:t>
            </a:r>
            <a:r>
              <a:rPr lang="en-US" sz="2400" dirty="0"/>
              <a:t> - </a:t>
            </a:r>
            <a:r>
              <a:rPr lang="en-US" sz="2400" dirty="0" err="1"/>
              <a:t>b</a:t>
            </a:r>
            <a:r>
              <a:rPr lang="en-US" sz="2400" baseline="30000" dirty="0" err="1"/>
              <a:t>n</a:t>
            </a:r>
            <a:r>
              <a:rPr lang="en-US" sz="2400" dirty="0"/>
              <a:t>) is always divisible by (a - b), for every n</a:t>
            </a:r>
            <a:r>
              <a:rPr lang="en-US" sz="2400" dirty="0" smtClean="0"/>
              <a:t>.</a:t>
            </a:r>
            <a:endParaRPr lang="en-US" sz="2400" dirty="0"/>
          </a:p>
        </p:txBody>
      </p:sp>
      <p:pic>
        <p:nvPicPr>
          <p:cNvPr id="9" name="Picture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1026" name="Rectangle 2"/>
          <p:cNvSpPr>
            <a:spLocks noChangeArrowheads="1"/>
          </p:cNvSpPr>
          <p:nvPr/>
        </p:nvSpPr>
        <p:spPr bwMode="auto">
          <a:xfrm>
            <a:off x="0" y="0"/>
            <a:ext cx="9144000" cy="45720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pic>
        <p:nvPicPr>
          <p:cNvPr id="4" name="Picture 2"/>
          <p:cNvPicPr>
            <a:picLocks noChangeAspect="1" noChangeArrowheads="1"/>
          </p:cNvPicPr>
          <p:nvPr/>
        </p:nvPicPr>
        <p:blipFill>
          <a:blip r:embed="rId2"/>
          <a:srcRect/>
          <a:stretch>
            <a:fillRect/>
          </a:stretch>
        </p:blipFill>
        <p:spPr bwMode="auto">
          <a:xfrm>
            <a:off x="1295400" y="1752600"/>
            <a:ext cx="5410200" cy="3691666"/>
          </a:xfrm>
          <a:prstGeom prst="rect">
            <a:avLst/>
          </a:prstGeom>
          <a:noFill/>
          <a:ln w="9525">
            <a:noFill/>
            <a:miter lim="800000"/>
            <a:headEnd/>
            <a:tailEnd/>
          </a:ln>
          <a:effectLst/>
        </p:spPr>
      </p:pic>
      <p:sp>
        <p:nvSpPr>
          <p:cNvPr id="9" name="Rectangle 8"/>
          <p:cNvSpPr/>
          <p:nvPr/>
        </p:nvSpPr>
        <p:spPr>
          <a:xfrm>
            <a:off x="304800" y="228601"/>
            <a:ext cx="8153400" cy="1200329"/>
          </a:xfrm>
          <a:prstGeom prst="rect">
            <a:avLst/>
          </a:prstGeom>
        </p:spPr>
        <p:txBody>
          <a:bodyPr wrap="square">
            <a:spAutoFit/>
          </a:bodyPr>
          <a:lstStyle/>
          <a:p>
            <a:r>
              <a:rPr lang="en-US" sz="2400" dirty="0" smtClean="0"/>
              <a:t>Before going to concepts of remainder theorem of numbers, it is better to understand the </a:t>
            </a:r>
            <a:r>
              <a:rPr lang="en-US" sz="2400" dirty="0" err="1" smtClean="0"/>
              <a:t>the</a:t>
            </a:r>
            <a:r>
              <a:rPr lang="en-US" sz="2400" dirty="0" smtClean="0"/>
              <a:t> concepts of  </a:t>
            </a:r>
            <a:r>
              <a:rPr lang="en-US" sz="2400" b="1" dirty="0" smtClean="0"/>
              <a:t>Divisor, Dividend, Quotient and Remainder</a:t>
            </a:r>
            <a:endParaRPr lang="en-US" sz="2400" b="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4572000" cy="461665"/>
          </a:xfrm>
          <a:prstGeom prst="rect">
            <a:avLst/>
          </a:prstGeom>
        </p:spPr>
        <p:txBody>
          <a:bodyPr>
            <a:spAutoFit/>
          </a:bodyPr>
          <a:lstStyle/>
          <a:p>
            <a:r>
              <a:rPr lang="en-US" sz="2400" b="1" dirty="0"/>
              <a:t>Important </a:t>
            </a:r>
            <a:r>
              <a:rPr lang="en-US" sz="2400" b="1" dirty="0" smtClean="0"/>
              <a:t>Points</a:t>
            </a:r>
            <a:endParaRPr lang="en-US" sz="2400" dirty="0"/>
          </a:p>
        </p:txBody>
      </p:sp>
      <p:sp>
        <p:nvSpPr>
          <p:cNvPr id="3" name="Rectangle 2"/>
          <p:cNvSpPr/>
          <p:nvPr/>
        </p:nvSpPr>
        <p:spPr>
          <a:xfrm>
            <a:off x="304800" y="990600"/>
            <a:ext cx="8610600" cy="5262979"/>
          </a:xfrm>
          <a:prstGeom prst="rect">
            <a:avLst/>
          </a:prstGeom>
        </p:spPr>
        <p:txBody>
          <a:bodyPr wrap="square">
            <a:spAutoFit/>
          </a:bodyPr>
          <a:lstStyle/>
          <a:p>
            <a:pPr fontAlgn="base">
              <a:lnSpc>
                <a:spcPct val="150000"/>
              </a:lnSpc>
              <a:buFont typeface="Arial" panose="020B0604020202020204" pitchFamily="34" charset="0"/>
              <a:buChar char="•"/>
            </a:pPr>
            <a:r>
              <a:rPr lang="en-US" sz="2400" dirty="0"/>
              <a:t>The sum of consecutive five whole numbers is always divisible by 5.</a:t>
            </a:r>
            <a:endParaRPr lang="en-US" sz="2400" dirty="0"/>
          </a:p>
          <a:p>
            <a:pPr fontAlgn="base">
              <a:lnSpc>
                <a:spcPct val="150000"/>
              </a:lnSpc>
              <a:buFont typeface="Arial" panose="020B0604020202020204" pitchFamily="34" charset="0"/>
              <a:buChar char="•"/>
            </a:pPr>
            <a:r>
              <a:rPr lang="en-US" sz="2400" dirty="0"/>
              <a:t>The square of any odd number when divided by 8 will leave 1 as the remainder</a:t>
            </a:r>
            <a:endParaRPr lang="en-US" sz="2400" dirty="0"/>
          </a:p>
          <a:p>
            <a:pPr fontAlgn="base">
              <a:lnSpc>
                <a:spcPct val="150000"/>
              </a:lnSpc>
              <a:buFont typeface="Arial" panose="020B0604020202020204" pitchFamily="34" charset="0"/>
              <a:buChar char="•"/>
            </a:pPr>
            <a:r>
              <a:rPr lang="en-US" sz="2400" dirty="0"/>
              <a:t>The unit digit of the product of any nine consecutive numbers is always zero.</a:t>
            </a:r>
            <a:endParaRPr lang="en-US" sz="2400" dirty="0"/>
          </a:p>
          <a:p>
            <a:pPr fontAlgn="base">
              <a:lnSpc>
                <a:spcPct val="150000"/>
              </a:lnSpc>
              <a:buFont typeface="Arial" panose="020B0604020202020204" pitchFamily="34" charset="0"/>
              <a:buChar char="•"/>
            </a:pPr>
            <a:r>
              <a:rPr lang="en-US" sz="2400" dirty="0"/>
              <a:t>For any natural number n, 10</a:t>
            </a:r>
            <a:r>
              <a:rPr lang="en-US" sz="2400" baseline="30000" dirty="0"/>
              <a:t>n</a:t>
            </a:r>
            <a:r>
              <a:rPr lang="en-US" sz="2400" dirty="0"/>
              <a:t>-7 is divisible by 3.</a:t>
            </a:r>
            <a:endParaRPr lang="en-US" sz="2400" dirty="0"/>
          </a:p>
          <a:p>
            <a:pPr fontAlgn="base">
              <a:lnSpc>
                <a:spcPct val="150000"/>
              </a:lnSpc>
              <a:buFont typeface="Arial" panose="020B0604020202020204" pitchFamily="34" charset="0"/>
              <a:buChar char="•"/>
            </a:pPr>
            <a:r>
              <a:rPr lang="en-US" sz="2400" dirty="0"/>
              <a:t>Any three-digit number having all the digits same will always be divisible by 37.</a:t>
            </a:r>
            <a:endParaRPr lang="en-US" sz="2400" dirty="0"/>
          </a:p>
          <a:p>
            <a:br>
              <a:rPr lang="en-US" sz="2400" b="0" dirty="0" smtClean="0"/>
            </a:br>
            <a:endParaRPr lang="en-US" sz="24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
            <a:ext cx="3657600" cy="523220"/>
          </a:xfrm>
          <a:prstGeom prst="rect">
            <a:avLst/>
          </a:prstGeom>
        </p:spPr>
        <p:txBody>
          <a:bodyPr wrap="square">
            <a:spAutoFit/>
          </a:bodyPr>
          <a:lstStyle/>
          <a:p>
            <a:r>
              <a:rPr lang="en-US" sz="2800" b="1" dirty="0" smtClean="0"/>
              <a:t>The Remainder Cycle</a:t>
            </a:r>
            <a:endParaRPr lang="en-US" sz="2800" b="1" dirty="0" smtClean="0"/>
          </a:p>
        </p:txBody>
      </p:sp>
      <p:sp>
        <p:nvSpPr>
          <p:cNvPr id="3" name="Rectangle 2"/>
          <p:cNvSpPr/>
          <p:nvPr/>
        </p:nvSpPr>
        <p:spPr>
          <a:xfrm>
            <a:off x="228600" y="609600"/>
            <a:ext cx="8610600" cy="4524315"/>
          </a:xfrm>
          <a:prstGeom prst="rect">
            <a:avLst/>
          </a:prstGeom>
        </p:spPr>
        <p:txBody>
          <a:bodyPr wrap="square">
            <a:spAutoFit/>
          </a:bodyPr>
          <a:lstStyle/>
          <a:p>
            <a:pPr>
              <a:lnSpc>
                <a:spcPct val="150000"/>
              </a:lnSpc>
              <a:buFont typeface="Arial" panose="020B0604020202020204" pitchFamily="34" charset="0"/>
              <a:buChar char="•"/>
            </a:pPr>
            <a:r>
              <a:rPr lang="en-US" sz="2400" dirty="0" smtClean="0"/>
              <a:t>If “25 </a:t>
            </a:r>
            <a:r>
              <a:rPr lang="en-US" sz="2400" dirty="0" smtClean="0"/>
              <a:t>÷ 7 is 3 with 4 left over, so we say it is 3 remainder 4</a:t>
            </a:r>
            <a:r>
              <a:rPr lang="en-US" sz="2400" dirty="0" smtClean="0"/>
              <a:t>.”</a:t>
            </a:r>
            <a:endParaRPr lang="en-US" sz="2400" dirty="0" smtClean="0"/>
          </a:p>
          <a:p>
            <a:pPr>
              <a:lnSpc>
                <a:spcPct val="150000"/>
              </a:lnSpc>
              <a:buFont typeface="Arial" panose="020B0604020202020204" pitchFamily="34" charset="0"/>
              <a:buChar char="•"/>
            </a:pPr>
            <a:r>
              <a:rPr lang="en-US" sz="2400" dirty="0" smtClean="0"/>
              <a:t>When dividing by </a:t>
            </a:r>
            <a:r>
              <a:rPr lang="en-US" sz="2400" dirty="0" smtClean="0"/>
              <a:t>7, </a:t>
            </a:r>
            <a:r>
              <a:rPr lang="en-US" sz="2400" dirty="0" smtClean="0"/>
              <a:t>8 has remainder 1, 9 has remainder 2, 10 has remainder 3, 11 has remainder 4, 12 has remainder 5, 13 has remainder 6, 14 has remainder 0, 15 has remainder 1, 16 has remainder 2, 17 has remainder 3… etc. etc. etc.,</a:t>
            </a:r>
            <a:endParaRPr lang="en-US" sz="2400" dirty="0" smtClean="0"/>
          </a:p>
          <a:p>
            <a:pPr>
              <a:lnSpc>
                <a:spcPct val="150000"/>
              </a:lnSpc>
              <a:buFont typeface="Arial" panose="020B0604020202020204" pitchFamily="34" charset="0"/>
              <a:buChar char="•"/>
            </a:pPr>
            <a:r>
              <a:rPr lang="en-US" sz="2400" dirty="0" smtClean="0"/>
              <a:t> When dividing integers by integer </a:t>
            </a:r>
            <a:r>
              <a:rPr lang="en-US" sz="2400" i="1" dirty="0" smtClean="0"/>
              <a:t>n</a:t>
            </a:r>
            <a:r>
              <a:rPr lang="en-US" sz="2400" dirty="0" smtClean="0"/>
              <a:t>, there are </a:t>
            </a:r>
            <a:r>
              <a:rPr lang="en-US" sz="2400" i="1" dirty="0" smtClean="0"/>
              <a:t>n</a:t>
            </a:r>
            <a:r>
              <a:rPr lang="en-US" sz="2400" dirty="0" smtClean="0"/>
              <a:t> possible remainders, 0 through (</a:t>
            </a:r>
            <a:r>
              <a:rPr lang="en-US" sz="2400" i="1" dirty="0" smtClean="0"/>
              <a:t>n</a:t>
            </a:r>
            <a:r>
              <a:rPr lang="en-US" sz="2400" dirty="0" smtClean="0"/>
              <a:t>-1), and these remainders cycle in an infinite loop</a:t>
            </a:r>
            <a:r>
              <a:rPr lang="en-US" sz="2400" dirty="0" smtClean="0"/>
              <a:t>.</a:t>
            </a: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p:cNvPicPr>
            <a:picLocks noChangeAspect="1" noChangeArrowheads="1"/>
          </p:cNvPicPr>
          <p:nvPr/>
        </p:nvPicPr>
        <p:blipFill>
          <a:blip r:embed="rId1"/>
          <a:srcRect/>
          <a:stretch>
            <a:fillRect/>
          </a:stretch>
        </p:blipFill>
        <p:spPr bwMode="auto">
          <a:xfrm>
            <a:off x="609600" y="609600"/>
            <a:ext cx="8300169"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14400"/>
            <a:ext cx="8458200" cy="2308324"/>
          </a:xfrm>
          <a:prstGeom prst="rect">
            <a:avLst/>
          </a:prstGeom>
        </p:spPr>
        <p:txBody>
          <a:bodyPr wrap="square">
            <a:spAutoFit/>
          </a:bodyPr>
          <a:lstStyle/>
          <a:p>
            <a:pPr>
              <a:buFont typeface="Arial" panose="020B0604020202020204" pitchFamily="34" charset="0"/>
              <a:buChar char="•"/>
            </a:pPr>
            <a:r>
              <a:rPr lang="en-US" sz="2400" dirty="0" smtClean="0"/>
              <a:t>Remainder  </a:t>
            </a:r>
            <a:r>
              <a:rPr lang="en-US" sz="2400" dirty="0" smtClean="0"/>
              <a:t> - expressed </a:t>
            </a:r>
            <a:r>
              <a:rPr lang="en-US" sz="2400" dirty="0" smtClean="0"/>
              <a:t>as </a:t>
            </a:r>
            <a:r>
              <a:rPr lang="en-US" sz="2400" i="1" dirty="0" smtClean="0"/>
              <a:t>positive remainders</a:t>
            </a:r>
            <a:r>
              <a:rPr lang="en-US" sz="2400" dirty="0" smtClean="0"/>
              <a:t> and </a:t>
            </a:r>
            <a:r>
              <a:rPr lang="en-US" sz="2400" i="1" dirty="0" smtClean="0"/>
              <a:t>negative remainders.</a:t>
            </a:r>
            <a:r>
              <a:rPr lang="en-US" sz="2400" dirty="0" smtClean="0"/>
              <a:t> </a:t>
            </a:r>
            <a:r>
              <a:rPr lang="en-US" sz="2400" dirty="0" smtClean="0"/>
              <a:t>Technically </a:t>
            </a:r>
            <a:r>
              <a:rPr lang="en-US" sz="2400" dirty="0" smtClean="0"/>
              <a:t>both positive and negative remainders are correct. </a:t>
            </a:r>
            <a:endParaRPr lang="en-US" sz="2400" dirty="0" smtClean="0"/>
          </a:p>
          <a:p>
            <a:pPr>
              <a:buFont typeface="Arial" panose="020B0604020202020204" pitchFamily="34" charset="0"/>
              <a:buChar char="•"/>
            </a:pPr>
            <a:r>
              <a:rPr lang="en-US" sz="2400" dirty="0" smtClean="0"/>
              <a:t>But</a:t>
            </a:r>
            <a:r>
              <a:rPr lang="en-US" sz="2400" dirty="0" smtClean="0"/>
              <a:t> remainders by definition are </a:t>
            </a:r>
            <a:r>
              <a:rPr lang="en-US" sz="2400" b="1" dirty="0" smtClean="0"/>
              <a:t>always non-negative</a:t>
            </a:r>
            <a:r>
              <a:rPr lang="en-US" sz="2400" dirty="0" smtClean="0"/>
              <a:t>. So final answer to be expressed in positive value only. </a:t>
            </a:r>
            <a:br>
              <a:rPr lang="en-US" sz="2400" dirty="0" smtClean="0"/>
            </a:br>
            <a:endParaRPr lang="en-US" sz="2400" dirty="0"/>
          </a:p>
        </p:txBody>
      </p:sp>
      <p:sp>
        <p:nvSpPr>
          <p:cNvPr id="5" name="Rectangle 4"/>
          <p:cNvSpPr/>
          <p:nvPr/>
        </p:nvSpPr>
        <p:spPr>
          <a:xfrm>
            <a:off x="609600" y="304800"/>
            <a:ext cx="6629400" cy="461665"/>
          </a:xfrm>
          <a:prstGeom prst="rect">
            <a:avLst/>
          </a:prstGeom>
        </p:spPr>
        <p:txBody>
          <a:bodyPr wrap="square">
            <a:spAutoFit/>
          </a:bodyPr>
          <a:lstStyle/>
          <a:p>
            <a:r>
              <a:rPr lang="en-US" sz="2400" b="1" dirty="0" smtClean="0"/>
              <a:t>Remainder Theorem Rule – 1 (Fundamental</a:t>
            </a:r>
            <a:r>
              <a:rPr lang="en-US" sz="2400" b="1" dirty="0" smtClean="0"/>
              <a:t>)</a:t>
            </a:r>
            <a:endParaRPr lang="en-US" sz="2400" b="1" dirty="0" smtClean="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34200" y="5411419"/>
            <a:ext cx="2057400" cy="1217981"/>
          </a:xfrm>
          <a:prstGeom prst="rect">
            <a:avLst/>
          </a:prstGeom>
        </p:spPr>
      </p:pic>
      <p:pic>
        <p:nvPicPr>
          <p:cNvPr id="2050" name="Picture 2"/>
          <p:cNvPicPr>
            <a:picLocks noChangeAspect="1" noChangeArrowheads="1"/>
          </p:cNvPicPr>
          <p:nvPr/>
        </p:nvPicPr>
        <p:blipFill>
          <a:blip r:embed="rId2"/>
          <a:srcRect/>
          <a:stretch>
            <a:fillRect/>
          </a:stretch>
        </p:blipFill>
        <p:spPr bwMode="auto">
          <a:xfrm>
            <a:off x="1600200" y="2743200"/>
            <a:ext cx="5943600" cy="14287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838200" y="4267200"/>
            <a:ext cx="7543800" cy="2273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8001000" cy="461665"/>
          </a:xfrm>
          <a:prstGeom prst="rect">
            <a:avLst/>
          </a:prstGeom>
        </p:spPr>
        <p:txBody>
          <a:bodyPr wrap="square">
            <a:spAutoFit/>
          </a:bodyPr>
          <a:lstStyle/>
          <a:p>
            <a:r>
              <a:rPr lang="en-US" sz="2400" b="1" dirty="0" smtClean="0"/>
              <a:t>Remainder Theorem Rule – 2 (For long expressions)</a:t>
            </a:r>
            <a:endParaRPr lang="en-US" sz="2400" b="1" dirty="0"/>
          </a:p>
        </p:txBody>
      </p:sp>
      <p:sp>
        <p:nvSpPr>
          <p:cNvPr id="3" name="Rectangle 2"/>
          <p:cNvSpPr/>
          <p:nvPr/>
        </p:nvSpPr>
        <p:spPr>
          <a:xfrm>
            <a:off x="381000" y="1066800"/>
            <a:ext cx="8382000" cy="1477328"/>
          </a:xfrm>
          <a:prstGeom prst="rect">
            <a:avLst/>
          </a:prstGeom>
        </p:spPr>
        <p:txBody>
          <a:bodyPr wrap="square">
            <a:spAutoFit/>
          </a:bodyPr>
          <a:lstStyle/>
          <a:p>
            <a:r>
              <a:rPr lang="en-US" sz="2400" dirty="0" smtClean="0"/>
              <a:t>The remainder of the </a:t>
            </a:r>
            <a:r>
              <a:rPr lang="en-US" sz="2400" dirty="0" smtClean="0"/>
              <a:t>expression  		</a:t>
            </a:r>
            <a:r>
              <a:rPr lang="en-US" sz="2400" dirty="0" smtClean="0"/>
              <a:t> </a:t>
            </a:r>
            <a:r>
              <a:rPr lang="en-US" sz="2400" dirty="0" smtClean="0"/>
              <a:t>   will </a:t>
            </a:r>
            <a:r>
              <a:rPr lang="en-US" sz="2400" dirty="0" smtClean="0"/>
              <a:t>be the same as </a:t>
            </a:r>
            <a:endParaRPr lang="en-US" sz="2400" dirty="0" smtClean="0"/>
          </a:p>
          <a:p>
            <a:endParaRPr lang="en-US" sz="2400" dirty="0" smtClean="0"/>
          </a:p>
          <a:p>
            <a:r>
              <a:rPr lang="en-US" sz="2400" dirty="0" smtClean="0"/>
              <a:t>the </a:t>
            </a:r>
            <a:r>
              <a:rPr lang="en-US" sz="2400" dirty="0" smtClean="0"/>
              <a:t>remainder of the expression</a:t>
            </a:r>
            <a:endParaRPr lang="en-US" sz="2400" dirty="0" smtClean="0"/>
          </a:p>
          <a:p>
            <a:endParaRPr lang="en-US" dirty="0"/>
          </a:p>
        </p:txBody>
      </p:sp>
      <p:pic>
        <p:nvPicPr>
          <p:cNvPr id="3074" name="Picture 2"/>
          <p:cNvPicPr>
            <a:picLocks noChangeAspect="1" noChangeArrowheads="1"/>
          </p:cNvPicPr>
          <p:nvPr/>
        </p:nvPicPr>
        <p:blipFill>
          <a:blip r:embed="rId1"/>
          <a:srcRect/>
          <a:stretch>
            <a:fillRect/>
          </a:stretch>
        </p:blipFill>
        <p:spPr bwMode="auto">
          <a:xfrm>
            <a:off x="4495800" y="990600"/>
            <a:ext cx="1676400" cy="670560"/>
          </a:xfrm>
          <a:prstGeom prst="rect">
            <a:avLst/>
          </a:prstGeom>
          <a:noFill/>
          <a:ln w="9525">
            <a:noFill/>
            <a:miter lim="800000"/>
            <a:headEnd/>
            <a:tailEnd/>
          </a:ln>
          <a:effectLst/>
        </p:spPr>
      </p:pic>
      <p:pic>
        <p:nvPicPr>
          <p:cNvPr id="3075" name="Picture 3"/>
          <p:cNvPicPr>
            <a:picLocks noChangeAspect="1" noChangeArrowheads="1"/>
          </p:cNvPicPr>
          <p:nvPr/>
        </p:nvPicPr>
        <p:blipFill>
          <a:blip r:embed="rId2"/>
          <a:srcRect/>
          <a:stretch>
            <a:fillRect/>
          </a:stretch>
        </p:blipFill>
        <p:spPr bwMode="auto">
          <a:xfrm>
            <a:off x="4572000" y="1676400"/>
            <a:ext cx="2209800" cy="660070"/>
          </a:xfrm>
          <a:prstGeom prst="rect">
            <a:avLst/>
          </a:prstGeom>
          <a:noFill/>
          <a:ln w="9525">
            <a:noFill/>
            <a:miter lim="800000"/>
            <a:headEnd/>
            <a:tailEnd/>
          </a:ln>
          <a:effectLst/>
        </p:spPr>
      </p:pic>
      <p:sp>
        <p:nvSpPr>
          <p:cNvPr id="6" name="Rectangle 5"/>
          <p:cNvSpPr/>
          <p:nvPr/>
        </p:nvSpPr>
        <p:spPr>
          <a:xfrm>
            <a:off x="457200" y="2514600"/>
            <a:ext cx="8686800" cy="2677656"/>
          </a:xfrm>
          <a:prstGeom prst="rect">
            <a:avLst/>
          </a:prstGeom>
        </p:spPr>
        <p:txBody>
          <a:bodyPr wrap="square">
            <a:spAutoFit/>
          </a:bodyPr>
          <a:lstStyle/>
          <a:p>
            <a:r>
              <a:rPr lang="en-US" sz="2400" dirty="0" smtClean="0"/>
              <a:t>Where</a:t>
            </a:r>
            <a:endParaRPr lang="en-US" sz="2400" dirty="0" smtClean="0"/>
          </a:p>
          <a:p>
            <a:r>
              <a:rPr lang="en-US" sz="2400" dirty="0" smtClean="0"/>
              <a:t>A</a:t>
            </a:r>
            <a:r>
              <a:rPr lang="en-US" sz="2400" baseline="-25000" dirty="0" smtClean="0"/>
              <a:t>R</a:t>
            </a:r>
            <a:r>
              <a:rPr lang="en-US" sz="2400" dirty="0" smtClean="0"/>
              <a:t> is the remainder when “A”  is divided by ” N</a:t>
            </a:r>
            <a:r>
              <a:rPr lang="en-US" sz="2400" dirty="0" smtClean="0"/>
              <a:t>”, </a:t>
            </a:r>
            <a:endParaRPr lang="en-US" sz="2400" dirty="0" smtClean="0"/>
          </a:p>
          <a:p>
            <a:r>
              <a:rPr lang="en-US" sz="2400" dirty="0" smtClean="0"/>
              <a:t>B</a:t>
            </a:r>
            <a:r>
              <a:rPr lang="en-US" sz="2400" baseline="-25000" dirty="0" smtClean="0"/>
              <a:t>R</a:t>
            </a:r>
            <a:r>
              <a:rPr lang="en-US" sz="2400" dirty="0" smtClean="0"/>
              <a:t> is the remainder when “B”  is divided by ” N</a:t>
            </a:r>
            <a:r>
              <a:rPr lang="en-US" sz="2400" dirty="0" smtClean="0"/>
              <a:t>”,</a:t>
            </a:r>
            <a:endParaRPr lang="en-US" sz="2400" dirty="0" smtClean="0"/>
          </a:p>
          <a:p>
            <a:r>
              <a:rPr lang="en-US" sz="2400" dirty="0" smtClean="0"/>
              <a:t>C</a:t>
            </a:r>
            <a:r>
              <a:rPr lang="en-US" sz="2400" baseline="-25000" dirty="0" smtClean="0"/>
              <a:t>R</a:t>
            </a:r>
            <a:r>
              <a:rPr lang="en-US" sz="2400" dirty="0" smtClean="0"/>
              <a:t> is the remainder when </a:t>
            </a:r>
            <a:r>
              <a:rPr lang="en-US" sz="2400" dirty="0" smtClean="0"/>
              <a:t>“C”</a:t>
            </a:r>
            <a:r>
              <a:rPr lang="en-US" sz="2400" dirty="0" smtClean="0"/>
              <a:t>  is divided by ” N</a:t>
            </a:r>
            <a:r>
              <a:rPr lang="en-US" sz="2400" dirty="0" smtClean="0"/>
              <a:t>”,</a:t>
            </a:r>
            <a:endParaRPr lang="en-US" sz="2400" dirty="0" smtClean="0"/>
          </a:p>
          <a:p>
            <a:r>
              <a:rPr lang="en-US" sz="2400" dirty="0" smtClean="0"/>
              <a:t>D</a:t>
            </a:r>
            <a:r>
              <a:rPr lang="en-US" sz="2400" baseline="-25000" dirty="0" smtClean="0"/>
              <a:t>R</a:t>
            </a:r>
            <a:r>
              <a:rPr lang="en-US" sz="2400" dirty="0" smtClean="0"/>
              <a:t> is the remainder when </a:t>
            </a:r>
            <a:r>
              <a:rPr lang="en-US" sz="2400" dirty="0" smtClean="0"/>
              <a:t>“D”</a:t>
            </a:r>
            <a:r>
              <a:rPr lang="en-US" sz="2400" dirty="0" smtClean="0"/>
              <a:t>  is divided by ” N”, </a:t>
            </a:r>
            <a:endParaRPr lang="en-US" sz="2400" dirty="0" smtClean="0"/>
          </a:p>
          <a:p>
            <a:r>
              <a:rPr lang="en-US" sz="2400" dirty="0" smtClean="0"/>
              <a:t> </a:t>
            </a:r>
            <a:endParaRPr lang="en-US" sz="2400" dirty="0" smtClean="0"/>
          </a:p>
          <a:p>
            <a:r>
              <a:rPr lang="en-US" sz="2400" dirty="0" smtClean="0"/>
              <a:t> </a:t>
            </a:r>
            <a:endParaRPr lang="en-US" sz="2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0</TotalTime>
  <Words>4357</Words>
  <Application>WPS Presentation</Application>
  <PresentationFormat>On-screen Show (4:3)</PresentationFormat>
  <Paragraphs>280</Paragraphs>
  <Slides>28</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vt:lpstr>
      <vt:lpstr>SimSun</vt:lpstr>
      <vt:lpstr>Wingdings</vt:lpstr>
      <vt:lpstr>Wingdings</vt:lpstr>
      <vt:lpstr>Wingdings 2</vt:lpstr>
      <vt:lpstr>Microsoft YaHei</vt:lpstr>
      <vt:lpstr>Arial Unicode MS</vt:lpstr>
      <vt:lpstr>Tw Cen MT</vt:lpstr>
      <vt:lpstr>Calibri</vt:lpstr>
      <vt:lpstr>Nunito Sans</vt:lpstr>
      <vt:lpstr>Segoe Print</vt:lpstr>
      <vt:lpstr>Median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keert</cp:lastModifiedBy>
  <cp:revision>41</cp:revision>
  <dcterms:created xsi:type="dcterms:W3CDTF">2023-12-20T10:23:00Z</dcterms:created>
  <dcterms:modified xsi:type="dcterms:W3CDTF">2024-08-13T09:05:26Z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A8C8E94B7428423FB6CF7D85184574DC_12</vt:lpwstr>
  </property>
  <property fmtid="{D5CDD505-2E9C-101B-9397-08002B2CF9AE}" pid="3" name="KSOProductBuildVer">
    <vt:lpwstr>1033-12.2.0.17545</vt:lpwstr>
  </property>
</Properties>
</file>