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110" y="2164791"/>
            <a:ext cx="7021779" cy="1353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460" y="1581957"/>
            <a:ext cx="8079079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3214" y="6374993"/>
            <a:ext cx="2419350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20" dirty="0"/>
              <a:t>Dr.C.NAVANEETHAN,ASSOCIATE </a:t>
            </a:r>
            <a:r>
              <a:rPr dirty="0"/>
              <a:t>PROF</a:t>
            </a:r>
            <a:r>
              <a:rPr spc="70" dirty="0"/>
              <a:t> </a:t>
            </a:r>
            <a:r>
              <a:rPr dirty="0"/>
              <a:t>,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SITE, VIT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062" y="2354021"/>
            <a:ext cx="703008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Data</a:t>
            </a:r>
            <a:r>
              <a:rPr sz="6000" spc="-55" dirty="0"/>
              <a:t> </a:t>
            </a:r>
            <a:r>
              <a:rPr sz="6000" spc="-5" dirty="0"/>
              <a:t>Communication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953895" y="3838699"/>
            <a:ext cx="6320790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Times New Roman"/>
                <a:cs typeface="Times New Roman"/>
              </a:rPr>
              <a:t>Data Communications and Networking, </a:t>
            </a:r>
            <a:r>
              <a:rPr sz="2400" dirty="0">
                <a:latin typeface="Times New Roman"/>
                <a:cs typeface="Times New Roman"/>
              </a:rPr>
              <a:t>5th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Edition</a:t>
            </a:r>
            <a:endParaRPr sz="2400">
              <a:latin typeface="Times New Roman"/>
              <a:cs typeface="Times New Roman"/>
            </a:endParaRPr>
          </a:p>
          <a:p>
            <a:pPr marR="1341755" algn="r">
              <a:lnSpc>
                <a:spcPct val="100000"/>
              </a:lnSpc>
              <a:spcBef>
                <a:spcPts val="580"/>
              </a:spcBef>
            </a:pPr>
            <a:r>
              <a:rPr sz="2400" spc="-20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R="28575" algn="r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Times New Roman"/>
                <a:cs typeface="Times New Roman"/>
              </a:rPr>
              <a:t>Behrouz </a:t>
            </a:r>
            <a:r>
              <a:rPr sz="2400" spc="-5" dirty="0">
                <a:latin typeface="Times New Roman"/>
                <a:cs typeface="Times New Roman"/>
              </a:rPr>
              <a:t>A.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Forouzan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51496"/>
            <a:ext cx="7708265" cy="47097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(data) </a:t>
            </a:r>
            <a:r>
              <a:rPr sz="2400" dirty="0">
                <a:latin typeface="Times New Roman"/>
                <a:cs typeface="Times New Roman"/>
              </a:rPr>
              <a:t>to 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text,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numbers, pictures, audio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Sender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computer,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workstation, telephone handset,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camera </a:t>
            </a:r>
            <a:r>
              <a:rPr sz="2400" spc="-5" dirty="0">
                <a:latin typeface="Times New Roman"/>
                <a:cs typeface="Times New Roman"/>
              </a:rPr>
              <a:t>and so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AutoNum type="arabicPeriod" startAt="3"/>
              <a:tabLst>
                <a:tab pos="35750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that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computer,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workstation, telephone handset, television </a:t>
            </a:r>
            <a:r>
              <a:rPr sz="2400" spc="-5" dirty="0">
                <a:latin typeface="Times New Roman"/>
                <a:cs typeface="Times New Roman"/>
              </a:rPr>
              <a:t> and </a:t>
            </a:r>
            <a:r>
              <a:rPr sz="2400" dirty="0">
                <a:latin typeface="Times New Roman"/>
                <a:cs typeface="Times New Roman"/>
              </a:rPr>
              <a:t>so 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788275" cy="45631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Transmission</a:t>
            </a:r>
            <a:r>
              <a:rPr sz="2400" b="1" spc="-5" dirty="0">
                <a:latin typeface="Times New Roman"/>
                <a:cs typeface="Times New Roman"/>
              </a:rPr>
              <a:t> medium</a:t>
            </a:r>
            <a:endParaRPr sz="2400">
              <a:latin typeface="Times New Roman"/>
              <a:cs typeface="Times New Roman"/>
            </a:endParaRPr>
          </a:p>
          <a:p>
            <a:pPr marL="756285" marR="12763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Physical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travels </a:t>
            </a:r>
            <a:r>
              <a:rPr sz="2400" spc="-5" dirty="0">
                <a:latin typeface="Times New Roman"/>
                <a:cs typeface="Times New Roman"/>
              </a:rPr>
              <a:t>from sender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25" dirty="0">
                <a:latin typeface="Times New Roman"/>
                <a:cs typeface="Times New Roman"/>
              </a:rPr>
              <a:t>receiver.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twisted-pair wire,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coaxial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cable,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fiber-optic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cable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radio waves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7505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rules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govern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represents an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agreement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communicating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  <a:p>
            <a:pPr marL="756285" marR="4381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latin typeface="Times New Roman"/>
                <a:cs typeface="Times New Roman"/>
              </a:rPr>
              <a:t>A person speaking </a:t>
            </a:r>
            <a:r>
              <a:rPr sz="2400" spc="-10" dirty="0">
                <a:latin typeface="Times New Roman"/>
                <a:cs typeface="Times New Roman"/>
              </a:rPr>
              <a:t>French </a:t>
            </a:r>
            <a:r>
              <a:rPr sz="2400" spc="-5" dirty="0">
                <a:latin typeface="Times New Roman"/>
                <a:cs typeface="Times New Roman"/>
              </a:rPr>
              <a:t>cannot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understood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person who speaks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Japanese.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14" y="2488183"/>
            <a:ext cx="54870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3. Data</a:t>
            </a:r>
            <a:r>
              <a:rPr spc="-70" dirty="0"/>
              <a:t> </a:t>
            </a:r>
            <a:r>
              <a:rPr spc="-10" dirty="0"/>
              <a:t>Representation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6514" y="467944"/>
            <a:ext cx="54883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</a:t>
            </a:r>
            <a:r>
              <a:rPr spc="-65" dirty="0"/>
              <a:t> </a:t>
            </a:r>
            <a:r>
              <a:rPr spc="-1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72260"/>
            <a:ext cx="76714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forms </a:t>
            </a:r>
            <a:r>
              <a:rPr sz="2400" spc="-5" dirty="0">
                <a:latin typeface="Times New Roman"/>
                <a:cs typeface="Times New Roman"/>
              </a:rPr>
              <a:t>such as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ext,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numbers,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images,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800" y="23622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8986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1495"/>
              </a:spcBef>
            </a:pPr>
            <a:r>
              <a:rPr sz="2400" spc="-45" dirty="0">
                <a:solidFill>
                  <a:srgbClr val="EDEBE0"/>
                </a:solidFill>
                <a:latin typeface="Times New Roman"/>
                <a:cs typeface="Times New Roman"/>
              </a:rPr>
              <a:t>Text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800" y="48768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113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1505"/>
              </a:spcBef>
            </a:pPr>
            <a:r>
              <a:rPr sz="2400" spc="-5" dirty="0">
                <a:solidFill>
                  <a:srgbClr val="EDEBE0"/>
                </a:solidFill>
                <a:latin typeface="Times New Roman"/>
                <a:cs typeface="Times New Roman"/>
              </a:rPr>
              <a:t>Audio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000" y="57150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177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510"/>
              </a:spcBef>
            </a:pPr>
            <a:r>
              <a:rPr sz="2400" spc="-35" dirty="0">
                <a:solidFill>
                  <a:srgbClr val="EDEBE0"/>
                </a:solidFill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3200400"/>
            <a:ext cx="12954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05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00"/>
              </a:spcBef>
            </a:pPr>
            <a:r>
              <a:rPr sz="2400" spc="-5" dirty="0">
                <a:solidFill>
                  <a:srgbClr val="EDEBE0"/>
                </a:solidFill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4800" y="3962400"/>
            <a:ext cx="1143000" cy="762000"/>
          </a:xfrm>
          <a:prstGeom prst="rect">
            <a:avLst/>
          </a:prstGeom>
          <a:solidFill>
            <a:srgbClr val="4F81BC"/>
          </a:solidFill>
        </p:spPr>
        <p:txBody>
          <a:bodyPr vert="horz" wrap="square" lIns="0" tIns="1905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500"/>
              </a:spcBef>
            </a:pPr>
            <a:r>
              <a:rPr sz="2400" spc="-20" dirty="0">
                <a:solidFill>
                  <a:srgbClr val="EDEBE0"/>
                </a:solidFill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281381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25220"/>
            <a:ext cx="8326755" cy="53969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b="1" spc="-55" dirty="0">
                <a:latin typeface="Times New Roman"/>
                <a:cs typeface="Times New Roman"/>
              </a:rPr>
              <a:t>Text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Times New Roman"/>
                <a:cs typeface="Times New Roman"/>
              </a:rPr>
              <a:t>Represented as 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pattern</a:t>
            </a:r>
            <a:r>
              <a:rPr sz="2200" spc="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sequence 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(0s or</a:t>
            </a:r>
            <a:r>
              <a:rPr sz="2200" spc="-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FF0000"/>
                </a:solidFill>
                <a:latin typeface="Times New Roman"/>
                <a:cs typeface="Times New Roman"/>
              </a:rPr>
              <a:t>1s)</a:t>
            </a:r>
            <a:r>
              <a:rPr sz="2200" spc="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Different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sets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bit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patterns </a:t>
            </a:r>
            <a:r>
              <a:rPr sz="2200" spc="-5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been designed </a:t>
            </a:r>
            <a:r>
              <a:rPr sz="2200" spc="5" dirty="0">
                <a:latin typeface="Times New Roman"/>
                <a:cs typeface="Times New Roman"/>
              </a:rPr>
              <a:t>to represent</a:t>
            </a:r>
            <a:r>
              <a:rPr sz="2200" spc="-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text</a:t>
            </a: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symbols.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Each set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called a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r>
              <a:rPr sz="2200" b="1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Process of representing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symbols </a:t>
            </a:r>
            <a:r>
              <a:rPr sz="2200" spc="5" dirty="0">
                <a:latin typeface="Times New Roman"/>
                <a:cs typeface="Times New Roman"/>
              </a:rPr>
              <a:t>is called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Unicode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Common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coding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system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1155700" marR="992505" lvl="2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uses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32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2200" spc="5" dirty="0">
                <a:latin typeface="Times New Roman"/>
                <a:cs typeface="Times New Roman"/>
              </a:rPr>
              <a:t>to represent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symbol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or character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  </a:t>
            </a:r>
            <a:r>
              <a:rPr sz="2200" spc="-5" dirty="0">
                <a:latin typeface="Times New Roman"/>
                <a:cs typeface="Times New Roman"/>
              </a:rPr>
              <a:t>language.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American Standard Code </a:t>
            </a:r>
            <a:r>
              <a:rPr sz="2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Interchange</a:t>
            </a:r>
            <a:r>
              <a:rPr sz="2200" b="1" spc="-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(ASCII)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Developed </a:t>
            </a:r>
            <a:r>
              <a:rPr sz="2200" spc="-5" dirty="0">
                <a:latin typeface="Times New Roman"/>
                <a:cs typeface="Times New Roman"/>
              </a:rPr>
              <a:t>some </a:t>
            </a:r>
            <a:r>
              <a:rPr sz="2200" dirty="0">
                <a:latin typeface="Times New Roman"/>
                <a:cs typeface="Times New Roman"/>
              </a:rPr>
              <a:t>decades </a:t>
            </a:r>
            <a:r>
              <a:rPr sz="2200" spc="-5" dirty="0">
                <a:latin typeface="Times New Roman"/>
                <a:cs typeface="Times New Roman"/>
              </a:rPr>
              <a:t>ago </a:t>
            </a:r>
            <a:r>
              <a:rPr sz="2200" spc="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United</a:t>
            </a:r>
            <a:r>
              <a:rPr sz="22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States</a:t>
            </a:r>
            <a:r>
              <a:rPr sz="2200" spc="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dirty="0">
                <a:latin typeface="Times New Roman"/>
                <a:cs typeface="Times New Roman"/>
              </a:rPr>
              <a:t>Constitutes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first 127 characters in</a:t>
            </a:r>
            <a:r>
              <a:rPr sz="2200" spc="-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Unicode</a:t>
            </a:r>
            <a:r>
              <a:rPr sz="2200" dirty="0">
                <a:latin typeface="Times New Roman"/>
                <a:cs typeface="Times New Roman"/>
              </a:rPr>
              <a:t>.</a:t>
            </a:r>
          </a:p>
          <a:p>
            <a:pPr marL="926465" lvl="2">
              <a:lnSpc>
                <a:spcPct val="100000"/>
              </a:lnSpc>
              <a:spcBef>
                <a:spcPts val="680"/>
              </a:spcBef>
              <a:tabLst>
                <a:tab pos="1155700" algn="l"/>
                <a:tab pos="1156335" algn="l"/>
              </a:tabLst>
            </a:pPr>
            <a:r>
              <a:rPr lang="en-IN" sz="1200">
                <a:solidFill>
                  <a:srgbClr val="888888"/>
                </a:solidFill>
                <a:latin typeface="Carlito"/>
                <a:cs typeface="Carlito"/>
              </a:rPr>
              <a:t>,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5958840" cy="1273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Numbers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directly converted </a:t>
            </a:r>
            <a:r>
              <a:rPr sz="2400" dirty="0"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binary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5150485" cy="45815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Composed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matrix of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small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dot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782320" lvl="1" indent="-287020">
              <a:lnSpc>
                <a:spcPct val="114199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Size of the pixel </a:t>
            </a:r>
            <a:r>
              <a:rPr sz="2400" spc="-5" dirty="0">
                <a:latin typeface="Times New Roman"/>
                <a:cs typeface="Times New Roman"/>
              </a:rPr>
              <a:t>is depend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resolution.</a:t>
            </a:r>
            <a:endParaRPr sz="2400">
              <a:latin typeface="Times New Roman"/>
              <a:cs typeface="Times New Roman"/>
            </a:endParaRPr>
          </a:p>
          <a:p>
            <a:pPr marL="756285" marR="260350" lvl="1" indent="-287020">
              <a:lnSpc>
                <a:spcPts val="329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Better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representation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(resolution</a:t>
            </a:r>
            <a:r>
              <a:rPr sz="2400" dirty="0">
                <a:latin typeface="Times New Roman"/>
                <a:cs typeface="Times New Roman"/>
              </a:rPr>
              <a:t>):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more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20" dirty="0">
                <a:latin typeface="Times New Roman"/>
                <a:cs typeface="Times New Roman"/>
              </a:rPr>
              <a:t>Image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divided into 1000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pixels or 10,000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Each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assigned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bit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pattern.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6625" y="1960626"/>
            <a:ext cx="3011424" cy="413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06690" cy="4745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Size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value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pattern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 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image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1-bit pattern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made of 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white dots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dirty="0">
                <a:latin typeface="Times New Roman"/>
                <a:cs typeface="Times New Roman"/>
              </a:rPr>
              <a:t>Ex: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Chessboard</a:t>
            </a:r>
            <a:endParaRPr sz="2400">
              <a:latin typeface="Times New Roman"/>
              <a:cs typeface="Times New Roman"/>
            </a:endParaRPr>
          </a:p>
          <a:p>
            <a:pPr marL="697865" marR="40005" lvl="1" indent="-287020">
              <a:lnSpc>
                <a:spcPct val="114199"/>
              </a:lnSpc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2-bit pattern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image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made of pure white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pure 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</a:t>
            </a:r>
            <a:r>
              <a:rPr sz="2400" dirty="0">
                <a:latin typeface="Times New Roman"/>
                <a:cs typeface="Times New Roman"/>
              </a:rPr>
              <a:t>pixels.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levels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gray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scale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black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pixel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represented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00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dark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gray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01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light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gray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white </a:t>
            </a:r>
            <a:r>
              <a:rPr sz="2400" dirty="0">
                <a:latin typeface="Times New Roman"/>
                <a:cs typeface="Times New Roman"/>
              </a:rPr>
              <a:t>pixel by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11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94192"/>
            <a:ext cx="7749540" cy="33559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84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38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Several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represent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color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images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RGB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555115" lvl="3" indent="-229235">
              <a:lnSpc>
                <a:spcPct val="100000"/>
              </a:lnSpc>
              <a:spcBef>
                <a:spcPts val="840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color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endParaRPr sz="2400">
              <a:latin typeface="Times New Roman"/>
              <a:cs typeface="Times New Roman"/>
            </a:endParaRPr>
          </a:p>
          <a:p>
            <a:pPr marL="155511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primary colors: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ed,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reen, and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lue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97915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09855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YCM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555115" marR="5080" lvl="3" indent="-22860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1555750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color is </a:t>
            </a:r>
            <a:r>
              <a:rPr sz="2400" dirty="0">
                <a:latin typeface="Times New Roman"/>
                <a:cs typeface="Times New Roman"/>
              </a:rPr>
              <a:t>made of a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three </a:t>
            </a:r>
            <a:r>
              <a:rPr sz="2400" dirty="0">
                <a:latin typeface="Times New Roman"/>
                <a:cs typeface="Times New Roman"/>
              </a:rPr>
              <a:t>other 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dirty="0">
                <a:latin typeface="Times New Roman"/>
                <a:cs typeface="Times New Roman"/>
              </a:rPr>
              <a:t>colors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ellow, 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yan,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agenta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467944"/>
            <a:ext cx="69310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 Data </a:t>
            </a:r>
            <a:r>
              <a:rPr spc="-10" dirty="0"/>
              <a:t>Representation</a:t>
            </a:r>
            <a:r>
              <a:rPr spc="-45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7929880" cy="42703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Audio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recording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broadcasting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sound or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music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continuous,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discrete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Video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recording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broadcasting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picture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movie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either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Produced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continuous entity </a:t>
            </a:r>
            <a:r>
              <a:rPr sz="2400" spc="-10" dirty="0">
                <a:latin typeface="Times New Roman"/>
                <a:cs typeface="Times New Roman"/>
              </a:rPr>
              <a:t>(e.g.,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-5" dirty="0">
                <a:latin typeface="Times New Roman"/>
                <a:cs typeface="Times New Roman"/>
              </a:rPr>
              <a:t>TV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camera),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latin typeface="Arial"/>
                <a:cs typeface="Arial"/>
              </a:rPr>
              <a:t>–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it 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Combination 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images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discrete </a:t>
            </a:r>
            <a:r>
              <a:rPr sz="2400" spc="-40" dirty="0">
                <a:latin typeface="Times New Roman"/>
                <a:cs typeface="Times New Roman"/>
              </a:rPr>
              <a:t>entity,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arranged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convey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idea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029" y="480136"/>
            <a:ext cx="23177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Ove</a:t>
            </a:r>
            <a:r>
              <a:rPr spc="-20" dirty="0"/>
              <a:t>r</a:t>
            </a:r>
            <a:r>
              <a:rPr spc="-5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30156"/>
            <a:ext cx="3808729" cy="2221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1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Communication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Components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Representation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0" dirty="0">
                <a:latin typeface="Times New Roman"/>
                <a:cs typeface="Times New Roman"/>
              </a:rPr>
              <a:t>Data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Flow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29560" marR="5080" indent="-2817495">
              <a:lnSpc>
                <a:spcPts val="5190"/>
              </a:lnSpc>
              <a:spcBef>
                <a:spcPts val="340"/>
              </a:spcBef>
            </a:pPr>
            <a:r>
              <a:rPr spc="-5" dirty="0"/>
              <a:t>4. Data </a:t>
            </a:r>
            <a:r>
              <a:rPr dirty="0"/>
              <a:t>Flow </a:t>
            </a:r>
            <a:r>
              <a:rPr spc="-5" dirty="0"/>
              <a:t>or</a:t>
            </a:r>
            <a:r>
              <a:rPr spc="-190" dirty="0"/>
              <a:t> </a:t>
            </a:r>
            <a:r>
              <a:rPr spc="-35" dirty="0"/>
              <a:t>Transmission  </a:t>
            </a:r>
            <a:r>
              <a:rPr spc="-5" dirty="0"/>
              <a:t>Mode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600" y="3427109"/>
            <a:ext cx="5268976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9254" y="498170"/>
            <a:ext cx="77673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4. </a:t>
            </a:r>
            <a:r>
              <a:rPr sz="4000" spc="5" dirty="0"/>
              <a:t>Data </a:t>
            </a:r>
            <a:r>
              <a:rPr sz="4000" dirty="0"/>
              <a:t>Flow or </a:t>
            </a:r>
            <a:r>
              <a:rPr sz="4000" spc="-25" dirty="0"/>
              <a:t>Transmission</a:t>
            </a:r>
            <a:r>
              <a:rPr sz="4000" spc="-245" dirty="0"/>
              <a:t> </a:t>
            </a:r>
            <a:r>
              <a:rPr sz="4000" spc="5" dirty="0"/>
              <a:t>Mode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60045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60680" algn="l"/>
                <a:tab pos="361315" algn="l"/>
                <a:tab pos="1437005" algn="l"/>
                <a:tab pos="1943100" algn="l"/>
                <a:tab pos="3156585" algn="l"/>
                <a:tab pos="3543935" algn="l"/>
                <a:tab pos="4403725" algn="l"/>
                <a:tab pos="5092700" algn="l"/>
                <a:tab pos="6238875" algn="l"/>
                <a:tab pos="6830695" algn="l"/>
              </a:tabLst>
            </a:pPr>
            <a:r>
              <a:rPr spc="-5" dirty="0"/>
              <a:t>Defines	</a:t>
            </a:r>
            <a:r>
              <a:rPr dirty="0"/>
              <a:t>the	</a:t>
            </a:r>
            <a:r>
              <a:rPr spc="-5" dirty="0">
                <a:solidFill>
                  <a:srgbClr val="FF0000"/>
                </a:solidFill>
              </a:rPr>
              <a:t>direction	of	signal	flow	</a:t>
            </a:r>
            <a:r>
              <a:rPr spc="-5" dirty="0"/>
              <a:t>between	</a:t>
            </a:r>
            <a:r>
              <a:rPr spc="5" dirty="0"/>
              <a:t>two	</a:t>
            </a:r>
            <a:r>
              <a:rPr spc="-5" dirty="0"/>
              <a:t>connected</a:t>
            </a:r>
          </a:p>
          <a:p>
            <a:pPr marL="360045">
              <a:lnSpc>
                <a:spcPct val="100000"/>
              </a:lnSpc>
              <a:spcBef>
                <a:spcPts val="720"/>
              </a:spcBef>
            </a:pPr>
            <a:r>
              <a:rPr spc="-5" dirty="0"/>
              <a:t>devices.</a:t>
            </a:r>
          </a:p>
          <a:p>
            <a:pPr marL="360045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60680" algn="l"/>
                <a:tab pos="361315" algn="l"/>
              </a:tabLst>
            </a:pPr>
            <a:r>
              <a:rPr spc="-5" dirty="0"/>
              <a:t>There are </a:t>
            </a:r>
            <a:r>
              <a:rPr spc="-5" dirty="0">
                <a:solidFill>
                  <a:srgbClr val="FF0000"/>
                </a:solidFill>
              </a:rPr>
              <a:t>three </a:t>
            </a:r>
            <a:r>
              <a:rPr dirty="0">
                <a:solidFill>
                  <a:srgbClr val="FF0000"/>
                </a:solidFill>
              </a:rPr>
              <a:t>modes of transmission</a:t>
            </a:r>
            <a:r>
              <a:rPr dirty="0"/>
              <a:t>, </a:t>
            </a:r>
            <a:r>
              <a:rPr spc="-15" dirty="0"/>
              <a:t>namely:</a:t>
            </a:r>
          </a:p>
          <a:p>
            <a:pPr marL="930275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Simplex</a:t>
            </a:r>
            <a:endParaRPr sz="2400">
              <a:latin typeface="Times New Roman"/>
              <a:cs typeface="Times New Roman"/>
            </a:endParaRPr>
          </a:p>
          <a:p>
            <a:pPr marL="930275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Half-duplex</a:t>
            </a:r>
            <a:endParaRPr sz="2400">
              <a:latin typeface="Times New Roman"/>
              <a:cs typeface="Times New Roman"/>
            </a:endParaRPr>
          </a:p>
          <a:p>
            <a:pPr marL="930275" lvl="1" indent="-45783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930910" algn="l"/>
                <a:tab pos="931544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Full-duplex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384" y="4800600"/>
            <a:ext cx="7798169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4176" y="480136"/>
            <a:ext cx="42938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4.1 </a:t>
            </a:r>
            <a:r>
              <a:rPr spc="-10" dirty="0"/>
              <a:t>Simplex</a:t>
            </a:r>
            <a:r>
              <a:rPr spc="-25" dirty="0"/>
              <a:t> </a:t>
            </a:r>
            <a:r>
              <a:rPr spc="-5" dirty="0"/>
              <a:t>Mode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429557"/>
            <a:ext cx="8068309" cy="32277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unidirectional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600"/>
              </a:lnSpc>
              <a:spcBef>
                <a:spcPts val="24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Communication between sender and receiver </a:t>
            </a:r>
            <a:r>
              <a:rPr sz="2400" spc="-10" dirty="0">
                <a:latin typeface="Times New Roman"/>
                <a:cs typeface="Times New Roman"/>
              </a:rPr>
              <a:t>occurs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 one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direction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sender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receiver 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4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Receiver cannot reply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sender.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entire capacity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channel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4924648"/>
            <a:ext cx="6705600" cy="1119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4594" y="467944"/>
            <a:ext cx="57340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4.1 </a:t>
            </a:r>
            <a:r>
              <a:rPr spc="-10" dirty="0"/>
              <a:t>Simplex </a:t>
            </a:r>
            <a:r>
              <a:rPr spc="-5" dirty="0"/>
              <a:t>Mode</a:t>
            </a:r>
            <a:r>
              <a:rPr spc="-20" dirty="0"/>
              <a:t> </a:t>
            </a:r>
            <a:r>
              <a:rPr spc="-5" dirty="0"/>
              <a:t>cont..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1957"/>
            <a:ext cx="7534909" cy="27698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One-lane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Keyboards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Only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Keyboard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input to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 </a:t>
            </a:r>
            <a:r>
              <a:rPr sz="2400" dirty="0">
                <a:latin typeface="Times New Roman"/>
                <a:cs typeface="Times New Roman"/>
              </a:rPr>
              <a:t>the input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display it 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Times New Roman"/>
                <a:cs typeface="Times New Roman"/>
              </a:rPr>
              <a:t>screen.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Monitor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reply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keyboard.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857" y="467944"/>
            <a:ext cx="53193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4.2 </a:t>
            </a:r>
            <a:r>
              <a:rPr spc="-5" dirty="0"/>
              <a:t>Half-Duplex</a:t>
            </a:r>
            <a:r>
              <a:rPr spc="-35" dirty="0"/>
              <a:t> </a:t>
            </a:r>
            <a:r>
              <a:rPr spc="-5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976870" cy="25260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latin typeface="Times New Roman"/>
                <a:cs typeface="Times New Roman"/>
              </a:rPr>
              <a:t>Each </a:t>
            </a:r>
            <a:r>
              <a:rPr sz="2400" dirty="0">
                <a:latin typeface="Times New Roman"/>
                <a:cs typeface="Times New Roman"/>
              </a:rPr>
              <a:t>station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both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 and receive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306705" indent="-344805">
              <a:lnSpc>
                <a:spcPct val="11419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device is sending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400" spc="-5" dirty="0">
                <a:latin typeface="Times New Roman"/>
                <a:cs typeface="Times New Roman"/>
              </a:rPr>
              <a:t>, and  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versa.</a:t>
            </a:r>
            <a:endParaRPr sz="2400">
              <a:latin typeface="Times New Roman"/>
              <a:cs typeface="Times New Roman"/>
            </a:endParaRPr>
          </a:p>
          <a:p>
            <a:pPr marL="356870" marR="205740" indent="-344805">
              <a:lnSpc>
                <a:spcPct val="114199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Entire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channel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taken over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transmitting  device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4275137"/>
            <a:ext cx="8297799" cy="226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174" y="467944"/>
            <a:ext cx="6759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4.2 </a:t>
            </a:r>
            <a:r>
              <a:rPr spc="-5" dirty="0"/>
              <a:t>Half-Duplex Mode</a:t>
            </a:r>
            <a:r>
              <a:rPr spc="-4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4192"/>
            <a:ext cx="7562215" cy="16910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Walkie-talkies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29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Speakers at </a:t>
            </a: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5" dirty="0">
                <a:latin typeface="Times New Roman"/>
                <a:cs typeface="Times New Roman"/>
              </a:rPr>
              <a:t>ends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speak,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they have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speak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 by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cannot speak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simultaneously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725" y="205181"/>
            <a:ext cx="5225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4.3 </a:t>
            </a:r>
            <a:r>
              <a:rPr spc="-5" dirty="0"/>
              <a:t>Full-Duplex</a:t>
            </a:r>
            <a:r>
              <a:rPr spc="-45" dirty="0"/>
              <a:t> </a:t>
            </a:r>
            <a:r>
              <a:rPr spc="-5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543" y="865442"/>
            <a:ext cx="7566025" cy="38315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Also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duplex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Both stations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transmit and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Signals going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either direction sharing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latin typeface="Times New Roman"/>
                <a:cs typeface="Times New Roman"/>
              </a:rPr>
              <a:t>of the  link.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Sharing </a:t>
            </a:r>
            <a:r>
              <a:rPr sz="2400" spc="-1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occur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ways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1F487C"/>
              </a:buClr>
              <a:buSzPct val="60416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15" dirty="0">
                <a:latin typeface="Times New Roman"/>
                <a:cs typeface="Times New Roman"/>
              </a:rPr>
              <a:t>Link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physically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separate transmission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paths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sending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other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receiving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56285" marR="641985" lvl="1" indent="-287020">
              <a:lnSpc>
                <a:spcPct val="100000"/>
              </a:lnSpc>
              <a:spcBef>
                <a:spcPts val="575"/>
              </a:spcBef>
              <a:buClr>
                <a:srgbClr val="1F487C"/>
              </a:buClr>
              <a:buSzPct val="60416"/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Capacity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channel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divided between signals </a:t>
            </a:r>
            <a:r>
              <a:rPr sz="2400" spc="-5" dirty="0">
                <a:latin typeface="Times New Roman"/>
                <a:cs typeface="Times New Roman"/>
              </a:rPr>
              <a:t> travelling </a:t>
            </a:r>
            <a:r>
              <a:rPr sz="2400" dirty="0">
                <a:latin typeface="Times New Roman"/>
                <a:cs typeface="Times New Roman"/>
              </a:rPr>
              <a:t>in both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directions.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4800600"/>
            <a:ext cx="74676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894" y="467944"/>
            <a:ext cx="6668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4.3 </a:t>
            </a:r>
            <a:r>
              <a:rPr spc="-5" dirty="0"/>
              <a:t>Full-Duplex Mode</a:t>
            </a:r>
            <a:r>
              <a:rPr spc="-2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51496"/>
            <a:ext cx="6969759" cy="22212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Two-way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road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30" dirty="0">
                <a:latin typeface="Times New Roman"/>
                <a:cs typeface="Times New Roman"/>
              </a:rPr>
              <a:t>Traffic </a:t>
            </a:r>
            <a:r>
              <a:rPr sz="2400" spc="-5" dirty="0">
                <a:latin typeface="Times New Roman"/>
                <a:cs typeface="Times New Roman"/>
              </a:rPr>
              <a:t>flowing </a:t>
            </a:r>
            <a:r>
              <a:rPr sz="2400" dirty="0">
                <a:latin typeface="Times New Roman"/>
                <a:cs typeface="Times New Roman"/>
              </a:rPr>
              <a:t>in both </a:t>
            </a:r>
            <a:r>
              <a:rPr sz="2400" spc="-5" dirty="0">
                <a:latin typeface="Times New Roman"/>
                <a:cs typeface="Times New Roman"/>
              </a:rPr>
              <a:t>directions 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latin typeface="Times New Roman"/>
                <a:cs typeface="Times New Roman"/>
              </a:rPr>
              <a:t>Ex: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Telephone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6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people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Both are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free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speak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listen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same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255" y="357886"/>
            <a:ext cx="454152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Comparison</a:t>
            </a:r>
            <a:r>
              <a:rPr spc="-40" dirty="0"/>
              <a:t> </a:t>
            </a:r>
            <a:r>
              <a:rPr spc="-5" dirty="0"/>
              <a:t>Chart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8312" y="1136650"/>
          <a:ext cx="8229600" cy="5003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9591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Basis</a:t>
                      </a:r>
                      <a:r>
                        <a:rPr sz="2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1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Comparison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2F4E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C0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Simplex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2F4E50"/>
                      </a:solidFill>
                      <a:prstDash val="solid"/>
                    </a:lnL>
                    <a:lnR w="12700">
                      <a:solidFill>
                        <a:srgbClr val="504850"/>
                      </a:solidFill>
                      <a:prstDash val="solid"/>
                    </a:lnR>
                    <a:lnT w="12700">
                      <a:solidFill>
                        <a:srgbClr val="2F4E50"/>
                      </a:solidFill>
                      <a:prstDash val="solid"/>
                    </a:lnT>
                    <a:lnB w="12700">
                      <a:solidFill>
                        <a:srgbClr val="5048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Half</a:t>
                      </a:r>
                      <a:r>
                        <a:rPr sz="2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Duplex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504850"/>
                      </a:solidFill>
                      <a:prstDash val="solid"/>
                    </a:lnL>
                    <a:lnR w="12700">
                      <a:solidFill>
                        <a:srgbClr val="804B50"/>
                      </a:solidFill>
                      <a:prstDash val="solid"/>
                    </a:lnR>
                    <a:lnT w="12700">
                      <a:solidFill>
                        <a:srgbClr val="504850"/>
                      </a:solidFill>
                      <a:prstDash val="solid"/>
                    </a:lnT>
                    <a:lnB w="12700">
                      <a:solidFill>
                        <a:srgbClr val="EF47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Full</a:t>
                      </a:r>
                      <a:r>
                        <a:rPr sz="2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Duplex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804B50"/>
                      </a:solidFill>
                      <a:prstDash val="solid"/>
                    </a:lnL>
                    <a:lnR w="9525">
                      <a:solidFill>
                        <a:srgbClr val="804B50"/>
                      </a:solidFill>
                      <a:prstDash val="solid"/>
                    </a:lnR>
                    <a:lnT w="12700">
                      <a:solidFill>
                        <a:srgbClr val="804B50"/>
                      </a:solidFill>
                      <a:prstDash val="solid"/>
                    </a:lnT>
                    <a:lnB w="12700">
                      <a:solidFill>
                        <a:srgbClr val="8048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592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b="1" spc="-5" dirty="0">
                          <a:latin typeface="Times New Roman"/>
                          <a:cs typeface="Times New Roman"/>
                        </a:rPr>
                        <a:t>Direction</a:t>
                      </a:r>
                      <a:r>
                        <a:rPr sz="2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of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5048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Unidirectional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504850"/>
                      </a:solidFill>
                      <a:prstDash val="solid"/>
                    </a:lnL>
                    <a:lnR w="12700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504850"/>
                      </a:solidFill>
                      <a:prstDash val="solid"/>
                    </a:lnT>
                    <a:lnB w="12700">
                      <a:solidFill>
                        <a:srgbClr val="2F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Two-directional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,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at a</a:t>
                      </a:r>
                      <a:r>
                        <a:rPr sz="2200" spc="-7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EF4750"/>
                      </a:solidFill>
                      <a:prstDash val="solid"/>
                    </a:lnL>
                    <a:lnR w="12700">
                      <a:solidFill>
                        <a:srgbClr val="804850"/>
                      </a:solidFill>
                      <a:prstDash val="solid"/>
                    </a:lnR>
                    <a:lnT w="12700">
                      <a:solidFill>
                        <a:srgbClr val="EF4750"/>
                      </a:solidFill>
                      <a:prstDash val="solid"/>
                    </a:lnT>
                    <a:lnB w="12700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Two-directional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,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simultaneously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804850"/>
                      </a:solidFill>
                      <a:prstDash val="solid"/>
                    </a:lnL>
                    <a:lnR w="9525">
                      <a:solidFill>
                        <a:srgbClr val="804850"/>
                      </a:solidFill>
                      <a:prstDash val="solid"/>
                    </a:lnR>
                    <a:lnT w="12700">
                      <a:solidFill>
                        <a:srgbClr val="804850"/>
                      </a:solidFill>
                      <a:prstDash val="solid"/>
                    </a:lnT>
                    <a:lnB w="12700">
                      <a:solidFill>
                        <a:srgbClr val="0F4D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Send /</a:t>
                      </a:r>
                      <a:r>
                        <a:rPr sz="2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Receive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2F4A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</a:t>
                      </a:r>
                      <a:r>
                        <a:rPr sz="22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2F4A50"/>
                      </a:solidFill>
                      <a:prstDash val="solid"/>
                    </a:lnL>
                    <a:lnR w="12700">
                      <a:solidFill>
                        <a:srgbClr val="AF4B50"/>
                      </a:solidFill>
                      <a:prstDash val="solid"/>
                    </a:lnR>
                    <a:lnT w="12700">
                      <a:solidFill>
                        <a:srgbClr val="2F4A50"/>
                      </a:solidFill>
                      <a:prstDash val="solid"/>
                    </a:lnT>
                    <a:lnB w="12700">
                      <a:solidFill>
                        <a:srgbClr val="C04A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93980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  and receive</a:t>
                      </a:r>
                      <a:r>
                        <a:rPr sz="2200" spc="-10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data, 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sz="22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at a</a:t>
                      </a:r>
                      <a:r>
                        <a:rPr sz="2200" spc="-114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AF4B50"/>
                      </a:solidFill>
                      <a:prstDash val="solid"/>
                    </a:lnL>
                    <a:lnR w="12700">
                      <a:solidFill>
                        <a:srgbClr val="0F4D50"/>
                      </a:solidFill>
                      <a:prstDash val="solid"/>
                    </a:lnR>
                    <a:lnT w="12700">
                      <a:solidFill>
                        <a:srgbClr val="AF4B50"/>
                      </a:solidFill>
                      <a:prstDash val="solid"/>
                    </a:lnT>
                    <a:lnB w="12700">
                      <a:solidFill>
                        <a:srgbClr val="1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63195" algn="just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Sender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2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send  and receive</a:t>
                      </a:r>
                      <a:r>
                        <a:rPr sz="2200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data  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simultaneously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F4D50"/>
                      </a:solidFill>
                      <a:prstDash val="solid"/>
                    </a:lnL>
                    <a:lnR w="9525">
                      <a:solidFill>
                        <a:srgbClr val="0F4D50"/>
                      </a:solidFill>
                      <a:prstDash val="solid"/>
                    </a:lnR>
                    <a:lnT w="12700">
                      <a:solidFill>
                        <a:srgbClr val="0F4D50"/>
                      </a:solidFill>
                      <a:prstDash val="solid"/>
                    </a:lnT>
                    <a:lnB w="12700">
                      <a:solidFill>
                        <a:srgbClr val="EF47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0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2200" b="1" spc="5" dirty="0">
                          <a:latin typeface="Times New Roman"/>
                          <a:cs typeface="Times New Roman"/>
                        </a:rPr>
                        <a:t>Performance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C04A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12700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5651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spc="-3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Worst 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performing 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mode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of  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-4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si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C04A50"/>
                      </a:solidFill>
                      <a:prstDash val="solid"/>
                    </a:lnL>
                    <a:lnR w="12700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C04A50"/>
                      </a:solidFill>
                      <a:prstDash val="solid"/>
                    </a:lnT>
                    <a:lnB w="12700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5405" marR="746125">
                        <a:lnSpc>
                          <a:spcPct val="100000"/>
                        </a:lnSpc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2200" spc="-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than 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Simplex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1F4B50"/>
                      </a:solidFill>
                      <a:prstDash val="solid"/>
                    </a:lnL>
                    <a:lnR w="12700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1F4B50"/>
                      </a:solidFill>
                      <a:prstDash val="solid"/>
                    </a:lnT>
                    <a:lnB w="12700">
                      <a:solidFill>
                        <a:srgbClr val="2F4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marR="157480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Best</a:t>
                      </a:r>
                      <a:r>
                        <a:rPr sz="2200" spc="-10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performing 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mode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of  transmission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060" marB="0">
                    <a:lnL w="12700">
                      <a:solidFill>
                        <a:srgbClr val="EF4750"/>
                      </a:solidFill>
                      <a:prstDash val="solid"/>
                    </a:lnL>
                    <a:lnR w="9525">
                      <a:solidFill>
                        <a:srgbClr val="EF4750"/>
                      </a:solidFill>
                      <a:prstDash val="solid"/>
                    </a:lnR>
                    <a:lnT w="12700">
                      <a:solidFill>
                        <a:srgbClr val="EF4750"/>
                      </a:solidFill>
                      <a:prstDash val="solid"/>
                    </a:lnT>
                    <a:lnB w="12700">
                      <a:solidFill>
                        <a:srgbClr val="1F4B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553"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AF4B50"/>
                      </a:solidFill>
                      <a:prstDash val="solid"/>
                    </a:lnL>
                    <a:lnR w="12700">
                      <a:solidFill>
                        <a:srgbClr val="6F4D50"/>
                      </a:solidFill>
                      <a:prstDash val="solid"/>
                    </a:lnR>
                    <a:lnT w="12700">
                      <a:solidFill>
                        <a:srgbClr val="AF4B50"/>
                      </a:solidFill>
                      <a:prstDash val="solid"/>
                    </a:lnT>
                    <a:lnB w="9525">
                      <a:solidFill>
                        <a:srgbClr val="AF4B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 marR="4083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2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Keyboard</a:t>
                      </a:r>
                      <a:r>
                        <a:rPr sz="2200" spc="-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and  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monitor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6F4D50"/>
                      </a:solidFill>
                      <a:prstDash val="solid"/>
                    </a:lnL>
                    <a:lnR w="12700">
                      <a:solidFill>
                        <a:srgbClr val="2F4E50"/>
                      </a:solidFill>
                      <a:prstDash val="solid"/>
                    </a:lnR>
                    <a:lnT w="12700">
                      <a:solidFill>
                        <a:srgbClr val="6F4D50"/>
                      </a:solidFill>
                      <a:prstDash val="solid"/>
                    </a:lnT>
                    <a:lnB w="9525">
                      <a:solidFill>
                        <a:srgbClr val="6F4D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Walkie-talkie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2F4E50"/>
                      </a:solidFill>
                      <a:prstDash val="solid"/>
                    </a:lnL>
                    <a:lnR w="12700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2F4E50"/>
                      </a:solidFill>
                      <a:prstDash val="solid"/>
                    </a:lnT>
                    <a:lnB w="9525">
                      <a:solidFill>
                        <a:srgbClr val="2F4E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Telephone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226695" marB="0">
                    <a:lnL w="12700">
                      <a:solidFill>
                        <a:srgbClr val="1F4B50"/>
                      </a:solidFill>
                      <a:prstDash val="solid"/>
                    </a:lnL>
                    <a:lnR w="9525">
                      <a:solidFill>
                        <a:srgbClr val="1F4B50"/>
                      </a:solidFill>
                      <a:prstDash val="solid"/>
                    </a:lnR>
                    <a:lnT w="12700">
                      <a:solidFill>
                        <a:srgbClr val="1F4B50"/>
                      </a:solidFill>
                      <a:prstDash val="solid"/>
                    </a:lnT>
                    <a:lnB w="9525">
                      <a:solidFill>
                        <a:srgbClr val="1F4B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738" y="467944"/>
            <a:ext cx="57169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1. Data</a:t>
            </a:r>
            <a:r>
              <a:rPr spc="-55"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402" rIns="0" bIns="0" rtlCol="0">
            <a:spAutoFit/>
          </a:bodyPr>
          <a:lstStyle/>
          <a:p>
            <a:pPr marL="360045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0680" algn="l"/>
                <a:tab pos="361315" algn="l"/>
                <a:tab pos="756920" algn="l"/>
                <a:tab pos="1174750" algn="l"/>
                <a:tab pos="1762760" algn="l"/>
                <a:tab pos="3126105" algn="l"/>
                <a:tab pos="3595370" algn="l"/>
                <a:tab pos="4314825" algn="l"/>
                <a:tab pos="5543550" algn="l"/>
                <a:tab pos="6214745" algn="l"/>
                <a:tab pos="7342505" algn="l"/>
                <a:tab pos="7927975" algn="l"/>
              </a:tabLst>
            </a:pPr>
            <a:r>
              <a:rPr spc="-35" dirty="0"/>
              <a:t>I</a:t>
            </a:r>
            <a:r>
              <a:rPr dirty="0"/>
              <a:t>t	is	the	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spc="15" dirty="0">
                <a:solidFill>
                  <a:srgbClr val="FF0000"/>
                </a:solidFill>
              </a:rPr>
              <a:t>x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h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n</a:t>
            </a:r>
            <a:r>
              <a:rPr spc="-30" dirty="0">
                <a:solidFill>
                  <a:srgbClr val="FF0000"/>
                </a:solidFill>
              </a:rPr>
              <a:t>g</a:t>
            </a:r>
            <a:r>
              <a:rPr dirty="0">
                <a:solidFill>
                  <a:srgbClr val="FF0000"/>
                </a:solidFill>
              </a:rPr>
              <a:t>e	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f	d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ta	b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tw</a:t>
            </a:r>
            <a:r>
              <a:rPr spc="-15" dirty="0">
                <a:solidFill>
                  <a:srgbClr val="FF0000"/>
                </a:solidFill>
              </a:rPr>
              <a:t>e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n	two	</a:t>
            </a:r>
            <a:r>
              <a:rPr spc="15" dirty="0">
                <a:solidFill>
                  <a:srgbClr val="FF0000"/>
                </a:solidFill>
              </a:rPr>
              <a:t>d</a:t>
            </a:r>
            <a:r>
              <a:rPr spc="-10" dirty="0">
                <a:solidFill>
                  <a:srgbClr val="FF0000"/>
                </a:solidFill>
              </a:rPr>
              <a:t>e</a:t>
            </a:r>
            <a:r>
              <a:rPr dirty="0">
                <a:solidFill>
                  <a:srgbClr val="FF0000"/>
                </a:solidFill>
              </a:rPr>
              <a:t>vi</a:t>
            </a:r>
            <a:r>
              <a:rPr spc="-10" dirty="0">
                <a:solidFill>
                  <a:srgbClr val="FF0000"/>
                </a:solidFill>
              </a:rPr>
              <a:t>ce</a:t>
            </a:r>
            <a:r>
              <a:rPr dirty="0">
                <a:solidFill>
                  <a:srgbClr val="FF0000"/>
                </a:solidFill>
              </a:rPr>
              <a:t>s	via	a</a:t>
            </a:r>
          </a:p>
          <a:p>
            <a:pPr marL="360045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transmission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medium</a:t>
            </a:r>
            <a:r>
              <a:rPr dirty="0"/>
              <a:t>.</a:t>
            </a:r>
          </a:p>
          <a:p>
            <a:pPr marL="360045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60680" algn="l"/>
                <a:tab pos="361315" algn="l"/>
                <a:tab pos="2498090" algn="l"/>
                <a:tab pos="3515995" algn="l"/>
                <a:tab pos="3894454" algn="l"/>
                <a:tab pos="4202430" algn="l"/>
                <a:tab pos="5897880" algn="l"/>
                <a:tab pos="6321425" algn="l"/>
                <a:tab pos="7626350" algn="l"/>
              </a:tabLst>
            </a:pPr>
            <a:r>
              <a:rPr dirty="0"/>
              <a:t>Commu</a:t>
            </a:r>
            <a:r>
              <a:rPr spc="-25" dirty="0"/>
              <a:t>n</a:t>
            </a:r>
            <a:r>
              <a:rPr dirty="0"/>
              <a:t>ic</a:t>
            </a:r>
            <a:r>
              <a:rPr spc="-20" dirty="0"/>
              <a:t>a</a:t>
            </a:r>
            <a:r>
              <a:rPr dirty="0"/>
              <a:t>t</a:t>
            </a:r>
            <a:r>
              <a:rPr spc="5" dirty="0"/>
              <a:t>i</a:t>
            </a:r>
            <a:r>
              <a:rPr dirty="0"/>
              <a:t>on	</a:t>
            </a:r>
            <a:r>
              <a:rPr spc="20" dirty="0"/>
              <a:t>s</a:t>
            </a:r>
            <a:r>
              <a:rPr spc="-75" dirty="0"/>
              <a:t>y</a:t>
            </a:r>
            <a:r>
              <a:rPr dirty="0"/>
              <a:t>stem	is	a	</a:t>
            </a:r>
            <a:r>
              <a:rPr spc="-10" dirty="0">
                <a:solidFill>
                  <a:srgbClr val="FF0000"/>
                </a:solidFill>
              </a:rPr>
              <a:t>c</a:t>
            </a:r>
            <a:r>
              <a:rPr dirty="0">
                <a:solidFill>
                  <a:srgbClr val="FF0000"/>
                </a:solidFill>
              </a:rPr>
              <a:t>ombin</a:t>
            </a:r>
            <a:r>
              <a:rPr spc="-35" dirty="0">
                <a:solidFill>
                  <a:srgbClr val="FF0000"/>
                </a:solidFill>
              </a:rPr>
              <a:t>a</a:t>
            </a:r>
            <a:r>
              <a:rPr dirty="0">
                <a:solidFill>
                  <a:srgbClr val="FF0000"/>
                </a:solidFill>
              </a:rPr>
              <a:t>t</a:t>
            </a:r>
            <a:r>
              <a:rPr spc="5" dirty="0">
                <a:solidFill>
                  <a:srgbClr val="FF0000"/>
                </a:solidFill>
              </a:rPr>
              <a:t>i</a:t>
            </a:r>
            <a:r>
              <a:rPr dirty="0">
                <a:solidFill>
                  <a:srgbClr val="FF0000"/>
                </a:solidFill>
              </a:rPr>
              <a:t>on	</a:t>
            </a:r>
            <a:r>
              <a:rPr spc="-5" dirty="0">
                <a:solidFill>
                  <a:srgbClr val="FF0000"/>
                </a:solidFill>
              </a:rPr>
              <a:t>o</a:t>
            </a:r>
            <a:r>
              <a:rPr dirty="0">
                <a:solidFill>
                  <a:srgbClr val="FF0000"/>
                </a:solidFill>
              </a:rPr>
              <a:t>f	h</a:t>
            </a:r>
            <a:r>
              <a:rPr spc="-15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d</a:t>
            </a:r>
            <a:r>
              <a:rPr spc="-10" dirty="0">
                <a:solidFill>
                  <a:srgbClr val="FF0000"/>
                </a:solidFill>
              </a:rPr>
              <a:t>w</a:t>
            </a:r>
            <a:r>
              <a:rPr spc="10" dirty="0">
                <a:solidFill>
                  <a:srgbClr val="FF0000"/>
                </a:solidFill>
              </a:rPr>
              <a:t>a</a:t>
            </a:r>
            <a:r>
              <a:rPr spc="-10" dirty="0">
                <a:solidFill>
                  <a:srgbClr val="FF0000"/>
                </a:solidFill>
              </a:rPr>
              <a:t>r</a:t>
            </a:r>
            <a:r>
              <a:rPr dirty="0">
                <a:solidFill>
                  <a:srgbClr val="FF0000"/>
                </a:solidFill>
              </a:rPr>
              <a:t>e	</a:t>
            </a:r>
            <a:r>
              <a:rPr spc="-10" dirty="0"/>
              <a:t>a</a:t>
            </a:r>
            <a:r>
              <a:rPr dirty="0"/>
              <a:t>nd</a:t>
            </a:r>
          </a:p>
          <a:p>
            <a:pPr marL="360045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software</a:t>
            </a:r>
            <a:r>
              <a:rPr spc="-5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1779652" y="3227451"/>
            <a:ext cx="5650992" cy="2639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80136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00860"/>
            <a:ext cx="8227059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Effectiveness </a:t>
            </a:r>
            <a:r>
              <a:rPr sz="2400" spc="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data communication </a:t>
            </a:r>
            <a:r>
              <a:rPr sz="2400" spc="-10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four</a:t>
            </a:r>
            <a:endParaRPr sz="24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fundamental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characteristics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Delivery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Accuracy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Timeliness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92773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Jitter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37170" cy="30264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Delivery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 the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correct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only by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intended device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Accuracy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accurately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that have </a:t>
            </a:r>
            <a:r>
              <a:rPr sz="2400" spc="-10" dirty="0">
                <a:latin typeface="Times New Roman"/>
                <a:cs typeface="Times New Roman"/>
              </a:rPr>
              <a:t>been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altered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left</a:t>
            </a:r>
            <a:endParaRPr sz="24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uncorrected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unusable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882890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Timeliness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data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a timely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manner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delivered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late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useless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5" dirty="0">
                <a:latin typeface="Times New Roman"/>
                <a:cs typeface="Times New Roman"/>
              </a:rPr>
              <a:t>Ex: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Real-time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endParaRPr sz="2400">
              <a:latin typeface="Times New Roman"/>
              <a:cs typeface="Times New Roman"/>
            </a:endParaRPr>
          </a:p>
          <a:p>
            <a:pPr marL="1097915" marR="508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098550" algn="l"/>
              </a:tabLst>
            </a:pP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Video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 </a:t>
            </a:r>
            <a:r>
              <a:rPr sz="2400" dirty="0">
                <a:latin typeface="Times New Roman"/>
                <a:cs typeface="Times New Roman"/>
              </a:rPr>
              <a:t>it 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same order </a:t>
            </a:r>
            <a:r>
              <a:rPr sz="2400" dirty="0">
                <a:latin typeface="Times New Roman"/>
                <a:cs typeface="Times New Roman"/>
              </a:rPr>
              <a:t>that they 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produced, and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without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significant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delay</a:t>
            </a:r>
            <a:r>
              <a:rPr sz="2400" spc="-4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30" y="467944"/>
            <a:ext cx="66033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Communication</a:t>
            </a:r>
            <a:r>
              <a:rPr spc="-30" dirty="0"/>
              <a:t> </a:t>
            </a:r>
            <a:r>
              <a:rPr spc="-5" dirty="0"/>
              <a:t>cont..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551496"/>
            <a:ext cx="7313930" cy="21482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Jitter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refers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variation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 the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packet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arrival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marR="5080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uneven delay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delivery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audio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video  packets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9786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698500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Caused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network congestion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packet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loss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886200"/>
            <a:ext cx="73152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88770" marR="5080" indent="-811530">
              <a:lnSpc>
                <a:spcPts val="5190"/>
              </a:lnSpc>
              <a:spcBef>
                <a:spcPts val="340"/>
              </a:spcBef>
            </a:pPr>
            <a:r>
              <a:rPr spc="-5" dirty="0"/>
              <a:t>2. Components of</a:t>
            </a:r>
            <a:r>
              <a:rPr spc="-35" dirty="0"/>
              <a:t> </a:t>
            </a:r>
            <a:r>
              <a:rPr spc="-5" dirty="0"/>
              <a:t>Data 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0930" y="2432286"/>
            <a:ext cx="4794349" cy="3783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622" y="536524"/>
            <a:ext cx="79717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/>
              <a:t>2. Components of Data</a:t>
            </a:r>
            <a:r>
              <a:rPr sz="3700" spc="20" dirty="0"/>
              <a:t> </a:t>
            </a:r>
            <a:r>
              <a:rPr sz="3700" spc="-5" dirty="0"/>
              <a:t>Communication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536244" y="1551496"/>
            <a:ext cx="7948930" cy="26606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data communication </a:t>
            </a:r>
            <a:r>
              <a:rPr sz="2400" spc="-1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is made up of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five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components.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Sender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Receiver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medium</a:t>
            </a:r>
            <a:endParaRPr sz="2400">
              <a:latin typeface="Times New Roman"/>
              <a:cs typeface="Times New Roman"/>
            </a:endParaRPr>
          </a:p>
          <a:p>
            <a:pPr marL="868680" lvl="1" indent="-45783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68680" algn="l"/>
                <a:tab pos="86931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1201</Words>
  <Application>Microsoft Office PowerPoint</Application>
  <PresentationFormat>On-screen Show (4:3)</PresentationFormat>
  <Paragraphs>210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Carlito</vt:lpstr>
      <vt:lpstr>Times New Roman</vt:lpstr>
      <vt:lpstr>Office Theme</vt:lpstr>
      <vt:lpstr>Data Communication</vt:lpstr>
      <vt:lpstr>Overview</vt:lpstr>
      <vt:lpstr>1. Data Communication</vt:lpstr>
      <vt:lpstr>Data Communication cont..</vt:lpstr>
      <vt:lpstr>Data Communication cont..</vt:lpstr>
      <vt:lpstr>Data Communication cont..</vt:lpstr>
      <vt:lpstr>Data Communication cont..</vt:lpstr>
      <vt:lpstr>2. Components of Data  Communication</vt:lpstr>
      <vt:lpstr>2. Components of Data Communication</vt:lpstr>
      <vt:lpstr>2. Components of Data Communication</vt:lpstr>
      <vt:lpstr>2. Components of Data Communication</vt:lpstr>
      <vt:lpstr>3. Data Representation</vt:lpstr>
      <vt:lpstr>3. Data Representation</vt:lpstr>
      <vt:lpstr>3. Data Representation cont..</vt:lpstr>
      <vt:lpstr>3. Data Representation cont..</vt:lpstr>
      <vt:lpstr>3. Data Representation cont..</vt:lpstr>
      <vt:lpstr>3. Data Representation cont..</vt:lpstr>
      <vt:lpstr>3. Data Representation cont..</vt:lpstr>
      <vt:lpstr>3. Data Representation cont..</vt:lpstr>
      <vt:lpstr>4. Data Flow or Transmission  Mode</vt:lpstr>
      <vt:lpstr>4. Data Flow or Transmission Mode</vt:lpstr>
      <vt:lpstr>4.1 Simplex Mode</vt:lpstr>
      <vt:lpstr>4.1 Simplex Mode cont..</vt:lpstr>
      <vt:lpstr>4.2 Half-Duplex Mode</vt:lpstr>
      <vt:lpstr>4.2 Half-Duplex Mode cont..</vt:lpstr>
      <vt:lpstr>4.3 Full-Duplex Mode</vt:lpstr>
      <vt:lpstr>4.3 Full-Duplex Mode cont..</vt:lpstr>
      <vt:lpstr>Comparison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admin</dc:creator>
  <cp:lastModifiedBy>Asis Kumar Tripathy</cp:lastModifiedBy>
  <cp:revision>5</cp:revision>
  <dcterms:created xsi:type="dcterms:W3CDTF">2022-01-02T14:55:18Z</dcterms:created>
  <dcterms:modified xsi:type="dcterms:W3CDTF">2024-07-17T11:41:35Z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2022-01-02T00:00:00Z</vt:filetime>
  </property>
</Properties>
</file>