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7" r:id="rId19"/>
    <p:sldId id="278"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5D8F2-F012-43C4-BB0F-CC6358D3B04F}" type="datetimeFigureOut">
              <a:rPr lang="en-US" smtClean="0"/>
              <a:t>8/5/2024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DFAC9-6CD4-4010-8EEA-6BD1A9A209A9}" type="slidenum">
              <a:rPr lang="en-US" smtClean="0"/>
              <a:t>‹#›</a:t>
            </a:fld>
            <a:endParaRPr lang="en-US"/>
          </a:p>
        </p:txBody>
      </p:sp>
    </p:spTree>
    <p:extLst>
      <p:ext uri="{BB962C8B-B14F-4D97-AF65-F5344CB8AC3E}">
        <p14:creationId xmlns:p14="http://schemas.microsoft.com/office/powerpoint/2010/main" val="343752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287B4-4BFB-452E-8B4D-284843998E6C}"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05CFD3-4D75-45E7-9231-FF296F0AD84A}"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132D1-477D-4066-9B89-8C84423A4F24}"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EC4036-6F8B-45D8-BEFD-752D297B6B8E}"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0C2BC-4FE4-4E8A-A386-B1CFE01DBA99}" type="datetime1">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A309-0330-4D0D-A51E-9AA2474E0011}" type="datetime1">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4D7E70-296E-4D34-9EC3-2C4B2EB92669}" type="datetime1">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E9D940-FF21-4E13-94F6-E4B8423CD90C}" type="datetime1">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9ADC6-4E3C-422C-876C-A0CEEE494C95}" type="datetime1">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1DA14-8D76-4535-957A-CF09A6685E2A}" type="datetime1">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D8A397-D056-43A6-A358-851C1D157ABD}" type="datetime1">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7F950-BF94-44FC-89C0-42D89EB5307B}" type="datetime1">
              <a:rPr lang="en-US" smtClean="0"/>
              <a:t>8/5/2024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670175"/>
          </a:xfrm>
        </p:spPr>
        <p:txBody>
          <a:bodyPr>
            <a:normAutofit fontScale="90000"/>
          </a:bodyPr>
          <a:lstStyle/>
          <a:p>
            <a:r>
              <a:rPr lang="en-US" dirty="0" smtClean="0"/>
              <a:t>NIST (National Institute of Standards and Technology) </a:t>
            </a:r>
            <a:r>
              <a:rPr lang="en-US" dirty="0"/>
              <a:t>C</a:t>
            </a:r>
            <a:r>
              <a:rPr lang="en-US" dirty="0" smtClean="0"/>
              <a:t>loud </a:t>
            </a:r>
            <a:r>
              <a:rPr lang="en-US" dirty="0"/>
              <a:t>C</a:t>
            </a:r>
            <a:r>
              <a:rPr lang="en-US" dirty="0" smtClean="0"/>
              <a:t>omputing </a:t>
            </a:r>
            <a:r>
              <a:rPr lang="en-US" dirty="0"/>
              <a:t>R</a:t>
            </a:r>
            <a:r>
              <a:rPr lang="en-US" dirty="0" smtClean="0"/>
              <a:t>eference Architecture </a:t>
            </a:r>
            <a:br>
              <a:rPr lang="en-US" dirty="0" smtClean="0"/>
            </a:br>
            <a:r>
              <a:rPr lang="en-US" dirty="0"/>
              <a:t/>
            </a:r>
            <a:br>
              <a:rPr lang="en-US" dirty="0"/>
            </a:br>
            <a:r>
              <a:rPr lang="en-US" dirty="0" smtClean="0"/>
              <a:t>Dr. </a:t>
            </a:r>
            <a:r>
              <a:rPr lang="en-US" dirty="0" err="1" smtClean="0"/>
              <a:t>Brijendra</a:t>
            </a:r>
            <a:r>
              <a:rPr lang="en-US" dirty="0" smtClean="0"/>
              <a:t> Singh</a:t>
            </a:r>
            <a:endParaRPr lang="en-US" dirty="0"/>
          </a:p>
        </p:txBody>
      </p:sp>
      <p:sp>
        <p:nvSpPr>
          <p:cNvPr id="3" name="Date Placeholder 2"/>
          <p:cNvSpPr>
            <a:spLocks noGrp="1"/>
          </p:cNvSpPr>
          <p:nvPr>
            <p:ph type="dt" sz="half" idx="10"/>
          </p:nvPr>
        </p:nvSpPr>
        <p:spPr/>
        <p:txBody>
          <a:bodyPr/>
          <a:lstStyle/>
          <a:p>
            <a:fld id="{C27A6826-6EDC-4649-90F4-54A7BBA201EF}" type="datetime1">
              <a:rPr lang="en-US" smtClean="0"/>
              <a:t>8/5/2024</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260174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Cloud </a:t>
            </a:r>
            <a:r>
              <a:rPr lang="en-US" b="1" dirty="0"/>
              <a:t>Consumer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cloud consumer is the principal stakeholder for the cloud computing service. </a:t>
            </a:r>
            <a:endParaRPr lang="en-US" dirty="0" smtClean="0"/>
          </a:p>
          <a:p>
            <a:pPr algn="just"/>
            <a:r>
              <a:rPr lang="en-US" dirty="0" smtClean="0"/>
              <a:t>A </a:t>
            </a:r>
            <a:r>
              <a:rPr lang="en-US" dirty="0"/>
              <a:t>cloud consumer represents a person or organization that maintains a business relationship with, and uses the service from a cloud provider. </a:t>
            </a:r>
            <a:endParaRPr lang="en-US" dirty="0" smtClean="0"/>
          </a:p>
          <a:p>
            <a:pPr algn="just"/>
            <a:r>
              <a:rPr lang="en-US" dirty="0" smtClean="0"/>
              <a:t>A </a:t>
            </a:r>
            <a:r>
              <a:rPr lang="en-US" dirty="0"/>
              <a:t>cloud consumer browses the service catalog from a cloud provider, requests the appropriate service, sets up service contracts with the cloud provider, and uses the service. </a:t>
            </a:r>
            <a:endParaRPr lang="en-US" dirty="0" smtClean="0"/>
          </a:p>
          <a:p>
            <a:pPr algn="just"/>
            <a:r>
              <a:rPr lang="en-US" dirty="0" smtClean="0"/>
              <a:t>The </a:t>
            </a:r>
            <a:r>
              <a:rPr lang="en-US" dirty="0"/>
              <a:t>cloud consumer may be billed for the service provisioned, and needs to arrange payments accordingly. </a:t>
            </a:r>
          </a:p>
        </p:txBody>
      </p:sp>
      <p:sp>
        <p:nvSpPr>
          <p:cNvPr id="4" name="Date Placeholder 3"/>
          <p:cNvSpPr>
            <a:spLocks noGrp="1"/>
          </p:cNvSpPr>
          <p:nvPr>
            <p:ph type="dt" sz="half" idx="10"/>
          </p:nvPr>
        </p:nvSpPr>
        <p:spPr/>
        <p:txBody>
          <a:bodyPr/>
          <a:lstStyle/>
          <a:p>
            <a:fld id="{E1EFFAE2-2C15-4EA2-812A-3B5512618FBC}"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992653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Consumer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Cloud consumers need SLAs to specify the technical performance requirements fulfilled by a cloud provider. SLAs can cover terms regarding the quality of service, security, remedies for performance failures</a:t>
            </a:r>
            <a:r>
              <a:rPr lang="en-US" dirty="0" smtClean="0"/>
              <a:t>.</a:t>
            </a:r>
          </a:p>
          <a:p>
            <a:pPr algn="just"/>
            <a:r>
              <a:rPr lang="en-US" dirty="0" smtClean="0"/>
              <a:t>A </a:t>
            </a:r>
            <a:r>
              <a:rPr lang="en-US" dirty="0"/>
              <a:t>cloud provider may also list in the SLAs a set of promises explicitly not made to consumers, i.e. limitations, and obligations that cloud consumers must accept. </a:t>
            </a:r>
            <a:endParaRPr lang="en-US" dirty="0" smtClean="0"/>
          </a:p>
          <a:p>
            <a:pPr algn="just"/>
            <a:r>
              <a:rPr lang="en-US" dirty="0" smtClean="0"/>
              <a:t>A </a:t>
            </a:r>
            <a:r>
              <a:rPr lang="en-US" dirty="0"/>
              <a:t>cloud consumer can freely choose a cloud provider with better </a:t>
            </a:r>
            <a:r>
              <a:rPr lang="en-US" dirty="0" smtClean="0"/>
              <a:t>pricing. </a:t>
            </a:r>
          </a:p>
          <a:p>
            <a:pPr algn="just"/>
            <a:r>
              <a:rPr lang="en-US" dirty="0" smtClean="0"/>
              <a:t>Typically </a:t>
            </a:r>
            <a:r>
              <a:rPr lang="en-US" dirty="0"/>
              <a:t>a cloud </a:t>
            </a:r>
            <a:r>
              <a:rPr lang="en-US" dirty="0" smtClean="0"/>
              <a:t>provider’s </a:t>
            </a:r>
            <a:r>
              <a:rPr lang="en-US" dirty="0"/>
              <a:t>pricing policy and SLAs are non-negotiable, unless the customer expects heavy usage and might be able to negotiate for better contracts. </a:t>
            </a:r>
          </a:p>
        </p:txBody>
      </p:sp>
      <p:sp>
        <p:nvSpPr>
          <p:cNvPr id="4" name="Date Placeholder 3"/>
          <p:cNvSpPr>
            <a:spLocks noGrp="1"/>
          </p:cNvSpPr>
          <p:nvPr>
            <p:ph type="dt" sz="half" idx="10"/>
          </p:nvPr>
        </p:nvSpPr>
        <p:spPr/>
        <p:txBody>
          <a:bodyPr/>
          <a:lstStyle/>
          <a:p>
            <a:fld id="{C716FAE1-DF56-4ECA-BFF6-C93D4D996657}"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51501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Services Available to a Cloud Consumer </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572500"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BF14A159-D7C7-4471-8E16-8357EBAC3D63}"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3462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Cloud </a:t>
            </a:r>
            <a:r>
              <a:rPr lang="en-US" b="1" dirty="0"/>
              <a:t>Provider </a:t>
            </a:r>
            <a:r>
              <a:rPr lang="en-US" b="1" dirty="0" smtClean="0"/>
              <a:t>–Major activities</a:t>
            </a:r>
            <a:endParaRPr lang="en-US" dirty="0"/>
          </a:p>
        </p:txBody>
      </p:sp>
      <p:sp>
        <p:nvSpPr>
          <p:cNvPr id="3" name="Content Placeholder 2"/>
          <p:cNvSpPr>
            <a:spLocks noGrp="1"/>
          </p:cNvSpPr>
          <p:nvPr>
            <p:ph idx="1"/>
          </p:nvPr>
        </p:nvSpPr>
        <p:spPr>
          <a:xfrm>
            <a:off x="457200" y="1164472"/>
            <a:ext cx="8229600" cy="6409437"/>
          </a:xfrm>
        </p:spPr>
        <p:txBody>
          <a:bodyPr>
            <a:normAutofit/>
          </a:bodyPr>
          <a:lstStyle/>
          <a:p>
            <a:pPr algn="just"/>
            <a:r>
              <a:rPr lang="en-US" sz="2200" dirty="0"/>
              <a:t>A cloud provider is a person, an organization; it is the entity responsible for making a service available to interested parties. </a:t>
            </a:r>
            <a:endParaRPr lang="en-US" sz="2200" dirty="0" smtClean="0"/>
          </a:p>
          <a:p>
            <a:pPr algn="just"/>
            <a:r>
              <a:rPr lang="en-US" sz="2200" dirty="0" smtClean="0"/>
              <a:t>A </a:t>
            </a:r>
            <a:r>
              <a:rPr lang="en-US" sz="2200" dirty="0"/>
              <a:t>Cloud Provider acquires and manages the computing infrastructure required for providing the services, runs the cloud software that provides the services, and makes arrangement to deliver the cloud services to the Cloud Consumers through network access</a:t>
            </a:r>
            <a:r>
              <a:rPr lang="en-US" sz="2200" dirty="0" smtClean="0"/>
              <a:t>.</a:t>
            </a:r>
            <a:endParaRPr lang="en-US" sz="2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8020050" cy="251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60A560F0-B663-4B4B-81A9-4D1656C41DB6}"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55097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Provider</a:t>
            </a:r>
            <a:endParaRPr lang="en-US" dirty="0"/>
          </a:p>
        </p:txBody>
      </p:sp>
      <p:sp>
        <p:nvSpPr>
          <p:cNvPr id="3" name="Content Placeholder 2"/>
          <p:cNvSpPr>
            <a:spLocks noGrp="1"/>
          </p:cNvSpPr>
          <p:nvPr>
            <p:ph idx="1"/>
          </p:nvPr>
        </p:nvSpPr>
        <p:spPr/>
        <p:txBody>
          <a:bodyPr>
            <a:noAutofit/>
          </a:bodyPr>
          <a:lstStyle/>
          <a:p>
            <a:pPr marL="0" indent="0">
              <a:buNone/>
            </a:pPr>
            <a:r>
              <a:rPr lang="en-US" sz="2400" b="1" dirty="0" smtClean="0"/>
              <a:t>Service Deployment:</a:t>
            </a:r>
          </a:p>
          <a:p>
            <a:pPr marL="0" indent="0" algn="just">
              <a:buNone/>
            </a:pPr>
            <a:r>
              <a:rPr lang="en-US" sz="2400" dirty="0"/>
              <a:t>A</a:t>
            </a:r>
            <a:r>
              <a:rPr lang="en-US" sz="2400" dirty="0" smtClean="0"/>
              <a:t> </a:t>
            </a:r>
            <a:r>
              <a:rPr lang="en-US" sz="2400" dirty="0"/>
              <a:t>cloud infrastructure may be operated in one of the following deployment models: public cloud, private cloud, community cloud, or hybrid cloud. </a:t>
            </a:r>
            <a:endParaRPr lang="en-US" sz="2400" dirty="0" smtClean="0"/>
          </a:p>
          <a:p>
            <a:pPr marL="0" indent="0">
              <a:buNone/>
            </a:pPr>
            <a:r>
              <a:rPr lang="en-US" sz="2400" b="1" dirty="0"/>
              <a:t>Service Orchestration </a:t>
            </a:r>
            <a:r>
              <a:rPr lang="en-US" sz="2400" b="1" dirty="0" smtClean="0"/>
              <a:t>:</a:t>
            </a:r>
          </a:p>
          <a:p>
            <a:pPr marL="0" indent="0" algn="just">
              <a:buNone/>
            </a:pPr>
            <a:r>
              <a:rPr lang="en-US" sz="2400" i="1" dirty="0" smtClean="0"/>
              <a:t>Service </a:t>
            </a:r>
            <a:r>
              <a:rPr lang="en-US" sz="2400" i="1" dirty="0"/>
              <a:t>Orchestration </a:t>
            </a:r>
            <a:r>
              <a:rPr lang="en-US" sz="2400" dirty="0"/>
              <a:t>refers to the composition of system components to support the Cloud Providers activities in arrangement, coordination and management of computing resources in order to provide cloud services to Cloud Consumers</a:t>
            </a:r>
            <a:r>
              <a:rPr lang="en-US" sz="2400" dirty="0" smtClean="0"/>
              <a:t>.</a:t>
            </a:r>
          </a:p>
          <a:p>
            <a:pPr marL="0" indent="0" algn="just">
              <a:buNone/>
            </a:pPr>
            <a:r>
              <a:rPr lang="en-US" sz="2400" dirty="0"/>
              <a:t>A three-layered model is used in this representation, representing the grouping of three types of system components Cloud Providers need to compose to deliver their services. </a:t>
            </a:r>
            <a:r>
              <a:rPr lang="en-US" sz="2400" dirty="0" smtClean="0"/>
              <a:t> </a:t>
            </a:r>
          </a:p>
        </p:txBody>
      </p:sp>
      <p:sp>
        <p:nvSpPr>
          <p:cNvPr id="4" name="Date Placeholder 3"/>
          <p:cNvSpPr>
            <a:spLocks noGrp="1"/>
          </p:cNvSpPr>
          <p:nvPr>
            <p:ph type="dt" sz="half" idx="10"/>
          </p:nvPr>
        </p:nvSpPr>
        <p:spPr/>
        <p:txBody>
          <a:bodyPr/>
          <a:lstStyle/>
          <a:p>
            <a:fld id="{C894EC0F-FCC3-41A6-9262-1CEBF281E66D}"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7691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three-layered model</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a:t>
            </a:r>
            <a:r>
              <a:rPr lang="en-US" b="1" dirty="0" err="1" smtClean="0"/>
              <a:t>i</a:t>
            </a:r>
            <a:r>
              <a:rPr lang="en-US" b="1" dirty="0" smtClean="0"/>
              <a:t>) Service </a:t>
            </a:r>
            <a:r>
              <a:rPr lang="en-US" b="1" dirty="0"/>
              <a:t>Layer: </a:t>
            </a:r>
            <a:r>
              <a:rPr lang="en-US" dirty="0" err="1"/>
              <a:t>IaaS</a:t>
            </a:r>
            <a:r>
              <a:rPr lang="en-US" dirty="0"/>
              <a:t>, </a:t>
            </a:r>
            <a:r>
              <a:rPr lang="en-US" dirty="0" err="1"/>
              <a:t>PaaS</a:t>
            </a:r>
            <a:r>
              <a:rPr lang="en-US" dirty="0"/>
              <a:t>, </a:t>
            </a:r>
            <a:r>
              <a:rPr lang="en-US" dirty="0" err="1" smtClean="0"/>
              <a:t>SaaS</a:t>
            </a:r>
            <a:endParaRPr lang="en-US" dirty="0" smtClean="0"/>
          </a:p>
          <a:p>
            <a:pPr marL="0" indent="0" algn="just">
              <a:buNone/>
            </a:pPr>
            <a:r>
              <a:rPr lang="en-US" b="1" dirty="0" smtClean="0"/>
              <a:t>(ii) </a:t>
            </a:r>
            <a:r>
              <a:rPr lang="en-US" dirty="0" smtClean="0"/>
              <a:t>The </a:t>
            </a:r>
            <a:r>
              <a:rPr lang="en-US" dirty="0"/>
              <a:t>middle layer in the model is the </a:t>
            </a:r>
            <a:r>
              <a:rPr lang="en-US" b="1" i="1" dirty="0"/>
              <a:t>resource abstraction and control layer</a:t>
            </a:r>
            <a:r>
              <a:rPr lang="en-US" dirty="0"/>
              <a:t>. This layer contains the system components that Cloud Providers use to provide and manage access to the physical computing resources through software abstraction. </a:t>
            </a:r>
            <a:r>
              <a:rPr lang="en-US" b="1" dirty="0"/>
              <a:t>Examples</a:t>
            </a:r>
            <a:r>
              <a:rPr lang="en-US" dirty="0"/>
              <a:t> of </a:t>
            </a:r>
            <a:r>
              <a:rPr lang="en-US" i="1" dirty="0"/>
              <a:t>resource abstraction </a:t>
            </a:r>
            <a:r>
              <a:rPr lang="en-US" dirty="0"/>
              <a:t>components include software elements such as hypervisors, virtual machines, virtual data storage, and other computing resource abstractions</a:t>
            </a:r>
            <a:r>
              <a:rPr lang="en-US" dirty="0" smtClean="0"/>
              <a:t>.</a:t>
            </a:r>
          </a:p>
          <a:p>
            <a:pPr marL="0" indent="0" algn="just">
              <a:buNone/>
            </a:pPr>
            <a:r>
              <a:rPr lang="en-US" dirty="0"/>
              <a:t>The resource abstraction needs to ensure efficient, secure, and reliable usage of the underlying physical </a:t>
            </a:r>
            <a:r>
              <a:rPr lang="en-US" dirty="0" smtClean="0"/>
              <a:t>resources.</a:t>
            </a:r>
          </a:p>
          <a:p>
            <a:pPr marL="0" indent="0" algn="just">
              <a:buNone/>
            </a:pPr>
            <a:r>
              <a:rPr lang="en-US" dirty="0"/>
              <a:t>The </a:t>
            </a:r>
            <a:r>
              <a:rPr lang="en-US" i="1" dirty="0"/>
              <a:t>control </a:t>
            </a:r>
            <a:r>
              <a:rPr lang="en-US" dirty="0"/>
              <a:t>aspect of this layer refers to the software components that are responsible for resource allocation, access control, and usage monitoring.</a:t>
            </a:r>
          </a:p>
        </p:txBody>
      </p:sp>
      <p:sp>
        <p:nvSpPr>
          <p:cNvPr id="4" name="Date Placeholder 3"/>
          <p:cNvSpPr>
            <a:spLocks noGrp="1"/>
          </p:cNvSpPr>
          <p:nvPr>
            <p:ph type="dt" sz="half" idx="10"/>
          </p:nvPr>
        </p:nvSpPr>
        <p:spPr/>
        <p:txBody>
          <a:bodyPr/>
          <a:lstStyle/>
          <a:p>
            <a:fld id="{A950A647-E81E-4D8F-B37D-805AB9DABDC2}"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14110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three-layered model</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smtClean="0"/>
              <a:t>(iii) </a:t>
            </a:r>
            <a:r>
              <a:rPr lang="en-US" dirty="0"/>
              <a:t>The lowest layer in the stack is the </a:t>
            </a:r>
            <a:r>
              <a:rPr lang="en-US" b="1" i="1" dirty="0"/>
              <a:t>physical resource layer</a:t>
            </a:r>
            <a:r>
              <a:rPr lang="en-US" dirty="0"/>
              <a:t>, which includes all the physical computing resources. </a:t>
            </a:r>
            <a:endParaRPr lang="en-US" dirty="0" smtClean="0"/>
          </a:p>
          <a:p>
            <a:pPr marL="0" indent="0" algn="just">
              <a:buNone/>
            </a:pPr>
            <a:r>
              <a:rPr lang="en-US" dirty="0" smtClean="0"/>
              <a:t>This </a:t>
            </a:r>
            <a:r>
              <a:rPr lang="en-US" dirty="0"/>
              <a:t>layer includes hardware resources, such as computers (CPU and memory), networks (routers, firewalls, switches, network links and interfaces), storage components (hard disks) and other physical computing infrastructure elements. </a:t>
            </a:r>
            <a:endParaRPr lang="en-US" dirty="0" smtClean="0"/>
          </a:p>
          <a:p>
            <a:pPr marL="0" indent="0" algn="just">
              <a:buNone/>
            </a:pPr>
            <a:r>
              <a:rPr lang="en-US" dirty="0" smtClean="0"/>
              <a:t>It </a:t>
            </a:r>
            <a:r>
              <a:rPr lang="en-US" dirty="0"/>
              <a:t>also includes facility resources, such as heating, ventilation and air conditioning </a:t>
            </a:r>
            <a:r>
              <a:rPr lang="en-US" dirty="0" smtClean="0"/>
              <a:t>, </a:t>
            </a:r>
            <a:r>
              <a:rPr lang="en-US" dirty="0"/>
              <a:t>power, communications, and other aspects of the physical plant. </a:t>
            </a:r>
          </a:p>
        </p:txBody>
      </p:sp>
      <p:sp>
        <p:nvSpPr>
          <p:cNvPr id="4" name="Date Placeholder 3"/>
          <p:cNvSpPr>
            <a:spLocks noGrp="1"/>
          </p:cNvSpPr>
          <p:nvPr>
            <p:ph type="dt" sz="half" idx="10"/>
          </p:nvPr>
        </p:nvSpPr>
        <p:spPr/>
        <p:txBody>
          <a:bodyPr/>
          <a:lstStyle/>
          <a:p>
            <a:fld id="{7A613029-2C8F-4306-AF8C-0E3793F72807}"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6639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Management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Business </a:t>
            </a:r>
            <a:r>
              <a:rPr lang="en-US" b="1" dirty="0"/>
              <a:t>Support </a:t>
            </a:r>
            <a:endParaRPr lang="en-US" dirty="0"/>
          </a:p>
          <a:p>
            <a:pPr marL="0" indent="0" algn="just">
              <a:buNone/>
            </a:pPr>
            <a:r>
              <a:rPr lang="en-US" i="1" dirty="0"/>
              <a:t>Business Support </a:t>
            </a:r>
            <a:r>
              <a:rPr lang="en-US" dirty="0"/>
              <a:t>entails the set of business-related services dealing with clients and supporting processes. It includes the components used to run business operations that are client-facing. </a:t>
            </a:r>
          </a:p>
          <a:p>
            <a:pPr algn="just"/>
            <a:r>
              <a:rPr lang="en-US" i="1" dirty="0"/>
              <a:t>Customer management</a:t>
            </a:r>
            <a:r>
              <a:rPr lang="en-US" dirty="0"/>
              <a:t>: Manage customer accounts, open/close/terminate accounts, manage user profiles, manage customer relationships by providing points-of-contact and resolving customer issues and problems, etc. </a:t>
            </a:r>
          </a:p>
          <a:p>
            <a:pPr algn="just"/>
            <a:r>
              <a:rPr lang="en-US" i="1" dirty="0"/>
              <a:t>Contract management: </a:t>
            </a:r>
            <a:r>
              <a:rPr lang="en-US" dirty="0"/>
              <a:t>Manage service contracts, setup/negotiate/close/terminate contract, etc. </a:t>
            </a:r>
          </a:p>
          <a:p>
            <a:pPr algn="just"/>
            <a:r>
              <a:rPr lang="en-US" i="1" dirty="0"/>
              <a:t>Inventory Management: </a:t>
            </a:r>
            <a:r>
              <a:rPr lang="en-US" dirty="0"/>
              <a:t>Set up and manage service catalogs, etc. </a:t>
            </a:r>
          </a:p>
          <a:p>
            <a:pPr algn="just"/>
            <a:r>
              <a:rPr lang="en-US" i="1" dirty="0"/>
              <a:t>Accounting and Billing: </a:t>
            </a:r>
            <a:r>
              <a:rPr lang="en-US" dirty="0"/>
              <a:t>Manage customer billing information, send billing statements, process received payments, track invoices, etc. </a:t>
            </a:r>
          </a:p>
          <a:p>
            <a:pPr algn="just"/>
            <a:r>
              <a:rPr lang="en-US" i="1" dirty="0"/>
              <a:t>Reporting and Auditing: </a:t>
            </a:r>
            <a:r>
              <a:rPr lang="en-US" dirty="0"/>
              <a:t>Monitor user operations, generate reports, etc. </a:t>
            </a:r>
          </a:p>
          <a:p>
            <a:pPr marL="0" indent="0">
              <a:buNone/>
            </a:pPr>
            <a:endParaRPr lang="en-US" dirty="0"/>
          </a:p>
        </p:txBody>
      </p:sp>
      <p:sp>
        <p:nvSpPr>
          <p:cNvPr id="4" name="Date Placeholder 3"/>
          <p:cNvSpPr>
            <a:spLocks noGrp="1"/>
          </p:cNvSpPr>
          <p:nvPr>
            <p:ph type="dt" sz="half" idx="10"/>
          </p:nvPr>
        </p:nvSpPr>
        <p:spPr/>
        <p:txBody>
          <a:bodyPr/>
          <a:lstStyle/>
          <a:p>
            <a:fld id="{3E180F1A-0953-4AA7-BC35-D90BEBF6EEE0}"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5677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Service Management</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Provisioning and Configuration </a:t>
            </a:r>
            <a:r>
              <a:rPr lang="en-US" dirty="0"/>
              <a:t/>
            </a:r>
            <a:br>
              <a:rPr lang="en-US" dirty="0"/>
            </a:br>
            <a:endParaRPr lang="en-US" i="1" dirty="0" smtClean="0"/>
          </a:p>
          <a:p>
            <a:pPr algn="just"/>
            <a:r>
              <a:rPr lang="en-US" i="1" dirty="0" smtClean="0"/>
              <a:t>Rapid </a:t>
            </a:r>
            <a:r>
              <a:rPr lang="en-US" i="1" dirty="0"/>
              <a:t>provisioning: </a:t>
            </a:r>
            <a:r>
              <a:rPr lang="en-US" dirty="0"/>
              <a:t>Automatically deploying cloud systems based on the requested service/resources/capabilities. </a:t>
            </a:r>
          </a:p>
          <a:p>
            <a:pPr algn="just"/>
            <a:r>
              <a:rPr lang="en-US" i="1" dirty="0"/>
              <a:t>Resource changing: </a:t>
            </a:r>
            <a:r>
              <a:rPr lang="en-US" dirty="0"/>
              <a:t>Adjusting configuration/resource assignment for repairs, upgrades and joining new nodes into the cloud. </a:t>
            </a:r>
          </a:p>
          <a:p>
            <a:pPr algn="just"/>
            <a:r>
              <a:rPr lang="en-US" i="1" dirty="0"/>
              <a:t>Monitoring and Reporting: </a:t>
            </a:r>
            <a:r>
              <a:rPr lang="en-US" dirty="0"/>
              <a:t>Discovering and monitoring virtual resources, monitoring cloud operations and events and generating performance reports. </a:t>
            </a:r>
          </a:p>
          <a:p>
            <a:pPr algn="just"/>
            <a:r>
              <a:rPr lang="en-US" i="1" dirty="0"/>
              <a:t>Metering: </a:t>
            </a:r>
            <a:r>
              <a:rPr lang="en-US" dirty="0"/>
              <a:t>Providing a metering capability at some level of abstraction appropriate to the type of service (e.g., storage, processing, bandwidth, and active user accounts). </a:t>
            </a:r>
          </a:p>
          <a:p>
            <a:pPr algn="just"/>
            <a:r>
              <a:rPr lang="en-US" i="1" dirty="0"/>
              <a:t>SLA management: </a:t>
            </a:r>
            <a:r>
              <a:rPr lang="en-US" dirty="0"/>
              <a:t>Encompassing the SLA contract definition (basic schema with the </a:t>
            </a:r>
            <a:r>
              <a:rPr lang="en-US" dirty="0" err="1"/>
              <a:t>QoS</a:t>
            </a:r>
            <a:r>
              <a:rPr lang="en-US" dirty="0"/>
              <a:t> parameters), SLA monitoring and SLA enforcement according to defined policies. </a:t>
            </a:r>
          </a:p>
          <a:p>
            <a:endParaRPr lang="en-US" dirty="0"/>
          </a:p>
        </p:txBody>
      </p:sp>
      <p:sp>
        <p:nvSpPr>
          <p:cNvPr id="4" name="Date Placeholder 3"/>
          <p:cNvSpPr>
            <a:spLocks noGrp="1"/>
          </p:cNvSpPr>
          <p:nvPr>
            <p:ph type="dt" sz="half" idx="10"/>
          </p:nvPr>
        </p:nvSpPr>
        <p:spPr/>
        <p:txBody>
          <a:bodyPr/>
          <a:lstStyle/>
          <a:p>
            <a:fld id="{4B7ACC94-1189-4D4F-9C56-9EF4B31AC11E}"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67294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Management</a:t>
            </a:r>
          </a:p>
        </p:txBody>
      </p:sp>
      <p:sp>
        <p:nvSpPr>
          <p:cNvPr id="3" name="Content Placeholder 2"/>
          <p:cNvSpPr>
            <a:spLocks noGrp="1"/>
          </p:cNvSpPr>
          <p:nvPr>
            <p:ph idx="1"/>
          </p:nvPr>
        </p:nvSpPr>
        <p:spPr/>
        <p:txBody>
          <a:bodyPr>
            <a:normAutofit fontScale="92500"/>
          </a:bodyPr>
          <a:lstStyle/>
          <a:p>
            <a:pPr marL="0" indent="0">
              <a:buNone/>
            </a:pPr>
            <a:r>
              <a:rPr lang="en-US" b="1" dirty="0"/>
              <a:t>Portability and Interoperability </a:t>
            </a:r>
            <a:endParaRPr lang="en-US" dirty="0" smtClean="0"/>
          </a:p>
          <a:p>
            <a:pPr algn="just"/>
            <a:r>
              <a:rPr lang="en-US" dirty="0" smtClean="0"/>
              <a:t>For </a:t>
            </a:r>
            <a:r>
              <a:rPr lang="en-US" dirty="0"/>
              <a:t>portability, prospective customers are interested to know whether they can move their data or applications across multiple cloud environments at low cost and minimal disruption. </a:t>
            </a:r>
            <a:endParaRPr lang="en-US" dirty="0" smtClean="0"/>
          </a:p>
          <a:p>
            <a:pPr algn="just"/>
            <a:r>
              <a:rPr lang="en-US" dirty="0"/>
              <a:t>From an interoperability perspective, users are concerned about the capability to communicate between or among multiple clouds. </a:t>
            </a:r>
          </a:p>
        </p:txBody>
      </p:sp>
      <p:sp>
        <p:nvSpPr>
          <p:cNvPr id="4" name="Date Placeholder 3"/>
          <p:cNvSpPr>
            <a:spLocks noGrp="1"/>
          </p:cNvSpPr>
          <p:nvPr>
            <p:ph type="dt" sz="half" idx="10"/>
          </p:nvPr>
        </p:nvSpPr>
        <p:spPr/>
        <p:txBody>
          <a:bodyPr/>
          <a:lstStyle/>
          <a:p>
            <a:fld id="{4D717162-9F36-459A-B6E0-659EA8E48952}"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225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NIST cloud computing reference architecture </a:t>
            </a:r>
          </a:p>
        </p:txBody>
      </p:sp>
      <p:sp>
        <p:nvSpPr>
          <p:cNvPr id="3" name="Content Placeholder 2"/>
          <p:cNvSpPr>
            <a:spLocks noGrp="1"/>
          </p:cNvSpPr>
          <p:nvPr>
            <p:ph idx="1"/>
          </p:nvPr>
        </p:nvSpPr>
        <p:spPr/>
        <p:txBody>
          <a:bodyPr/>
          <a:lstStyle/>
          <a:p>
            <a:r>
              <a:rPr lang="en-US" dirty="0" smtClean="0"/>
              <a:t>It identifies </a:t>
            </a:r>
            <a:r>
              <a:rPr lang="en-US" dirty="0"/>
              <a:t>the major actors, their activities and functions in cloud computing. </a:t>
            </a:r>
            <a:endParaRPr lang="en-US" dirty="0" smtClean="0"/>
          </a:p>
          <a:p>
            <a:r>
              <a:rPr lang="en-US" dirty="0"/>
              <a:t>The </a:t>
            </a:r>
            <a:r>
              <a:rPr lang="en-US" dirty="0" smtClean="0"/>
              <a:t>following diagram </a:t>
            </a:r>
            <a:r>
              <a:rPr lang="en-US" dirty="0"/>
              <a:t>depicts a generic high-level architecture and is intended to facilitate the understanding of the requirements, uses, characteristics and standards of cloud computing. </a:t>
            </a:r>
          </a:p>
          <a:p>
            <a:pPr marL="0" indent="0">
              <a:buNone/>
            </a:pPr>
            <a:endParaRPr lang="en-US" dirty="0" smtClean="0"/>
          </a:p>
        </p:txBody>
      </p:sp>
      <p:sp>
        <p:nvSpPr>
          <p:cNvPr id="4" name="Date Placeholder 3"/>
          <p:cNvSpPr>
            <a:spLocks noGrp="1"/>
          </p:cNvSpPr>
          <p:nvPr>
            <p:ph type="dt" sz="half" idx="10"/>
          </p:nvPr>
        </p:nvSpPr>
        <p:spPr/>
        <p:txBody>
          <a:bodyPr/>
          <a:lstStyle/>
          <a:p>
            <a:fld id="{2E1D69D3-8698-49F5-93B3-9E93DF9057A0}"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90907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Cloud </a:t>
            </a:r>
            <a:r>
              <a:rPr lang="en-US" b="1" dirty="0"/>
              <a:t>Auditor </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A cloud auditor is a party that can perform an independent examination of cloud service controls with the intent to express an opinion </a:t>
            </a:r>
            <a:r>
              <a:rPr lang="en-US" dirty="0" smtClean="0"/>
              <a:t>thereon.</a:t>
            </a:r>
          </a:p>
          <a:p>
            <a:pPr marL="0" indent="0" algn="just">
              <a:buNone/>
            </a:pPr>
            <a:r>
              <a:rPr lang="en-US" dirty="0" smtClean="0"/>
              <a:t>A </a:t>
            </a:r>
            <a:r>
              <a:rPr lang="en-US" dirty="0"/>
              <a:t>cloud auditor can evaluate the services provided by a cloud provider in terms of security controls, privacy impact, performance, etc. </a:t>
            </a:r>
          </a:p>
        </p:txBody>
      </p:sp>
      <p:sp>
        <p:nvSpPr>
          <p:cNvPr id="4" name="Date Placeholder 3"/>
          <p:cNvSpPr>
            <a:spLocks noGrp="1"/>
          </p:cNvSpPr>
          <p:nvPr>
            <p:ph type="dt" sz="half" idx="10"/>
          </p:nvPr>
        </p:nvSpPr>
        <p:spPr/>
        <p:txBody>
          <a:bodyPr/>
          <a:lstStyle/>
          <a:p>
            <a:fld id="{8ACB6F43-6FE4-444A-B358-8C3B18648DE6}"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05664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a:t>
            </a:r>
            <a:r>
              <a:rPr lang="en-US" dirty="0" smtClean="0"/>
              <a:t> </a:t>
            </a:r>
            <a:r>
              <a:rPr lang="en-US" b="1" dirty="0"/>
              <a:t>Cloud Broker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As cloud computing evolves, the integration of cloud services can be too complex for cloud consumers to manage. </a:t>
            </a:r>
            <a:endParaRPr lang="en-US" dirty="0" smtClean="0"/>
          </a:p>
          <a:p>
            <a:pPr algn="just"/>
            <a:r>
              <a:rPr lang="en-US" dirty="0" smtClean="0"/>
              <a:t>A </a:t>
            </a:r>
            <a:r>
              <a:rPr lang="en-US" dirty="0"/>
              <a:t>cloud consumer may request cloud services from a cloud broker, instead of contacting a cloud provider directly. </a:t>
            </a:r>
            <a:endParaRPr lang="en-US" dirty="0" smtClean="0"/>
          </a:p>
          <a:p>
            <a:pPr algn="just"/>
            <a:r>
              <a:rPr lang="en-US" dirty="0" smtClean="0"/>
              <a:t>A </a:t>
            </a:r>
            <a:r>
              <a:rPr lang="en-US" dirty="0"/>
              <a:t>cloud broker is an entity that manages the use, performance and delivery of cloud services and negotiates relationships between cloud providers and cloud consumers. </a:t>
            </a:r>
          </a:p>
        </p:txBody>
      </p:sp>
      <p:sp>
        <p:nvSpPr>
          <p:cNvPr id="4" name="Date Placeholder 3"/>
          <p:cNvSpPr>
            <a:spLocks noGrp="1"/>
          </p:cNvSpPr>
          <p:nvPr>
            <p:ph type="dt" sz="half" idx="10"/>
          </p:nvPr>
        </p:nvSpPr>
        <p:spPr/>
        <p:txBody>
          <a:bodyPr/>
          <a:lstStyle/>
          <a:p>
            <a:fld id="{D905ABDB-CB44-4A28-B3A4-3280CFB4CD82}"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192756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general, a cloud broker can provide services in three categories : </a:t>
            </a:r>
            <a:br>
              <a:rPr lang="en-US" dirty="0"/>
            </a:br>
            <a:endParaRPr lang="en-US" dirty="0"/>
          </a:p>
        </p:txBody>
      </p:sp>
      <p:sp>
        <p:nvSpPr>
          <p:cNvPr id="3" name="Content Placeholder 2"/>
          <p:cNvSpPr>
            <a:spLocks noGrp="1"/>
          </p:cNvSpPr>
          <p:nvPr>
            <p:ph idx="1"/>
          </p:nvPr>
        </p:nvSpPr>
        <p:spPr>
          <a:xfrm>
            <a:off x="685800" y="1219200"/>
            <a:ext cx="7543800" cy="5287963"/>
          </a:xfrm>
        </p:spPr>
        <p:txBody>
          <a:bodyPr>
            <a:normAutofit/>
          </a:bodyPr>
          <a:lstStyle/>
          <a:p>
            <a:pPr algn="just"/>
            <a:r>
              <a:rPr lang="en-US" sz="2200" b="1" i="1" dirty="0" smtClean="0"/>
              <a:t>Service </a:t>
            </a:r>
            <a:r>
              <a:rPr lang="en-US" sz="2200" b="1" i="1" dirty="0"/>
              <a:t>Intermediation</a:t>
            </a:r>
            <a:r>
              <a:rPr lang="en-US" sz="2200" b="1" dirty="0"/>
              <a:t>: </a:t>
            </a:r>
            <a:r>
              <a:rPr lang="en-US" sz="2200" dirty="0"/>
              <a:t>A cloud broker enhances a given service by improving some specific capability and providing value-added services to cloud consumers. The improvement can be managing access to cloud services</a:t>
            </a:r>
            <a:r>
              <a:rPr lang="en-US" sz="2200" dirty="0" smtClean="0"/>
              <a:t>, </a:t>
            </a:r>
            <a:r>
              <a:rPr lang="en-US" sz="2200" dirty="0"/>
              <a:t>performance reporting, enhanced security, etc. </a:t>
            </a:r>
          </a:p>
          <a:p>
            <a:pPr algn="just"/>
            <a:r>
              <a:rPr lang="en-US" sz="2200" b="1" i="1" dirty="0"/>
              <a:t>Service Aggregation</a:t>
            </a:r>
            <a:r>
              <a:rPr lang="en-US" sz="2200" b="1" dirty="0"/>
              <a:t>: </a:t>
            </a:r>
            <a:r>
              <a:rPr lang="en-US" sz="2200" dirty="0"/>
              <a:t>A cloud broker combines and integrates multiple services into one or more new services. The broker provides data integration and ensures the secure data movement between the cloud consumer and multiple cloud providers. </a:t>
            </a:r>
          </a:p>
          <a:p>
            <a:pPr algn="just"/>
            <a:r>
              <a:rPr lang="en-US" sz="2200" b="1" i="1" dirty="0"/>
              <a:t>Service Arbitrage</a:t>
            </a:r>
            <a:r>
              <a:rPr lang="en-US" sz="2200" b="1" dirty="0"/>
              <a:t>: </a:t>
            </a:r>
            <a:r>
              <a:rPr lang="en-US" sz="2200" dirty="0"/>
              <a:t>Service arbitrage is similar to service aggregation except that the services being aggregated are not fixed. Service arbitrage means a broker has the flexibility to choose services from multiple agencies. </a:t>
            </a:r>
            <a:endParaRPr lang="en-US" dirty="0"/>
          </a:p>
          <a:p>
            <a:endParaRPr lang="en-US" dirty="0"/>
          </a:p>
        </p:txBody>
      </p:sp>
      <p:sp>
        <p:nvSpPr>
          <p:cNvPr id="4" name="Date Placeholder 3"/>
          <p:cNvSpPr>
            <a:spLocks noGrp="1"/>
          </p:cNvSpPr>
          <p:nvPr>
            <p:ph type="dt" sz="half" idx="10"/>
          </p:nvPr>
        </p:nvSpPr>
        <p:spPr/>
        <p:txBody>
          <a:bodyPr/>
          <a:lstStyle/>
          <a:p>
            <a:fld id="{BAA6B398-3126-49CE-B6DC-441E10952B2B}"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7019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a:t>
            </a:r>
            <a:r>
              <a:rPr lang="en-US" b="1" dirty="0"/>
              <a:t>C</a:t>
            </a:r>
            <a:r>
              <a:rPr lang="en-US" b="1" dirty="0" smtClean="0"/>
              <a:t>loud Carrier</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A cloud carrier acts as an intermediary that provides connectivity and transport of cloud services between cloud consumers and cloud providers. </a:t>
            </a:r>
            <a:endParaRPr lang="en-US" dirty="0" smtClean="0"/>
          </a:p>
          <a:p>
            <a:pPr algn="just"/>
            <a:r>
              <a:rPr lang="en-US" dirty="0" smtClean="0"/>
              <a:t>Cloud </a:t>
            </a:r>
            <a:r>
              <a:rPr lang="en-US" dirty="0"/>
              <a:t>carriers provide access to consumers through </a:t>
            </a:r>
            <a:r>
              <a:rPr lang="en-US" dirty="0" smtClean="0"/>
              <a:t>network, telecommunication </a:t>
            </a:r>
            <a:r>
              <a:rPr lang="en-US" dirty="0"/>
              <a:t>and other access devices. </a:t>
            </a:r>
            <a:endParaRPr lang="en-US" dirty="0" smtClean="0"/>
          </a:p>
          <a:p>
            <a:pPr algn="just"/>
            <a:r>
              <a:rPr lang="en-US" dirty="0" smtClean="0"/>
              <a:t>For </a:t>
            </a:r>
            <a:r>
              <a:rPr lang="en-US" dirty="0"/>
              <a:t>example, cloud consumers can obtain cloud services through network access devices, such as computers, laptops, mobile phones, mobile Internet devices (MIDs), </a:t>
            </a:r>
            <a:r>
              <a:rPr lang="en-US" dirty="0" err="1"/>
              <a:t>etc</a:t>
            </a:r>
            <a:r>
              <a:rPr lang="en-US" dirty="0"/>
              <a:t> </a:t>
            </a:r>
          </a:p>
        </p:txBody>
      </p:sp>
      <p:sp>
        <p:nvSpPr>
          <p:cNvPr id="4" name="Date Placeholder 3"/>
          <p:cNvSpPr>
            <a:spLocks noGrp="1"/>
          </p:cNvSpPr>
          <p:nvPr>
            <p:ph type="dt" sz="half" idx="10"/>
          </p:nvPr>
        </p:nvSpPr>
        <p:spPr/>
        <p:txBody>
          <a:bodyPr/>
          <a:lstStyle/>
          <a:p>
            <a:fld id="{2493B6A0-4033-4879-B817-3794F4FA5BCB}"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86603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28600"/>
            <a:ext cx="8763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668CAED6-AC62-4D6B-AEEF-F5B2C69FC71F}"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81867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NIST cloud computing reference architecture </a:t>
            </a:r>
          </a:p>
        </p:txBody>
      </p:sp>
      <p:sp>
        <p:nvSpPr>
          <p:cNvPr id="3" name="Content Placeholder 2"/>
          <p:cNvSpPr>
            <a:spLocks noGrp="1"/>
          </p:cNvSpPr>
          <p:nvPr>
            <p:ph idx="1"/>
          </p:nvPr>
        </p:nvSpPr>
        <p:spPr/>
        <p:txBody>
          <a:bodyPr>
            <a:normAutofit/>
          </a:bodyPr>
          <a:lstStyle/>
          <a:p>
            <a:pPr algn="just"/>
            <a:r>
              <a:rPr lang="en-US" dirty="0"/>
              <a:t>T</a:t>
            </a:r>
            <a:r>
              <a:rPr lang="en-US" dirty="0" smtClean="0"/>
              <a:t>he </a:t>
            </a:r>
            <a:r>
              <a:rPr lang="en-US" dirty="0"/>
              <a:t>NIST cloud computing reference architecture defines five major actors: </a:t>
            </a:r>
            <a:r>
              <a:rPr lang="en-US" i="1" dirty="0"/>
              <a:t>cloud consumer, cloud provider, cloud carrier, cloud auditor </a:t>
            </a:r>
            <a:r>
              <a:rPr lang="en-US" dirty="0"/>
              <a:t>and </a:t>
            </a:r>
            <a:r>
              <a:rPr lang="en-US" i="1" dirty="0"/>
              <a:t>cloud broker</a:t>
            </a:r>
            <a:r>
              <a:rPr lang="en-US" dirty="0"/>
              <a:t>. </a:t>
            </a:r>
            <a:endParaRPr lang="en-US" dirty="0" smtClean="0"/>
          </a:p>
          <a:p>
            <a:pPr algn="just"/>
            <a:r>
              <a:rPr lang="en-US" dirty="0" smtClean="0"/>
              <a:t>Each </a:t>
            </a:r>
            <a:r>
              <a:rPr lang="en-US" dirty="0"/>
              <a:t>actor is an entity (a person or an organization) that participates in a transaction or process and/or performs tasks in cloud computing. </a:t>
            </a:r>
            <a:endParaRPr lang="en-US" dirty="0" smtClean="0"/>
          </a:p>
        </p:txBody>
      </p:sp>
      <p:sp>
        <p:nvSpPr>
          <p:cNvPr id="4" name="Date Placeholder 3"/>
          <p:cNvSpPr>
            <a:spLocks noGrp="1"/>
          </p:cNvSpPr>
          <p:nvPr>
            <p:ph type="dt" sz="half" idx="10"/>
          </p:nvPr>
        </p:nvSpPr>
        <p:spPr/>
        <p:txBody>
          <a:bodyPr/>
          <a:lstStyle/>
          <a:p>
            <a:fld id="{CB509C52-D35E-4B8E-83A5-1D7CF2BC18EA}"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297880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in Cloud Computing</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630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02730154-F9F1-495A-92E9-42C27E1E2D3F}"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088457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sz="2400" b="1" dirty="0"/>
              <a:t>Interactions between the Actors in Cloud Computing </a:t>
            </a:r>
            <a:endParaRPr lang="en-US" sz="2400"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9" y="1447801"/>
            <a:ext cx="8482011" cy="5181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8C4E408A-2E9C-407A-AFD8-FCD29E9BB944}"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146848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Usage Scenario 1</a:t>
            </a:r>
            <a:r>
              <a:rPr lang="en-US" dirty="0"/>
              <a:t>:</a:t>
            </a:r>
          </a:p>
        </p:txBody>
      </p:sp>
      <p:sp>
        <p:nvSpPr>
          <p:cNvPr id="3" name="Content Placeholder 2"/>
          <p:cNvSpPr>
            <a:spLocks noGrp="1"/>
          </p:cNvSpPr>
          <p:nvPr>
            <p:ph idx="1"/>
          </p:nvPr>
        </p:nvSpPr>
        <p:spPr/>
        <p:txBody>
          <a:bodyPr>
            <a:normAutofit/>
          </a:bodyPr>
          <a:lstStyle/>
          <a:p>
            <a:pPr algn="just"/>
            <a:r>
              <a:rPr lang="en-US" sz="2700" dirty="0"/>
              <a:t>A cloud consumer may request service from a cloud broker instead of contacting a cloud provider directly. </a:t>
            </a:r>
            <a:endParaRPr lang="en-US" sz="2700" dirty="0" smtClean="0"/>
          </a:p>
          <a:p>
            <a:pPr algn="just"/>
            <a:r>
              <a:rPr lang="en-US" sz="2700" dirty="0" smtClean="0"/>
              <a:t>The </a:t>
            </a:r>
            <a:r>
              <a:rPr lang="en-US" sz="2700" dirty="0"/>
              <a:t>cloud broker may create a new service by combining multiple services or by enhancing an existing service. </a:t>
            </a:r>
            <a:endParaRPr lang="en-US" sz="2700" dirty="0" smtClean="0"/>
          </a:p>
          <a:p>
            <a:pPr algn="just"/>
            <a:r>
              <a:rPr lang="en-US" sz="2700" dirty="0" smtClean="0"/>
              <a:t>In </a:t>
            </a:r>
            <a:r>
              <a:rPr lang="en-US" sz="2700" dirty="0"/>
              <a:t>this example, the actual cloud providers are invisible to the cloud consumer and the cloud consumer interacts directly with the cloud </a:t>
            </a:r>
            <a:r>
              <a:rPr lang="en-US" sz="2700" dirty="0" smtClean="0"/>
              <a:t>broker.</a:t>
            </a:r>
          </a:p>
          <a:p>
            <a:endParaRPr lang="en-US" dirty="0"/>
          </a:p>
          <a:p>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5257799"/>
            <a:ext cx="81438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B5E943B3-052C-49C1-AB4A-C784CC506135}"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25238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Usage Scenario 2</a:t>
            </a:r>
            <a:r>
              <a:rPr lang="en-US" dirty="0"/>
              <a:t>:</a:t>
            </a: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100" dirty="0"/>
              <a:t>Cloud carriers provide the connectivity and transport of cloud services from cloud providers to cloud consumers</a:t>
            </a:r>
            <a:r>
              <a:rPr lang="en-US" sz="2100" dirty="0" smtClean="0"/>
              <a:t>.</a:t>
            </a:r>
          </a:p>
          <a:p>
            <a:pPr algn="just"/>
            <a:r>
              <a:rPr lang="en-US" sz="2100" dirty="0" smtClean="0"/>
              <a:t>A </a:t>
            </a:r>
            <a:r>
              <a:rPr lang="en-US" sz="2100" dirty="0"/>
              <a:t>cloud provider participates in and arranges for two unique service level agreements (SLAs), one with a cloud carrier (e.g. SLA2) and one with a cloud consumer (e.g. SLA1). </a:t>
            </a:r>
            <a:endParaRPr lang="en-US" sz="2100" dirty="0" smtClean="0"/>
          </a:p>
          <a:p>
            <a:pPr algn="just"/>
            <a:r>
              <a:rPr lang="en-US" sz="2100" dirty="0" smtClean="0"/>
              <a:t>A </a:t>
            </a:r>
            <a:r>
              <a:rPr lang="en-US" sz="2100" dirty="0"/>
              <a:t>cloud provider arranges service level agreements (SLAs) with a cloud carrier and may request dedicated and encrypted connections to ensure the cloud services are consumed at a consistent level according to the contractual obligations with the cloud consumers. </a:t>
            </a:r>
            <a:endParaRPr lang="en-US" sz="2100" dirty="0" smtClean="0"/>
          </a:p>
          <a:p>
            <a:pPr algn="just"/>
            <a:r>
              <a:rPr lang="en-US" sz="2100" dirty="0" smtClean="0"/>
              <a:t>In </a:t>
            </a:r>
            <a:r>
              <a:rPr lang="en-US" sz="2100" dirty="0"/>
              <a:t>this case, the provider may specify its requirements on capability, flexibility and functionality in SLA2 in order to provide essential requirements in SLA1. </a:t>
            </a:r>
          </a:p>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334000"/>
            <a:ext cx="6705600" cy="131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7536A5E-C1A2-48D9-97A8-EAFAFE6D3207}"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17473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Usage Scenario 3</a:t>
            </a:r>
            <a:r>
              <a:rPr lang="en-US" dirty="0"/>
              <a:t>:</a:t>
            </a:r>
          </a:p>
        </p:txBody>
      </p:sp>
      <p:sp>
        <p:nvSpPr>
          <p:cNvPr id="3" name="Content Placeholder 2"/>
          <p:cNvSpPr>
            <a:spLocks noGrp="1"/>
          </p:cNvSpPr>
          <p:nvPr>
            <p:ph idx="1"/>
          </p:nvPr>
        </p:nvSpPr>
        <p:spPr/>
        <p:txBody>
          <a:bodyPr/>
          <a:lstStyle/>
          <a:p>
            <a:r>
              <a:rPr lang="en-US" dirty="0"/>
              <a:t>For a cloud service, a cloud auditor conducts independent assessments of the operation and security of the cloud service implementation. </a:t>
            </a:r>
            <a:endParaRPr lang="en-US" dirty="0" smtClean="0"/>
          </a:p>
          <a:p>
            <a:r>
              <a:rPr lang="en-US" dirty="0" smtClean="0"/>
              <a:t>The </a:t>
            </a:r>
            <a:r>
              <a:rPr lang="en-US" dirty="0"/>
              <a:t>audit may involve interactions with both the Cloud Consumer and the Cloud Provider. </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800600"/>
            <a:ext cx="55435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8FB12334-2CD3-466B-A9A4-0DAE2259950B}" type="datetime1">
              <a:rPr lang="en-US" smtClean="0"/>
              <a:t>8/5/2024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29873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1502</Words>
  <Application>Microsoft Office PowerPoint</Application>
  <PresentationFormat>On-screen Show (4:3)</PresentationFormat>
  <Paragraphs>131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NIST (National Institute of Standards and Technology) Cloud Computing Reference Architecture   Dr. Brijendra Singh</vt:lpstr>
      <vt:lpstr>NIST cloud computing reference architecture </vt:lpstr>
      <vt:lpstr>PowerPoint Presentation</vt:lpstr>
      <vt:lpstr>NIST cloud computing reference architecture </vt:lpstr>
      <vt:lpstr>Actors in Cloud Computing</vt:lpstr>
      <vt:lpstr>Interactions between the Actors in Cloud Computing </vt:lpstr>
      <vt:lpstr>Example Usage Scenario 1:</vt:lpstr>
      <vt:lpstr>Example Usage Scenario 2:</vt:lpstr>
      <vt:lpstr>Example Usage Scenario 3:</vt:lpstr>
      <vt:lpstr>1. Cloud Consumer </vt:lpstr>
      <vt:lpstr>Cloud Consumer </vt:lpstr>
      <vt:lpstr>Example Services Available to a Cloud Consumer </vt:lpstr>
      <vt:lpstr>2. Cloud Provider –Major activities</vt:lpstr>
      <vt:lpstr>Cloud Provider</vt:lpstr>
      <vt:lpstr>A three-layered model</vt:lpstr>
      <vt:lpstr>A three-layered model</vt:lpstr>
      <vt:lpstr>Cloud Service Management</vt:lpstr>
      <vt:lpstr>Cloud Service Management</vt:lpstr>
      <vt:lpstr>Cloud Service Management</vt:lpstr>
      <vt:lpstr>3. Cloud Auditor </vt:lpstr>
      <vt:lpstr>4. Cloud Broker </vt:lpstr>
      <vt:lpstr>In general, a cloud broker can provide services in three categories :  </vt:lpstr>
      <vt:lpstr>5. Cloud Carrier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cloud computing reference architecture </dc:title>
  <dc:creator>Brijendra Singh</dc:creator>
  <cp:lastModifiedBy>Dell</cp:lastModifiedBy>
  <cp:revision>34</cp:revision>
  <dcterms:created xsi:type="dcterms:W3CDTF">2006-08-16T00:00:00Z</dcterms:created>
  <dcterms:modified xsi:type="dcterms:W3CDTF">2024-08-05T09:16:27Z</dcterms:modified>
</cp:coreProperties>
</file>