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1" r:id="rId9"/>
    <p:sldId id="267" r:id="rId10"/>
    <p:sldId id="268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75853-6534-455A-BA3A-F89AE8925FA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85CE3-6342-4297-BEF2-568308907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9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ISL-Inner</a:t>
            </a:r>
            <a:r>
              <a:rPr lang="en-US" baseline="0" dirty="0" smtClean="0"/>
              <a:t> Switch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85CE3-6342-4297-BEF2-5683089070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8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Storage </a:t>
            </a:r>
            <a:r>
              <a:rPr lang="en-US" dirty="0" smtClean="0"/>
              <a:t>Virtualization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Brijendra</a:t>
            </a:r>
            <a:r>
              <a:rPr lang="en-US" dirty="0" smtClean="0"/>
              <a:t> Singh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in-band </a:t>
            </a:r>
            <a:r>
              <a:rPr 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i="1" dirty="0"/>
              <a:t>in-band </a:t>
            </a:r>
            <a:r>
              <a:rPr lang="en-US" dirty="0"/>
              <a:t>implementation places the virtualization function in the </a:t>
            </a:r>
            <a:r>
              <a:rPr lang="en-US" dirty="0" smtClean="0"/>
              <a:t>data path.</a:t>
            </a:r>
          </a:p>
          <a:p>
            <a:pPr algn="just"/>
            <a:r>
              <a:rPr lang="en-US" dirty="0"/>
              <a:t>While processing, data packets are often </a:t>
            </a:r>
            <a:r>
              <a:rPr lang="en-US" dirty="0" smtClean="0"/>
              <a:t>cached by </a:t>
            </a:r>
            <a:r>
              <a:rPr lang="en-US" dirty="0"/>
              <a:t>the appliance and then forwarded to the appropriate target. </a:t>
            </a:r>
            <a:endParaRPr lang="en-US" dirty="0" smtClean="0"/>
          </a:p>
          <a:p>
            <a:pPr algn="just"/>
            <a:r>
              <a:rPr lang="en-US" dirty="0" smtClean="0"/>
              <a:t>An in-band implementation </a:t>
            </a:r>
            <a:r>
              <a:rPr lang="en-US" dirty="0"/>
              <a:t>is software-based and data storing and forwarding through </a:t>
            </a:r>
            <a:r>
              <a:rPr lang="en-US" dirty="0" smtClean="0"/>
              <a:t>the appliance </a:t>
            </a:r>
            <a:r>
              <a:rPr lang="en-US" dirty="0"/>
              <a:t>results in additional latency. It introduces a delay in the </a:t>
            </a:r>
            <a:r>
              <a:rPr lang="en-US" dirty="0" smtClean="0"/>
              <a:t>application response </a:t>
            </a:r>
            <a:r>
              <a:rPr lang="en-US" dirty="0"/>
              <a:t>time because the data remains in the network for some time </a:t>
            </a:r>
            <a:r>
              <a:rPr lang="en-US" dirty="0" smtClean="0"/>
              <a:t>before being </a:t>
            </a:r>
            <a:r>
              <a:rPr lang="en-US" dirty="0"/>
              <a:t>committed to disk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terms of infrastructure, the in-band architecture increases complexity </a:t>
            </a:r>
            <a:r>
              <a:rPr lang="en-US" dirty="0" smtClean="0"/>
              <a:t>and adds </a:t>
            </a:r>
            <a:r>
              <a:rPr lang="en-US" dirty="0"/>
              <a:t>a new layer of virtualization (the appliance), while limiting the ability </a:t>
            </a:r>
            <a:r>
              <a:rPr lang="en-US" dirty="0" smtClean="0"/>
              <a:t>to scale </a:t>
            </a:r>
            <a:r>
              <a:rPr lang="en-US" dirty="0"/>
              <a:t>the storage infrastructure.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7" y="914400"/>
            <a:ext cx="6715125" cy="543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9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696075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39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7924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77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1" y="457200"/>
            <a:ext cx="8998665" cy="6039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5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823480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830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SNIA (Storage Networking Industry Association) storage virtualization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It provides </a:t>
            </a:r>
            <a:r>
              <a:rPr lang="en-US" dirty="0"/>
              <a:t>a systematic classification of storage </a:t>
            </a:r>
            <a:r>
              <a:rPr lang="en-US" dirty="0" smtClean="0"/>
              <a:t>virtualization, with </a:t>
            </a:r>
            <a:r>
              <a:rPr lang="en-US" dirty="0"/>
              <a:t>three levels defining what, where, and how storage can be virtualized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first level of the storage virtualization taxonomy addresses “what” </a:t>
            </a:r>
            <a:r>
              <a:rPr lang="en-US" dirty="0" smtClean="0"/>
              <a:t>is created</a:t>
            </a:r>
            <a:r>
              <a:rPr lang="en-US" dirty="0"/>
              <a:t>. It specifies the types of virtualization: block virtualization, file </a:t>
            </a:r>
            <a:r>
              <a:rPr lang="en-US" dirty="0" smtClean="0"/>
              <a:t>virtualization, disk </a:t>
            </a:r>
            <a:r>
              <a:rPr lang="en-US" dirty="0"/>
              <a:t>virtualization, tape virtualization, or any other device virtualization.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8030589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8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SNIA (Storage Networking Industry Association) storage virtualization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second level describes “where” the virtualization can take place. </a:t>
            </a:r>
            <a:r>
              <a:rPr lang="en-US" dirty="0" smtClean="0"/>
              <a:t>This requires </a:t>
            </a:r>
            <a:r>
              <a:rPr lang="en-US" dirty="0"/>
              <a:t>a multilevel approach that characterizes virtualization at all three </a:t>
            </a:r>
            <a:r>
              <a:rPr lang="en-US" dirty="0" smtClean="0"/>
              <a:t>levels of </a:t>
            </a:r>
            <a:r>
              <a:rPr lang="en-US" dirty="0"/>
              <a:t>the storage environment: server, storage network, and </a:t>
            </a:r>
            <a:r>
              <a:rPr lang="en-US" dirty="0" smtClean="0"/>
              <a:t>storage.</a:t>
            </a:r>
          </a:p>
          <a:p>
            <a:pPr algn="just"/>
            <a:r>
              <a:rPr lang="en-US" dirty="0"/>
              <a:t>An effective virtualization strategy distributes the </a:t>
            </a:r>
            <a:r>
              <a:rPr lang="en-US" dirty="0" smtClean="0"/>
              <a:t>intelligence across </a:t>
            </a:r>
            <a:r>
              <a:rPr lang="en-US" dirty="0"/>
              <a:t>all three levels while centralizing the management and control functions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1. Data </a:t>
            </a:r>
            <a:r>
              <a:rPr lang="en-US" dirty="0"/>
              <a:t>storage functions—such as RAID, caching, checksums, and </a:t>
            </a:r>
            <a:r>
              <a:rPr lang="en-US" dirty="0" smtClean="0"/>
              <a:t>hardware scanning—should </a:t>
            </a:r>
            <a:r>
              <a:rPr lang="en-US" dirty="0"/>
              <a:t>remain on the array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2. Similarly</a:t>
            </a:r>
            <a:r>
              <a:rPr lang="en-US" dirty="0"/>
              <a:t>, the host should </a:t>
            </a:r>
            <a:r>
              <a:rPr lang="en-US" dirty="0" smtClean="0"/>
              <a:t>control application-focused </a:t>
            </a:r>
            <a:r>
              <a:rPr lang="en-US" dirty="0"/>
              <a:t>areas, such as clustering and application failover, and </a:t>
            </a:r>
            <a:r>
              <a:rPr lang="en-US" dirty="0" smtClean="0"/>
              <a:t>volume management </a:t>
            </a:r>
            <a:r>
              <a:rPr lang="en-US" dirty="0"/>
              <a:t>of raw disks.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3. However</a:t>
            </a:r>
            <a:r>
              <a:rPr lang="en-US" dirty="0"/>
              <a:t>, path redirection, path failover, </a:t>
            </a:r>
            <a:r>
              <a:rPr lang="en-US" dirty="0" smtClean="0"/>
              <a:t>data access</a:t>
            </a:r>
            <a:r>
              <a:rPr lang="en-US" dirty="0"/>
              <a:t>, and distribution or load-balancing capabilities should be moved to </a:t>
            </a:r>
            <a:r>
              <a:rPr lang="en-US" dirty="0" smtClean="0"/>
              <a:t>the switch </a:t>
            </a:r>
            <a:r>
              <a:rPr lang="en-US" dirty="0"/>
              <a:t>or the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Storage virtualization at different levels of the storage environment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19" y="1371600"/>
            <a:ext cx="861442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533400"/>
            <a:ext cx="67437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4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out-of-band </a:t>
            </a:r>
            <a:r>
              <a:rPr 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V</a:t>
            </a:r>
            <a:r>
              <a:rPr lang="en-US" dirty="0" smtClean="0"/>
              <a:t>irtualized environment </a:t>
            </a:r>
            <a:r>
              <a:rPr lang="en-US" dirty="0"/>
              <a:t>configuration is stored external to the data path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</a:t>
            </a:r>
            <a:r>
              <a:rPr lang="en-US" dirty="0" smtClean="0"/>
              <a:t>configuration is </a:t>
            </a:r>
            <a:r>
              <a:rPr lang="en-US" dirty="0"/>
              <a:t>also called split-path because the control and data paths are split (the </a:t>
            </a:r>
            <a:r>
              <a:rPr lang="en-US" dirty="0" smtClean="0"/>
              <a:t>control path </a:t>
            </a:r>
            <a:r>
              <a:rPr lang="en-US" dirty="0"/>
              <a:t>runs through the appliance, the data path does not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This </a:t>
            </a:r>
            <a:r>
              <a:rPr lang="en-US" dirty="0" smtClean="0"/>
              <a:t>configuration enables </a:t>
            </a:r>
            <a:r>
              <a:rPr lang="en-US" dirty="0"/>
              <a:t>the environment to process data at a network speed with only </a:t>
            </a:r>
            <a:r>
              <a:rPr lang="en-US" dirty="0" smtClean="0"/>
              <a:t>minimal latency </a:t>
            </a:r>
            <a:r>
              <a:rPr lang="en-US" dirty="0"/>
              <a:t>added for translation of the virtual configuration to the physical storage</a:t>
            </a:r>
            <a:r>
              <a:rPr lang="en-US" dirty="0" smtClean="0"/>
              <a:t>.</a:t>
            </a:r>
          </a:p>
          <a:p>
            <a:r>
              <a:rPr lang="en-US" dirty="0"/>
              <a:t>Since the virtualization </a:t>
            </a:r>
            <a:r>
              <a:rPr lang="en-US" dirty="0" smtClean="0"/>
              <a:t>appliance is </a:t>
            </a:r>
            <a:r>
              <a:rPr lang="en-US" dirty="0"/>
              <a:t>hardware-based and optimized for </a:t>
            </a:r>
            <a:r>
              <a:rPr lang="en-US" dirty="0" err="1"/>
              <a:t>Fibre</a:t>
            </a:r>
            <a:r>
              <a:rPr lang="en-US" dirty="0"/>
              <a:t> Channel communication, it can </a:t>
            </a:r>
            <a:r>
              <a:rPr lang="en-US" dirty="0" smtClean="0"/>
              <a:t>be scaled </a:t>
            </a:r>
            <a:r>
              <a:rPr lang="en-US" dirty="0"/>
              <a:t>significantly.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addition, because the data is unaltered in an </a:t>
            </a:r>
            <a:r>
              <a:rPr lang="en-US" dirty="0" smtClean="0"/>
              <a:t>out-of-band implementation</a:t>
            </a:r>
            <a:r>
              <a:rPr lang="en-US" dirty="0"/>
              <a:t>, many of the existing array features and functions can be </a:t>
            </a:r>
            <a:r>
              <a:rPr lang="en-US" dirty="0" smtClean="0"/>
              <a:t>utilized in </a:t>
            </a:r>
            <a:r>
              <a:rPr lang="en-US" dirty="0"/>
              <a:t>addition to the benefits provided by virtualization.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458</Words>
  <Application>Microsoft Office PowerPoint</Application>
  <PresentationFormat>On-screen Show (4:3)</PresentationFormat>
  <Paragraphs>24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Storage Virtualization  Brijendra Singh</vt:lpstr>
      <vt:lpstr>PowerPoint Presentation</vt:lpstr>
      <vt:lpstr>PowerPoint Presentation</vt:lpstr>
      <vt:lpstr>SNIA (Storage Networking Industry Association) storage virtualization taxonomy</vt:lpstr>
      <vt:lpstr>PowerPoint Presentation</vt:lpstr>
      <vt:lpstr>SNIA (Storage Networking Industry Association) storage virtualization taxonomy</vt:lpstr>
      <vt:lpstr>Storage virtualization at different levels of the storage environment</vt:lpstr>
      <vt:lpstr>PowerPoint Presentation</vt:lpstr>
      <vt:lpstr>out-of-band implementation</vt:lpstr>
      <vt:lpstr>in-band implementation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Virtualization</dc:title>
  <dc:creator>Brijendra Singh</dc:creator>
  <cp:lastModifiedBy>Dell</cp:lastModifiedBy>
  <cp:revision>10</cp:revision>
  <dcterms:created xsi:type="dcterms:W3CDTF">2006-08-16T00:00:00Z</dcterms:created>
  <dcterms:modified xsi:type="dcterms:W3CDTF">2024-09-16T11:26:19Z</dcterms:modified>
</cp:coreProperties>
</file>