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58" r:id="rId4"/>
    <p:sldId id="287" r:id="rId5"/>
    <p:sldId id="288" r:id="rId6"/>
    <p:sldId id="289" r:id="rId7"/>
    <p:sldId id="285" r:id="rId8"/>
    <p:sldId id="286" r:id="rId9"/>
    <p:sldId id="259" r:id="rId10"/>
    <p:sldId id="292" r:id="rId11"/>
    <p:sldId id="291" r:id="rId12"/>
    <p:sldId id="290" r:id="rId13"/>
    <p:sldId id="260" r:id="rId14"/>
    <p:sldId id="261" r:id="rId15"/>
    <p:sldId id="262" r:id="rId16"/>
    <p:sldId id="263" r:id="rId17"/>
    <p:sldId id="29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94" r:id="rId32"/>
    <p:sldId id="295" r:id="rId33"/>
    <p:sldId id="283" r:id="rId34"/>
    <p:sldId id="284" r:id="rId35"/>
    <p:sldId id="278" r:id="rId36"/>
    <p:sldId id="279" r:id="rId37"/>
    <p:sldId id="280" r:id="rId38"/>
    <p:sldId id="281" r:id="rId39"/>
    <p:sldId id="282" r:id="rId40"/>
    <p:sldId id="296" r:id="rId41"/>
    <p:sldId id="297" r:id="rId42"/>
    <p:sldId id="298" r:id="rId43"/>
    <p:sldId id="299" r:id="rId44"/>
    <p:sldId id="300" r:id="rId45"/>
    <p:sldId id="301" r:id="rId46"/>
    <p:sldId id="302"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5BC02C-1BCA-44D5-9DCE-4815DEEA122C}" type="datetimeFigureOut">
              <a:rPr lang="en-US" smtClean="0"/>
              <a:t>9/25/2024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89B1CC-0EFD-442E-8486-A612EB56B8A8}" type="slidenum">
              <a:rPr lang="en-US" smtClean="0"/>
              <a:t>‹#›</a:t>
            </a:fld>
            <a:endParaRPr lang="en-US"/>
          </a:p>
        </p:txBody>
      </p:sp>
    </p:spTree>
    <p:extLst>
      <p:ext uri="{BB962C8B-B14F-4D97-AF65-F5344CB8AC3E}">
        <p14:creationId xmlns:p14="http://schemas.microsoft.com/office/powerpoint/2010/main" val="1765313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Daemon</a:t>
            </a:r>
            <a:r>
              <a:rPr lang="en-US" baseline="0" dirty="0" smtClean="0"/>
              <a:t> is a program that runs continuously as a background process and wakes up to handle periodic service request.</a:t>
            </a:r>
            <a:endParaRPr lang="en-US" dirty="0"/>
          </a:p>
        </p:txBody>
      </p:sp>
      <p:sp>
        <p:nvSpPr>
          <p:cNvPr id="4" name="Slide Number Placeholder 3"/>
          <p:cNvSpPr>
            <a:spLocks noGrp="1"/>
          </p:cNvSpPr>
          <p:nvPr>
            <p:ph type="sldNum" sz="quarter" idx="10"/>
          </p:nvPr>
        </p:nvSpPr>
        <p:spPr/>
        <p:txBody>
          <a:bodyPr/>
          <a:lstStyle/>
          <a:p>
            <a:fld id="{B789B1CC-0EFD-442E-8486-A612EB56B8A8}" type="slidenum">
              <a:rPr lang="en-US" smtClean="0"/>
              <a:t>14</a:t>
            </a:fld>
            <a:endParaRPr lang="en-US"/>
          </a:p>
        </p:txBody>
      </p:sp>
    </p:spTree>
    <p:extLst>
      <p:ext uri="{BB962C8B-B14F-4D97-AF65-F5344CB8AC3E}">
        <p14:creationId xmlns:p14="http://schemas.microsoft.com/office/powerpoint/2010/main" val="908180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89B1CC-0EFD-442E-8486-A612EB56B8A8}" type="slidenum">
              <a:rPr lang="en-US" smtClean="0"/>
              <a:t>16</a:t>
            </a:fld>
            <a:endParaRPr lang="en-US"/>
          </a:p>
        </p:txBody>
      </p:sp>
    </p:spTree>
    <p:extLst>
      <p:ext uri="{BB962C8B-B14F-4D97-AF65-F5344CB8AC3E}">
        <p14:creationId xmlns:p14="http://schemas.microsoft.com/office/powerpoint/2010/main" val="3700747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FsImage</a:t>
            </a:r>
            <a:r>
              <a:rPr lang="en-US" dirty="0" smtClean="0"/>
              <a:t> is a file stored on the OS </a:t>
            </a:r>
            <a:r>
              <a:rPr lang="en-US" dirty="0" err="1" smtClean="0"/>
              <a:t>filesystem</a:t>
            </a:r>
            <a:r>
              <a:rPr lang="en-US" dirty="0" smtClean="0"/>
              <a:t> that contains the complete directory structure (namespace) of the HDFS </a:t>
            </a:r>
            <a:endParaRPr lang="en-US" dirty="0"/>
          </a:p>
        </p:txBody>
      </p:sp>
      <p:sp>
        <p:nvSpPr>
          <p:cNvPr id="4" name="Slide Number Placeholder 3"/>
          <p:cNvSpPr>
            <a:spLocks noGrp="1"/>
          </p:cNvSpPr>
          <p:nvPr>
            <p:ph type="sldNum" sz="quarter" idx="10"/>
          </p:nvPr>
        </p:nvSpPr>
        <p:spPr/>
        <p:txBody>
          <a:bodyPr/>
          <a:lstStyle/>
          <a:p>
            <a:fld id="{B789B1CC-0EFD-442E-8486-A612EB56B8A8}" type="slidenum">
              <a:rPr lang="en-US" smtClean="0"/>
              <a:t>18</a:t>
            </a:fld>
            <a:endParaRPr lang="en-US"/>
          </a:p>
        </p:txBody>
      </p:sp>
    </p:spTree>
    <p:extLst>
      <p:ext uri="{BB962C8B-B14F-4D97-AF65-F5344CB8AC3E}">
        <p14:creationId xmlns:p14="http://schemas.microsoft.com/office/powerpoint/2010/main" val="1757786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Secondary name node is also called check point node</a:t>
            </a:r>
            <a:endParaRPr lang="en-US" dirty="0"/>
          </a:p>
        </p:txBody>
      </p:sp>
      <p:sp>
        <p:nvSpPr>
          <p:cNvPr id="4" name="Slide Number Placeholder 3"/>
          <p:cNvSpPr>
            <a:spLocks noGrp="1"/>
          </p:cNvSpPr>
          <p:nvPr>
            <p:ph type="sldNum" sz="quarter" idx="10"/>
          </p:nvPr>
        </p:nvSpPr>
        <p:spPr/>
        <p:txBody>
          <a:bodyPr/>
          <a:lstStyle/>
          <a:p>
            <a:fld id="{B789B1CC-0EFD-442E-8486-A612EB56B8A8}" type="slidenum">
              <a:rPr lang="en-US" smtClean="0"/>
              <a:t>27</a:t>
            </a:fld>
            <a:endParaRPr lang="en-US"/>
          </a:p>
        </p:txBody>
      </p:sp>
    </p:spTree>
    <p:extLst>
      <p:ext uri="{BB962C8B-B14F-4D97-AF65-F5344CB8AC3E}">
        <p14:creationId xmlns:p14="http://schemas.microsoft.com/office/powerpoint/2010/main" val="1860772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ata-flair.training/blogs/hadoop-yarn-resource-manager/" TargetMode="External"/><Relationship Id="rId2" Type="http://schemas.openxmlformats.org/officeDocument/2006/relationships/hyperlink" Target="https://data-flair.training/blogs/hadoop-yarn-tutoria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data-flair.training/blogs/hadoop-hdfs-namenode-high-availability/"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hbase.apache.org/" TargetMode="External"/><Relationship Id="rId2" Type="http://schemas.openxmlformats.org/officeDocument/2006/relationships/hyperlink" Target="https://hive.apache.org/" TargetMode="External"/><Relationship Id="rId1" Type="http://schemas.openxmlformats.org/officeDocument/2006/relationships/slideLayout" Target="../slideLayouts/slideLayout2.xml"/><Relationship Id="rId4" Type="http://schemas.openxmlformats.org/officeDocument/2006/relationships/hyperlink" Target="https://pig.apache.org/"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sqoop.apache.org/" TargetMode="External"/><Relationship Id="rId2" Type="http://schemas.openxmlformats.org/officeDocument/2006/relationships/hyperlink" Target="https://impala.apache.org/" TargetMode="External"/><Relationship Id="rId1" Type="http://schemas.openxmlformats.org/officeDocument/2006/relationships/slideLayout" Target="../slideLayouts/slideLayout2.xml"/><Relationship Id="rId5" Type="http://schemas.openxmlformats.org/officeDocument/2006/relationships/hyperlink" Target="https://oozie.apache.org/" TargetMode="External"/><Relationship Id="rId4" Type="http://schemas.openxmlformats.org/officeDocument/2006/relationships/hyperlink" Target="https://zookeeper.apache.or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HADOOP</a:t>
            </a:r>
            <a:br>
              <a:rPr lang="en-US" dirty="0" smtClean="0"/>
            </a:br>
            <a:r>
              <a:rPr lang="en-US" dirty="0" smtClean="0"/>
              <a:t/>
            </a:r>
            <a:br>
              <a:rPr lang="en-US" dirty="0" smtClean="0"/>
            </a:br>
            <a:r>
              <a:rPr lang="en-US" sz="2200" dirty="0" smtClean="0"/>
              <a:t>Dr. Daphne Lopez and Dr. </a:t>
            </a:r>
            <a:r>
              <a:rPr lang="en-US" sz="2200" dirty="0" err="1" smtClean="0"/>
              <a:t>Brijendra</a:t>
            </a:r>
            <a:r>
              <a:rPr lang="en-US" sz="2200" dirty="0" smtClean="0"/>
              <a:t> Singh</a:t>
            </a:r>
            <a:r>
              <a:rPr lang="en-US" dirty="0" smtClean="0"/>
              <a:t/>
            </a:r>
            <a:br>
              <a:rPr lang="en-US" dirty="0" smtClean="0"/>
            </a:br>
            <a:r>
              <a:rPr lang="en-US" sz="2200" dirty="0" smtClean="0"/>
              <a:t>VIT Vellore</a:t>
            </a:r>
            <a:endParaRPr lang="en-US" sz="2200" dirty="0"/>
          </a:p>
        </p:txBody>
      </p:sp>
    </p:spTree>
    <p:extLst>
      <p:ext uri="{BB962C8B-B14F-4D97-AF65-F5344CB8AC3E}">
        <p14:creationId xmlns:p14="http://schemas.microsoft.com/office/powerpoint/2010/main" val="31243955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Suitable for Big Data Analysis</a:t>
            </a:r>
          </a:p>
        </p:txBody>
      </p:sp>
      <p:sp>
        <p:nvSpPr>
          <p:cNvPr id="3" name="Content Placeholder 2"/>
          <p:cNvSpPr>
            <a:spLocks noGrp="1"/>
          </p:cNvSpPr>
          <p:nvPr>
            <p:ph idx="1"/>
          </p:nvPr>
        </p:nvSpPr>
        <p:spPr/>
        <p:txBody>
          <a:bodyPr/>
          <a:lstStyle/>
          <a:p>
            <a:pPr algn="just"/>
            <a:r>
              <a:rPr lang="en-US" dirty="0"/>
              <a:t>As an open source framework that can run on commodity hardware and has a large ecosystem of tools, </a:t>
            </a:r>
            <a:r>
              <a:rPr lang="en-US" dirty="0" err="1"/>
              <a:t>Hadoop</a:t>
            </a:r>
            <a:r>
              <a:rPr lang="en-US" dirty="0"/>
              <a:t> is a low-cost option for the storage and management of big data. </a:t>
            </a:r>
          </a:p>
        </p:txBody>
      </p:sp>
    </p:spTree>
    <p:extLst>
      <p:ext uri="{BB962C8B-B14F-4D97-AF65-F5344CB8AC3E}">
        <p14:creationId xmlns:p14="http://schemas.microsoft.com/office/powerpoint/2010/main" val="93329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Scalability</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dirty="0" err="1"/>
              <a:t>Hadoop</a:t>
            </a:r>
            <a:r>
              <a:rPr lang="en-US" dirty="0"/>
              <a:t> is important as one of the primary tools to store and process huge amounts of data quickly. It does this by using a distributed computing model which enables the fast processing of data that can be rapidly scaled by adding computing nodes.</a:t>
            </a:r>
          </a:p>
        </p:txBody>
      </p:sp>
    </p:spTree>
    <p:extLst>
      <p:ext uri="{BB962C8B-B14F-4D97-AF65-F5344CB8AC3E}">
        <p14:creationId xmlns:p14="http://schemas.microsoft.com/office/powerpoint/2010/main" val="17093092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Fault </a:t>
            </a:r>
            <a:r>
              <a:rPr lang="en-US" dirty="0"/>
              <a:t>Tolerance</a:t>
            </a:r>
            <a:br>
              <a:rPr lang="en-US" dirty="0"/>
            </a:br>
            <a:endParaRPr lang="en-US" dirty="0"/>
          </a:p>
        </p:txBody>
      </p:sp>
      <p:sp>
        <p:nvSpPr>
          <p:cNvPr id="3" name="Content Placeholder 2"/>
          <p:cNvSpPr>
            <a:spLocks noGrp="1"/>
          </p:cNvSpPr>
          <p:nvPr>
            <p:ph idx="1"/>
          </p:nvPr>
        </p:nvSpPr>
        <p:spPr/>
        <p:txBody>
          <a:bodyPr/>
          <a:lstStyle/>
          <a:p>
            <a:pPr marL="0" indent="0" algn="just">
              <a:buNone/>
            </a:pPr>
            <a:r>
              <a:rPr lang="en-US" dirty="0"/>
              <a:t>As a distributed computing model, </a:t>
            </a:r>
            <a:r>
              <a:rPr lang="en-US" dirty="0" err="1"/>
              <a:t>Hadoop</a:t>
            </a:r>
            <a:r>
              <a:rPr lang="en-US" dirty="0"/>
              <a:t> allows for fault tolerance and system resilience, meaning if one of the hardware nodes fail, jobs are redirected to other nodes. </a:t>
            </a:r>
            <a:endParaRPr lang="en-US" dirty="0" smtClean="0"/>
          </a:p>
          <a:p>
            <a:pPr marL="0" indent="0" algn="just">
              <a:buNone/>
            </a:pPr>
            <a:r>
              <a:rPr lang="en-US" dirty="0" smtClean="0"/>
              <a:t>Data </a:t>
            </a:r>
            <a:r>
              <a:rPr lang="en-US" dirty="0"/>
              <a:t>stored on one </a:t>
            </a:r>
            <a:r>
              <a:rPr lang="en-US" dirty="0" err="1"/>
              <a:t>Hadoop</a:t>
            </a:r>
            <a:r>
              <a:rPr lang="en-US" dirty="0"/>
              <a:t> cluster is replicated across other nodes within the system to fortify against the possibility of hardware or software failure.</a:t>
            </a:r>
          </a:p>
        </p:txBody>
      </p:sp>
    </p:spTree>
    <p:extLst>
      <p:ext uri="{BB962C8B-B14F-4D97-AF65-F5344CB8AC3E}">
        <p14:creationId xmlns:p14="http://schemas.microsoft.com/office/powerpoint/2010/main" val="41638804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Hadoop</a:t>
            </a:r>
            <a:r>
              <a:rPr lang="en-US" dirty="0"/>
              <a:t> Architecture</a:t>
            </a:r>
          </a:p>
        </p:txBody>
      </p:sp>
      <p:sp>
        <p:nvSpPr>
          <p:cNvPr id="3" name="Content Placeholder 2"/>
          <p:cNvSpPr>
            <a:spLocks noGrp="1"/>
          </p:cNvSpPr>
          <p:nvPr>
            <p:ph idx="1"/>
          </p:nvPr>
        </p:nvSpPr>
        <p:spPr/>
        <p:txBody>
          <a:bodyPr/>
          <a:lstStyle/>
          <a:p>
            <a:pPr marL="0" indent="0" fontAlgn="base">
              <a:buNone/>
            </a:pPr>
            <a:r>
              <a:rPr lang="en-US" dirty="0" err="1"/>
              <a:t>Hadoop</a:t>
            </a:r>
            <a:r>
              <a:rPr lang="en-US" dirty="0"/>
              <a:t> Architecture comprises three major layers. They are:-</a:t>
            </a:r>
          </a:p>
          <a:p>
            <a:pPr fontAlgn="base"/>
            <a:r>
              <a:rPr lang="en-US" dirty="0"/>
              <a:t>HDFS (</a:t>
            </a:r>
            <a:r>
              <a:rPr lang="en-US" dirty="0" err="1"/>
              <a:t>Hadoop</a:t>
            </a:r>
            <a:r>
              <a:rPr lang="en-US" dirty="0"/>
              <a:t> Distributed File System)</a:t>
            </a:r>
          </a:p>
          <a:p>
            <a:pPr fontAlgn="base"/>
            <a:r>
              <a:rPr lang="en-US" dirty="0"/>
              <a:t>Yarn</a:t>
            </a:r>
          </a:p>
          <a:p>
            <a:pPr fontAlgn="base"/>
            <a:r>
              <a:rPr lang="en-US" dirty="0" err="1"/>
              <a:t>MapReduce</a:t>
            </a:r>
            <a:endParaRPr lang="en-US" dirty="0"/>
          </a:p>
          <a:p>
            <a:endParaRPr lang="en-US" dirty="0"/>
          </a:p>
        </p:txBody>
      </p:sp>
    </p:spTree>
    <p:extLst>
      <p:ext uri="{BB962C8B-B14F-4D97-AF65-F5344CB8AC3E}">
        <p14:creationId xmlns:p14="http://schemas.microsoft.com/office/powerpoint/2010/main" val="26691129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Hadoop</a:t>
            </a:r>
            <a:r>
              <a:rPr lang="en-US" dirty="0"/>
              <a:t> Architecture</a:t>
            </a:r>
          </a:p>
        </p:txBody>
      </p:sp>
      <p:sp>
        <p:nvSpPr>
          <p:cNvPr id="3" name="Content Placeholder 2"/>
          <p:cNvSpPr>
            <a:spLocks noGrp="1"/>
          </p:cNvSpPr>
          <p:nvPr>
            <p:ph idx="1"/>
          </p:nvPr>
        </p:nvSpPr>
        <p:spPr/>
        <p:txBody>
          <a:bodyPr>
            <a:normAutofit lnSpcReduction="10000"/>
          </a:bodyPr>
          <a:lstStyle/>
          <a:p>
            <a:pPr marL="0" indent="0" fontAlgn="base">
              <a:buNone/>
            </a:pPr>
            <a:r>
              <a:rPr lang="en-US" b="1" dirty="0"/>
              <a:t>HDFS</a:t>
            </a:r>
            <a:r>
              <a:rPr lang="en-US" dirty="0"/>
              <a:t/>
            </a:r>
            <a:br>
              <a:rPr lang="en-US" dirty="0"/>
            </a:br>
            <a:endParaRPr lang="en-US" dirty="0"/>
          </a:p>
          <a:p>
            <a:pPr algn="just" fontAlgn="base"/>
            <a:r>
              <a:rPr lang="en-US" dirty="0"/>
              <a:t>HDFS stands for </a:t>
            </a:r>
            <a:r>
              <a:rPr lang="en-US" b="1" dirty="0" err="1"/>
              <a:t>Hadoop</a:t>
            </a:r>
            <a:r>
              <a:rPr lang="en-US" b="1" dirty="0"/>
              <a:t> Distributed File System</a:t>
            </a:r>
            <a:r>
              <a:rPr lang="en-US" dirty="0"/>
              <a:t>. It provides for data storage of </a:t>
            </a:r>
            <a:r>
              <a:rPr lang="en-US" dirty="0" err="1"/>
              <a:t>Hadoop</a:t>
            </a:r>
            <a:r>
              <a:rPr lang="en-US" dirty="0"/>
              <a:t>. HDFS splits the data unit into smaller units called blocks and stores them in a distributed manner. It has got two daemons running. One for master node – </a:t>
            </a:r>
            <a:r>
              <a:rPr lang="en-US" dirty="0" err="1"/>
              <a:t>NameNode</a:t>
            </a:r>
            <a:r>
              <a:rPr lang="en-US" dirty="0"/>
              <a:t> and other for slave nodes – </a:t>
            </a:r>
            <a:r>
              <a:rPr lang="en-US" dirty="0" err="1"/>
              <a:t>DataNode</a:t>
            </a:r>
            <a:r>
              <a:rPr lang="en-US" dirty="0" smtClean="0"/>
              <a:t>.</a:t>
            </a:r>
          </a:p>
          <a:p>
            <a:pPr algn="just" fontAlgn="base"/>
            <a:endParaRPr lang="en-US" dirty="0"/>
          </a:p>
          <a:p>
            <a:endParaRPr lang="en-US" dirty="0"/>
          </a:p>
        </p:txBody>
      </p:sp>
    </p:spTree>
    <p:extLst>
      <p:ext uri="{BB962C8B-B14F-4D97-AF65-F5344CB8AC3E}">
        <p14:creationId xmlns:p14="http://schemas.microsoft.com/office/powerpoint/2010/main" val="3238528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Hadoop</a:t>
            </a:r>
            <a:r>
              <a:rPr lang="en-US" dirty="0"/>
              <a:t> Architecture</a:t>
            </a:r>
          </a:p>
        </p:txBody>
      </p:sp>
      <p:sp>
        <p:nvSpPr>
          <p:cNvPr id="3" name="Content Placeholder 2"/>
          <p:cNvSpPr>
            <a:spLocks noGrp="1"/>
          </p:cNvSpPr>
          <p:nvPr>
            <p:ph idx="1"/>
          </p:nvPr>
        </p:nvSpPr>
        <p:spPr/>
        <p:txBody>
          <a:bodyPr>
            <a:normAutofit/>
          </a:bodyPr>
          <a:lstStyle/>
          <a:p>
            <a:r>
              <a:rPr lang="en-US" dirty="0"/>
              <a:t>HDFS works best with a smaller number of large files</a:t>
            </a:r>
          </a:p>
          <a:p>
            <a:endParaRPr lang="en-US" dirty="0"/>
          </a:p>
          <a:p>
            <a:r>
              <a:rPr lang="en-US" dirty="0"/>
              <a:t>Files in HDFS are write once</a:t>
            </a:r>
          </a:p>
          <a:p>
            <a:endParaRPr lang="en-US" dirty="0"/>
          </a:p>
          <a:p>
            <a:r>
              <a:rPr lang="en-US" dirty="0"/>
              <a:t>Optimized for streaming reads of large files and not random reads</a:t>
            </a:r>
          </a:p>
          <a:p>
            <a:endParaRPr lang="en-US" dirty="0"/>
          </a:p>
        </p:txBody>
      </p:sp>
    </p:spTree>
    <p:extLst>
      <p:ext uri="{BB962C8B-B14F-4D97-AF65-F5344CB8AC3E}">
        <p14:creationId xmlns:p14="http://schemas.microsoft.com/office/powerpoint/2010/main" val="40004622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 Node and Data Node</a:t>
            </a:r>
            <a:endParaRPr lang="en-US" dirty="0"/>
          </a:p>
        </p:txBody>
      </p:sp>
      <p:sp>
        <p:nvSpPr>
          <p:cNvPr id="3" name="Content Placeholder 2"/>
          <p:cNvSpPr>
            <a:spLocks noGrp="1"/>
          </p:cNvSpPr>
          <p:nvPr>
            <p:ph idx="1"/>
          </p:nvPr>
        </p:nvSpPr>
        <p:spPr/>
        <p:txBody>
          <a:bodyPr>
            <a:noAutofit/>
          </a:bodyPr>
          <a:lstStyle/>
          <a:p>
            <a:pPr algn="just" fontAlgn="base"/>
            <a:r>
              <a:rPr lang="en-US" dirty="0" smtClean="0"/>
              <a:t>HDFS </a:t>
            </a:r>
            <a:r>
              <a:rPr lang="en-US" dirty="0"/>
              <a:t>has a </a:t>
            </a:r>
            <a:r>
              <a:rPr lang="en-US" b="1" dirty="0"/>
              <a:t>Master-slave architecture</a:t>
            </a:r>
            <a:r>
              <a:rPr lang="en-US" dirty="0"/>
              <a:t>. The daemon called </a:t>
            </a:r>
            <a:r>
              <a:rPr lang="en-US" dirty="0" err="1"/>
              <a:t>NameNode</a:t>
            </a:r>
            <a:r>
              <a:rPr lang="en-US" dirty="0"/>
              <a:t> runs on the master server.  </a:t>
            </a:r>
            <a:r>
              <a:rPr lang="en-US" dirty="0" smtClean="0"/>
              <a:t>It </a:t>
            </a:r>
            <a:r>
              <a:rPr lang="en-US" dirty="0"/>
              <a:t>is responsible for Namespace management and regulates file access by the client</a:t>
            </a:r>
            <a:r>
              <a:rPr lang="en-US" dirty="0" smtClean="0"/>
              <a:t>.</a:t>
            </a:r>
          </a:p>
          <a:p>
            <a:pPr algn="just" fontAlgn="base"/>
            <a:r>
              <a:rPr lang="en-US" dirty="0" err="1" smtClean="0"/>
              <a:t>DataNode</a:t>
            </a:r>
            <a:r>
              <a:rPr lang="en-US" dirty="0" smtClean="0"/>
              <a:t> </a:t>
            </a:r>
            <a:r>
              <a:rPr lang="en-US" dirty="0"/>
              <a:t>daemon runs on slave nodes.  </a:t>
            </a:r>
            <a:r>
              <a:rPr lang="en-US" dirty="0" smtClean="0"/>
              <a:t>It </a:t>
            </a:r>
            <a:r>
              <a:rPr lang="en-US" dirty="0"/>
              <a:t>is responsible for storing actual business data. Internally, a file gets split into a number of data blocks and stored on a group of slave machines. </a:t>
            </a:r>
            <a:endParaRPr lang="en-US" dirty="0" smtClean="0"/>
          </a:p>
        </p:txBody>
      </p:sp>
    </p:spTree>
    <p:extLst>
      <p:ext uri="{BB962C8B-B14F-4D97-AF65-F5344CB8AC3E}">
        <p14:creationId xmlns:p14="http://schemas.microsoft.com/office/powerpoint/2010/main" val="5035932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 Node </a:t>
            </a:r>
            <a:r>
              <a:rPr lang="en-US" dirty="0"/>
              <a:t>and Data Node</a:t>
            </a:r>
          </a:p>
        </p:txBody>
      </p:sp>
      <p:sp>
        <p:nvSpPr>
          <p:cNvPr id="3" name="Content Placeholder 2"/>
          <p:cNvSpPr>
            <a:spLocks noGrp="1"/>
          </p:cNvSpPr>
          <p:nvPr>
            <p:ph idx="1"/>
          </p:nvPr>
        </p:nvSpPr>
        <p:spPr/>
        <p:txBody>
          <a:bodyPr>
            <a:normAutofit fontScale="92500"/>
          </a:bodyPr>
          <a:lstStyle/>
          <a:p>
            <a:pPr algn="just" fontAlgn="base"/>
            <a:r>
              <a:rPr lang="en-US" dirty="0" err="1"/>
              <a:t>Namenode</a:t>
            </a:r>
            <a:r>
              <a:rPr lang="en-US" dirty="0"/>
              <a:t> manages modifications to file system namespace. These are actions like the opening, closing and renaming files or directories.</a:t>
            </a:r>
          </a:p>
          <a:p>
            <a:pPr algn="just" fontAlgn="base"/>
            <a:r>
              <a:rPr lang="en-US" dirty="0" err="1"/>
              <a:t>NameNode</a:t>
            </a:r>
            <a:r>
              <a:rPr lang="en-US" dirty="0"/>
              <a:t> also keeps track of mapping of blocks to </a:t>
            </a:r>
            <a:r>
              <a:rPr lang="en-US" dirty="0" err="1"/>
              <a:t>DataNodes</a:t>
            </a:r>
            <a:r>
              <a:rPr lang="en-US" dirty="0"/>
              <a:t>. </a:t>
            </a:r>
          </a:p>
          <a:p>
            <a:pPr algn="just" fontAlgn="base"/>
            <a:r>
              <a:rPr lang="en-US" dirty="0"/>
              <a:t>This </a:t>
            </a:r>
            <a:r>
              <a:rPr lang="en-US" dirty="0" err="1"/>
              <a:t>DataNodes</a:t>
            </a:r>
            <a:r>
              <a:rPr lang="en-US" dirty="0"/>
              <a:t> serves read/write request from the file system’s client. </a:t>
            </a:r>
          </a:p>
          <a:p>
            <a:pPr algn="just" fontAlgn="base"/>
            <a:r>
              <a:rPr lang="en-US" dirty="0" err="1"/>
              <a:t>DataNode</a:t>
            </a:r>
            <a:r>
              <a:rPr lang="en-US" dirty="0"/>
              <a:t> also creates, deletes and replicates blocks on demand from </a:t>
            </a:r>
            <a:r>
              <a:rPr lang="en-US" dirty="0" err="1"/>
              <a:t>NameNode</a:t>
            </a:r>
            <a:r>
              <a:rPr lang="en-US" dirty="0"/>
              <a:t>.</a:t>
            </a:r>
          </a:p>
          <a:p>
            <a:endParaRPr lang="en-US" dirty="0"/>
          </a:p>
        </p:txBody>
      </p:sp>
    </p:spTree>
    <p:extLst>
      <p:ext uri="{BB962C8B-B14F-4D97-AF65-F5344CB8AC3E}">
        <p14:creationId xmlns:p14="http://schemas.microsoft.com/office/powerpoint/2010/main" val="22430115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NameNode</a:t>
            </a:r>
            <a:r>
              <a:rPr lang="en-US" dirty="0"/>
              <a:t> and Data Node</a:t>
            </a:r>
          </a:p>
        </p:txBody>
      </p:sp>
      <p:sp>
        <p:nvSpPr>
          <p:cNvPr id="3" name="Content Placeholder 2"/>
          <p:cNvSpPr>
            <a:spLocks noGrp="1"/>
          </p:cNvSpPr>
          <p:nvPr>
            <p:ph idx="1"/>
          </p:nvPr>
        </p:nvSpPr>
        <p:spPr/>
        <p:txBody>
          <a:bodyPr>
            <a:normAutofit fontScale="47500" lnSpcReduction="20000"/>
          </a:bodyPr>
          <a:lstStyle/>
          <a:p>
            <a:pPr algn="just"/>
            <a:r>
              <a:rPr lang="en-US" sz="7200" dirty="0"/>
              <a:t>Stores the HDFS file system information in a </a:t>
            </a:r>
            <a:r>
              <a:rPr lang="en-US" sz="7200" dirty="0" err="1"/>
              <a:t>fsimage</a:t>
            </a:r>
            <a:endParaRPr lang="en-US" sz="7200" dirty="0"/>
          </a:p>
          <a:p>
            <a:pPr algn="just"/>
            <a:r>
              <a:rPr lang="en-US" sz="7200" dirty="0"/>
              <a:t>Updates to the file system (add/remove blocks) do not change the </a:t>
            </a:r>
            <a:r>
              <a:rPr lang="en-US" sz="7200" dirty="0" err="1"/>
              <a:t>fsimage</a:t>
            </a:r>
            <a:r>
              <a:rPr lang="en-US" sz="7200" dirty="0"/>
              <a:t> file</a:t>
            </a:r>
          </a:p>
          <a:p>
            <a:pPr lvl="1" algn="just"/>
            <a:r>
              <a:rPr lang="en-US" sz="7200" dirty="0"/>
              <a:t>They are instead written to a log file</a:t>
            </a:r>
          </a:p>
          <a:p>
            <a:pPr algn="just"/>
            <a:r>
              <a:rPr lang="en-US" sz="7200" dirty="0"/>
              <a:t>When </a:t>
            </a:r>
            <a:r>
              <a:rPr lang="en-US" sz="7200" dirty="0" err="1" smtClean="0"/>
              <a:t>NameNode</a:t>
            </a:r>
            <a:r>
              <a:rPr lang="en-US" sz="7200" dirty="0" smtClean="0"/>
              <a:t> starts up, it </a:t>
            </a:r>
            <a:r>
              <a:rPr lang="en-US" sz="7200" dirty="0"/>
              <a:t>loads the </a:t>
            </a:r>
            <a:r>
              <a:rPr lang="en-US" sz="7200" dirty="0" err="1"/>
              <a:t>fsimage</a:t>
            </a:r>
            <a:r>
              <a:rPr lang="en-US" sz="7200" dirty="0"/>
              <a:t> file and then applies the changes in the log </a:t>
            </a:r>
            <a:r>
              <a:rPr lang="en-US" sz="7200" dirty="0" smtClean="0"/>
              <a:t>file.</a:t>
            </a:r>
            <a:endParaRPr lang="en-US" sz="7200" dirty="0"/>
          </a:p>
          <a:p>
            <a:endParaRPr lang="en-US" dirty="0"/>
          </a:p>
          <a:p>
            <a:endParaRPr lang="en-US" dirty="0"/>
          </a:p>
        </p:txBody>
      </p:sp>
    </p:spTree>
    <p:extLst>
      <p:ext uri="{BB962C8B-B14F-4D97-AF65-F5344CB8AC3E}">
        <p14:creationId xmlns:p14="http://schemas.microsoft.com/office/powerpoint/2010/main" val="4305424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d2h0cx97tjks2p.cloudfront.net/blogs/wp-content/uploads/sites/2/2019/02/Hadoop-Architecture2-01.jpg"/>
          <p:cNvPicPr>
            <a:picLocks noGrp="1" noChangeAspect="1" noChangeArrowheads="1"/>
          </p:cNvPicPr>
          <p:nvPr>
            <p:ph idx="1"/>
          </p:nvPr>
        </p:nvPicPr>
        <p:blipFill>
          <a:blip r:embed="rId2"/>
          <a:srcRect/>
          <a:stretch>
            <a:fillRect/>
          </a:stretch>
        </p:blipFill>
        <p:spPr bwMode="auto">
          <a:xfrm>
            <a:off x="457200" y="533400"/>
            <a:ext cx="8229600" cy="5483193"/>
          </a:xfrm>
          <a:prstGeom prst="rect">
            <a:avLst/>
          </a:prstGeom>
          <a:noFill/>
        </p:spPr>
      </p:pic>
    </p:spTree>
    <p:extLst>
      <p:ext uri="{BB962C8B-B14F-4D97-AF65-F5344CB8AC3E}">
        <p14:creationId xmlns:p14="http://schemas.microsoft.com/office/powerpoint/2010/main" val="2717414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Hadoop</a:t>
            </a:r>
            <a:r>
              <a:rPr lang="en-US" dirty="0"/>
              <a:t>?</a:t>
            </a:r>
          </a:p>
        </p:txBody>
      </p:sp>
      <p:sp>
        <p:nvSpPr>
          <p:cNvPr id="3" name="Content Placeholder 2"/>
          <p:cNvSpPr>
            <a:spLocks noGrp="1"/>
          </p:cNvSpPr>
          <p:nvPr>
            <p:ph idx="1"/>
          </p:nvPr>
        </p:nvSpPr>
        <p:spPr/>
        <p:txBody>
          <a:bodyPr>
            <a:normAutofit lnSpcReduction="10000"/>
          </a:bodyPr>
          <a:lstStyle/>
          <a:p>
            <a:r>
              <a:rPr lang="en-US" dirty="0"/>
              <a:t>Open source software framework designed for storage and processing of large scale data on clusters of commodity </a:t>
            </a:r>
            <a:r>
              <a:rPr lang="en-US" dirty="0" smtClean="0"/>
              <a:t>hardware.</a:t>
            </a:r>
            <a:endParaRPr lang="en-US" dirty="0"/>
          </a:p>
          <a:p>
            <a:endParaRPr lang="en-US" dirty="0"/>
          </a:p>
          <a:p>
            <a:r>
              <a:rPr lang="en-US" dirty="0"/>
              <a:t>Created by Doug Cutting and Mike </a:t>
            </a:r>
            <a:r>
              <a:rPr lang="en-US" dirty="0" err="1"/>
              <a:t>Carafella</a:t>
            </a:r>
            <a:r>
              <a:rPr lang="en-US" dirty="0"/>
              <a:t> in 2005.</a:t>
            </a:r>
          </a:p>
          <a:p>
            <a:endParaRPr lang="en-US" dirty="0"/>
          </a:p>
          <a:p>
            <a:r>
              <a:rPr lang="en-US" dirty="0"/>
              <a:t>Cutting named the program after his son’s toy elephant.</a:t>
            </a:r>
          </a:p>
          <a:p>
            <a:endParaRPr lang="en-US" dirty="0"/>
          </a:p>
        </p:txBody>
      </p:sp>
    </p:spTree>
    <p:extLst>
      <p:ext uri="{BB962C8B-B14F-4D97-AF65-F5344CB8AC3E}">
        <p14:creationId xmlns:p14="http://schemas.microsoft.com/office/powerpoint/2010/main" val="8311155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a:t>
            </a:r>
            <a:endParaRPr lang="en-US" dirty="0"/>
          </a:p>
        </p:txBody>
      </p:sp>
      <p:sp>
        <p:nvSpPr>
          <p:cNvPr id="3" name="Content Placeholder 2"/>
          <p:cNvSpPr>
            <a:spLocks noGrp="1"/>
          </p:cNvSpPr>
          <p:nvPr>
            <p:ph idx="1"/>
          </p:nvPr>
        </p:nvSpPr>
        <p:spPr/>
        <p:txBody>
          <a:bodyPr/>
          <a:lstStyle/>
          <a:p>
            <a:r>
              <a:rPr lang="en-US" b="1" dirty="0"/>
              <a:t>Java is the native language</a:t>
            </a:r>
            <a:r>
              <a:rPr lang="en-US" dirty="0"/>
              <a:t> of HDFS. Hence one can deploy </a:t>
            </a:r>
            <a:r>
              <a:rPr lang="en-US" dirty="0" err="1"/>
              <a:t>DataNode</a:t>
            </a:r>
            <a:r>
              <a:rPr lang="en-US" dirty="0"/>
              <a:t> and </a:t>
            </a:r>
            <a:r>
              <a:rPr lang="en-US" dirty="0" err="1"/>
              <a:t>NameNode</a:t>
            </a:r>
            <a:r>
              <a:rPr lang="en-US" dirty="0"/>
              <a:t> on machines having Java installed. In a typical deployment, there is one dedicated machine running </a:t>
            </a:r>
            <a:r>
              <a:rPr lang="en-US" dirty="0" err="1"/>
              <a:t>NameNode</a:t>
            </a:r>
            <a:r>
              <a:rPr lang="en-US" dirty="0"/>
              <a:t>. And all the other nodes in the cluster run </a:t>
            </a:r>
            <a:r>
              <a:rPr lang="en-US" dirty="0" err="1"/>
              <a:t>DataNode</a:t>
            </a:r>
            <a:r>
              <a:rPr lang="en-US" dirty="0"/>
              <a:t>. The </a:t>
            </a:r>
            <a:r>
              <a:rPr lang="en-US" dirty="0" err="1"/>
              <a:t>NameNode</a:t>
            </a:r>
            <a:r>
              <a:rPr lang="en-US" dirty="0"/>
              <a:t> contains metadata like the location of blocks on the </a:t>
            </a:r>
            <a:r>
              <a:rPr lang="en-US" dirty="0" err="1" smtClean="0"/>
              <a:t>DataNodes</a:t>
            </a:r>
            <a:r>
              <a:rPr lang="en-US" dirty="0" smtClean="0"/>
              <a:t> and </a:t>
            </a:r>
            <a:r>
              <a:rPr lang="en-US" dirty="0"/>
              <a:t>arbitrates resources among various competing </a:t>
            </a:r>
            <a:r>
              <a:rPr lang="en-US" dirty="0" err="1"/>
              <a:t>DataNodes</a:t>
            </a:r>
            <a:r>
              <a:rPr lang="en-US" dirty="0"/>
              <a:t>.</a:t>
            </a:r>
          </a:p>
          <a:p>
            <a:endParaRPr lang="en-US" dirty="0"/>
          </a:p>
        </p:txBody>
      </p:sp>
    </p:spTree>
    <p:extLst>
      <p:ext uri="{BB962C8B-B14F-4D97-AF65-F5344CB8AC3E}">
        <p14:creationId xmlns:p14="http://schemas.microsoft.com/office/powerpoint/2010/main" val="9019768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of files</a:t>
            </a:r>
          </a:p>
        </p:txBody>
      </p:sp>
      <p:sp>
        <p:nvSpPr>
          <p:cNvPr id="3" name="Content Placeholder 2"/>
          <p:cNvSpPr>
            <a:spLocks noGrp="1"/>
          </p:cNvSpPr>
          <p:nvPr>
            <p:ph idx="1"/>
          </p:nvPr>
        </p:nvSpPr>
        <p:spPr/>
        <p:txBody>
          <a:bodyPr>
            <a:normAutofit fontScale="92500" lnSpcReduction="10000"/>
          </a:bodyPr>
          <a:lstStyle/>
          <a:p>
            <a:r>
              <a:rPr lang="en-US" dirty="0"/>
              <a:t>Files are split into blocks</a:t>
            </a:r>
          </a:p>
          <a:p>
            <a:r>
              <a:rPr lang="en-US" dirty="0"/>
              <a:t>Blocks are split across many machines at load time</a:t>
            </a:r>
          </a:p>
          <a:p>
            <a:pPr lvl="1"/>
            <a:r>
              <a:rPr lang="en-US" dirty="0"/>
              <a:t>Different blocks from the same file will be stored on different machines</a:t>
            </a:r>
          </a:p>
          <a:p>
            <a:r>
              <a:rPr lang="en-US" dirty="0"/>
              <a:t>Blocks are replicated across multiple </a:t>
            </a:r>
            <a:r>
              <a:rPr lang="en-US" dirty="0" smtClean="0"/>
              <a:t>machines</a:t>
            </a:r>
          </a:p>
          <a:p>
            <a:r>
              <a:rPr lang="en-US" dirty="0"/>
              <a:t>Provides reliability through data </a:t>
            </a:r>
            <a:r>
              <a:rPr lang="en-US" dirty="0" smtClean="0"/>
              <a:t>replication</a:t>
            </a:r>
            <a:endParaRPr lang="en-US" dirty="0"/>
          </a:p>
          <a:p>
            <a:r>
              <a:rPr lang="en-US" dirty="0"/>
              <a:t>The </a:t>
            </a:r>
            <a:r>
              <a:rPr lang="en-US" dirty="0" err="1"/>
              <a:t>NameNode</a:t>
            </a:r>
            <a:r>
              <a:rPr lang="en-US" dirty="0"/>
              <a:t> keeps track of which blocks make up a file and where they are stored</a:t>
            </a:r>
          </a:p>
          <a:p>
            <a:endParaRPr lang="en-US" dirty="0"/>
          </a:p>
        </p:txBody>
      </p:sp>
    </p:spTree>
    <p:extLst>
      <p:ext uri="{BB962C8B-B14F-4D97-AF65-F5344CB8AC3E}">
        <p14:creationId xmlns:p14="http://schemas.microsoft.com/office/powerpoint/2010/main" val="8119130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Blocks</a:t>
            </a:r>
          </a:p>
        </p:txBody>
      </p:sp>
      <p:sp>
        <p:nvSpPr>
          <p:cNvPr id="3" name="Content Placeholder 2"/>
          <p:cNvSpPr>
            <a:spLocks noGrp="1"/>
          </p:cNvSpPr>
          <p:nvPr>
            <p:ph idx="1"/>
          </p:nvPr>
        </p:nvSpPr>
        <p:spPr/>
        <p:txBody>
          <a:bodyPr/>
          <a:lstStyle/>
          <a:p>
            <a:r>
              <a:rPr lang="en-US" dirty="0"/>
              <a:t>Block </a:t>
            </a:r>
            <a:r>
              <a:rPr lang="en-US" b="1" dirty="0"/>
              <a:t>is    the smallest unit of storage on </a:t>
            </a:r>
            <a:r>
              <a:rPr lang="en-US" dirty="0"/>
              <a:t>a computer system. It is the smallest contiguous storage allocated to a file. In </a:t>
            </a:r>
            <a:r>
              <a:rPr lang="en-US" dirty="0" err="1"/>
              <a:t>Hadoop</a:t>
            </a:r>
            <a:r>
              <a:rPr lang="en-US" dirty="0"/>
              <a:t>, </a:t>
            </a:r>
            <a:r>
              <a:rPr lang="en-US" b="1" dirty="0"/>
              <a:t>we have a default block size of 128MB or 256 MB</a:t>
            </a:r>
            <a:endParaRPr lang="en-US" dirty="0"/>
          </a:p>
          <a:p>
            <a:endParaRPr lang="en-US" dirty="0"/>
          </a:p>
        </p:txBody>
      </p:sp>
      <p:pic>
        <p:nvPicPr>
          <p:cNvPr id="4" name="Picture 2" descr="https://d2h0cx97tjks2p.cloudfront.net/blogs/wp-content/uploads/sites/2/2019/02/HDFS-Blocks.jpg"/>
          <p:cNvPicPr>
            <a:picLocks noChangeAspect="1" noChangeArrowheads="1"/>
          </p:cNvPicPr>
          <p:nvPr/>
        </p:nvPicPr>
        <p:blipFill>
          <a:blip r:embed="rId2"/>
          <a:srcRect/>
          <a:stretch>
            <a:fillRect/>
          </a:stretch>
        </p:blipFill>
        <p:spPr bwMode="auto">
          <a:xfrm>
            <a:off x="550781" y="3733800"/>
            <a:ext cx="8405547" cy="2514600"/>
          </a:xfrm>
          <a:prstGeom prst="rect">
            <a:avLst/>
          </a:prstGeom>
          <a:noFill/>
        </p:spPr>
      </p:pic>
    </p:spTree>
    <p:extLst>
      <p:ext uri="{BB962C8B-B14F-4D97-AF65-F5344CB8AC3E}">
        <p14:creationId xmlns:p14="http://schemas.microsoft.com/office/powerpoint/2010/main" val="14199084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Replication Management</a:t>
            </a:r>
          </a:p>
        </p:txBody>
      </p:sp>
      <p:sp>
        <p:nvSpPr>
          <p:cNvPr id="3" name="Content Placeholder 2"/>
          <p:cNvSpPr>
            <a:spLocks noGrp="1"/>
          </p:cNvSpPr>
          <p:nvPr>
            <p:ph idx="1"/>
          </p:nvPr>
        </p:nvSpPr>
        <p:spPr/>
        <p:txBody>
          <a:bodyPr/>
          <a:lstStyle/>
          <a:p>
            <a:pPr algn="just"/>
            <a:r>
              <a:rPr lang="en-US" dirty="0"/>
              <a:t>To provide </a:t>
            </a:r>
            <a:r>
              <a:rPr lang="en-US" b="1" dirty="0"/>
              <a:t>fault tolerance HDFS</a:t>
            </a:r>
            <a:r>
              <a:rPr lang="en-US" dirty="0"/>
              <a:t> uses a replication technique. In that, it makes copies of the blocks and stores in on different </a:t>
            </a:r>
            <a:r>
              <a:rPr lang="en-US" dirty="0" err="1"/>
              <a:t>DataNodes</a:t>
            </a:r>
            <a:r>
              <a:rPr lang="en-US" dirty="0"/>
              <a:t>. Replication factor decides how many copies of the blocks get stored. It is 3 by default but we can configure to any value</a:t>
            </a:r>
            <a:r>
              <a:rPr lang="en-US" dirty="0" smtClean="0"/>
              <a:t>.</a:t>
            </a:r>
          </a:p>
          <a:p>
            <a:endParaRPr lang="en-US" dirty="0"/>
          </a:p>
          <a:p>
            <a:endParaRPr lang="en-US" dirty="0"/>
          </a:p>
        </p:txBody>
      </p:sp>
      <p:pic>
        <p:nvPicPr>
          <p:cNvPr id="4" name="Picture 2" descr="https://d2h0cx97tjks2p.cloudfront.net/blogs/wp-content/uploads/sites/2/2019/02/Block-Replication-01.jpg"/>
          <p:cNvPicPr>
            <a:picLocks noChangeAspect="1" noChangeArrowheads="1"/>
          </p:cNvPicPr>
          <p:nvPr/>
        </p:nvPicPr>
        <p:blipFill>
          <a:blip r:embed="rId2"/>
          <a:srcRect/>
          <a:stretch>
            <a:fillRect/>
          </a:stretch>
        </p:blipFill>
        <p:spPr bwMode="auto">
          <a:xfrm>
            <a:off x="457200" y="4572001"/>
            <a:ext cx="8217756" cy="1600200"/>
          </a:xfrm>
          <a:prstGeom prst="rect">
            <a:avLst/>
          </a:prstGeom>
          <a:noFill/>
        </p:spPr>
      </p:pic>
    </p:spTree>
    <p:extLst>
      <p:ext uri="{BB962C8B-B14F-4D97-AF65-F5344CB8AC3E}">
        <p14:creationId xmlns:p14="http://schemas.microsoft.com/office/powerpoint/2010/main" val="18605444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YARN</a:t>
            </a:r>
            <a:endParaRPr lang="en-US" dirty="0"/>
          </a:p>
        </p:txBody>
      </p:sp>
      <p:sp>
        <p:nvSpPr>
          <p:cNvPr id="3" name="Content Placeholder 2"/>
          <p:cNvSpPr>
            <a:spLocks noGrp="1"/>
          </p:cNvSpPr>
          <p:nvPr>
            <p:ph idx="1"/>
          </p:nvPr>
        </p:nvSpPr>
        <p:spPr/>
        <p:txBody>
          <a:bodyPr>
            <a:normAutofit fontScale="77500" lnSpcReduction="20000"/>
          </a:bodyPr>
          <a:lstStyle/>
          <a:p>
            <a:pPr algn="just" fontAlgn="base"/>
            <a:r>
              <a:rPr lang="en-US" dirty="0"/>
              <a:t>YARN or Yet Another Resource Negotiator is the resource management layer of </a:t>
            </a:r>
            <a:r>
              <a:rPr lang="en-US" dirty="0" err="1"/>
              <a:t>Hadoop</a:t>
            </a:r>
            <a:r>
              <a:rPr lang="en-US" dirty="0"/>
              <a:t>. The </a:t>
            </a:r>
            <a:r>
              <a:rPr lang="en-US" b="1" dirty="0">
                <a:hlinkClick r:id="rId2"/>
              </a:rPr>
              <a:t>basic principle behind YARN</a:t>
            </a:r>
            <a:r>
              <a:rPr lang="en-US" dirty="0"/>
              <a:t> is to separate resource management and job scheduling/monitoring function into separate daemons. In YARN there is one global </a:t>
            </a:r>
            <a:r>
              <a:rPr lang="en-US" dirty="0" err="1"/>
              <a:t>ResourceManager</a:t>
            </a:r>
            <a:r>
              <a:rPr lang="en-US" dirty="0"/>
              <a:t> and per-application </a:t>
            </a:r>
            <a:r>
              <a:rPr lang="en-US" dirty="0" err="1"/>
              <a:t>ApplicationMaster</a:t>
            </a:r>
            <a:r>
              <a:rPr lang="en-US" dirty="0"/>
              <a:t>. An Application can be a single job or a DAG of jobs.</a:t>
            </a:r>
          </a:p>
          <a:p>
            <a:pPr algn="just" fontAlgn="base"/>
            <a:r>
              <a:rPr lang="en-US" dirty="0"/>
              <a:t>Inside the YARN framework, we have two daemons </a:t>
            </a:r>
            <a:r>
              <a:rPr lang="en-US" b="1" dirty="0" err="1">
                <a:hlinkClick r:id="rId3"/>
              </a:rPr>
              <a:t>ResourceManager</a:t>
            </a:r>
            <a:r>
              <a:rPr lang="en-US" dirty="0"/>
              <a:t> and </a:t>
            </a:r>
            <a:r>
              <a:rPr lang="en-US" dirty="0" err="1"/>
              <a:t>NodeManager</a:t>
            </a:r>
            <a:r>
              <a:rPr lang="en-US" dirty="0"/>
              <a:t>. The </a:t>
            </a:r>
            <a:r>
              <a:rPr lang="en-US" dirty="0" err="1"/>
              <a:t>ResourceManager</a:t>
            </a:r>
            <a:r>
              <a:rPr lang="en-US" dirty="0"/>
              <a:t> arbitrates resources among all the competing applications in the system. The job of </a:t>
            </a:r>
            <a:r>
              <a:rPr lang="en-US" dirty="0" err="1"/>
              <a:t>NodeManger</a:t>
            </a:r>
            <a:r>
              <a:rPr lang="en-US" dirty="0"/>
              <a:t> is to monitor the resource usage by the container and report the same to </a:t>
            </a:r>
            <a:r>
              <a:rPr lang="en-US" dirty="0" err="1"/>
              <a:t>ResourceManger</a:t>
            </a:r>
            <a:r>
              <a:rPr lang="en-US" dirty="0"/>
              <a:t>. The resources are like CPU, memory, disk, network and so on.</a:t>
            </a:r>
          </a:p>
          <a:p>
            <a:endParaRPr lang="en-US" dirty="0"/>
          </a:p>
        </p:txBody>
      </p:sp>
    </p:spTree>
    <p:extLst>
      <p:ext uri="{BB962C8B-B14F-4D97-AF65-F5344CB8AC3E}">
        <p14:creationId xmlns:p14="http://schemas.microsoft.com/office/powerpoint/2010/main" val="41754776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Hadoop</a:t>
            </a:r>
            <a:r>
              <a:rPr lang="en-US" dirty="0" smtClean="0"/>
              <a:t> Architecture</a:t>
            </a:r>
            <a:endParaRPr lang="en-US" dirty="0"/>
          </a:p>
        </p:txBody>
      </p:sp>
      <p:pic>
        <p:nvPicPr>
          <p:cNvPr id="4" name="Picture 2" descr="C:\Users\admin\Desktop\hdfsarchitecture.gif"/>
          <p:cNvPicPr>
            <a:picLocks noGrp="1" noChangeAspect="1" noChangeArrowheads="1"/>
          </p:cNvPicPr>
          <p:nvPr>
            <p:ph idx="1"/>
          </p:nvPr>
        </p:nvPicPr>
        <p:blipFill>
          <a:blip r:embed="rId2"/>
          <a:srcRect/>
          <a:stretch>
            <a:fillRect/>
          </a:stretch>
        </p:blipFill>
        <p:spPr bwMode="auto">
          <a:xfrm>
            <a:off x="381000" y="1600200"/>
            <a:ext cx="8610600" cy="4525963"/>
          </a:xfrm>
          <a:prstGeom prst="rect">
            <a:avLst/>
          </a:prstGeom>
          <a:noFill/>
        </p:spPr>
      </p:pic>
    </p:spTree>
    <p:extLst>
      <p:ext uri="{BB962C8B-B14F-4D97-AF65-F5344CB8AC3E}">
        <p14:creationId xmlns:p14="http://schemas.microsoft.com/office/powerpoint/2010/main" val="34363478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Hadoop</a:t>
            </a:r>
            <a:r>
              <a:rPr lang="en-US" dirty="0"/>
              <a:t> Cluster Anatomy</a:t>
            </a:r>
          </a:p>
        </p:txBody>
      </p:sp>
      <p:sp>
        <p:nvSpPr>
          <p:cNvPr id="3" name="Content Placeholder 2"/>
          <p:cNvSpPr>
            <a:spLocks noGrp="1"/>
          </p:cNvSpPr>
          <p:nvPr>
            <p:ph idx="1"/>
          </p:nvPr>
        </p:nvSpPr>
        <p:spPr/>
        <p:txBody>
          <a:bodyPr>
            <a:normAutofit fontScale="92500" lnSpcReduction="20000"/>
          </a:bodyPr>
          <a:lstStyle/>
          <a:p>
            <a:r>
              <a:rPr lang="en-US" dirty="0" err="1"/>
              <a:t>NameNode</a:t>
            </a:r>
            <a:endParaRPr lang="en-US" dirty="0"/>
          </a:p>
          <a:p>
            <a:pPr lvl="1"/>
            <a:r>
              <a:rPr lang="en-US" dirty="0"/>
              <a:t>Holds the metadata for the HDFS</a:t>
            </a:r>
          </a:p>
          <a:p>
            <a:r>
              <a:rPr lang="en-US" dirty="0"/>
              <a:t>Secondary </a:t>
            </a:r>
            <a:r>
              <a:rPr lang="en-US" dirty="0" err="1"/>
              <a:t>NameNode</a:t>
            </a:r>
            <a:endParaRPr lang="en-US" dirty="0"/>
          </a:p>
          <a:p>
            <a:pPr lvl="1"/>
            <a:r>
              <a:rPr lang="en-US" dirty="0"/>
              <a:t>Performs housekeeping functions for the </a:t>
            </a:r>
            <a:r>
              <a:rPr lang="en-US" dirty="0" err="1"/>
              <a:t>NameNode</a:t>
            </a:r>
            <a:endParaRPr lang="en-US" dirty="0"/>
          </a:p>
          <a:p>
            <a:r>
              <a:rPr lang="en-US" dirty="0" err="1"/>
              <a:t>DataNode</a:t>
            </a:r>
            <a:endParaRPr lang="en-US" dirty="0"/>
          </a:p>
          <a:p>
            <a:pPr lvl="1"/>
            <a:r>
              <a:rPr lang="en-US" dirty="0"/>
              <a:t>Stores the actual HDFS data blocks</a:t>
            </a:r>
          </a:p>
          <a:p>
            <a:r>
              <a:rPr lang="en-US" dirty="0" err="1"/>
              <a:t>JobTracker</a:t>
            </a:r>
            <a:endParaRPr lang="en-US" dirty="0"/>
          </a:p>
          <a:p>
            <a:pPr lvl="1"/>
            <a:r>
              <a:rPr lang="en-US" dirty="0"/>
              <a:t>Manages </a:t>
            </a:r>
            <a:r>
              <a:rPr lang="en-US" dirty="0" err="1"/>
              <a:t>MapReduce</a:t>
            </a:r>
            <a:r>
              <a:rPr lang="en-US" dirty="0"/>
              <a:t> jobs</a:t>
            </a:r>
          </a:p>
          <a:p>
            <a:r>
              <a:rPr lang="en-US" dirty="0" err="1"/>
              <a:t>TaskTracker</a:t>
            </a:r>
            <a:endParaRPr lang="en-US" dirty="0"/>
          </a:p>
          <a:p>
            <a:pPr lvl="1"/>
            <a:r>
              <a:rPr lang="en-US" dirty="0"/>
              <a:t>Monitors individual Map and Reduce tasks</a:t>
            </a:r>
          </a:p>
          <a:p>
            <a:endParaRPr lang="en-US" dirty="0"/>
          </a:p>
          <a:p>
            <a:endParaRPr lang="en-US" dirty="0"/>
          </a:p>
        </p:txBody>
      </p:sp>
    </p:spTree>
    <p:extLst>
      <p:ext uri="{BB962C8B-B14F-4D97-AF65-F5344CB8AC3E}">
        <p14:creationId xmlns:p14="http://schemas.microsoft.com/office/powerpoint/2010/main" val="3278328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Secondary </a:t>
            </a:r>
            <a:r>
              <a:rPr lang="en-US" dirty="0" err="1"/>
              <a:t>NameNode</a:t>
            </a:r>
            <a:endParaRPr lang="en-US" dirty="0"/>
          </a:p>
        </p:txBody>
      </p:sp>
      <p:sp>
        <p:nvSpPr>
          <p:cNvPr id="3" name="Content Placeholder 2"/>
          <p:cNvSpPr>
            <a:spLocks noGrp="1"/>
          </p:cNvSpPr>
          <p:nvPr>
            <p:ph idx="1"/>
          </p:nvPr>
        </p:nvSpPr>
        <p:spPr/>
        <p:txBody>
          <a:bodyPr/>
          <a:lstStyle/>
          <a:p>
            <a:r>
              <a:rPr lang="en-US" b="1" dirty="0"/>
              <a:t>NOT</a:t>
            </a:r>
            <a:r>
              <a:rPr lang="en-US" dirty="0"/>
              <a:t> a backup for the </a:t>
            </a:r>
            <a:r>
              <a:rPr lang="en-US" dirty="0" err="1"/>
              <a:t>NameNode</a:t>
            </a:r>
            <a:endParaRPr lang="en-US" dirty="0"/>
          </a:p>
          <a:p>
            <a:endParaRPr lang="en-US" b="1" dirty="0"/>
          </a:p>
          <a:p>
            <a:r>
              <a:rPr lang="en-US" dirty="0"/>
              <a:t>Periodically reads the log file and applies the changes to the </a:t>
            </a:r>
            <a:r>
              <a:rPr lang="en-US" dirty="0" err="1"/>
              <a:t>fsimage</a:t>
            </a:r>
            <a:r>
              <a:rPr lang="en-US" dirty="0"/>
              <a:t> file bringing it up to date</a:t>
            </a:r>
          </a:p>
          <a:p>
            <a:endParaRPr lang="en-US" dirty="0"/>
          </a:p>
          <a:p>
            <a:r>
              <a:rPr lang="en-US" dirty="0"/>
              <a:t>Allows the </a:t>
            </a:r>
            <a:r>
              <a:rPr lang="en-US" dirty="0" err="1"/>
              <a:t>NameNode</a:t>
            </a:r>
            <a:r>
              <a:rPr lang="en-US" dirty="0"/>
              <a:t> to restart faster when required</a:t>
            </a:r>
          </a:p>
          <a:p>
            <a:endParaRPr lang="en-US" dirty="0"/>
          </a:p>
        </p:txBody>
      </p:sp>
    </p:spTree>
    <p:extLst>
      <p:ext uri="{BB962C8B-B14F-4D97-AF65-F5344CB8AC3E}">
        <p14:creationId xmlns:p14="http://schemas.microsoft.com/office/powerpoint/2010/main" val="20922173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JobTracker</a:t>
            </a:r>
            <a:r>
              <a:rPr lang="en-US" dirty="0"/>
              <a:t> and </a:t>
            </a:r>
            <a:r>
              <a:rPr lang="en-US" dirty="0" err="1" smtClean="0"/>
              <a:t>TaskTracker</a:t>
            </a:r>
            <a:endParaRPr lang="en-US" dirty="0"/>
          </a:p>
        </p:txBody>
      </p:sp>
      <p:sp>
        <p:nvSpPr>
          <p:cNvPr id="3" name="Content Placeholder 2"/>
          <p:cNvSpPr>
            <a:spLocks noGrp="1"/>
          </p:cNvSpPr>
          <p:nvPr>
            <p:ph idx="1"/>
          </p:nvPr>
        </p:nvSpPr>
        <p:spPr/>
        <p:txBody>
          <a:bodyPr/>
          <a:lstStyle/>
          <a:p>
            <a:r>
              <a:rPr lang="en-US" dirty="0" err="1"/>
              <a:t>JobTracker</a:t>
            </a:r>
            <a:endParaRPr lang="en-US" dirty="0"/>
          </a:p>
          <a:p>
            <a:pPr lvl="1"/>
            <a:r>
              <a:rPr lang="en-US" dirty="0"/>
              <a:t>Determines the execution plan for the job</a:t>
            </a:r>
          </a:p>
          <a:p>
            <a:pPr lvl="1"/>
            <a:r>
              <a:rPr lang="en-US" dirty="0"/>
              <a:t>Assigns individual tasks</a:t>
            </a:r>
          </a:p>
          <a:p>
            <a:pPr lvl="1"/>
            <a:endParaRPr lang="en-US" dirty="0"/>
          </a:p>
          <a:p>
            <a:r>
              <a:rPr lang="en-US" dirty="0" err="1"/>
              <a:t>TaskTracker</a:t>
            </a:r>
            <a:endParaRPr lang="en-US" dirty="0"/>
          </a:p>
          <a:p>
            <a:pPr lvl="1"/>
            <a:r>
              <a:rPr lang="en-US" dirty="0"/>
              <a:t>Keeps track of the performance of an individual mapper or reducer</a:t>
            </a:r>
          </a:p>
          <a:p>
            <a:endParaRPr lang="en-US" dirty="0"/>
          </a:p>
        </p:txBody>
      </p:sp>
    </p:spTree>
    <p:extLst>
      <p:ext uri="{BB962C8B-B14F-4D97-AF65-F5344CB8AC3E}">
        <p14:creationId xmlns:p14="http://schemas.microsoft.com/office/powerpoint/2010/main" val="15627327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a:t>
            </a:r>
            <a:r>
              <a:rPr lang="en-US" dirty="0"/>
              <a:t>protocols</a:t>
            </a:r>
          </a:p>
        </p:txBody>
      </p:sp>
      <p:sp>
        <p:nvSpPr>
          <p:cNvPr id="3" name="Content Placeholder 2"/>
          <p:cNvSpPr>
            <a:spLocks noGrp="1"/>
          </p:cNvSpPr>
          <p:nvPr>
            <p:ph idx="1"/>
          </p:nvPr>
        </p:nvSpPr>
        <p:spPr/>
        <p:txBody>
          <a:bodyPr>
            <a:normAutofit fontScale="92500"/>
          </a:bodyPr>
          <a:lstStyle/>
          <a:p>
            <a:pPr algn="just"/>
            <a:r>
              <a:rPr lang="en-US" dirty="0"/>
              <a:t>HDFS communication protocols are layered on top of the TCP/IP protocol. A client establishes a connection to a configurable TCP port on the </a:t>
            </a:r>
            <a:r>
              <a:rPr lang="en-US" dirty="0" err="1"/>
              <a:t>NameNode</a:t>
            </a:r>
            <a:r>
              <a:rPr lang="en-US" dirty="0"/>
              <a:t> machine. It talks the </a:t>
            </a:r>
            <a:r>
              <a:rPr lang="en-US" dirty="0" err="1"/>
              <a:t>ClientProtocol</a:t>
            </a:r>
            <a:r>
              <a:rPr lang="en-US" dirty="0"/>
              <a:t> with the </a:t>
            </a:r>
            <a:r>
              <a:rPr lang="en-US" dirty="0" err="1"/>
              <a:t>NameNode</a:t>
            </a:r>
            <a:r>
              <a:rPr lang="en-US" dirty="0"/>
              <a:t>. The </a:t>
            </a:r>
            <a:r>
              <a:rPr lang="en-US" dirty="0" err="1"/>
              <a:t>DataNodes</a:t>
            </a:r>
            <a:r>
              <a:rPr lang="en-US" dirty="0"/>
              <a:t> talk to the </a:t>
            </a:r>
            <a:r>
              <a:rPr lang="en-US" dirty="0" err="1"/>
              <a:t>NameNode</a:t>
            </a:r>
            <a:r>
              <a:rPr lang="en-US" dirty="0"/>
              <a:t> using the </a:t>
            </a:r>
            <a:r>
              <a:rPr lang="en-US" dirty="0" err="1"/>
              <a:t>DataNode</a:t>
            </a:r>
            <a:r>
              <a:rPr lang="en-US" dirty="0"/>
              <a:t> Protocol.</a:t>
            </a:r>
          </a:p>
          <a:p>
            <a:pPr algn="just"/>
            <a:r>
              <a:rPr lang="en-US" dirty="0"/>
              <a:t>A Remote Procedure Call (RPC) abstraction wraps both the Client Protocol and the </a:t>
            </a:r>
            <a:r>
              <a:rPr lang="en-US" dirty="0" err="1"/>
              <a:t>DataNode</a:t>
            </a:r>
            <a:r>
              <a:rPr lang="en-US" dirty="0"/>
              <a:t> Protocol.</a:t>
            </a:r>
          </a:p>
          <a:p>
            <a:endParaRPr lang="en-US" dirty="0"/>
          </a:p>
        </p:txBody>
      </p:sp>
    </p:spTree>
    <p:extLst>
      <p:ext uri="{BB962C8B-B14F-4D97-AF65-F5344CB8AC3E}">
        <p14:creationId xmlns:p14="http://schemas.microsoft.com/office/powerpoint/2010/main" val="2629747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a:t>
            </a:r>
            <a:r>
              <a:rPr lang="en-US" dirty="0" smtClean="0"/>
              <a:t>se </a:t>
            </a:r>
            <a:r>
              <a:rPr lang="en-US" dirty="0"/>
              <a:t>cases for Apache </a:t>
            </a:r>
            <a:r>
              <a:rPr lang="en-US" dirty="0" err="1"/>
              <a:t>Hadoop</a:t>
            </a:r>
            <a:endParaRPr lang="en-US" dirty="0"/>
          </a:p>
        </p:txBody>
      </p:sp>
      <p:sp>
        <p:nvSpPr>
          <p:cNvPr id="3" name="Content Placeholder 2"/>
          <p:cNvSpPr>
            <a:spLocks noGrp="1"/>
          </p:cNvSpPr>
          <p:nvPr>
            <p:ph idx="1"/>
          </p:nvPr>
        </p:nvSpPr>
        <p:spPr/>
        <p:txBody>
          <a:bodyPr>
            <a:normAutofit/>
          </a:bodyPr>
          <a:lstStyle/>
          <a:p>
            <a:r>
              <a:rPr lang="en-US" b="1" dirty="0"/>
              <a:t>Analytics and big data</a:t>
            </a:r>
          </a:p>
          <a:p>
            <a:pPr marL="0" indent="0" algn="just">
              <a:buNone/>
            </a:pPr>
            <a:r>
              <a:rPr lang="en-US" dirty="0"/>
              <a:t>A wide variety of companies and organizations use </a:t>
            </a:r>
            <a:r>
              <a:rPr lang="en-US" dirty="0" err="1"/>
              <a:t>Hadoop</a:t>
            </a:r>
            <a:r>
              <a:rPr lang="en-US" dirty="0"/>
              <a:t> for research, production data processing, and analytics that require processing terabytes or petabytes of big data, storing diverse datasets, and data parallel processing.</a:t>
            </a:r>
          </a:p>
          <a:p>
            <a:pPr marL="0" indent="0">
              <a:buNone/>
            </a:pPr>
            <a:endParaRPr lang="en-US" dirty="0"/>
          </a:p>
        </p:txBody>
      </p:sp>
    </p:spTree>
    <p:extLst>
      <p:ext uri="{BB962C8B-B14F-4D97-AF65-F5344CB8AC3E}">
        <p14:creationId xmlns:p14="http://schemas.microsoft.com/office/powerpoint/2010/main" val="39945370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Robustness</a:t>
            </a:r>
          </a:p>
        </p:txBody>
      </p:sp>
      <p:sp>
        <p:nvSpPr>
          <p:cNvPr id="3" name="Content Placeholder 2"/>
          <p:cNvSpPr>
            <a:spLocks noGrp="1"/>
          </p:cNvSpPr>
          <p:nvPr>
            <p:ph idx="1"/>
          </p:nvPr>
        </p:nvSpPr>
        <p:spPr/>
        <p:txBody>
          <a:bodyPr>
            <a:normAutofit/>
          </a:bodyPr>
          <a:lstStyle/>
          <a:p>
            <a:pPr algn="just"/>
            <a:r>
              <a:rPr lang="en-US" dirty="0"/>
              <a:t>The primary objective of HDFS is to store data reliably even in the presence of failures. The three common types of failures are </a:t>
            </a:r>
            <a:r>
              <a:rPr lang="en-US" dirty="0" err="1"/>
              <a:t>NameNode</a:t>
            </a:r>
            <a:r>
              <a:rPr lang="en-US" dirty="0"/>
              <a:t> failures, </a:t>
            </a:r>
            <a:r>
              <a:rPr lang="en-US" dirty="0" err="1"/>
              <a:t>DataNode</a:t>
            </a:r>
            <a:r>
              <a:rPr lang="en-US" dirty="0"/>
              <a:t> failures and network partitions.</a:t>
            </a:r>
          </a:p>
          <a:p>
            <a:pPr marL="0" indent="0">
              <a:buNone/>
            </a:pPr>
            <a:endParaRPr lang="en-US" dirty="0"/>
          </a:p>
        </p:txBody>
      </p:sp>
    </p:spTree>
    <p:extLst>
      <p:ext uri="{BB962C8B-B14F-4D97-AF65-F5344CB8AC3E}">
        <p14:creationId xmlns:p14="http://schemas.microsoft.com/office/powerpoint/2010/main" val="15372579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Data Disk Failure, Heartbeats and Re-Replication</a:t>
            </a:r>
            <a:br>
              <a:rPr lang="en-US" b="1" dirty="0"/>
            </a:br>
            <a:endParaRPr lang="en-US" dirty="0"/>
          </a:p>
        </p:txBody>
      </p:sp>
      <p:sp>
        <p:nvSpPr>
          <p:cNvPr id="3" name="Content Placeholder 2"/>
          <p:cNvSpPr>
            <a:spLocks noGrp="1"/>
          </p:cNvSpPr>
          <p:nvPr>
            <p:ph idx="1"/>
          </p:nvPr>
        </p:nvSpPr>
        <p:spPr/>
        <p:txBody>
          <a:bodyPr>
            <a:noAutofit/>
          </a:bodyPr>
          <a:lstStyle/>
          <a:p>
            <a:pPr algn="just"/>
            <a:r>
              <a:rPr lang="en-US" sz="2400" dirty="0"/>
              <a:t>Each </a:t>
            </a:r>
            <a:r>
              <a:rPr lang="en-US" sz="2400" dirty="0" err="1"/>
              <a:t>DataNode</a:t>
            </a:r>
            <a:r>
              <a:rPr lang="en-US" sz="2400" dirty="0"/>
              <a:t> sends a Heartbeat message to the </a:t>
            </a:r>
            <a:r>
              <a:rPr lang="en-US" sz="2400" dirty="0" err="1"/>
              <a:t>NameNode</a:t>
            </a:r>
            <a:r>
              <a:rPr lang="en-US" sz="2400" dirty="0"/>
              <a:t> </a:t>
            </a:r>
            <a:r>
              <a:rPr lang="en-US" sz="2400" dirty="0" smtClean="0"/>
              <a:t>periodically.</a:t>
            </a:r>
          </a:p>
          <a:p>
            <a:pPr algn="just"/>
            <a:r>
              <a:rPr lang="en-US" sz="2400" dirty="0" smtClean="0"/>
              <a:t>A </a:t>
            </a:r>
            <a:r>
              <a:rPr lang="en-US" sz="2400" dirty="0"/>
              <a:t>network partition can cause a subset of </a:t>
            </a:r>
            <a:r>
              <a:rPr lang="en-US" sz="2400" dirty="0" err="1"/>
              <a:t>DataNodes</a:t>
            </a:r>
            <a:r>
              <a:rPr lang="en-US" sz="2400" dirty="0"/>
              <a:t> to lose connectivity with the </a:t>
            </a:r>
            <a:r>
              <a:rPr lang="en-US" sz="2400" dirty="0" err="1"/>
              <a:t>NameNode</a:t>
            </a:r>
            <a:r>
              <a:rPr lang="en-US" sz="2400" dirty="0"/>
              <a:t>.  </a:t>
            </a:r>
            <a:r>
              <a:rPr lang="en-US" sz="2400" dirty="0" smtClean="0"/>
              <a:t>The </a:t>
            </a:r>
            <a:r>
              <a:rPr lang="en-US" sz="2400" dirty="0" err="1"/>
              <a:t>NameNode</a:t>
            </a:r>
            <a:r>
              <a:rPr lang="en-US" sz="2400" dirty="0"/>
              <a:t> detects this condition by the absence of a Heartbeat message. </a:t>
            </a:r>
            <a:endParaRPr lang="en-US" sz="2400" dirty="0" smtClean="0"/>
          </a:p>
          <a:p>
            <a:pPr algn="just"/>
            <a:r>
              <a:rPr lang="en-US" sz="2400" dirty="0" smtClean="0"/>
              <a:t>The </a:t>
            </a:r>
            <a:r>
              <a:rPr lang="en-US" sz="2400" dirty="0" err="1"/>
              <a:t>NameNode</a:t>
            </a:r>
            <a:r>
              <a:rPr lang="en-US" sz="2400" dirty="0"/>
              <a:t> marks </a:t>
            </a:r>
            <a:r>
              <a:rPr lang="en-US" sz="2400" dirty="0" err="1"/>
              <a:t>DataNodes</a:t>
            </a:r>
            <a:r>
              <a:rPr lang="en-US" sz="2400" dirty="0"/>
              <a:t> without recent Heartbeats as dead and does not forward any new IO requests to them. Any data that was registered to a dead </a:t>
            </a:r>
            <a:r>
              <a:rPr lang="en-US" sz="2400" dirty="0" err="1"/>
              <a:t>DataNode</a:t>
            </a:r>
            <a:r>
              <a:rPr lang="en-US" sz="2400" dirty="0"/>
              <a:t> is not available to HDFS any </a:t>
            </a:r>
            <a:r>
              <a:rPr lang="en-US" sz="2400" dirty="0" smtClean="0"/>
              <a:t>more.</a:t>
            </a:r>
          </a:p>
        </p:txBody>
      </p:sp>
    </p:spTree>
    <p:extLst>
      <p:ext uri="{BB962C8B-B14F-4D97-AF65-F5344CB8AC3E}">
        <p14:creationId xmlns:p14="http://schemas.microsoft.com/office/powerpoint/2010/main" val="35237181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Data Disk Failure, Heartbeats and Re-Replication</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err="1"/>
              <a:t>DataNode</a:t>
            </a:r>
            <a:r>
              <a:rPr lang="en-US" dirty="0"/>
              <a:t> death may cause the replication factor of some blocks to fall below their specified value. The </a:t>
            </a:r>
            <a:r>
              <a:rPr lang="en-US" dirty="0" err="1"/>
              <a:t>NameNode</a:t>
            </a:r>
            <a:r>
              <a:rPr lang="en-US" dirty="0"/>
              <a:t> constantly tracks which blocks need to be replicated and initiates replication whenever necessary. </a:t>
            </a:r>
          </a:p>
          <a:p>
            <a:pPr algn="just"/>
            <a:r>
              <a:rPr lang="en-US" dirty="0"/>
              <a:t>The necessity for re-replication may arise due to many reasons: a </a:t>
            </a:r>
            <a:r>
              <a:rPr lang="en-US" dirty="0" err="1"/>
              <a:t>DataNode</a:t>
            </a:r>
            <a:r>
              <a:rPr lang="en-US" dirty="0"/>
              <a:t> may become unavailable, a replica may become corrupted, a hard disk on a </a:t>
            </a:r>
            <a:r>
              <a:rPr lang="en-US" dirty="0" err="1"/>
              <a:t>DataNode</a:t>
            </a:r>
            <a:r>
              <a:rPr lang="en-US" dirty="0"/>
              <a:t> may fail, or the replication factor of a file may be increased.</a:t>
            </a:r>
          </a:p>
          <a:p>
            <a:pPr algn="just"/>
            <a:endParaRPr lang="en-US" dirty="0"/>
          </a:p>
          <a:p>
            <a:endParaRPr lang="en-US" dirty="0"/>
          </a:p>
        </p:txBody>
      </p:sp>
    </p:spTree>
    <p:extLst>
      <p:ext uri="{BB962C8B-B14F-4D97-AF65-F5344CB8AC3E}">
        <p14:creationId xmlns:p14="http://schemas.microsoft.com/office/powerpoint/2010/main" val="29318744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Cluster Rebalancing</a:t>
            </a:r>
            <a:br>
              <a:rPr lang="en-US" b="1" dirty="0"/>
            </a:br>
            <a:endParaRPr lang="en-US" dirty="0"/>
          </a:p>
        </p:txBody>
      </p:sp>
      <p:sp>
        <p:nvSpPr>
          <p:cNvPr id="3" name="Content Placeholder 2"/>
          <p:cNvSpPr>
            <a:spLocks noGrp="1"/>
          </p:cNvSpPr>
          <p:nvPr>
            <p:ph idx="1"/>
          </p:nvPr>
        </p:nvSpPr>
        <p:spPr/>
        <p:txBody>
          <a:bodyPr/>
          <a:lstStyle/>
          <a:p>
            <a:pPr algn="just"/>
            <a:r>
              <a:rPr lang="en-US" dirty="0"/>
              <a:t>The HDFS architecture is compatible with data rebalancing schemes. A scheme might automatically move data from one </a:t>
            </a:r>
            <a:r>
              <a:rPr lang="en-US" dirty="0" err="1"/>
              <a:t>DataNode</a:t>
            </a:r>
            <a:r>
              <a:rPr lang="en-US" dirty="0"/>
              <a:t> to another if the free space on a </a:t>
            </a:r>
            <a:r>
              <a:rPr lang="en-US" dirty="0" err="1"/>
              <a:t>DataNode</a:t>
            </a:r>
            <a:r>
              <a:rPr lang="en-US" dirty="0"/>
              <a:t> falls below a certain threshold.</a:t>
            </a:r>
          </a:p>
          <a:p>
            <a:endParaRPr lang="en-US" dirty="0"/>
          </a:p>
        </p:txBody>
      </p:sp>
    </p:spTree>
    <p:extLst>
      <p:ext uri="{BB962C8B-B14F-4D97-AF65-F5344CB8AC3E}">
        <p14:creationId xmlns:p14="http://schemas.microsoft.com/office/powerpoint/2010/main" val="16098499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Data Integrity</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It is possible that a block of data fetched from a </a:t>
            </a:r>
            <a:r>
              <a:rPr lang="en-US" dirty="0" err="1"/>
              <a:t>DataNode</a:t>
            </a:r>
            <a:r>
              <a:rPr lang="en-US" dirty="0"/>
              <a:t> arrives corrupted. This corruption can occur because of faults in a storage device, network faults, or buggy </a:t>
            </a:r>
            <a:r>
              <a:rPr lang="en-US" dirty="0" smtClean="0"/>
              <a:t>software and is rectified using </a:t>
            </a:r>
            <a:r>
              <a:rPr lang="en-US" b="1" dirty="0" smtClean="0"/>
              <a:t>checksum.</a:t>
            </a:r>
            <a:r>
              <a:rPr lang="en-US" dirty="0" smtClean="0"/>
              <a:t> </a:t>
            </a:r>
            <a:r>
              <a:rPr lang="en-US" dirty="0"/>
              <a:t>The HDFS client software implements checksum checking on the contents of HDFS files. </a:t>
            </a:r>
            <a:endParaRPr lang="en-US" dirty="0" smtClean="0"/>
          </a:p>
          <a:p>
            <a:pPr algn="just"/>
            <a:r>
              <a:rPr lang="en-US" dirty="0" smtClean="0"/>
              <a:t>When </a:t>
            </a:r>
            <a:r>
              <a:rPr lang="en-US" dirty="0"/>
              <a:t>a client creates an HDFS file, it computes a checksum of each block of the file and stores these checksums in a separate hidden file in the same HDFS namespace. When a client retrieves file contents it verifies that the data it received from each </a:t>
            </a:r>
            <a:r>
              <a:rPr lang="en-US" dirty="0" err="1"/>
              <a:t>DataNode</a:t>
            </a:r>
            <a:r>
              <a:rPr lang="en-US" dirty="0"/>
              <a:t> matches the checksum stored in the associated checksum file. If not, then the client can opt to retrieve that block from another </a:t>
            </a:r>
            <a:r>
              <a:rPr lang="en-US" dirty="0" err="1"/>
              <a:t>DataNode</a:t>
            </a:r>
            <a:r>
              <a:rPr lang="en-US" dirty="0"/>
              <a:t> that has a replica of that block.</a:t>
            </a:r>
          </a:p>
          <a:p>
            <a:endParaRPr lang="en-US" dirty="0"/>
          </a:p>
          <a:p>
            <a:endParaRPr lang="en-US" dirty="0"/>
          </a:p>
        </p:txBody>
      </p:sp>
    </p:spTree>
    <p:extLst>
      <p:ext uri="{BB962C8B-B14F-4D97-AF65-F5344CB8AC3E}">
        <p14:creationId xmlns:p14="http://schemas.microsoft.com/office/powerpoint/2010/main" val="34079638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buNone/>
            </a:pPr>
            <a:r>
              <a:rPr lang="en-US" b="1" dirty="0" smtClean="0"/>
              <a:t>Metadata </a:t>
            </a:r>
            <a:r>
              <a:rPr lang="en-US" b="1" dirty="0"/>
              <a:t>Disk Failure</a:t>
            </a:r>
          </a:p>
          <a:p>
            <a:pPr algn="just"/>
            <a:r>
              <a:rPr lang="en-US" dirty="0"/>
              <a:t>The </a:t>
            </a:r>
            <a:r>
              <a:rPr lang="en-US" dirty="0" err="1"/>
              <a:t>FsImage</a:t>
            </a:r>
            <a:r>
              <a:rPr lang="en-US" dirty="0"/>
              <a:t> and the </a:t>
            </a:r>
            <a:r>
              <a:rPr lang="en-US" dirty="0" err="1"/>
              <a:t>EditLog</a:t>
            </a:r>
            <a:r>
              <a:rPr lang="en-US" dirty="0"/>
              <a:t> are central data structures of HDFS. A corruption of these files can cause the HDFS instance to be non-functional. For this reason, the </a:t>
            </a:r>
            <a:r>
              <a:rPr lang="en-US" dirty="0" err="1"/>
              <a:t>NameNode</a:t>
            </a:r>
            <a:r>
              <a:rPr lang="en-US" dirty="0"/>
              <a:t> can be configured to support maintaining multiple copies of the </a:t>
            </a:r>
            <a:r>
              <a:rPr lang="en-US" dirty="0" err="1"/>
              <a:t>FsImage</a:t>
            </a:r>
            <a:r>
              <a:rPr lang="en-US" dirty="0"/>
              <a:t> and </a:t>
            </a:r>
            <a:r>
              <a:rPr lang="en-US" dirty="0" err="1"/>
              <a:t>EditLog</a:t>
            </a:r>
            <a:r>
              <a:rPr lang="en-US" dirty="0"/>
              <a:t>. </a:t>
            </a:r>
          </a:p>
          <a:p>
            <a:endParaRPr lang="en-US" dirty="0"/>
          </a:p>
        </p:txBody>
      </p:sp>
    </p:spTree>
    <p:extLst>
      <p:ext uri="{BB962C8B-B14F-4D97-AF65-F5344CB8AC3E}">
        <p14:creationId xmlns:p14="http://schemas.microsoft.com/office/powerpoint/2010/main" val="41741631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Snapshots</a:t>
            </a:r>
          </a:p>
          <a:p>
            <a:r>
              <a:rPr lang="en-US" dirty="0"/>
              <a:t>Snapshots support storing a copy of data at a particular instant of time.</a:t>
            </a:r>
          </a:p>
          <a:p>
            <a:endParaRPr lang="en-US" dirty="0"/>
          </a:p>
        </p:txBody>
      </p:sp>
    </p:spTree>
    <p:extLst>
      <p:ext uri="{BB962C8B-B14F-4D97-AF65-F5344CB8AC3E}">
        <p14:creationId xmlns:p14="http://schemas.microsoft.com/office/powerpoint/2010/main" val="35958215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Organization</a:t>
            </a:r>
          </a:p>
        </p:txBody>
      </p:sp>
      <p:sp>
        <p:nvSpPr>
          <p:cNvPr id="3" name="Content Placeholder 2"/>
          <p:cNvSpPr>
            <a:spLocks noGrp="1"/>
          </p:cNvSpPr>
          <p:nvPr>
            <p:ph idx="1"/>
          </p:nvPr>
        </p:nvSpPr>
        <p:spPr/>
        <p:txBody>
          <a:bodyPr>
            <a:normAutofit lnSpcReduction="10000"/>
          </a:bodyPr>
          <a:lstStyle/>
          <a:p>
            <a:r>
              <a:rPr lang="en-US" b="1" dirty="0"/>
              <a:t>Data Blocks</a:t>
            </a:r>
          </a:p>
          <a:p>
            <a:pPr marL="0" indent="0" algn="just">
              <a:buNone/>
            </a:pPr>
            <a:r>
              <a:rPr lang="en-US" dirty="0"/>
              <a:t>HDFS is designed to support very large files. Applications that are compatible with HDFS are those that deal with large data sets. These applications write their data only once but they read it one or more times and require these reads to be satisfied at streaming speeds. HDFS supports write-once-read-many semantics on files.</a:t>
            </a:r>
          </a:p>
          <a:p>
            <a:endParaRPr lang="en-US" dirty="0"/>
          </a:p>
        </p:txBody>
      </p:sp>
    </p:spTree>
    <p:extLst>
      <p:ext uri="{BB962C8B-B14F-4D97-AF65-F5344CB8AC3E}">
        <p14:creationId xmlns:p14="http://schemas.microsoft.com/office/powerpoint/2010/main" val="14924230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t>Data Staging</a:t>
            </a:r>
            <a:endParaRPr lang="en-US" b="1" dirty="0"/>
          </a:p>
          <a:p>
            <a:pPr marL="0" indent="0" algn="just">
              <a:buNone/>
            </a:pPr>
            <a:r>
              <a:rPr lang="en-US" dirty="0"/>
              <a:t>A client request to create a file does not reach the </a:t>
            </a:r>
            <a:r>
              <a:rPr lang="en-US" dirty="0" err="1"/>
              <a:t>NameNode</a:t>
            </a:r>
            <a:r>
              <a:rPr lang="en-US" dirty="0"/>
              <a:t> immediately. In fact, initially the HDFS client caches the file data into a temporary local file. Application writes are transparently redirected to this temporary local file. When the local file accumulates data worth over one HDFS block size, the client contacts the </a:t>
            </a:r>
            <a:r>
              <a:rPr lang="en-US" dirty="0" err="1"/>
              <a:t>NameNode</a:t>
            </a:r>
            <a:r>
              <a:rPr lang="en-US" dirty="0"/>
              <a:t>. </a:t>
            </a:r>
          </a:p>
          <a:p>
            <a:endParaRPr lang="en-US" dirty="0"/>
          </a:p>
        </p:txBody>
      </p:sp>
    </p:spTree>
    <p:extLst>
      <p:ext uri="{BB962C8B-B14F-4D97-AF65-F5344CB8AC3E}">
        <p14:creationId xmlns:p14="http://schemas.microsoft.com/office/powerpoint/2010/main" val="8601150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Cluster, Single Node and Multi node cluster</a:t>
            </a:r>
          </a:p>
        </p:txBody>
      </p:sp>
      <p:sp>
        <p:nvSpPr>
          <p:cNvPr id="3" name="Content Placeholder 2"/>
          <p:cNvSpPr>
            <a:spLocks noGrp="1"/>
          </p:cNvSpPr>
          <p:nvPr>
            <p:ph idx="1"/>
          </p:nvPr>
        </p:nvSpPr>
        <p:spPr/>
        <p:txBody>
          <a:bodyPr>
            <a:normAutofit/>
          </a:bodyPr>
          <a:lstStyle/>
          <a:p>
            <a:pPr algn="just"/>
            <a:r>
              <a:rPr lang="en-US" dirty="0"/>
              <a:t>The cluster consists of one or more computers/machines working together to provide high availability, reliability, and scalability towards service being provided to clients. If one server/machine fails then work/resources get distributed among other machines in the same cluster</a:t>
            </a:r>
            <a:r>
              <a:rPr lang="en-US" dirty="0" smtClean="0"/>
              <a:t>.</a:t>
            </a:r>
          </a:p>
          <a:p>
            <a:pPr algn="just"/>
            <a:endParaRPr lang="en-US" dirty="0"/>
          </a:p>
          <a:p>
            <a:endParaRPr lang="en-US" dirty="0"/>
          </a:p>
        </p:txBody>
      </p:sp>
    </p:spTree>
    <p:extLst>
      <p:ext uri="{BB962C8B-B14F-4D97-AF65-F5344CB8AC3E}">
        <p14:creationId xmlns:p14="http://schemas.microsoft.com/office/powerpoint/2010/main" val="3920763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for Apache </a:t>
            </a:r>
            <a:r>
              <a:rPr lang="en-US" dirty="0" err="1"/>
              <a:t>Hadoop</a:t>
            </a:r>
            <a:endParaRPr lang="en-US" dirty="0"/>
          </a:p>
        </p:txBody>
      </p:sp>
      <p:sp>
        <p:nvSpPr>
          <p:cNvPr id="3" name="Content Placeholder 2"/>
          <p:cNvSpPr>
            <a:spLocks noGrp="1"/>
          </p:cNvSpPr>
          <p:nvPr>
            <p:ph idx="1"/>
          </p:nvPr>
        </p:nvSpPr>
        <p:spPr/>
        <p:txBody>
          <a:bodyPr>
            <a:normAutofit lnSpcReduction="10000"/>
          </a:bodyPr>
          <a:lstStyle/>
          <a:p>
            <a:r>
              <a:rPr lang="en-US" b="1" dirty="0"/>
              <a:t>Data storage and archiving</a:t>
            </a:r>
          </a:p>
          <a:p>
            <a:pPr marL="0" indent="0" algn="just">
              <a:buNone/>
            </a:pPr>
            <a:r>
              <a:rPr lang="en-US" dirty="0"/>
              <a:t>As </a:t>
            </a:r>
            <a:r>
              <a:rPr lang="en-US" dirty="0" err="1"/>
              <a:t>Hadoop</a:t>
            </a:r>
            <a:r>
              <a:rPr lang="en-US" dirty="0"/>
              <a:t> enables mass storage on commodity hardware, it is useful as a low-cost storage option for all kinds of data, such as transactions, click streams, or sensor and machine data</a:t>
            </a:r>
            <a:r>
              <a:rPr lang="en-US" dirty="0" smtClean="0"/>
              <a:t>.</a:t>
            </a:r>
          </a:p>
          <a:p>
            <a:r>
              <a:rPr lang="en-US" b="1" dirty="0"/>
              <a:t>Risk management</a:t>
            </a:r>
          </a:p>
          <a:p>
            <a:pPr marL="0" indent="0" algn="just">
              <a:buNone/>
            </a:pPr>
            <a:r>
              <a:rPr lang="en-US" dirty="0"/>
              <a:t>Banks, insurance companies, and other financial services companies use </a:t>
            </a:r>
            <a:r>
              <a:rPr lang="en-US" dirty="0" err="1"/>
              <a:t>Hadoop</a:t>
            </a:r>
            <a:r>
              <a:rPr lang="en-US" dirty="0"/>
              <a:t> to build risk analysis and management models. </a:t>
            </a:r>
          </a:p>
          <a:p>
            <a:pPr marL="0" indent="0" algn="just">
              <a:buNone/>
            </a:pPr>
            <a:endParaRPr lang="en-US" dirty="0"/>
          </a:p>
          <a:p>
            <a:pPr algn="just"/>
            <a:endParaRPr lang="en-US" dirty="0"/>
          </a:p>
        </p:txBody>
      </p:sp>
    </p:spTree>
    <p:extLst>
      <p:ext uri="{BB962C8B-B14F-4D97-AF65-F5344CB8AC3E}">
        <p14:creationId xmlns:p14="http://schemas.microsoft.com/office/powerpoint/2010/main" val="28763852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Cluster, Single Node and Multi node cluster</a:t>
            </a:r>
          </a:p>
        </p:txBody>
      </p:sp>
      <p:sp>
        <p:nvSpPr>
          <p:cNvPr id="3" name="Content Placeholder 2"/>
          <p:cNvSpPr>
            <a:spLocks noGrp="1"/>
          </p:cNvSpPr>
          <p:nvPr>
            <p:ph idx="1"/>
          </p:nvPr>
        </p:nvSpPr>
        <p:spPr/>
        <p:txBody>
          <a:bodyPr>
            <a:normAutofit fontScale="92500" lnSpcReduction="20000"/>
          </a:bodyPr>
          <a:lstStyle/>
          <a:p>
            <a:pPr algn="just"/>
            <a:r>
              <a:rPr lang="en-US" dirty="0"/>
              <a:t>Single node cluster or pseudo-distributed cluster is the one in which all daemon like </a:t>
            </a:r>
            <a:r>
              <a:rPr lang="en-US" dirty="0" err="1">
                <a:hlinkClick r:id="rId2"/>
              </a:rPr>
              <a:t>NameNode</a:t>
            </a:r>
            <a:r>
              <a:rPr lang="en-US" dirty="0"/>
              <a:t>, data node, </a:t>
            </a:r>
            <a:r>
              <a:rPr lang="en-US" dirty="0" err="1"/>
              <a:t>Jobtracker</a:t>
            </a:r>
            <a:r>
              <a:rPr lang="en-US" dirty="0"/>
              <a:t>, and </a:t>
            </a:r>
            <a:r>
              <a:rPr lang="en-US" dirty="0" err="1"/>
              <a:t>tasktracker</a:t>
            </a:r>
            <a:r>
              <a:rPr lang="en-US" dirty="0"/>
              <a:t> runs on the single machine. Default replication factor is </a:t>
            </a:r>
            <a:r>
              <a:rPr lang="en-US" dirty="0" smtClean="0"/>
              <a:t>1.</a:t>
            </a:r>
          </a:p>
          <a:p>
            <a:r>
              <a:rPr lang="en-US" dirty="0" err="1" smtClean="0"/>
              <a:t>Multinode</a:t>
            </a:r>
            <a:r>
              <a:rPr lang="en-US" dirty="0" smtClean="0"/>
              <a:t> </a:t>
            </a:r>
            <a:r>
              <a:rPr lang="en-US" dirty="0"/>
              <a:t>cluster is a cluster which is basically used in master-slave fashion where master and slaves runs on different machines and master node/machine runs </a:t>
            </a:r>
            <a:r>
              <a:rPr lang="en-US" dirty="0" err="1"/>
              <a:t>Namenode</a:t>
            </a:r>
            <a:r>
              <a:rPr lang="en-US" dirty="0"/>
              <a:t> and </a:t>
            </a:r>
            <a:r>
              <a:rPr lang="en-US" dirty="0" err="1"/>
              <a:t>JobTracker</a:t>
            </a:r>
            <a:r>
              <a:rPr lang="en-US" dirty="0"/>
              <a:t> daemons and slave machine runs </a:t>
            </a:r>
            <a:r>
              <a:rPr lang="en-US" dirty="0" err="1"/>
              <a:t>Datanode</a:t>
            </a:r>
            <a:r>
              <a:rPr lang="en-US" dirty="0"/>
              <a:t> and </a:t>
            </a:r>
            <a:r>
              <a:rPr lang="en-US" dirty="0" err="1"/>
              <a:t>TaskTracker</a:t>
            </a:r>
            <a:r>
              <a:rPr lang="en-US" dirty="0"/>
              <a:t> daemons.</a:t>
            </a:r>
            <a:br>
              <a:rPr lang="en-US" dirty="0"/>
            </a:br>
            <a:endParaRPr lang="en-US" dirty="0"/>
          </a:p>
          <a:p>
            <a:endParaRPr lang="en-US" dirty="0"/>
          </a:p>
        </p:txBody>
      </p:sp>
    </p:spTree>
    <p:extLst>
      <p:ext uri="{BB962C8B-B14F-4D97-AF65-F5344CB8AC3E}">
        <p14:creationId xmlns:p14="http://schemas.microsoft.com/office/powerpoint/2010/main" val="39171228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Apache </a:t>
            </a:r>
            <a:r>
              <a:rPr lang="en-US" b="1" dirty="0" err="1"/>
              <a:t>Hadoop</a:t>
            </a:r>
            <a:r>
              <a:rPr lang="en-US" b="1" dirty="0"/>
              <a:t> </a:t>
            </a:r>
            <a:r>
              <a:rPr lang="en-US" b="1" dirty="0" smtClean="0"/>
              <a:t>Advantages</a:t>
            </a:r>
            <a:r>
              <a:rPr lang="en-US" b="1" dirty="0"/>
              <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b="1" u="sng" dirty="0"/>
              <a:t>1. Open Source</a:t>
            </a:r>
            <a:endParaRPr lang="en-US" b="1" dirty="0"/>
          </a:p>
          <a:p>
            <a:r>
              <a:rPr lang="en-US" dirty="0"/>
              <a:t>Apache </a:t>
            </a:r>
            <a:r>
              <a:rPr lang="en-US" dirty="0" err="1"/>
              <a:t>Hadoop</a:t>
            </a:r>
            <a:r>
              <a:rPr lang="en-US" dirty="0"/>
              <a:t> is open-source software and developed at Apache Software Foundation. We can download </a:t>
            </a:r>
            <a:r>
              <a:rPr lang="en-US" dirty="0" err="1"/>
              <a:t>Hadoop</a:t>
            </a:r>
            <a:r>
              <a:rPr lang="en-US" dirty="0"/>
              <a:t> software from the Apache Software portal and start using it. It is freely available</a:t>
            </a:r>
            <a:r>
              <a:rPr lang="en-US" dirty="0" smtClean="0"/>
              <a:t>.</a:t>
            </a:r>
          </a:p>
          <a:p>
            <a:pPr marL="0" indent="0">
              <a:buNone/>
            </a:pPr>
            <a:r>
              <a:rPr lang="en-US" b="1" u="sng" dirty="0"/>
              <a:t>2. Data Sources</a:t>
            </a:r>
            <a:endParaRPr lang="en-US" b="1" dirty="0"/>
          </a:p>
          <a:p>
            <a:r>
              <a:rPr lang="en-US" dirty="0"/>
              <a:t>Apache </a:t>
            </a:r>
            <a:r>
              <a:rPr lang="en-US" dirty="0" err="1"/>
              <a:t>Hadoop</a:t>
            </a:r>
            <a:r>
              <a:rPr lang="en-US" dirty="0"/>
              <a:t> can store structured, unstructured, and semi-structured data which is generated from different sources like emails, social media in the form of log format, XML format, text format.</a:t>
            </a:r>
          </a:p>
          <a:p>
            <a:endParaRPr lang="en-US" dirty="0"/>
          </a:p>
          <a:p>
            <a:endParaRPr lang="en-US" dirty="0"/>
          </a:p>
        </p:txBody>
      </p:sp>
    </p:spTree>
    <p:extLst>
      <p:ext uri="{BB962C8B-B14F-4D97-AF65-F5344CB8AC3E}">
        <p14:creationId xmlns:p14="http://schemas.microsoft.com/office/powerpoint/2010/main" val="30484791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Apache </a:t>
            </a:r>
            <a:r>
              <a:rPr lang="en-US" b="1" dirty="0" err="1"/>
              <a:t>Hadoop</a:t>
            </a:r>
            <a:r>
              <a:rPr lang="en-US" b="1" dirty="0"/>
              <a:t> Advantages</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u="sng" dirty="0"/>
              <a:t>3. Performance</a:t>
            </a:r>
            <a:endParaRPr lang="en-US" b="1" dirty="0"/>
          </a:p>
          <a:p>
            <a:r>
              <a:rPr lang="en-US" dirty="0"/>
              <a:t>Apache </a:t>
            </a:r>
            <a:r>
              <a:rPr lang="en-US" dirty="0" err="1"/>
              <a:t>Hadoop</a:t>
            </a:r>
            <a:r>
              <a:rPr lang="en-US" dirty="0"/>
              <a:t> is a distributed storage and distributed processing system that process large datasets in the range of terabytes to petabytes. It achieves the best performance by dividing data into several blocks and store into several nodes and when a user submits a job it divides that job into a sub-task that starts executing on all those slave nodes and this way </a:t>
            </a:r>
            <a:r>
              <a:rPr lang="en-US" dirty="0" err="1"/>
              <a:t>Hadoop</a:t>
            </a:r>
            <a:r>
              <a:rPr lang="en-US" dirty="0"/>
              <a:t> achieves the best performance.</a:t>
            </a:r>
          </a:p>
          <a:p>
            <a:endParaRPr lang="en-US" dirty="0"/>
          </a:p>
        </p:txBody>
      </p:sp>
    </p:spTree>
    <p:extLst>
      <p:ext uri="{BB962C8B-B14F-4D97-AF65-F5344CB8AC3E}">
        <p14:creationId xmlns:p14="http://schemas.microsoft.com/office/powerpoint/2010/main" val="20633042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Apache </a:t>
            </a:r>
            <a:r>
              <a:rPr lang="en-US" b="1" dirty="0" err="1"/>
              <a:t>Hadoop</a:t>
            </a:r>
            <a:r>
              <a:rPr lang="en-US" b="1" dirty="0"/>
              <a:t> Advantages</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u="sng" dirty="0"/>
              <a:t>4. Scalable</a:t>
            </a:r>
            <a:endParaRPr lang="en-US" b="1" dirty="0"/>
          </a:p>
          <a:p>
            <a:r>
              <a:rPr lang="en-US" dirty="0"/>
              <a:t>Apache </a:t>
            </a:r>
            <a:r>
              <a:rPr lang="en-US" dirty="0" err="1"/>
              <a:t>Hadoop</a:t>
            </a:r>
            <a:r>
              <a:rPr lang="en-US" dirty="0"/>
              <a:t> can scale horizontally depending upon workload; nodes can be added to the </a:t>
            </a:r>
            <a:r>
              <a:rPr lang="en-US" dirty="0" err="1"/>
              <a:t>Hadoop</a:t>
            </a:r>
            <a:r>
              <a:rPr lang="en-US" dirty="0"/>
              <a:t> framework on the fly which makes it scalable</a:t>
            </a:r>
            <a:r>
              <a:rPr lang="en-US" dirty="0" smtClean="0"/>
              <a:t>.</a:t>
            </a:r>
          </a:p>
          <a:p>
            <a:pPr marL="0" indent="0">
              <a:buNone/>
            </a:pPr>
            <a:r>
              <a:rPr lang="en-US" b="1" u="sng" dirty="0"/>
              <a:t>5. High Availability</a:t>
            </a:r>
            <a:endParaRPr lang="en-US" b="1" dirty="0"/>
          </a:p>
          <a:p>
            <a:r>
              <a:rPr lang="en-US" dirty="0"/>
              <a:t>Apache </a:t>
            </a:r>
            <a:r>
              <a:rPr lang="en-US" dirty="0" err="1"/>
              <a:t>Hadoop</a:t>
            </a:r>
            <a:r>
              <a:rPr lang="en-US" dirty="0"/>
              <a:t> supports multiple standby name nodes and if one or two name nodes get down </a:t>
            </a:r>
            <a:r>
              <a:rPr lang="en-US" dirty="0" err="1"/>
              <a:t>Hadoop</a:t>
            </a:r>
            <a:r>
              <a:rPr lang="en-US" dirty="0"/>
              <a:t> will continue functioning this is how </a:t>
            </a:r>
            <a:r>
              <a:rPr lang="en-US" dirty="0" err="1"/>
              <a:t>Hadoop</a:t>
            </a:r>
            <a:r>
              <a:rPr lang="en-US" dirty="0"/>
              <a:t> achieves high availability.</a:t>
            </a:r>
          </a:p>
          <a:p>
            <a:endParaRPr lang="en-US" dirty="0"/>
          </a:p>
          <a:p>
            <a:endParaRPr lang="en-US" dirty="0"/>
          </a:p>
        </p:txBody>
      </p:sp>
    </p:spTree>
    <p:extLst>
      <p:ext uri="{BB962C8B-B14F-4D97-AF65-F5344CB8AC3E}">
        <p14:creationId xmlns:p14="http://schemas.microsoft.com/office/powerpoint/2010/main" val="21321057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u="sng" dirty="0"/>
              <a:t>6. Language Support</a:t>
            </a:r>
            <a:endParaRPr lang="en-US" b="1" dirty="0"/>
          </a:p>
          <a:p>
            <a:r>
              <a:rPr lang="en-US" dirty="0"/>
              <a:t>Apache </a:t>
            </a:r>
            <a:r>
              <a:rPr lang="en-US" dirty="0" err="1"/>
              <a:t>Hadoop</a:t>
            </a:r>
            <a:r>
              <a:rPr lang="en-US" dirty="0"/>
              <a:t> supports multiple languages like Python, C, C++Perl so programmers can write down codes in these languages.</a:t>
            </a:r>
          </a:p>
          <a:p>
            <a:r>
              <a:rPr lang="en-US" b="1" u="sng" dirty="0"/>
              <a:t>7. Compatibility</a:t>
            </a:r>
            <a:endParaRPr lang="en-US" b="1" dirty="0"/>
          </a:p>
          <a:p>
            <a:r>
              <a:rPr lang="en-US" dirty="0"/>
              <a:t>Apache </a:t>
            </a:r>
            <a:r>
              <a:rPr lang="en-US" dirty="0" err="1"/>
              <a:t>Hadoop</a:t>
            </a:r>
            <a:r>
              <a:rPr lang="en-US" dirty="0"/>
              <a:t> is compatible with other fast-growing technology like Spark, Spark has its processing unit so it uses </a:t>
            </a:r>
            <a:r>
              <a:rPr lang="en-US" dirty="0" err="1"/>
              <a:t>Hadoop</a:t>
            </a:r>
            <a:r>
              <a:rPr lang="en-US" dirty="0"/>
              <a:t> as a data storage platform. </a:t>
            </a:r>
          </a:p>
          <a:p>
            <a:pPr marL="0" indent="0">
              <a:buNone/>
            </a:pPr>
            <a:endParaRPr lang="en-US" dirty="0"/>
          </a:p>
        </p:txBody>
      </p:sp>
    </p:spTree>
    <p:extLst>
      <p:ext uri="{BB962C8B-B14F-4D97-AF65-F5344CB8AC3E}">
        <p14:creationId xmlns:p14="http://schemas.microsoft.com/office/powerpoint/2010/main" val="1504268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Apache </a:t>
            </a:r>
            <a:r>
              <a:rPr lang="en-US" b="1" dirty="0" err="1"/>
              <a:t>Hadoop</a:t>
            </a:r>
            <a:r>
              <a:rPr lang="en-US" b="1" dirty="0"/>
              <a:t> Disadvantages</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b="1" u="sng" dirty="0"/>
              <a:t>1. Batch Processing</a:t>
            </a:r>
            <a:endParaRPr lang="en-US" b="1" dirty="0"/>
          </a:p>
          <a:p>
            <a:r>
              <a:rPr lang="en-US" dirty="0"/>
              <a:t>Apache </a:t>
            </a:r>
            <a:r>
              <a:rPr lang="en-US" dirty="0" err="1"/>
              <a:t>Hadoop</a:t>
            </a:r>
            <a:r>
              <a:rPr lang="en-US" dirty="0"/>
              <a:t> is a batch-processing engine, which processes data in batch mode. In batch, mode data is already stored on the system, and not real-time streaming cause </a:t>
            </a:r>
            <a:r>
              <a:rPr lang="en-US" dirty="0" err="1"/>
              <a:t>Hadoop</a:t>
            </a:r>
            <a:r>
              <a:rPr lang="en-US" dirty="0"/>
              <a:t> is not efficient in processing of real-time data.</a:t>
            </a:r>
          </a:p>
          <a:p>
            <a:pPr marL="0" indent="0">
              <a:buNone/>
            </a:pPr>
            <a:r>
              <a:rPr lang="en-US" b="1" u="sng" dirty="0"/>
              <a:t>2. Processing Overhead</a:t>
            </a:r>
            <a:endParaRPr lang="en-US" b="1" dirty="0"/>
          </a:p>
          <a:p>
            <a:r>
              <a:rPr lang="en-US" dirty="0"/>
              <a:t>When we deal with terabytes or Petabytes of data, it becomes overhead for </a:t>
            </a:r>
            <a:r>
              <a:rPr lang="en-US" dirty="0" err="1"/>
              <a:t>Hadoop</a:t>
            </a:r>
            <a:r>
              <a:rPr lang="en-US" dirty="0"/>
              <a:t> to read such huge data from disk and after processing write down on disk because </a:t>
            </a:r>
            <a:r>
              <a:rPr lang="en-US" dirty="0" err="1"/>
              <a:t>Hadoop</a:t>
            </a:r>
            <a:r>
              <a:rPr lang="en-US" dirty="0"/>
              <a:t> cannot process data in memory.</a:t>
            </a:r>
          </a:p>
          <a:p>
            <a:endParaRPr lang="en-US" dirty="0"/>
          </a:p>
        </p:txBody>
      </p:sp>
    </p:spTree>
    <p:extLst>
      <p:ext uri="{BB962C8B-B14F-4D97-AF65-F5344CB8AC3E}">
        <p14:creationId xmlns:p14="http://schemas.microsoft.com/office/powerpoint/2010/main" val="15301179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Apache </a:t>
            </a:r>
            <a:r>
              <a:rPr lang="en-US" b="1" dirty="0" err="1"/>
              <a:t>Hadoop</a:t>
            </a:r>
            <a:r>
              <a:rPr lang="en-US" b="1"/>
              <a:t> Disadvantages</a:t>
            </a:r>
            <a:endParaRPr lang="en-US"/>
          </a:p>
        </p:txBody>
      </p:sp>
      <p:sp>
        <p:nvSpPr>
          <p:cNvPr id="3" name="Content Placeholder 2"/>
          <p:cNvSpPr>
            <a:spLocks noGrp="1"/>
          </p:cNvSpPr>
          <p:nvPr>
            <p:ph idx="1"/>
          </p:nvPr>
        </p:nvSpPr>
        <p:spPr/>
        <p:txBody>
          <a:bodyPr>
            <a:normAutofit fontScale="85000" lnSpcReduction="10000"/>
          </a:bodyPr>
          <a:lstStyle/>
          <a:p>
            <a:pPr marL="0" indent="0">
              <a:buNone/>
            </a:pPr>
            <a:r>
              <a:rPr lang="en-US" b="1" u="sng" dirty="0"/>
              <a:t>3. Small File Overhead</a:t>
            </a:r>
            <a:endParaRPr lang="en-US" b="1" dirty="0"/>
          </a:p>
          <a:p>
            <a:r>
              <a:rPr lang="en-US" dirty="0"/>
              <a:t>Apache </a:t>
            </a:r>
            <a:r>
              <a:rPr lang="en-US" dirty="0" err="1"/>
              <a:t>Hadoop</a:t>
            </a:r>
            <a:r>
              <a:rPr lang="en-US" dirty="0"/>
              <a:t> is used to store a small number of large files, but when it comes to storing a large number of small files(below 100 MB) then </a:t>
            </a:r>
            <a:r>
              <a:rPr lang="en-US" dirty="0" err="1"/>
              <a:t>Hadoop</a:t>
            </a:r>
            <a:r>
              <a:rPr lang="en-US" dirty="0"/>
              <a:t> fails because </a:t>
            </a:r>
            <a:r>
              <a:rPr lang="en-US" dirty="0" err="1"/>
              <a:t>Hadoop</a:t>
            </a:r>
            <a:r>
              <a:rPr lang="en-US" dirty="0"/>
              <a:t> store data in the block size of 128 MB or 256 MB by default and storing less than default size creates overhead for name node to process.</a:t>
            </a:r>
          </a:p>
          <a:p>
            <a:pPr marL="0" indent="0">
              <a:buNone/>
            </a:pPr>
            <a:r>
              <a:rPr lang="en-US" b="1" u="sng" dirty="0"/>
              <a:t>4. Security Concern</a:t>
            </a:r>
            <a:endParaRPr lang="en-US" b="1" dirty="0"/>
          </a:p>
          <a:p>
            <a:r>
              <a:rPr lang="en-US" dirty="0"/>
              <a:t>Apache </a:t>
            </a:r>
            <a:r>
              <a:rPr lang="en-US" dirty="0" err="1"/>
              <a:t>Hadoop</a:t>
            </a:r>
            <a:r>
              <a:rPr lang="en-US" dirty="0"/>
              <a:t> uses Kerberos for its authentication but missing encryption at storage and network layers are security concerns.</a:t>
            </a:r>
          </a:p>
          <a:p>
            <a:endParaRPr lang="en-US" dirty="0"/>
          </a:p>
        </p:txBody>
      </p:sp>
    </p:spTree>
    <p:extLst>
      <p:ext uri="{BB962C8B-B14F-4D97-AF65-F5344CB8AC3E}">
        <p14:creationId xmlns:p14="http://schemas.microsoft.com/office/powerpoint/2010/main" val="4038611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for Apache </a:t>
            </a:r>
            <a:r>
              <a:rPr lang="en-US" dirty="0" err="1"/>
              <a:t>Hadoop</a:t>
            </a:r>
            <a:endParaRPr lang="en-US" dirty="0"/>
          </a:p>
        </p:txBody>
      </p:sp>
      <p:sp>
        <p:nvSpPr>
          <p:cNvPr id="3" name="Content Placeholder 2"/>
          <p:cNvSpPr>
            <a:spLocks noGrp="1"/>
          </p:cNvSpPr>
          <p:nvPr>
            <p:ph idx="1"/>
          </p:nvPr>
        </p:nvSpPr>
        <p:spPr/>
        <p:txBody>
          <a:bodyPr>
            <a:normAutofit lnSpcReduction="10000"/>
          </a:bodyPr>
          <a:lstStyle/>
          <a:p>
            <a:pPr algn="just"/>
            <a:r>
              <a:rPr lang="en-US" b="1" dirty="0"/>
              <a:t>Data lakes</a:t>
            </a:r>
          </a:p>
          <a:p>
            <a:pPr marL="0" indent="0" algn="just">
              <a:buNone/>
            </a:pPr>
            <a:r>
              <a:rPr lang="en-US" dirty="0"/>
              <a:t>Since </a:t>
            </a:r>
            <a:r>
              <a:rPr lang="en-US" dirty="0" err="1"/>
              <a:t>Hadoop</a:t>
            </a:r>
            <a:r>
              <a:rPr lang="en-US" dirty="0"/>
              <a:t> can help store data without preprocessing, it can be used to complement to data lakes, where large amounts of unrefined data are stored</a:t>
            </a:r>
            <a:r>
              <a:rPr lang="en-US" dirty="0" smtClean="0"/>
              <a:t>.</a:t>
            </a:r>
          </a:p>
          <a:p>
            <a:pPr algn="just"/>
            <a:r>
              <a:rPr lang="en-US" b="1" dirty="0"/>
              <a:t>Marketing analytics</a:t>
            </a:r>
          </a:p>
          <a:p>
            <a:pPr marL="0" indent="0" algn="just">
              <a:buNone/>
            </a:pPr>
            <a:r>
              <a:rPr lang="en-US" dirty="0"/>
              <a:t>Marketing departments often use </a:t>
            </a:r>
            <a:r>
              <a:rPr lang="en-US" dirty="0" err="1"/>
              <a:t>Hadoop</a:t>
            </a:r>
            <a:r>
              <a:rPr lang="en-US" dirty="0"/>
              <a:t> to store and analyze customer relationship management (CRM) data.</a:t>
            </a:r>
          </a:p>
          <a:p>
            <a:pPr marL="0" indent="0">
              <a:buNone/>
            </a:pPr>
            <a:endParaRPr lang="en-US" dirty="0"/>
          </a:p>
          <a:p>
            <a:endParaRPr lang="en-US" dirty="0"/>
          </a:p>
        </p:txBody>
      </p:sp>
    </p:spTree>
    <p:extLst>
      <p:ext uri="{BB962C8B-B14F-4D97-AF65-F5344CB8AC3E}">
        <p14:creationId xmlns:p14="http://schemas.microsoft.com/office/powerpoint/2010/main" val="347658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for Apache </a:t>
            </a:r>
            <a:r>
              <a:rPr lang="en-US" dirty="0" err="1"/>
              <a:t>Hadoop</a:t>
            </a:r>
            <a:endParaRPr lang="en-US" dirty="0"/>
          </a:p>
        </p:txBody>
      </p:sp>
      <p:sp>
        <p:nvSpPr>
          <p:cNvPr id="3" name="Content Placeholder 2"/>
          <p:cNvSpPr>
            <a:spLocks noGrp="1"/>
          </p:cNvSpPr>
          <p:nvPr>
            <p:ph idx="1"/>
          </p:nvPr>
        </p:nvSpPr>
        <p:spPr/>
        <p:txBody>
          <a:bodyPr/>
          <a:lstStyle/>
          <a:p>
            <a:r>
              <a:rPr lang="en-US" b="1" dirty="0"/>
              <a:t>AI and </a:t>
            </a:r>
            <a:r>
              <a:rPr lang="en-US" b="1" dirty="0" smtClean="0"/>
              <a:t>Machine Learning</a:t>
            </a:r>
            <a:endParaRPr lang="en-US" b="1" dirty="0"/>
          </a:p>
          <a:p>
            <a:pPr marL="0" indent="0">
              <a:buNone/>
            </a:pPr>
            <a:r>
              <a:rPr lang="en-US" dirty="0" err="1"/>
              <a:t>Hadoop</a:t>
            </a:r>
            <a:r>
              <a:rPr lang="en-US" dirty="0"/>
              <a:t> ecosystems help with the processing of data and model training operations for machine learning applications.</a:t>
            </a:r>
          </a:p>
          <a:p>
            <a:endParaRPr lang="en-US" dirty="0"/>
          </a:p>
        </p:txBody>
      </p:sp>
    </p:spTree>
    <p:extLst>
      <p:ext uri="{BB962C8B-B14F-4D97-AF65-F5344CB8AC3E}">
        <p14:creationId xmlns:p14="http://schemas.microsoft.com/office/powerpoint/2010/main" val="20779535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Hadoop</a:t>
            </a:r>
            <a:r>
              <a:rPr lang="en-US" dirty="0"/>
              <a:t> Ecosystem and its components</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err="1"/>
              <a:t>Hadoop</a:t>
            </a:r>
            <a:r>
              <a:rPr lang="en-US" dirty="0"/>
              <a:t> has a large ecosystem of open source tools that can augment and extend the capabilities of the core module. Some of the main software tools used with </a:t>
            </a:r>
            <a:r>
              <a:rPr lang="en-US" dirty="0" err="1"/>
              <a:t>Hadoop</a:t>
            </a:r>
            <a:r>
              <a:rPr lang="en-US" dirty="0"/>
              <a:t> include</a:t>
            </a:r>
            <a:r>
              <a:rPr lang="en-US" dirty="0" smtClean="0"/>
              <a:t>:</a:t>
            </a:r>
          </a:p>
          <a:p>
            <a:pPr algn="just"/>
            <a:r>
              <a:rPr lang="en-US" b="1" dirty="0">
                <a:hlinkClick r:id="rId2"/>
              </a:rPr>
              <a:t>Apache Hive</a:t>
            </a:r>
            <a:r>
              <a:rPr lang="en-US" b="1" dirty="0"/>
              <a:t>:</a:t>
            </a:r>
            <a:r>
              <a:rPr lang="en-US" dirty="0"/>
              <a:t> A data warehouse that allows programmers to work with data in HDFS using a query language called </a:t>
            </a:r>
            <a:r>
              <a:rPr lang="en-US" dirty="0" err="1"/>
              <a:t>HiveQL</a:t>
            </a:r>
            <a:r>
              <a:rPr lang="en-US" dirty="0"/>
              <a:t>, which is similar to SQL</a:t>
            </a:r>
          </a:p>
          <a:p>
            <a:pPr algn="just"/>
            <a:r>
              <a:rPr lang="en-US" b="1" dirty="0">
                <a:hlinkClick r:id="rId3"/>
              </a:rPr>
              <a:t>Apache </a:t>
            </a:r>
            <a:r>
              <a:rPr lang="en-US" b="1" dirty="0" err="1">
                <a:hlinkClick r:id="rId3"/>
              </a:rPr>
              <a:t>HBase</a:t>
            </a:r>
            <a:r>
              <a:rPr lang="en-US" b="1" dirty="0"/>
              <a:t>:</a:t>
            </a:r>
            <a:r>
              <a:rPr lang="en-US" dirty="0"/>
              <a:t> An open source non-relational distributed database often paired with </a:t>
            </a:r>
            <a:r>
              <a:rPr lang="en-US" dirty="0" err="1"/>
              <a:t>Hadoop</a:t>
            </a:r>
            <a:endParaRPr lang="en-US" dirty="0"/>
          </a:p>
          <a:p>
            <a:pPr algn="just"/>
            <a:r>
              <a:rPr lang="en-US" b="1" dirty="0">
                <a:hlinkClick r:id="rId4"/>
              </a:rPr>
              <a:t>Apache Pig</a:t>
            </a:r>
            <a:r>
              <a:rPr lang="en-US" b="1" dirty="0"/>
              <a:t>:</a:t>
            </a:r>
            <a:r>
              <a:rPr lang="en-US" dirty="0"/>
              <a:t> A tool used as an abstraction layer over </a:t>
            </a:r>
            <a:r>
              <a:rPr lang="en-US" dirty="0" err="1"/>
              <a:t>MapReduce</a:t>
            </a:r>
            <a:r>
              <a:rPr lang="en-US" dirty="0"/>
              <a:t> to analyze large sets of data and enables functions like filter, sort, load, and join</a:t>
            </a:r>
          </a:p>
          <a:p>
            <a:pPr algn="just"/>
            <a:endParaRPr lang="en-US" dirty="0"/>
          </a:p>
        </p:txBody>
      </p:sp>
    </p:spTree>
    <p:extLst>
      <p:ext uri="{BB962C8B-B14F-4D97-AF65-F5344CB8AC3E}">
        <p14:creationId xmlns:p14="http://schemas.microsoft.com/office/powerpoint/2010/main" val="34760350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Hadoop</a:t>
            </a:r>
            <a:r>
              <a:rPr lang="en-US" dirty="0"/>
              <a:t> Ecosystem and its components</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pPr algn="just"/>
            <a:r>
              <a:rPr lang="en-US" b="1" dirty="0">
                <a:hlinkClick r:id="rId2"/>
              </a:rPr>
              <a:t>Apache Impala</a:t>
            </a:r>
            <a:r>
              <a:rPr lang="en-US" b="1" dirty="0"/>
              <a:t>:</a:t>
            </a:r>
            <a:r>
              <a:rPr lang="en-US" dirty="0"/>
              <a:t> Open source, massively parallel processing SQL query engine often used with </a:t>
            </a:r>
            <a:r>
              <a:rPr lang="en-US" dirty="0" err="1"/>
              <a:t>Hadoop</a:t>
            </a:r>
            <a:endParaRPr lang="en-US" dirty="0"/>
          </a:p>
          <a:p>
            <a:pPr algn="just"/>
            <a:r>
              <a:rPr lang="en-US" b="1" dirty="0">
                <a:hlinkClick r:id="rId3"/>
              </a:rPr>
              <a:t>Apache </a:t>
            </a:r>
            <a:r>
              <a:rPr lang="en-US" b="1" dirty="0" err="1">
                <a:hlinkClick r:id="rId3"/>
              </a:rPr>
              <a:t>Sqoop</a:t>
            </a:r>
            <a:r>
              <a:rPr lang="en-US" b="1" dirty="0"/>
              <a:t>:</a:t>
            </a:r>
            <a:r>
              <a:rPr lang="en-US" dirty="0"/>
              <a:t> A command-line interface application for efficiently transferring bulk data between relational databases and </a:t>
            </a:r>
            <a:r>
              <a:rPr lang="en-US" dirty="0" err="1"/>
              <a:t>Hadoop</a:t>
            </a:r>
            <a:endParaRPr lang="en-US" dirty="0"/>
          </a:p>
          <a:p>
            <a:pPr algn="just"/>
            <a:r>
              <a:rPr lang="en-US" b="1" dirty="0">
                <a:hlinkClick r:id="rId4"/>
              </a:rPr>
              <a:t>Apache </a:t>
            </a:r>
            <a:r>
              <a:rPr lang="en-US" b="1" dirty="0" err="1">
                <a:hlinkClick r:id="rId4"/>
              </a:rPr>
              <a:t>ZooKeeper</a:t>
            </a:r>
            <a:r>
              <a:rPr lang="en-US" b="1" dirty="0"/>
              <a:t>:</a:t>
            </a:r>
            <a:r>
              <a:rPr lang="en-US" dirty="0"/>
              <a:t> An open source server that enables reliable distributed coordination in </a:t>
            </a:r>
            <a:r>
              <a:rPr lang="en-US" dirty="0" err="1"/>
              <a:t>Hadoop</a:t>
            </a:r>
            <a:r>
              <a:rPr lang="en-US" dirty="0"/>
              <a:t>; a service for, "maintaining configuration information, naming, providing distributed synchronization, and providing group services"</a:t>
            </a:r>
          </a:p>
          <a:p>
            <a:pPr algn="just"/>
            <a:r>
              <a:rPr lang="en-US" b="1" dirty="0">
                <a:hlinkClick r:id="rId5"/>
              </a:rPr>
              <a:t>Apache </a:t>
            </a:r>
            <a:r>
              <a:rPr lang="en-US" b="1" dirty="0" err="1">
                <a:hlinkClick r:id="rId5"/>
              </a:rPr>
              <a:t>Oozie</a:t>
            </a:r>
            <a:r>
              <a:rPr lang="en-US" b="1" dirty="0"/>
              <a:t>:</a:t>
            </a:r>
            <a:r>
              <a:rPr lang="en-US" dirty="0"/>
              <a:t> A workflow scheduler for </a:t>
            </a:r>
            <a:r>
              <a:rPr lang="en-US" dirty="0" err="1"/>
              <a:t>Hadoop</a:t>
            </a:r>
            <a:r>
              <a:rPr lang="en-US" dirty="0"/>
              <a:t> jobs</a:t>
            </a:r>
          </a:p>
          <a:p>
            <a:endParaRPr lang="en-US" dirty="0"/>
          </a:p>
        </p:txBody>
      </p:sp>
    </p:spTree>
    <p:extLst>
      <p:ext uri="{BB962C8B-B14F-4D97-AF65-F5344CB8AC3E}">
        <p14:creationId xmlns:p14="http://schemas.microsoft.com/office/powerpoint/2010/main" val="37962728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lstStyle/>
          <a:p>
            <a:pPr>
              <a:buNone/>
            </a:pPr>
            <a:r>
              <a:rPr lang="en-US" dirty="0"/>
              <a:t>• Suitable for Big Data Analysis</a:t>
            </a:r>
          </a:p>
          <a:p>
            <a:pPr>
              <a:buNone/>
            </a:pPr>
            <a:r>
              <a:rPr lang="en-US" dirty="0"/>
              <a:t>• Scalability</a:t>
            </a:r>
          </a:p>
          <a:p>
            <a:pPr>
              <a:buNone/>
            </a:pPr>
            <a:r>
              <a:rPr lang="en-US" dirty="0"/>
              <a:t>• Fault Tolerance</a:t>
            </a:r>
          </a:p>
          <a:p>
            <a:endParaRPr lang="en-US" dirty="0"/>
          </a:p>
        </p:txBody>
      </p:sp>
    </p:spTree>
    <p:extLst>
      <p:ext uri="{BB962C8B-B14F-4D97-AF65-F5344CB8AC3E}">
        <p14:creationId xmlns:p14="http://schemas.microsoft.com/office/powerpoint/2010/main" val="34992756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592</TotalTime>
  <Words>2104</Words>
  <Application>Microsoft Office PowerPoint</Application>
  <PresentationFormat>On-screen Show (4:3)</PresentationFormat>
  <Paragraphs>177</Paragraphs>
  <Slides>46</Slides>
  <Notes>4</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HADOOP  Dr. Daphne Lopez and Dr. Brijendra Singh VIT Vellore</vt:lpstr>
      <vt:lpstr>What is Hadoop?</vt:lpstr>
      <vt:lpstr>Use cases for Apache Hadoop</vt:lpstr>
      <vt:lpstr>Use cases for Apache Hadoop</vt:lpstr>
      <vt:lpstr>Use cases for Apache Hadoop</vt:lpstr>
      <vt:lpstr>Use cases for Apache Hadoop</vt:lpstr>
      <vt:lpstr>Hadoop Ecosystem and its components </vt:lpstr>
      <vt:lpstr>Hadoop Ecosystem and its components </vt:lpstr>
      <vt:lpstr>Features</vt:lpstr>
      <vt:lpstr>Suitable for Big Data Analysis</vt:lpstr>
      <vt:lpstr> Scalability </vt:lpstr>
      <vt:lpstr> Fault Tolerance </vt:lpstr>
      <vt:lpstr>Hadoop Architecture</vt:lpstr>
      <vt:lpstr>Hadoop Architecture</vt:lpstr>
      <vt:lpstr>Hadoop Architecture</vt:lpstr>
      <vt:lpstr>Name Node and Data Node</vt:lpstr>
      <vt:lpstr>Name Node and Data Node</vt:lpstr>
      <vt:lpstr>NameNode and Data Node</vt:lpstr>
      <vt:lpstr>PowerPoint Presentation</vt:lpstr>
      <vt:lpstr>HDFS</vt:lpstr>
      <vt:lpstr>Storage of files</vt:lpstr>
      <vt:lpstr>Blocks</vt:lpstr>
      <vt:lpstr>Replication Management</vt:lpstr>
      <vt:lpstr>YARN</vt:lpstr>
      <vt:lpstr>Hadoop Architecture</vt:lpstr>
      <vt:lpstr>Hadoop Cluster Anatomy</vt:lpstr>
      <vt:lpstr>Secondary NameNode</vt:lpstr>
      <vt:lpstr>JobTracker and TaskTracker</vt:lpstr>
      <vt:lpstr>Communication protocols</vt:lpstr>
      <vt:lpstr>Robustness</vt:lpstr>
      <vt:lpstr>Data Disk Failure, Heartbeats and Re-Replication </vt:lpstr>
      <vt:lpstr>Data Disk Failure, Heartbeats and Re-Replication </vt:lpstr>
      <vt:lpstr>Cluster Rebalancing </vt:lpstr>
      <vt:lpstr>Data Integrity </vt:lpstr>
      <vt:lpstr>PowerPoint Presentation</vt:lpstr>
      <vt:lpstr>PowerPoint Presentation</vt:lpstr>
      <vt:lpstr>Data Organization</vt:lpstr>
      <vt:lpstr>PowerPoint Presentation</vt:lpstr>
      <vt:lpstr>Cluster, Single Node and Multi node cluster</vt:lpstr>
      <vt:lpstr>Cluster, Single Node and Multi node cluster</vt:lpstr>
      <vt:lpstr>Apache Hadoop Advantages </vt:lpstr>
      <vt:lpstr>Apache Hadoop Advantages </vt:lpstr>
      <vt:lpstr>Apache Hadoop Advantages </vt:lpstr>
      <vt:lpstr>PowerPoint Presentation</vt:lpstr>
      <vt:lpstr>Apache Hadoop Disadvantages </vt:lpstr>
      <vt:lpstr>Apache Hadoop Disadvantages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dc:title>
  <dc:creator>Brijendra Singh</dc:creator>
  <cp:lastModifiedBy>Dell</cp:lastModifiedBy>
  <cp:revision>45</cp:revision>
  <dcterms:created xsi:type="dcterms:W3CDTF">2006-08-16T00:00:00Z</dcterms:created>
  <dcterms:modified xsi:type="dcterms:W3CDTF">2024-09-25T10:29:42Z</dcterms:modified>
</cp:coreProperties>
</file>