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8" r:id="rId9"/>
    <p:sldId id="269" r:id="rId10"/>
    <p:sldId id="273" r:id="rId11"/>
    <p:sldId id="263" r:id="rId12"/>
    <p:sldId id="270" r:id="rId13"/>
    <p:sldId id="264" r:id="rId14"/>
    <p:sldId id="265" r:id="rId15"/>
    <p:sldId id="266" r:id="rId16"/>
    <p:sldId id="267" r:id="rId17"/>
    <p:sldId id="272" r:id="rId18"/>
    <p:sldId id="274" r:id="rId19"/>
    <p:sldId id="275" r:id="rId20"/>
    <p:sldId id="276" r:id="rId21"/>
    <p:sldId id="277" r:id="rId22"/>
    <p:sldId id="278" r:id="rId23"/>
    <p:sldId id="279" r:id="rId24"/>
    <p:sldId id="271"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87F2C57-9C9E-4C50-BD0F-9BA06228E9D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338480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7F2C57-9C9E-4C50-BD0F-9BA06228E9D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950104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7F2C57-9C9E-4C50-BD0F-9BA06228E9D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947938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87F2C57-9C9E-4C50-BD0F-9BA06228E9D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375046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7F2C57-9C9E-4C50-BD0F-9BA06228E9D7}" type="datetimeFigureOut">
              <a:rPr lang="en-IN" smtClean="0"/>
              <a:t>07-11-2023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191389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87F2C57-9C9E-4C50-BD0F-9BA06228E9D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57161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87F2C57-9C9E-4C50-BD0F-9BA06228E9D7}" type="datetimeFigureOut">
              <a:rPr lang="en-IN" smtClean="0"/>
              <a:t>07-11-2023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3793191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87F2C57-9C9E-4C50-BD0F-9BA06228E9D7}" type="datetimeFigureOut">
              <a:rPr lang="en-IN" smtClean="0"/>
              <a:t>07-11-2023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3566068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7F2C57-9C9E-4C50-BD0F-9BA06228E9D7}" type="datetimeFigureOut">
              <a:rPr lang="en-IN" smtClean="0"/>
              <a:t>07-11-2023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260206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F2C57-9C9E-4C50-BD0F-9BA06228E9D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159668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7F2C57-9C9E-4C50-BD0F-9BA06228E9D7}" type="datetimeFigureOut">
              <a:rPr lang="en-IN" smtClean="0"/>
              <a:t>07-11-2023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484098-D78B-4CBB-9D8B-B7989E7DD645}" type="slidenum">
              <a:rPr lang="en-IN" smtClean="0"/>
              <a:t>‹#›</a:t>
            </a:fld>
            <a:endParaRPr lang="en-IN"/>
          </a:p>
        </p:txBody>
      </p:sp>
    </p:spTree>
    <p:extLst>
      <p:ext uri="{BB962C8B-B14F-4D97-AF65-F5344CB8AC3E}">
        <p14:creationId xmlns:p14="http://schemas.microsoft.com/office/powerpoint/2010/main" val="3207973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F2C57-9C9E-4C50-BD0F-9BA06228E9D7}" type="datetimeFigureOut">
              <a:rPr lang="en-IN" smtClean="0"/>
              <a:t>07-11-2023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84098-D78B-4CBB-9D8B-B7989E7DD645}" type="slidenum">
              <a:rPr lang="en-IN" smtClean="0"/>
              <a:t>‹#›</a:t>
            </a:fld>
            <a:endParaRPr lang="en-IN"/>
          </a:p>
        </p:txBody>
      </p:sp>
    </p:spTree>
    <p:extLst>
      <p:ext uri="{BB962C8B-B14F-4D97-AF65-F5344CB8AC3E}">
        <p14:creationId xmlns:p14="http://schemas.microsoft.com/office/powerpoint/2010/main" val="282319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Trees</a:t>
            </a:r>
            <a:endParaRPr lang="en-IN" dirty="0"/>
          </a:p>
        </p:txBody>
      </p:sp>
      <p:sp>
        <p:nvSpPr>
          <p:cNvPr id="3" name="Subtitle 2"/>
          <p:cNvSpPr>
            <a:spLocks noGrp="1"/>
          </p:cNvSpPr>
          <p:nvPr>
            <p:ph type="subTitle" idx="1"/>
          </p:nvPr>
        </p:nvSpPr>
        <p:spPr/>
        <p:txBody>
          <a:bodyPr/>
          <a:lstStyle/>
          <a:p>
            <a:r>
              <a:rPr lang="en-IN" dirty="0" smtClean="0"/>
              <a:t>Non-Linear Data structure which represents parent-child relationship</a:t>
            </a:r>
            <a:endParaRPr lang="en-IN" dirty="0"/>
          </a:p>
        </p:txBody>
      </p:sp>
    </p:spTree>
    <p:extLst>
      <p:ext uri="{BB962C8B-B14F-4D97-AF65-F5344CB8AC3E}">
        <p14:creationId xmlns:p14="http://schemas.microsoft.com/office/powerpoint/2010/main" val="999210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Construct an expression tree for the following expressions</a:t>
            </a:r>
            <a:endParaRPr lang="en-IN" sz="2400" dirty="0"/>
          </a:p>
        </p:txBody>
      </p:sp>
      <p:sp>
        <p:nvSpPr>
          <p:cNvPr id="3" name="Content Placeholder 2"/>
          <p:cNvSpPr>
            <a:spLocks noGrp="1"/>
          </p:cNvSpPr>
          <p:nvPr>
            <p:ph idx="1"/>
          </p:nvPr>
        </p:nvSpPr>
        <p:spPr/>
        <p:txBody>
          <a:bodyPr/>
          <a:lstStyle/>
          <a:p>
            <a:r>
              <a:rPr lang="en-IN" dirty="0" err="1" smtClean="0"/>
              <a:t>a+b+c+d+e</a:t>
            </a:r>
            <a:endParaRPr lang="en-IN" dirty="0" smtClean="0"/>
          </a:p>
          <a:p>
            <a:r>
              <a:rPr lang="en-IN" dirty="0"/>
              <a:t>a</a:t>
            </a:r>
            <a:r>
              <a:rPr lang="en-IN" dirty="0" smtClean="0"/>
              <a:t>*(</a:t>
            </a:r>
            <a:r>
              <a:rPr lang="en-IN" dirty="0" err="1" smtClean="0"/>
              <a:t>b+c-d</a:t>
            </a:r>
            <a:r>
              <a:rPr lang="en-IN" dirty="0" smtClean="0"/>
              <a:t>*e)/f</a:t>
            </a:r>
          </a:p>
          <a:p>
            <a:r>
              <a:rPr lang="en-IN" dirty="0"/>
              <a:t>a</a:t>
            </a:r>
            <a:r>
              <a:rPr lang="en-IN" dirty="0" smtClean="0"/>
              <a:t>+(b-c)*(</a:t>
            </a:r>
            <a:r>
              <a:rPr lang="en-IN" dirty="0" err="1" smtClean="0"/>
              <a:t>d+e</a:t>
            </a:r>
            <a:r>
              <a:rPr lang="en-IN" dirty="0" smtClean="0"/>
              <a:t>)</a:t>
            </a:r>
            <a:endParaRPr lang="en-IN" dirty="0"/>
          </a:p>
        </p:txBody>
      </p:sp>
    </p:spTree>
    <p:extLst>
      <p:ext uri="{BB962C8B-B14F-4D97-AF65-F5344CB8AC3E}">
        <p14:creationId xmlns:p14="http://schemas.microsoft.com/office/powerpoint/2010/main" val="402695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Binary Tree Traversals</a:t>
            </a:r>
            <a:endParaRPr lang="en-IN" dirty="0"/>
          </a:p>
        </p:txBody>
      </p:sp>
      <p:sp>
        <p:nvSpPr>
          <p:cNvPr id="3" name="Subtitle 2"/>
          <p:cNvSpPr>
            <a:spLocks noGrp="1"/>
          </p:cNvSpPr>
          <p:nvPr>
            <p:ph type="subTitle" idx="1"/>
          </p:nvPr>
        </p:nvSpPr>
        <p:spPr/>
        <p:txBody>
          <a:bodyPr/>
          <a:lstStyle/>
          <a:p>
            <a:r>
              <a:rPr lang="en-IN" dirty="0" smtClean="0"/>
              <a:t>Processing the nodes of a tree by visiting it exactly once.</a:t>
            </a:r>
            <a:endParaRPr lang="en-IN" dirty="0"/>
          </a:p>
        </p:txBody>
      </p:sp>
    </p:spTree>
    <p:extLst>
      <p:ext uri="{BB962C8B-B14F-4D97-AF65-F5344CB8AC3E}">
        <p14:creationId xmlns:p14="http://schemas.microsoft.com/office/powerpoint/2010/main" val="30078237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Binary Tree Traversals</a:t>
            </a:r>
            <a:endParaRPr lang="en-IN" dirty="0"/>
          </a:p>
        </p:txBody>
      </p:sp>
      <p:sp>
        <p:nvSpPr>
          <p:cNvPr id="3" name="Content Placeholder 2"/>
          <p:cNvSpPr>
            <a:spLocks noGrp="1"/>
          </p:cNvSpPr>
          <p:nvPr>
            <p:ph idx="1"/>
          </p:nvPr>
        </p:nvSpPr>
        <p:spPr/>
        <p:txBody>
          <a:bodyPr/>
          <a:lstStyle/>
          <a:p>
            <a:r>
              <a:rPr lang="en-IN" dirty="0" err="1" smtClean="0"/>
              <a:t>Preorder</a:t>
            </a:r>
            <a:r>
              <a:rPr lang="en-IN" dirty="0" smtClean="0"/>
              <a:t> (root, left, right)</a:t>
            </a:r>
          </a:p>
          <a:p>
            <a:r>
              <a:rPr lang="en-IN" dirty="0" err="1" smtClean="0"/>
              <a:t>Inorder</a:t>
            </a:r>
            <a:r>
              <a:rPr lang="en-IN" dirty="0" smtClean="0"/>
              <a:t> (left, root, right)</a:t>
            </a:r>
          </a:p>
          <a:p>
            <a:r>
              <a:rPr lang="en-IN" dirty="0" err="1" smtClean="0"/>
              <a:t>Postorder</a:t>
            </a:r>
            <a:r>
              <a:rPr lang="en-IN" dirty="0" smtClean="0"/>
              <a:t> (left, right, root)</a:t>
            </a:r>
          </a:p>
          <a:p>
            <a:r>
              <a:rPr lang="en-IN" dirty="0" smtClean="0"/>
              <a:t>Apart from this we have Level order</a:t>
            </a:r>
            <a:endParaRPr lang="en-IN" dirty="0"/>
          </a:p>
        </p:txBody>
      </p:sp>
    </p:spTree>
    <p:extLst>
      <p:ext uri="{BB962C8B-B14F-4D97-AF65-F5344CB8AC3E}">
        <p14:creationId xmlns:p14="http://schemas.microsoft.com/office/powerpoint/2010/main" val="86188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Structure of a node</a:t>
            </a:r>
            <a:endParaRPr lang="en-IN" dirty="0"/>
          </a:p>
        </p:txBody>
      </p:sp>
      <p:sp>
        <p:nvSpPr>
          <p:cNvPr id="3" name="Content Placeholder 2"/>
          <p:cNvSpPr>
            <a:spLocks noGrp="1"/>
          </p:cNvSpPr>
          <p:nvPr>
            <p:ph idx="1"/>
          </p:nvPr>
        </p:nvSpPr>
        <p:spPr/>
        <p:txBody>
          <a:bodyPr/>
          <a:lstStyle/>
          <a:p>
            <a:pPr marL="0" indent="0">
              <a:buNone/>
            </a:pPr>
            <a:r>
              <a:rPr lang="en-IN" dirty="0" err="1" smtClean="0"/>
              <a:t>struct</a:t>
            </a:r>
            <a:r>
              <a:rPr lang="en-IN" dirty="0" smtClean="0"/>
              <a:t> tree</a:t>
            </a:r>
          </a:p>
          <a:p>
            <a:pPr marL="0" indent="0">
              <a:buNone/>
            </a:pPr>
            <a:r>
              <a:rPr lang="en-IN" dirty="0" smtClean="0"/>
              <a:t>{</a:t>
            </a:r>
          </a:p>
          <a:p>
            <a:pPr marL="0" indent="0">
              <a:buNone/>
            </a:pPr>
            <a:r>
              <a:rPr lang="en-IN" dirty="0" smtClean="0"/>
              <a:t>       </a:t>
            </a:r>
            <a:r>
              <a:rPr lang="en-IN" dirty="0" err="1" smtClean="0"/>
              <a:t>int</a:t>
            </a:r>
            <a:r>
              <a:rPr lang="en-IN" dirty="0" smtClean="0"/>
              <a:t> data;</a:t>
            </a:r>
          </a:p>
          <a:p>
            <a:pPr marL="0" indent="0">
              <a:buNone/>
            </a:pPr>
            <a:r>
              <a:rPr lang="en-IN" dirty="0" smtClean="0"/>
              <a:t>       </a:t>
            </a:r>
            <a:r>
              <a:rPr lang="en-IN" dirty="0" err="1" smtClean="0"/>
              <a:t>struct</a:t>
            </a:r>
            <a:r>
              <a:rPr lang="en-IN" dirty="0" smtClean="0"/>
              <a:t> tree *right,*left;</a:t>
            </a:r>
          </a:p>
          <a:p>
            <a:pPr marL="0" indent="0">
              <a:buNone/>
            </a:pPr>
            <a:r>
              <a:rPr lang="en-IN" dirty="0" smtClean="0"/>
              <a:t>}*root;</a:t>
            </a:r>
            <a:endParaRPr lang="en-IN" dirty="0"/>
          </a:p>
        </p:txBody>
      </p:sp>
    </p:spTree>
    <p:extLst>
      <p:ext uri="{BB962C8B-B14F-4D97-AF65-F5344CB8AC3E}">
        <p14:creationId xmlns:p14="http://schemas.microsoft.com/office/powerpoint/2010/main" val="1495313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2"/>
            <a:ext cx="8229600" cy="5904656"/>
          </a:xfrm>
        </p:spPr>
        <p:txBody>
          <a:bodyPr>
            <a:normAutofit lnSpcReduction="10000"/>
          </a:bodyPr>
          <a:lstStyle/>
          <a:p>
            <a:pPr marL="0" indent="0">
              <a:buNone/>
            </a:pPr>
            <a:r>
              <a:rPr lang="en-IN" dirty="0" smtClean="0"/>
              <a:t>void </a:t>
            </a:r>
            <a:r>
              <a:rPr lang="en-IN" dirty="0" err="1" smtClean="0"/>
              <a:t>preorder</a:t>
            </a:r>
            <a:r>
              <a:rPr lang="en-IN" dirty="0" smtClean="0"/>
              <a:t>(node T)</a:t>
            </a:r>
          </a:p>
          <a:p>
            <a:pPr marL="0" indent="0">
              <a:buNone/>
            </a:pPr>
            <a:r>
              <a:rPr lang="en-IN" dirty="0" smtClean="0"/>
              <a:t>{</a:t>
            </a:r>
          </a:p>
          <a:p>
            <a:pPr marL="0" indent="0">
              <a:buNone/>
            </a:pPr>
            <a:r>
              <a:rPr lang="en-IN" dirty="0" smtClean="0"/>
              <a:t>     if(T!=NULL)</a:t>
            </a:r>
          </a:p>
          <a:p>
            <a:pPr marL="0" indent="0">
              <a:buNone/>
            </a:pPr>
            <a:r>
              <a:rPr lang="en-IN" dirty="0" smtClean="0"/>
              <a:t>     {</a:t>
            </a:r>
          </a:p>
          <a:p>
            <a:pPr marL="0" indent="0">
              <a:buNone/>
            </a:pPr>
            <a:r>
              <a:rPr lang="en-IN" dirty="0" smtClean="0"/>
              <a:t>                </a:t>
            </a:r>
            <a:r>
              <a:rPr lang="en-IN" dirty="0" err="1" smtClean="0"/>
              <a:t>printf</a:t>
            </a:r>
            <a:r>
              <a:rPr lang="en-IN" dirty="0" smtClean="0"/>
              <a:t>("%d\</a:t>
            </a:r>
            <a:r>
              <a:rPr lang="en-IN" dirty="0" err="1" smtClean="0"/>
              <a:t>t",T</a:t>
            </a:r>
            <a:r>
              <a:rPr lang="en-IN" dirty="0" smtClean="0"/>
              <a:t>-&gt;data);</a:t>
            </a:r>
          </a:p>
          <a:p>
            <a:pPr marL="0" indent="0">
              <a:buNone/>
            </a:pPr>
            <a:r>
              <a:rPr lang="en-IN" dirty="0" smtClean="0"/>
              <a:t>                </a:t>
            </a:r>
            <a:r>
              <a:rPr lang="en-IN" dirty="0" err="1" smtClean="0"/>
              <a:t>preorder</a:t>
            </a:r>
            <a:r>
              <a:rPr lang="en-IN" dirty="0" smtClean="0"/>
              <a:t>(T-&gt;left);</a:t>
            </a:r>
          </a:p>
          <a:p>
            <a:pPr marL="0" indent="0">
              <a:buNone/>
            </a:pPr>
            <a:r>
              <a:rPr lang="en-IN" dirty="0" smtClean="0"/>
              <a:t>                </a:t>
            </a:r>
            <a:r>
              <a:rPr lang="en-IN" dirty="0" err="1" smtClean="0"/>
              <a:t>preorder</a:t>
            </a:r>
            <a:r>
              <a:rPr lang="en-IN" dirty="0" smtClean="0"/>
              <a:t>(T-&gt;right);</a:t>
            </a:r>
          </a:p>
          <a:p>
            <a:pPr marL="0" indent="0">
              <a:buNone/>
            </a:pPr>
            <a:r>
              <a:rPr lang="en-IN" dirty="0" smtClean="0"/>
              <a:t>                }</a:t>
            </a:r>
          </a:p>
          <a:p>
            <a:pPr marL="0" indent="0">
              <a:buNone/>
            </a:pPr>
            <a:r>
              <a:rPr lang="en-IN" dirty="0" smtClean="0"/>
              <a:t>                } </a:t>
            </a:r>
          </a:p>
          <a:p>
            <a:pPr marL="0" indent="0">
              <a:buNone/>
            </a:pPr>
            <a:r>
              <a:rPr lang="en-IN" dirty="0" smtClean="0"/>
              <a:t>                </a:t>
            </a:r>
          </a:p>
          <a:p>
            <a:pPr marL="0" indent="0">
              <a:buNone/>
            </a:pPr>
            <a:r>
              <a:rPr lang="en-IN" dirty="0" smtClean="0"/>
              <a:t>  </a:t>
            </a:r>
            <a:r>
              <a:rPr lang="en-IN" sz="1900" i="1" dirty="0" err="1"/>
              <a:t>typedef</a:t>
            </a:r>
            <a:r>
              <a:rPr lang="en-IN" sz="1900" i="1" dirty="0"/>
              <a:t> </a:t>
            </a:r>
            <a:r>
              <a:rPr lang="en-IN" sz="1900" i="1" dirty="0" err="1"/>
              <a:t>struct</a:t>
            </a:r>
            <a:r>
              <a:rPr lang="en-IN" sz="1900" i="1" dirty="0"/>
              <a:t> tree *node; //</a:t>
            </a:r>
            <a:r>
              <a:rPr lang="en-IN" sz="1900" i="1" dirty="0" err="1"/>
              <a:t>typedef</a:t>
            </a:r>
            <a:r>
              <a:rPr lang="en-IN" sz="1900" i="1" dirty="0"/>
              <a:t> assigns alternative names to existing data types            </a:t>
            </a:r>
          </a:p>
          <a:p>
            <a:pPr marL="0" indent="0">
              <a:buNone/>
            </a:pPr>
            <a:r>
              <a:rPr lang="en-IN" dirty="0" smtClean="0"/>
              <a:t>                </a:t>
            </a:r>
          </a:p>
        </p:txBody>
      </p:sp>
    </p:spTree>
    <p:extLst>
      <p:ext uri="{BB962C8B-B14F-4D97-AF65-F5344CB8AC3E}">
        <p14:creationId xmlns:p14="http://schemas.microsoft.com/office/powerpoint/2010/main" val="230311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a:bodyPr>
          <a:lstStyle/>
          <a:p>
            <a:pPr marL="0" indent="0">
              <a:buNone/>
            </a:pPr>
            <a:r>
              <a:rPr lang="en-IN" dirty="0" smtClean="0"/>
              <a:t>void </a:t>
            </a:r>
            <a:r>
              <a:rPr lang="en-IN" dirty="0" err="1" smtClean="0"/>
              <a:t>inorder</a:t>
            </a:r>
            <a:r>
              <a:rPr lang="en-IN" dirty="0" smtClean="0"/>
              <a:t>(node T)</a:t>
            </a:r>
          </a:p>
          <a:p>
            <a:pPr marL="0" indent="0">
              <a:buNone/>
            </a:pPr>
            <a:r>
              <a:rPr lang="en-IN" dirty="0" smtClean="0"/>
              <a:t>{</a:t>
            </a:r>
          </a:p>
          <a:p>
            <a:pPr marL="0" indent="0">
              <a:buNone/>
            </a:pPr>
            <a:r>
              <a:rPr lang="en-IN" dirty="0" smtClean="0"/>
              <a:t>     if(T!=NULL)</a:t>
            </a:r>
          </a:p>
          <a:p>
            <a:pPr marL="0" indent="0">
              <a:buNone/>
            </a:pPr>
            <a:r>
              <a:rPr lang="en-IN" dirty="0" smtClean="0"/>
              <a:t>     {</a:t>
            </a:r>
          </a:p>
          <a:p>
            <a:pPr marL="0" indent="0">
              <a:buNone/>
            </a:pPr>
            <a:r>
              <a:rPr lang="en-IN" dirty="0" smtClean="0"/>
              <a:t>               </a:t>
            </a:r>
          </a:p>
          <a:p>
            <a:pPr marL="0" indent="0">
              <a:buNone/>
            </a:pPr>
            <a:r>
              <a:rPr lang="en-IN" dirty="0" smtClean="0"/>
              <a:t>                </a:t>
            </a:r>
            <a:r>
              <a:rPr lang="en-IN" dirty="0" err="1" smtClean="0"/>
              <a:t>inorder</a:t>
            </a:r>
            <a:r>
              <a:rPr lang="en-IN" dirty="0" smtClean="0"/>
              <a:t>(T-&gt;left);</a:t>
            </a:r>
          </a:p>
          <a:p>
            <a:pPr marL="0" indent="0">
              <a:buNone/>
            </a:pPr>
            <a:r>
              <a:rPr lang="en-IN" dirty="0" smtClean="0"/>
              <a:t>                </a:t>
            </a:r>
            <a:r>
              <a:rPr lang="en-IN" dirty="0" err="1" smtClean="0"/>
              <a:t>printf</a:t>
            </a:r>
            <a:r>
              <a:rPr lang="en-IN" dirty="0" smtClean="0"/>
              <a:t>("%d\</a:t>
            </a:r>
            <a:r>
              <a:rPr lang="en-IN" dirty="0" err="1" smtClean="0"/>
              <a:t>t",T</a:t>
            </a:r>
            <a:r>
              <a:rPr lang="en-IN" dirty="0" smtClean="0"/>
              <a:t>-&gt;data);</a:t>
            </a:r>
          </a:p>
          <a:p>
            <a:pPr marL="0" indent="0">
              <a:buNone/>
            </a:pPr>
            <a:r>
              <a:rPr lang="en-IN" dirty="0" smtClean="0"/>
              <a:t>                </a:t>
            </a:r>
            <a:r>
              <a:rPr lang="en-IN" dirty="0" err="1" smtClean="0"/>
              <a:t>inorder</a:t>
            </a:r>
            <a:r>
              <a:rPr lang="en-IN" dirty="0" smtClean="0"/>
              <a:t>(T-&gt;right);</a:t>
            </a:r>
          </a:p>
          <a:p>
            <a:pPr marL="0" indent="0">
              <a:buNone/>
            </a:pPr>
            <a:r>
              <a:rPr lang="en-IN" dirty="0" smtClean="0"/>
              <a:t>                }</a:t>
            </a:r>
          </a:p>
          <a:p>
            <a:pPr marL="0" indent="0">
              <a:buNone/>
            </a:pPr>
            <a:r>
              <a:rPr lang="en-IN" dirty="0" smtClean="0"/>
              <a:t>                }  </a:t>
            </a:r>
          </a:p>
          <a:p>
            <a:pPr marL="0" indent="0">
              <a:buNone/>
            </a:pPr>
            <a:endParaRPr lang="en-IN" dirty="0"/>
          </a:p>
        </p:txBody>
      </p:sp>
    </p:spTree>
    <p:extLst>
      <p:ext uri="{BB962C8B-B14F-4D97-AF65-F5344CB8AC3E}">
        <p14:creationId xmlns:p14="http://schemas.microsoft.com/office/powerpoint/2010/main" val="4242445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5"/>
            <a:ext cx="8229600" cy="5721499"/>
          </a:xfrm>
        </p:spPr>
        <p:txBody>
          <a:bodyPr>
            <a:normAutofit/>
          </a:bodyPr>
          <a:lstStyle/>
          <a:p>
            <a:pPr marL="0" indent="0">
              <a:buNone/>
            </a:pPr>
            <a:r>
              <a:rPr lang="en-IN" dirty="0" smtClean="0"/>
              <a:t>void </a:t>
            </a:r>
            <a:r>
              <a:rPr lang="en-IN" dirty="0" err="1" smtClean="0"/>
              <a:t>postorder</a:t>
            </a:r>
            <a:r>
              <a:rPr lang="en-IN" dirty="0" smtClean="0"/>
              <a:t>(node T)</a:t>
            </a:r>
          </a:p>
          <a:p>
            <a:pPr marL="0" indent="0">
              <a:buNone/>
            </a:pPr>
            <a:r>
              <a:rPr lang="en-IN" dirty="0" smtClean="0"/>
              <a:t>{</a:t>
            </a:r>
          </a:p>
          <a:p>
            <a:pPr marL="0" indent="0">
              <a:buNone/>
            </a:pPr>
            <a:r>
              <a:rPr lang="en-IN" dirty="0" smtClean="0"/>
              <a:t>     if(T!=NULL)</a:t>
            </a:r>
          </a:p>
          <a:p>
            <a:pPr marL="0" indent="0">
              <a:buNone/>
            </a:pPr>
            <a:r>
              <a:rPr lang="en-IN" dirty="0" smtClean="0"/>
              <a:t>     {</a:t>
            </a:r>
          </a:p>
          <a:p>
            <a:pPr marL="0" indent="0">
              <a:buNone/>
            </a:pPr>
            <a:r>
              <a:rPr lang="en-IN" dirty="0" smtClean="0"/>
              <a:t>               </a:t>
            </a:r>
          </a:p>
          <a:p>
            <a:pPr marL="0" indent="0">
              <a:buNone/>
            </a:pPr>
            <a:r>
              <a:rPr lang="en-IN" dirty="0" smtClean="0"/>
              <a:t>                </a:t>
            </a:r>
            <a:r>
              <a:rPr lang="en-IN" dirty="0" err="1" smtClean="0"/>
              <a:t>postorder</a:t>
            </a:r>
            <a:r>
              <a:rPr lang="en-IN" dirty="0" smtClean="0"/>
              <a:t>(T-&gt;left);</a:t>
            </a:r>
          </a:p>
          <a:p>
            <a:pPr marL="0" indent="0">
              <a:buNone/>
            </a:pPr>
            <a:r>
              <a:rPr lang="en-IN" dirty="0" smtClean="0"/>
              <a:t>                </a:t>
            </a:r>
            <a:r>
              <a:rPr lang="en-IN" dirty="0" err="1" smtClean="0"/>
              <a:t>postorder</a:t>
            </a:r>
            <a:r>
              <a:rPr lang="en-IN" dirty="0" smtClean="0"/>
              <a:t>(T-&gt;right);</a:t>
            </a:r>
          </a:p>
          <a:p>
            <a:pPr marL="0" indent="0">
              <a:buNone/>
            </a:pPr>
            <a:r>
              <a:rPr lang="en-IN" dirty="0" smtClean="0"/>
              <a:t>                </a:t>
            </a:r>
            <a:r>
              <a:rPr lang="en-IN" dirty="0" err="1" smtClean="0"/>
              <a:t>printf</a:t>
            </a:r>
            <a:r>
              <a:rPr lang="en-IN" dirty="0" smtClean="0"/>
              <a:t>("%d\</a:t>
            </a:r>
            <a:r>
              <a:rPr lang="en-IN" dirty="0" err="1" smtClean="0"/>
              <a:t>t",T</a:t>
            </a:r>
            <a:r>
              <a:rPr lang="en-IN" dirty="0" smtClean="0"/>
              <a:t>-&gt;data);</a:t>
            </a:r>
          </a:p>
          <a:p>
            <a:pPr marL="0" indent="0">
              <a:buNone/>
            </a:pPr>
            <a:r>
              <a:rPr lang="en-IN" dirty="0" smtClean="0"/>
              <a:t>                }</a:t>
            </a:r>
          </a:p>
          <a:p>
            <a:pPr marL="0" indent="0">
              <a:buNone/>
            </a:pPr>
            <a:r>
              <a:rPr lang="en-IN" dirty="0" smtClean="0"/>
              <a:t>                } </a:t>
            </a:r>
          </a:p>
          <a:p>
            <a:pPr marL="0" indent="0">
              <a:buNone/>
            </a:pPr>
            <a:endParaRPr lang="en-IN" dirty="0"/>
          </a:p>
        </p:txBody>
      </p:sp>
    </p:spTree>
    <p:extLst>
      <p:ext uri="{BB962C8B-B14F-4D97-AF65-F5344CB8AC3E}">
        <p14:creationId xmlns:p14="http://schemas.microsoft.com/office/powerpoint/2010/main" val="1908482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Perform tree traversals on these trees</a:t>
            </a:r>
            <a:endParaRPr lang="en-IN" dirty="0"/>
          </a:p>
        </p:txBody>
      </p:sp>
      <p:pic>
        <p:nvPicPr>
          <p:cNvPr id="1026" name="Picture 2" desc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12" y="1690688"/>
            <a:ext cx="3355724" cy="2584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www.krivalar.com/picture/tree/exp/exp.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2038" y="1405830"/>
            <a:ext cx="3665605" cy="3154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lf-balancing binary search tree - Wikipe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4532" y="1522926"/>
            <a:ext cx="2751727" cy="2752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003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66119"/>
          </a:xfrm>
        </p:spPr>
        <p:txBody>
          <a:bodyPr/>
          <a:lstStyle/>
          <a:p>
            <a:r>
              <a:rPr lang="en-IN" dirty="0" smtClean="0"/>
              <a:t>Binary Search Tree (BST)</a:t>
            </a:r>
            <a:endParaRPr lang="en-IN" dirty="0"/>
          </a:p>
        </p:txBody>
      </p:sp>
      <p:sp>
        <p:nvSpPr>
          <p:cNvPr id="3" name="Subtitle 2"/>
          <p:cNvSpPr>
            <a:spLocks noGrp="1"/>
          </p:cNvSpPr>
          <p:nvPr>
            <p:ph type="subTitle" idx="1"/>
          </p:nvPr>
        </p:nvSpPr>
        <p:spPr>
          <a:xfrm>
            <a:off x="1524000" y="2009105"/>
            <a:ext cx="9144000" cy="4443210"/>
          </a:xfrm>
        </p:spPr>
        <p:txBody>
          <a:bodyPr>
            <a:normAutofit/>
          </a:bodyPr>
          <a:lstStyle/>
          <a:p>
            <a:pPr marL="342900" indent="-342900" algn="just">
              <a:buFont typeface="Arial" panose="020B0604020202020204" pitchFamily="34" charset="0"/>
              <a:buChar char="•"/>
            </a:pPr>
            <a:r>
              <a:rPr lang="en-IN" dirty="0" smtClean="0"/>
              <a:t>A BST is a binary tree in which each parent node is greater than its left child and lesser than its right child.</a:t>
            </a:r>
          </a:p>
          <a:p>
            <a:pPr marL="342900" indent="-342900" algn="just">
              <a:buFont typeface="Arial" panose="020B0604020202020204" pitchFamily="34" charset="0"/>
              <a:buChar char="•"/>
            </a:pPr>
            <a:r>
              <a:rPr lang="en-IN" dirty="0" smtClean="0"/>
              <a:t>On considering the root, all elements on left subtree &lt; root and all elements on right subtree &gt; root</a:t>
            </a:r>
          </a:p>
          <a:p>
            <a:pPr marL="342900" indent="-342900" algn="just">
              <a:buFont typeface="Arial" panose="020B0604020202020204" pitchFamily="34" charset="0"/>
              <a:buChar char="•"/>
            </a:pPr>
            <a:r>
              <a:rPr lang="en-IN" dirty="0" smtClean="0"/>
              <a:t>Traversing the BST in in-order will get the data elements traversed in sorted order</a:t>
            </a:r>
            <a:endParaRPr lang="en-IN" dirty="0"/>
          </a:p>
        </p:txBody>
      </p:sp>
      <p:grpSp>
        <p:nvGrpSpPr>
          <p:cNvPr id="4" name="Group 3"/>
          <p:cNvGrpSpPr/>
          <p:nvPr/>
        </p:nvGrpSpPr>
        <p:grpSpPr>
          <a:xfrm>
            <a:off x="4253006" y="4230710"/>
            <a:ext cx="3196590" cy="1744342"/>
            <a:chOff x="0" y="0"/>
            <a:chExt cx="3196737" cy="1744833"/>
          </a:xfrm>
        </p:grpSpPr>
        <p:sp>
          <p:nvSpPr>
            <p:cNvPr id="5" name="Oval 4"/>
            <p:cNvSpPr/>
            <p:nvPr/>
          </p:nvSpPr>
          <p:spPr>
            <a:xfrm>
              <a:off x="1019175" y="1419225"/>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3</a:t>
              </a:r>
            </a:p>
          </p:txBody>
        </p:sp>
        <p:sp>
          <p:nvSpPr>
            <p:cNvPr id="6" name="Oval 5"/>
            <p:cNvSpPr/>
            <p:nvPr/>
          </p:nvSpPr>
          <p:spPr>
            <a:xfrm>
              <a:off x="2695575" y="1390650"/>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7</a:t>
              </a:r>
            </a:p>
          </p:txBody>
        </p:sp>
        <p:sp>
          <p:nvSpPr>
            <p:cNvPr id="7" name="Oval 6"/>
            <p:cNvSpPr/>
            <p:nvPr/>
          </p:nvSpPr>
          <p:spPr>
            <a:xfrm>
              <a:off x="1809750" y="1381125"/>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5</a:t>
              </a:r>
            </a:p>
          </p:txBody>
        </p:sp>
        <p:sp>
          <p:nvSpPr>
            <p:cNvPr id="8" name="Oval 7"/>
            <p:cNvSpPr/>
            <p:nvPr/>
          </p:nvSpPr>
          <p:spPr>
            <a:xfrm>
              <a:off x="0" y="1371600"/>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1</a:t>
              </a:r>
            </a:p>
          </p:txBody>
        </p:sp>
        <p:sp>
          <p:nvSpPr>
            <p:cNvPr id="9" name="Oval 8"/>
            <p:cNvSpPr/>
            <p:nvPr/>
          </p:nvSpPr>
          <p:spPr>
            <a:xfrm>
              <a:off x="2238375" y="647700"/>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6</a:t>
              </a:r>
            </a:p>
          </p:txBody>
        </p:sp>
        <p:sp>
          <p:nvSpPr>
            <p:cNvPr id="10" name="Oval 9"/>
            <p:cNvSpPr/>
            <p:nvPr/>
          </p:nvSpPr>
          <p:spPr>
            <a:xfrm>
              <a:off x="514350" y="657225"/>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2</a:t>
              </a:r>
            </a:p>
          </p:txBody>
        </p:sp>
        <p:sp>
          <p:nvSpPr>
            <p:cNvPr id="11" name="Oval 10"/>
            <p:cNvSpPr/>
            <p:nvPr/>
          </p:nvSpPr>
          <p:spPr>
            <a:xfrm>
              <a:off x="1428750" y="0"/>
              <a:ext cx="501162" cy="3256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4</a:t>
              </a:r>
            </a:p>
          </p:txBody>
        </p:sp>
        <p:cxnSp>
          <p:nvCxnSpPr>
            <p:cNvPr id="12" name="Straight Connector 11"/>
            <p:cNvCxnSpPr/>
            <p:nvPr/>
          </p:nvCxnSpPr>
          <p:spPr>
            <a:xfrm flipH="1">
              <a:off x="904875" y="323850"/>
              <a:ext cx="768009" cy="370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95450" y="295275"/>
              <a:ext cx="690196" cy="3714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266700" y="981075"/>
              <a:ext cx="495300" cy="389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52475" y="981075"/>
              <a:ext cx="495300" cy="43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2085975" y="971550"/>
              <a:ext cx="466725" cy="4178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562225" y="914400"/>
              <a:ext cx="352425" cy="53340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5275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8"/>
            <a:ext cx="8229600" cy="6597352"/>
          </a:xfrm>
        </p:spPr>
        <p:txBody>
          <a:bodyPr>
            <a:normAutofit fontScale="62500" lnSpcReduction="20000"/>
          </a:bodyPr>
          <a:lstStyle/>
          <a:p>
            <a:pPr marL="0" indent="0">
              <a:buNone/>
            </a:pPr>
            <a:r>
              <a:rPr lang="en-IN" dirty="0" smtClean="0"/>
              <a:t>node insert(</a:t>
            </a:r>
            <a:r>
              <a:rPr lang="en-IN" dirty="0" err="1" smtClean="0"/>
              <a:t>int</a:t>
            </a:r>
            <a:r>
              <a:rPr lang="en-IN" dirty="0" smtClean="0"/>
              <a:t> </a:t>
            </a:r>
            <a:r>
              <a:rPr lang="en-IN" dirty="0" err="1" smtClean="0"/>
              <a:t>x,node</a:t>
            </a:r>
            <a:r>
              <a:rPr lang="en-IN" dirty="0" smtClean="0"/>
              <a:t> T)</a:t>
            </a:r>
          </a:p>
          <a:p>
            <a:pPr marL="0" indent="0">
              <a:buNone/>
            </a:pPr>
            <a:r>
              <a:rPr lang="en-IN" dirty="0" smtClean="0"/>
              <a:t>{</a:t>
            </a:r>
          </a:p>
          <a:p>
            <a:pPr marL="0" indent="0">
              <a:buNone/>
            </a:pPr>
            <a:r>
              <a:rPr lang="en-IN" dirty="0" smtClean="0"/>
              <a:t>     </a:t>
            </a:r>
            <a:r>
              <a:rPr lang="en-IN" dirty="0" err="1" smtClean="0"/>
              <a:t>struct</a:t>
            </a:r>
            <a:r>
              <a:rPr lang="en-IN" dirty="0" smtClean="0"/>
              <a:t> tree *</a:t>
            </a:r>
            <a:r>
              <a:rPr lang="en-IN" dirty="0" err="1" smtClean="0"/>
              <a:t>newnode</a:t>
            </a:r>
            <a:r>
              <a:rPr lang="en-IN" dirty="0" smtClean="0"/>
              <a:t>;</a:t>
            </a:r>
          </a:p>
          <a:p>
            <a:pPr marL="0" indent="0">
              <a:buNone/>
            </a:pPr>
            <a:r>
              <a:rPr lang="en-IN" dirty="0" smtClean="0"/>
              <a:t>     </a:t>
            </a:r>
            <a:r>
              <a:rPr lang="en-IN" dirty="0" err="1" smtClean="0"/>
              <a:t>newnode</a:t>
            </a:r>
            <a:r>
              <a:rPr lang="en-IN" dirty="0" smtClean="0"/>
              <a:t>=</a:t>
            </a:r>
            <a:r>
              <a:rPr lang="en-IN" dirty="0" err="1" smtClean="0"/>
              <a:t>malloc</a:t>
            </a:r>
            <a:r>
              <a:rPr lang="en-IN" dirty="0" smtClean="0"/>
              <a:t>(</a:t>
            </a:r>
            <a:r>
              <a:rPr lang="en-IN" dirty="0" err="1" smtClean="0"/>
              <a:t>sizeof</a:t>
            </a:r>
            <a:r>
              <a:rPr lang="en-IN" dirty="0" smtClean="0"/>
              <a:t>(</a:t>
            </a:r>
            <a:r>
              <a:rPr lang="en-IN" dirty="0" err="1" smtClean="0"/>
              <a:t>struct</a:t>
            </a:r>
            <a:r>
              <a:rPr lang="en-IN" dirty="0" smtClean="0"/>
              <a:t> tree));</a:t>
            </a:r>
          </a:p>
          <a:p>
            <a:pPr marL="0" indent="0">
              <a:buNone/>
            </a:pPr>
            <a:r>
              <a:rPr lang="en-IN" dirty="0" smtClean="0"/>
              <a:t>     if(T==NULL)  </a:t>
            </a:r>
          </a:p>
          <a:p>
            <a:pPr marL="0" indent="0">
              <a:buNone/>
            </a:pPr>
            <a:r>
              <a:rPr lang="en-IN" dirty="0" smtClean="0"/>
              <a:t>     {</a:t>
            </a:r>
          </a:p>
          <a:p>
            <a:pPr marL="0" indent="0">
              <a:buNone/>
            </a:pPr>
            <a:r>
              <a:rPr lang="en-IN" dirty="0" smtClean="0"/>
              <a:t>                  </a:t>
            </a:r>
            <a:r>
              <a:rPr lang="en-IN" dirty="0" err="1" smtClean="0"/>
              <a:t>newnode</a:t>
            </a:r>
            <a:r>
              <a:rPr lang="en-IN" dirty="0" smtClean="0"/>
              <a:t>-&gt;data=x;</a:t>
            </a:r>
          </a:p>
          <a:p>
            <a:pPr marL="0" indent="0">
              <a:buNone/>
            </a:pPr>
            <a:r>
              <a:rPr lang="en-IN" dirty="0" smtClean="0"/>
              <a:t>                  </a:t>
            </a:r>
            <a:r>
              <a:rPr lang="en-IN" dirty="0" err="1" smtClean="0"/>
              <a:t>newnode</a:t>
            </a:r>
            <a:r>
              <a:rPr lang="en-IN" dirty="0" smtClean="0"/>
              <a:t>-&gt;left=NULL;</a:t>
            </a:r>
          </a:p>
          <a:p>
            <a:pPr marL="0" indent="0">
              <a:buNone/>
            </a:pPr>
            <a:r>
              <a:rPr lang="en-IN" dirty="0" smtClean="0"/>
              <a:t>                  </a:t>
            </a:r>
            <a:r>
              <a:rPr lang="en-IN" dirty="0" err="1" smtClean="0"/>
              <a:t>newnode</a:t>
            </a:r>
            <a:r>
              <a:rPr lang="en-IN" dirty="0" smtClean="0"/>
              <a:t>-&gt;right=NULL;</a:t>
            </a:r>
          </a:p>
          <a:p>
            <a:pPr marL="0" indent="0">
              <a:buNone/>
            </a:pPr>
            <a:r>
              <a:rPr lang="en-IN" dirty="0" smtClean="0"/>
              <a:t>                  T=</a:t>
            </a:r>
            <a:r>
              <a:rPr lang="en-IN" dirty="0" err="1" smtClean="0"/>
              <a:t>newnode</a:t>
            </a:r>
            <a:r>
              <a:rPr lang="en-IN" dirty="0" smtClean="0"/>
              <a:t>;</a:t>
            </a:r>
          </a:p>
          <a:p>
            <a:pPr marL="0" indent="0">
              <a:buNone/>
            </a:pPr>
            <a:r>
              <a:rPr lang="en-IN" dirty="0" smtClean="0"/>
              <a:t>                  }</a:t>
            </a:r>
          </a:p>
          <a:p>
            <a:pPr marL="0" indent="0">
              <a:buNone/>
            </a:pPr>
            <a:r>
              <a:rPr lang="en-IN" dirty="0" smtClean="0"/>
              <a:t>      else</a:t>
            </a:r>
          </a:p>
          <a:p>
            <a:pPr marL="0" indent="0">
              <a:buNone/>
            </a:pPr>
            <a:r>
              <a:rPr lang="en-IN" dirty="0" smtClean="0"/>
              <a:t>      {</a:t>
            </a:r>
          </a:p>
          <a:p>
            <a:pPr marL="0" indent="0">
              <a:buNone/>
            </a:pPr>
            <a:r>
              <a:rPr lang="en-IN" dirty="0" smtClean="0"/>
              <a:t>          if(x&lt;T-&gt;data)   </a:t>
            </a:r>
          </a:p>
          <a:p>
            <a:pPr marL="0" indent="0">
              <a:buNone/>
            </a:pPr>
            <a:r>
              <a:rPr lang="en-IN" dirty="0" smtClean="0"/>
              <a:t>          T-&gt;left=insert(</a:t>
            </a:r>
            <a:r>
              <a:rPr lang="en-IN" dirty="0" err="1" smtClean="0"/>
              <a:t>x,T</a:t>
            </a:r>
            <a:r>
              <a:rPr lang="en-IN" dirty="0" smtClean="0"/>
              <a:t>-&gt;left);</a:t>
            </a:r>
          </a:p>
          <a:p>
            <a:pPr marL="0" indent="0">
              <a:buNone/>
            </a:pPr>
            <a:r>
              <a:rPr lang="en-IN" dirty="0" smtClean="0"/>
              <a:t>          else</a:t>
            </a:r>
          </a:p>
          <a:p>
            <a:pPr marL="0" indent="0">
              <a:buNone/>
            </a:pPr>
            <a:r>
              <a:rPr lang="en-IN" dirty="0" smtClean="0"/>
              <a:t>          T-&gt;right=insert(</a:t>
            </a:r>
            <a:r>
              <a:rPr lang="en-IN" dirty="0" err="1" smtClean="0"/>
              <a:t>x,T</a:t>
            </a:r>
            <a:r>
              <a:rPr lang="en-IN" dirty="0" smtClean="0"/>
              <a:t>-&gt;right);  </a:t>
            </a:r>
          </a:p>
          <a:p>
            <a:pPr marL="0" indent="0">
              <a:buNone/>
            </a:pPr>
            <a:r>
              <a:rPr lang="en-IN" dirty="0" smtClean="0"/>
              <a:t>          }</a:t>
            </a:r>
          </a:p>
          <a:p>
            <a:pPr marL="0" indent="0">
              <a:buNone/>
            </a:pPr>
            <a:r>
              <a:rPr lang="en-IN" dirty="0" smtClean="0"/>
              <a:t>          return T;</a:t>
            </a:r>
          </a:p>
          <a:p>
            <a:pPr marL="0" indent="0">
              <a:buNone/>
            </a:pPr>
            <a:r>
              <a:rPr lang="en-IN" dirty="0" smtClean="0"/>
              <a:t>}</a:t>
            </a:r>
          </a:p>
          <a:p>
            <a:pPr marL="0" indent="0">
              <a:buNone/>
            </a:pPr>
            <a:endParaRPr lang="en-IN" dirty="0"/>
          </a:p>
        </p:txBody>
      </p:sp>
    </p:spTree>
    <p:extLst>
      <p:ext uri="{BB962C8B-B14F-4D97-AF65-F5344CB8AC3E}">
        <p14:creationId xmlns:p14="http://schemas.microsoft.com/office/powerpoint/2010/main" val="1403046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a:xfrm>
            <a:off x="838200" y="1308295"/>
            <a:ext cx="11353800" cy="4868668"/>
          </a:xfrm>
        </p:spPr>
        <p:txBody>
          <a:bodyPr>
            <a:normAutofit fontScale="92500" lnSpcReduction="10000"/>
          </a:bodyPr>
          <a:lstStyle/>
          <a:p>
            <a:r>
              <a:rPr lang="en-IN" dirty="0" smtClean="0"/>
              <a:t>A tree is a non-linear data structure which represents hierarchical relationship between data items stored.</a:t>
            </a:r>
          </a:p>
          <a:p>
            <a:r>
              <a:rPr lang="en-IN" dirty="0" smtClean="0"/>
              <a:t>Node: a data element      </a:t>
            </a:r>
          </a:p>
          <a:p>
            <a:r>
              <a:rPr lang="en-IN" dirty="0" smtClean="0"/>
              <a:t>Root </a:t>
            </a:r>
            <a:r>
              <a:rPr lang="en-IN" dirty="0" err="1" smtClean="0"/>
              <a:t>node:has</a:t>
            </a:r>
            <a:r>
              <a:rPr lang="en-IN" dirty="0" smtClean="0"/>
              <a:t> no parent                                                            </a:t>
            </a:r>
          </a:p>
          <a:p>
            <a:r>
              <a:rPr lang="en-IN" dirty="0" smtClean="0"/>
              <a:t>Branch: link between two nodes</a:t>
            </a:r>
          </a:p>
          <a:p>
            <a:r>
              <a:rPr lang="en-IN" dirty="0" err="1" smtClean="0"/>
              <a:t>Sibilings</a:t>
            </a:r>
            <a:r>
              <a:rPr lang="en-IN" dirty="0" smtClean="0"/>
              <a:t>: Nodes of same parent</a:t>
            </a:r>
          </a:p>
          <a:p>
            <a:pPr lvl="1"/>
            <a:r>
              <a:rPr lang="en-IN" dirty="0" err="1" smtClean="0"/>
              <a:t>Eg</a:t>
            </a:r>
            <a:r>
              <a:rPr lang="en-IN" dirty="0" smtClean="0"/>
              <a:t>: B,C (parent A)</a:t>
            </a:r>
          </a:p>
          <a:p>
            <a:r>
              <a:rPr lang="en-IN" dirty="0" smtClean="0"/>
              <a:t>Leaf nodes: nodes with no children</a:t>
            </a:r>
          </a:p>
          <a:p>
            <a:pPr lvl="1"/>
            <a:r>
              <a:rPr lang="en-IN" dirty="0" err="1" smtClean="0"/>
              <a:t>Eg</a:t>
            </a:r>
            <a:r>
              <a:rPr lang="en-IN" dirty="0" smtClean="0"/>
              <a:t>: D,E,F,G</a:t>
            </a:r>
          </a:p>
          <a:p>
            <a:r>
              <a:rPr lang="en-IN" dirty="0" smtClean="0"/>
              <a:t>Subtree: subset of a tree which itself is a tree</a:t>
            </a:r>
          </a:p>
          <a:p>
            <a:r>
              <a:rPr lang="en-IN" dirty="0" smtClean="0"/>
              <a:t>Degree of a node: no. of subtree of a node</a:t>
            </a:r>
          </a:p>
          <a:p>
            <a:pPr lvl="1"/>
            <a:r>
              <a:rPr lang="en-IN" dirty="0" err="1" smtClean="0"/>
              <a:t>Eg</a:t>
            </a:r>
            <a:r>
              <a:rPr lang="en-IN" dirty="0" smtClean="0"/>
              <a:t>: Degree of A-2, Degree of B-2, Degree of F-0</a:t>
            </a:r>
          </a:p>
          <a:p>
            <a:endParaRPr lang="en-IN" dirty="0"/>
          </a:p>
        </p:txBody>
      </p:sp>
      <p:grpSp>
        <p:nvGrpSpPr>
          <p:cNvPr id="4" name="Group 3"/>
          <p:cNvGrpSpPr/>
          <p:nvPr/>
        </p:nvGrpSpPr>
        <p:grpSpPr>
          <a:xfrm>
            <a:off x="7417695" y="2575830"/>
            <a:ext cx="2971800" cy="2181225"/>
            <a:chOff x="0" y="0"/>
            <a:chExt cx="2971800" cy="2181225"/>
          </a:xfrm>
        </p:grpSpPr>
        <p:sp>
          <p:nvSpPr>
            <p:cNvPr id="5" name="Oval 4"/>
            <p:cNvSpPr/>
            <p:nvPr/>
          </p:nvSpPr>
          <p:spPr>
            <a:xfrm>
              <a:off x="1104900" y="0"/>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sp>
          <p:nvSpPr>
            <p:cNvPr id="6" name="Oval 5"/>
            <p:cNvSpPr/>
            <p:nvPr/>
          </p:nvSpPr>
          <p:spPr>
            <a:xfrm>
              <a:off x="466725" y="771525"/>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B</a:t>
              </a:r>
            </a:p>
          </p:txBody>
        </p:sp>
        <p:sp>
          <p:nvSpPr>
            <p:cNvPr id="7" name="Oval 6"/>
            <p:cNvSpPr/>
            <p:nvPr/>
          </p:nvSpPr>
          <p:spPr>
            <a:xfrm>
              <a:off x="1800225" y="752475"/>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a:t>
              </a:r>
            </a:p>
          </p:txBody>
        </p:sp>
        <p:sp>
          <p:nvSpPr>
            <p:cNvPr id="8" name="Oval 7"/>
            <p:cNvSpPr/>
            <p:nvPr/>
          </p:nvSpPr>
          <p:spPr>
            <a:xfrm>
              <a:off x="0" y="1590675"/>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
              </a:r>
            </a:p>
          </p:txBody>
        </p:sp>
        <p:sp>
          <p:nvSpPr>
            <p:cNvPr id="9" name="Oval 8"/>
            <p:cNvSpPr/>
            <p:nvPr/>
          </p:nvSpPr>
          <p:spPr>
            <a:xfrm>
              <a:off x="809625" y="1638300"/>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E</a:t>
              </a:r>
            </a:p>
          </p:txBody>
        </p:sp>
        <p:sp>
          <p:nvSpPr>
            <p:cNvPr id="10" name="Oval 9"/>
            <p:cNvSpPr/>
            <p:nvPr/>
          </p:nvSpPr>
          <p:spPr>
            <a:xfrm>
              <a:off x="1457325" y="1590675"/>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F</a:t>
              </a:r>
            </a:p>
          </p:txBody>
        </p:sp>
        <p:sp>
          <p:nvSpPr>
            <p:cNvPr id="11" name="Oval 10"/>
            <p:cNvSpPr/>
            <p:nvPr/>
          </p:nvSpPr>
          <p:spPr>
            <a:xfrm>
              <a:off x="2438400" y="1638300"/>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G</a:t>
              </a:r>
            </a:p>
          </p:txBody>
        </p:sp>
        <p:cxnSp>
          <p:nvCxnSpPr>
            <p:cNvPr id="12" name="Straight Connector 11"/>
            <p:cNvCxnSpPr/>
            <p:nvPr/>
          </p:nvCxnSpPr>
          <p:spPr>
            <a:xfrm flipH="1">
              <a:off x="895350" y="552450"/>
              <a:ext cx="466725" cy="25717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400175" y="542925"/>
              <a:ext cx="523875" cy="26670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H="1">
              <a:off x="342900" y="1323975"/>
              <a:ext cx="352425" cy="295275"/>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742950" y="1323975"/>
              <a:ext cx="371475" cy="333375"/>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1819275" y="1276350"/>
              <a:ext cx="295275" cy="34290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143125" y="1304925"/>
              <a:ext cx="428625" cy="361950"/>
            </a:xfrm>
            <a:prstGeom prst="line">
              <a:avLst/>
            </a:prstGeom>
          </p:spPr>
          <p:style>
            <a:lnRef idx="1">
              <a:schemeClr val="dk1"/>
            </a:lnRef>
            <a:fillRef idx="0">
              <a:schemeClr val="dk1"/>
            </a:fillRef>
            <a:effectRef idx="0">
              <a:schemeClr val="dk1"/>
            </a:effectRef>
            <a:fontRef idx="minor">
              <a:schemeClr val="tx1"/>
            </a:fontRef>
          </p:style>
        </p:cxnSp>
      </p:grpSp>
      <p:cxnSp>
        <p:nvCxnSpPr>
          <p:cNvPr id="19" name="Straight Connector 18"/>
          <p:cNvCxnSpPr/>
          <p:nvPr/>
        </p:nvCxnSpPr>
        <p:spPr>
          <a:xfrm>
            <a:off x="8875020" y="2847292"/>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9560820" y="2575830"/>
            <a:ext cx="2145405"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solidFill>
                  <a:schemeClr val="tx1"/>
                </a:solidFill>
              </a:rPr>
              <a:t>root/ancestor</a:t>
            </a:r>
            <a:r>
              <a:rPr lang="en-IN" dirty="0" smtClean="0"/>
              <a:t> node</a:t>
            </a:r>
          </a:p>
          <a:p>
            <a:pPr algn="ctr"/>
            <a:endParaRPr lang="en-IN" dirty="0"/>
          </a:p>
        </p:txBody>
      </p:sp>
      <p:cxnSp>
        <p:nvCxnSpPr>
          <p:cNvPr id="21" name="Straight Connector 20"/>
          <p:cNvCxnSpPr/>
          <p:nvPr/>
        </p:nvCxnSpPr>
        <p:spPr>
          <a:xfrm>
            <a:off x="9703695" y="4047932"/>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0281097" y="3821648"/>
            <a:ext cx="1472753"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err="1" smtClean="0">
                <a:solidFill>
                  <a:schemeClr val="tx1"/>
                </a:solidFill>
              </a:rPr>
              <a:t>branch</a:t>
            </a:r>
            <a:r>
              <a:rPr lang="en-IN" dirty="0" err="1" smtClean="0"/>
              <a:t>ode</a:t>
            </a:r>
            <a:endParaRPr lang="en-IN" dirty="0" smtClean="0"/>
          </a:p>
          <a:p>
            <a:pPr algn="ctr"/>
            <a:endParaRPr lang="en-IN" dirty="0"/>
          </a:p>
        </p:txBody>
      </p:sp>
      <p:sp>
        <p:nvSpPr>
          <p:cNvPr id="23" name="Rectangle 22"/>
          <p:cNvSpPr/>
          <p:nvPr/>
        </p:nvSpPr>
        <p:spPr>
          <a:xfrm>
            <a:off x="6501032" y="2684389"/>
            <a:ext cx="2021564"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solidFill>
                  <a:schemeClr val="tx1"/>
                </a:solidFill>
              </a:rPr>
              <a:t>Level /Depth 0</a:t>
            </a:r>
            <a:r>
              <a:rPr lang="en-IN" dirty="0" smtClean="0"/>
              <a:t>node</a:t>
            </a:r>
          </a:p>
          <a:p>
            <a:pPr algn="ctr"/>
            <a:endParaRPr lang="en-IN" dirty="0"/>
          </a:p>
        </p:txBody>
      </p:sp>
      <p:sp>
        <p:nvSpPr>
          <p:cNvPr id="24" name="Rectangle 23"/>
          <p:cNvSpPr/>
          <p:nvPr/>
        </p:nvSpPr>
        <p:spPr>
          <a:xfrm>
            <a:off x="5884121" y="3413051"/>
            <a:ext cx="2000300"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solidFill>
                  <a:schemeClr val="tx1"/>
                </a:solidFill>
              </a:rPr>
              <a:t>Level/Depth 1</a:t>
            </a:r>
            <a:r>
              <a:rPr lang="en-IN" dirty="0" smtClean="0"/>
              <a:t>node</a:t>
            </a:r>
          </a:p>
          <a:p>
            <a:pPr algn="ctr"/>
            <a:endParaRPr lang="en-IN" dirty="0"/>
          </a:p>
        </p:txBody>
      </p:sp>
      <p:sp>
        <p:nvSpPr>
          <p:cNvPr id="25" name="Rectangle 24"/>
          <p:cNvSpPr/>
          <p:nvPr/>
        </p:nvSpPr>
        <p:spPr>
          <a:xfrm>
            <a:off x="5485464" y="4271815"/>
            <a:ext cx="1817932"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smtClean="0"/>
          </a:p>
          <a:p>
            <a:pPr algn="ctr"/>
            <a:r>
              <a:rPr lang="en-IN" dirty="0" smtClean="0">
                <a:solidFill>
                  <a:schemeClr val="tx1"/>
                </a:solidFill>
              </a:rPr>
              <a:t>     Level/Depth 2</a:t>
            </a:r>
            <a:r>
              <a:rPr lang="en-IN" dirty="0" smtClean="0"/>
              <a:t> node</a:t>
            </a:r>
          </a:p>
          <a:p>
            <a:pPr algn="ctr"/>
            <a:endParaRPr lang="en-IN" dirty="0"/>
          </a:p>
        </p:txBody>
      </p:sp>
      <p:cxnSp>
        <p:nvCxnSpPr>
          <p:cNvPr id="27" name="Straight Connector 26"/>
          <p:cNvCxnSpPr/>
          <p:nvPr/>
        </p:nvCxnSpPr>
        <p:spPr>
          <a:xfrm>
            <a:off x="8113020" y="2847292"/>
            <a:ext cx="5245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7426552" y="3618671"/>
            <a:ext cx="5245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7182127" y="4390049"/>
            <a:ext cx="524543" cy="0"/>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 name="Straight Connector 25"/>
          <p:cNvCxnSpPr>
            <a:stCxn id="11" idx="6"/>
          </p:cNvCxnSpPr>
          <p:nvPr/>
        </p:nvCxnSpPr>
        <p:spPr>
          <a:xfrm flipV="1">
            <a:off x="10389495" y="4481848"/>
            <a:ext cx="531790" cy="374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0" name="Rectangle 29"/>
          <p:cNvSpPr/>
          <p:nvPr/>
        </p:nvSpPr>
        <p:spPr>
          <a:xfrm>
            <a:off x="10647536" y="4280905"/>
            <a:ext cx="1472753"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smtClean="0">
                <a:solidFill>
                  <a:schemeClr val="tx1"/>
                </a:solidFill>
              </a:rPr>
              <a:t>Height 0</a:t>
            </a:r>
            <a:r>
              <a:rPr lang="en-IN" dirty="0" smtClean="0"/>
              <a:t>de</a:t>
            </a:r>
          </a:p>
          <a:p>
            <a:pPr algn="ctr"/>
            <a:endParaRPr lang="en-IN" dirty="0"/>
          </a:p>
        </p:txBody>
      </p:sp>
      <p:cxnSp>
        <p:nvCxnSpPr>
          <p:cNvPr id="31" name="Straight Connector 30"/>
          <p:cNvCxnSpPr/>
          <p:nvPr/>
        </p:nvCxnSpPr>
        <p:spPr>
          <a:xfrm flipV="1">
            <a:off x="9693231" y="3496724"/>
            <a:ext cx="531790" cy="374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V="1">
            <a:off x="8952025" y="2970252"/>
            <a:ext cx="531790" cy="3745"/>
          </a:xfrm>
          <a:prstGeom prst="line">
            <a:avLst/>
          </a:prstGeom>
          <a:ln>
            <a:prstDash val="dash"/>
          </a:ln>
        </p:spPr>
        <p:style>
          <a:lnRef idx="1">
            <a:schemeClr val="dk1"/>
          </a:lnRef>
          <a:fillRef idx="0">
            <a:schemeClr val="dk1"/>
          </a:fillRef>
          <a:effectRef idx="0">
            <a:schemeClr val="dk1"/>
          </a:effectRef>
          <a:fontRef idx="minor">
            <a:schemeClr val="tx1"/>
          </a:fontRef>
        </p:style>
      </p:cxnSp>
      <p:sp>
        <p:nvSpPr>
          <p:cNvPr id="34" name="Rectangle 33"/>
          <p:cNvSpPr/>
          <p:nvPr/>
        </p:nvSpPr>
        <p:spPr>
          <a:xfrm>
            <a:off x="9771174" y="2873429"/>
            <a:ext cx="1472753"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r>
              <a:rPr lang="en-IN" dirty="0" smtClean="0">
                <a:solidFill>
                  <a:schemeClr val="tx1"/>
                </a:solidFill>
              </a:rPr>
              <a:t>Height 2</a:t>
            </a:r>
            <a:r>
              <a:rPr lang="en-IN" dirty="0" smtClean="0"/>
              <a:t>de</a:t>
            </a:r>
          </a:p>
          <a:p>
            <a:pPr algn="ctr"/>
            <a:endParaRPr lang="en-IN" dirty="0"/>
          </a:p>
        </p:txBody>
      </p:sp>
      <p:sp>
        <p:nvSpPr>
          <p:cNvPr id="35" name="Rectangle 34"/>
          <p:cNvSpPr/>
          <p:nvPr/>
        </p:nvSpPr>
        <p:spPr>
          <a:xfrm>
            <a:off x="10205305" y="3311880"/>
            <a:ext cx="1472753" cy="3734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a:t>
            </a:r>
            <a:endParaRPr lang="en-IN" dirty="0"/>
          </a:p>
          <a:p>
            <a:pPr algn="ctr"/>
            <a:r>
              <a:rPr lang="en-IN" dirty="0" smtClean="0">
                <a:solidFill>
                  <a:schemeClr val="tx1"/>
                </a:solidFill>
              </a:rPr>
              <a:t>Height </a:t>
            </a:r>
            <a:r>
              <a:rPr lang="en-IN" dirty="0">
                <a:solidFill>
                  <a:schemeClr val="tx1"/>
                </a:solidFill>
              </a:rPr>
              <a:t>1</a:t>
            </a:r>
            <a:r>
              <a:rPr lang="en-IN" dirty="0" smtClean="0"/>
              <a:t>e</a:t>
            </a:r>
          </a:p>
          <a:p>
            <a:pPr algn="ctr"/>
            <a:endParaRPr lang="en-IN" dirty="0"/>
          </a:p>
        </p:txBody>
      </p:sp>
    </p:spTree>
    <p:extLst>
      <p:ext uri="{BB962C8B-B14F-4D97-AF65-F5344CB8AC3E}">
        <p14:creationId xmlns:p14="http://schemas.microsoft.com/office/powerpoint/2010/main" val="3550162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3552" y="332656"/>
            <a:ext cx="8229600" cy="6120680"/>
          </a:xfrm>
        </p:spPr>
        <p:txBody>
          <a:bodyPr>
            <a:normAutofit/>
          </a:bodyPr>
          <a:lstStyle/>
          <a:p>
            <a:pPr marL="0" indent="0">
              <a:buNone/>
            </a:pPr>
            <a:r>
              <a:rPr lang="en-IN" dirty="0" smtClean="0"/>
              <a:t>node </a:t>
            </a:r>
            <a:r>
              <a:rPr lang="en-IN" dirty="0" err="1" smtClean="0"/>
              <a:t>FindMin</a:t>
            </a:r>
            <a:r>
              <a:rPr lang="en-IN" dirty="0" smtClean="0"/>
              <a:t>(node T)</a:t>
            </a:r>
          </a:p>
          <a:p>
            <a:pPr marL="0" indent="0">
              <a:buNone/>
            </a:pPr>
            <a:r>
              <a:rPr lang="en-IN" dirty="0" smtClean="0"/>
              <a:t>      {</a:t>
            </a:r>
          </a:p>
          <a:p>
            <a:pPr marL="0" indent="0">
              <a:buNone/>
            </a:pPr>
            <a:r>
              <a:rPr lang="en-IN" dirty="0" smtClean="0"/>
              <a:t>           if(T==NULL)</a:t>
            </a:r>
          </a:p>
          <a:p>
            <a:pPr marL="0" indent="0">
              <a:buNone/>
            </a:pPr>
            <a:r>
              <a:rPr lang="en-IN" dirty="0" smtClean="0"/>
              <a:t>           return NULL</a:t>
            </a:r>
          </a:p>
          <a:p>
            <a:pPr marL="0" indent="0">
              <a:buNone/>
            </a:pPr>
            <a:r>
              <a:rPr lang="en-IN" dirty="0" smtClean="0"/>
              <a:t>           else if(T-&gt;left==NULL)</a:t>
            </a:r>
          </a:p>
          <a:p>
            <a:pPr marL="0" indent="0">
              <a:buNone/>
            </a:pPr>
            <a:r>
              <a:rPr lang="en-IN" dirty="0" smtClean="0"/>
              <a:t>           return T;</a:t>
            </a:r>
          </a:p>
          <a:p>
            <a:pPr marL="0" indent="0">
              <a:buNone/>
            </a:pPr>
            <a:r>
              <a:rPr lang="en-IN" dirty="0" smtClean="0"/>
              <a:t>           else</a:t>
            </a:r>
          </a:p>
          <a:p>
            <a:pPr marL="0" indent="0">
              <a:buNone/>
            </a:pPr>
            <a:r>
              <a:rPr lang="en-IN" dirty="0" smtClean="0"/>
              <a:t>           return </a:t>
            </a:r>
            <a:r>
              <a:rPr lang="en-IN" dirty="0" err="1" smtClean="0"/>
              <a:t>FindMin</a:t>
            </a:r>
            <a:r>
              <a:rPr lang="en-IN" dirty="0" smtClean="0"/>
              <a:t>(T-&gt;left);</a:t>
            </a:r>
          </a:p>
          <a:p>
            <a:pPr marL="0" indent="0">
              <a:buNone/>
            </a:pPr>
            <a:r>
              <a:rPr lang="en-IN" dirty="0" smtClean="0"/>
              <a:t>           }</a:t>
            </a:r>
          </a:p>
          <a:p>
            <a:pPr marL="0" indent="0">
              <a:buNone/>
            </a:pPr>
            <a:r>
              <a:rPr lang="en-IN" dirty="0" smtClean="0"/>
              <a:t>          </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1149852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32657"/>
            <a:ext cx="8229600" cy="5793507"/>
          </a:xfrm>
        </p:spPr>
        <p:txBody>
          <a:bodyPr>
            <a:normAutofit/>
          </a:bodyPr>
          <a:lstStyle/>
          <a:p>
            <a:pPr marL="0" indent="0">
              <a:buNone/>
            </a:pPr>
            <a:r>
              <a:rPr lang="en-IN" dirty="0" smtClean="0"/>
              <a:t>node </a:t>
            </a:r>
            <a:r>
              <a:rPr lang="en-IN" dirty="0" err="1" smtClean="0"/>
              <a:t>FindMax</a:t>
            </a:r>
            <a:r>
              <a:rPr lang="en-IN" dirty="0" smtClean="0"/>
              <a:t>(node T)</a:t>
            </a:r>
          </a:p>
          <a:p>
            <a:pPr marL="0" indent="0">
              <a:buNone/>
            </a:pPr>
            <a:r>
              <a:rPr lang="en-IN" dirty="0" smtClean="0"/>
              <a:t>      {</a:t>
            </a:r>
          </a:p>
          <a:p>
            <a:pPr marL="0" indent="0">
              <a:buNone/>
            </a:pPr>
            <a:r>
              <a:rPr lang="en-IN" dirty="0" smtClean="0"/>
              <a:t>           if(T==NULL)</a:t>
            </a:r>
          </a:p>
          <a:p>
            <a:pPr marL="0" indent="0">
              <a:buNone/>
            </a:pPr>
            <a:r>
              <a:rPr lang="en-IN" dirty="0" smtClean="0"/>
              <a:t>           return NULL</a:t>
            </a:r>
          </a:p>
          <a:p>
            <a:pPr marL="0" indent="0">
              <a:buNone/>
            </a:pPr>
            <a:r>
              <a:rPr lang="en-IN" dirty="0" smtClean="0"/>
              <a:t>           else if(T-&gt;right==NULL)</a:t>
            </a:r>
          </a:p>
          <a:p>
            <a:pPr marL="0" indent="0">
              <a:buNone/>
            </a:pPr>
            <a:r>
              <a:rPr lang="en-IN" dirty="0" smtClean="0"/>
              <a:t>           return T;</a:t>
            </a:r>
          </a:p>
          <a:p>
            <a:pPr marL="0" indent="0">
              <a:buNone/>
            </a:pPr>
            <a:r>
              <a:rPr lang="en-IN" dirty="0" smtClean="0"/>
              <a:t>           else</a:t>
            </a:r>
          </a:p>
          <a:p>
            <a:pPr marL="0" indent="0">
              <a:buNone/>
            </a:pPr>
            <a:r>
              <a:rPr lang="en-IN" dirty="0" smtClean="0"/>
              <a:t>           return </a:t>
            </a:r>
            <a:r>
              <a:rPr lang="en-IN" dirty="0" err="1" smtClean="0"/>
              <a:t>FindMax</a:t>
            </a:r>
            <a:r>
              <a:rPr lang="en-IN" dirty="0" smtClean="0"/>
              <a:t>(T-&gt;right);</a:t>
            </a:r>
          </a:p>
          <a:p>
            <a:pPr marL="0" indent="0">
              <a:buNone/>
            </a:pPr>
            <a:r>
              <a:rPr lang="en-IN" dirty="0" smtClean="0"/>
              <a:t>           }</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1644923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9"/>
            <a:ext cx="8229600" cy="5865515"/>
          </a:xfrm>
        </p:spPr>
        <p:txBody>
          <a:bodyPr>
            <a:normAutofit lnSpcReduction="10000"/>
          </a:bodyPr>
          <a:lstStyle/>
          <a:p>
            <a:pPr marL="0" indent="0">
              <a:buNone/>
            </a:pPr>
            <a:r>
              <a:rPr lang="en-IN" dirty="0" smtClean="0"/>
              <a:t>node Find(</a:t>
            </a:r>
            <a:r>
              <a:rPr lang="en-IN" dirty="0" err="1" smtClean="0"/>
              <a:t>int</a:t>
            </a:r>
            <a:r>
              <a:rPr lang="en-IN" dirty="0" smtClean="0"/>
              <a:t> x, node T)</a:t>
            </a:r>
          </a:p>
          <a:p>
            <a:pPr marL="0" indent="0">
              <a:buNone/>
            </a:pPr>
            <a:r>
              <a:rPr lang="en-IN" dirty="0" smtClean="0"/>
              <a:t>      {</a:t>
            </a:r>
          </a:p>
          <a:p>
            <a:pPr marL="0" indent="0">
              <a:buNone/>
            </a:pPr>
            <a:r>
              <a:rPr lang="en-IN" dirty="0" smtClean="0"/>
              <a:t>           if(T==NULL)</a:t>
            </a:r>
          </a:p>
          <a:p>
            <a:pPr marL="0" indent="0">
              <a:buNone/>
            </a:pPr>
            <a:r>
              <a:rPr lang="en-IN" dirty="0" smtClean="0"/>
              <a:t>           return NULL</a:t>
            </a:r>
          </a:p>
          <a:p>
            <a:pPr marL="0" indent="0">
              <a:buNone/>
            </a:pPr>
            <a:r>
              <a:rPr lang="en-IN" dirty="0"/>
              <a:t>	</a:t>
            </a:r>
            <a:r>
              <a:rPr lang="en-IN" dirty="0" smtClean="0"/>
              <a:t>if(x&lt; T-&gt;data)</a:t>
            </a:r>
          </a:p>
          <a:p>
            <a:pPr marL="0" indent="0">
              <a:buNone/>
            </a:pPr>
            <a:r>
              <a:rPr lang="en-IN" dirty="0"/>
              <a:t>	</a:t>
            </a:r>
            <a:r>
              <a:rPr lang="en-IN" dirty="0" smtClean="0"/>
              <a:t>return find(</a:t>
            </a:r>
            <a:r>
              <a:rPr lang="en-IN" dirty="0" err="1" smtClean="0"/>
              <a:t>x,T</a:t>
            </a:r>
            <a:r>
              <a:rPr lang="en-IN" dirty="0" smtClean="0"/>
              <a:t>-&gt;left);</a:t>
            </a:r>
          </a:p>
          <a:p>
            <a:pPr marL="0" indent="0">
              <a:buNone/>
            </a:pPr>
            <a:r>
              <a:rPr lang="en-IN" dirty="0" smtClean="0"/>
              <a:t>           else if( x &gt; T-&gt;data)</a:t>
            </a:r>
          </a:p>
          <a:p>
            <a:pPr marL="0" indent="0">
              <a:buNone/>
            </a:pPr>
            <a:r>
              <a:rPr lang="en-IN" dirty="0" smtClean="0"/>
              <a:t>           return find(x, T-&gt;right);</a:t>
            </a:r>
          </a:p>
          <a:p>
            <a:pPr marL="0" indent="0">
              <a:buNone/>
            </a:pPr>
            <a:r>
              <a:rPr lang="en-IN" dirty="0" smtClean="0"/>
              <a:t>           else</a:t>
            </a:r>
          </a:p>
          <a:p>
            <a:pPr marL="0" indent="0">
              <a:buNone/>
            </a:pPr>
            <a:r>
              <a:rPr lang="en-IN" dirty="0" smtClean="0"/>
              <a:t>           return T;</a:t>
            </a:r>
          </a:p>
          <a:p>
            <a:pPr marL="0" indent="0">
              <a:buNone/>
            </a:pPr>
            <a:r>
              <a:rPr lang="en-IN" dirty="0" smtClean="0"/>
              <a:t>           }</a:t>
            </a:r>
          </a:p>
          <a:p>
            <a:pPr marL="0" indent="0">
              <a:buNone/>
            </a:pPr>
            <a:r>
              <a:rPr lang="en-IN" dirty="0" smtClean="0"/>
              <a:t>          </a:t>
            </a:r>
          </a:p>
          <a:p>
            <a:pPr marL="0" indent="0">
              <a:buNone/>
            </a:pPr>
            <a:endParaRPr lang="en-IN" dirty="0"/>
          </a:p>
        </p:txBody>
      </p:sp>
    </p:spTree>
    <p:extLst>
      <p:ext uri="{BB962C8B-B14F-4D97-AF65-F5344CB8AC3E}">
        <p14:creationId xmlns:p14="http://schemas.microsoft.com/office/powerpoint/2010/main" val="3144503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5520" y="-99392"/>
            <a:ext cx="8435280" cy="7128792"/>
          </a:xfrm>
        </p:spPr>
        <p:txBody>
          <a:bodyPr>
            <a:normAutofit fontScale="47500" lnSpcReduction="20000"/>
          </a:bodyPr>
          <a:lstStyle/>
          <a:p>
            <a:pPr marL="0" indent="0">
              <a:buNone/>
            </a:pPr>
            <a:endParaRPr lang="en-IN" dirty="0" smtClean="0"/>
          </a:p>
          <a:p>
            <a:pPr marL="0" indent="0">
              <a:buNone/>
            </a:pPr>
            <a:r>
              <a:rPr lang="en-IN" dirty="0" smtClean="0"/>
              <a:t>node del(</a:t>
            </a:r>
            <a:r>
              <a:rPr lang="en-IN" dirty="0" err="1" smtClean="0"/>
              <a:t>int</a:t>
            </a:r>
            <a:r>
              <a:rPr lang="en-IN" dirty="0" smtClean="0"/>
              <a:t> </a:t>
            </a:r>
            <a:r>
              <a:rPr lang="en-IN" dirty="0" err="1" smtClean="0"/>
              <a:t>x,node</a:t>
            </a:r>
            <a:r>
              <a:rPr lang="en-IN" dirty="0" smtClean="0"/>
              <a:t> T)</a:t>
            </a:r>
          </a:p>
          <a:p>
            <a:pPr marL="0" indent="0">
              <a:buNone/>
            </a:pPr>
            <a:r>
              <a:rPr lang="en-IN" dirty="0" smtClean="0"/>
              <a:t> {   node </a:t>
            </a:r>
            <a:r>
              <a:rPr lang="en-IN" dirty="0" err="1" smtClean="0"/>
              <a:t>tmpcell</a:t>
            </a:r>
            <a:r>
              <a:rPr lang="en-IN" dirty="0" smtClean="0"/>
              <a:t>;</a:t>
            </a:r>
          </a:p>
          <a:p>
            <a:pPr marL="0" indent="0">
              <a:buNone/>
            </a:pPr>
            <a:r>
              <a:rPr lang="en-IN" dirty="0" smtClean="0"/>
              <a:t>      if(T==NULL)</a:t>
            </a:r>
          </a:p>
          <a:p>
            <a:pPr marL="0" indent="0">
              <a:buNone/>
            </a:pPr>
            <a:r>
              <a:rPr lang="en-IN" dirty="0" smtClean="0"/>
              <a:t>      print("No tree is constructed");</a:t>
            </a:r>
          </a:p>
          <a:p>
            <a:pPr marL="0" indent="0">
              <a:buNone/>
            </a:pPr>
            <a:r>
              <a:rPr lang="en-IN" dirty="0" smtClean="0"/>
              <a:t>      else</a:t>
            </a:r>
          </a:p>
          <a:p>
            <a:pPr marL="0" indent="0">
              <a:buNone/>
            </a:pPr>
            <a:r>
              <a:rPr lang="en-IN" dirty="0" smtClean="0"/>
              <a:t>      if(x&lt;T-&gt;data) //traverse left</a:t>
            </a:r>
          </a:p>
          <a:p>
            <a:pPr marL="0" indent="0">
              <a:buNone/>
            </a:pPr>
            <a:r>
              <a:rPr lang="en-IN" dirty="0" smtClean="0"/>
              <a:t>      T-&gt;left=del(</a:t>
            </a:r>
            <a:r>
              <a:rPr lang="en-IN" dirty="0" err="1" smtClean="0"/>
              <a:t>x,T</a:t>
            </a:r>
            <a:r>
              <a:rPr lang="en-IN" dirty="0" smtClean="0"/>
              <a:t>-&gt;left);</a:t>
            </a:r>
          </a:p>
          <a:p>
            <a:pPr marL="0" indent="0">
              <a:buNone/>
            </a:pPr>
            <a:r>
              <a:rPr lang="en-IN" dirty="0" smtClean="0"/>
              <a:t>      else</a:t>
            </a:r>
          </a:p>
          <a:p>
            <a:pPr marL="0" indent="0">
              <a:buNone/>
            </a:pPr>
            <a:r>
              <a:rPr lang="en-IN" dirty="0" smtClean="0"/>
              <a:t>      if(x&gt;T-&gt;data)//traverse right</a:t>
            </a:r>
          </a:p>
          <a:p>
            <a:pPr marL="0" indent="0">
              <a:buNone/>
            </a:pPr>
            <a:r>
              <a:rPr lang="en-IN" dirty="0" smtClean="0"/>
              <a:t>      T-&gt;right=del(</a:t>
            </a:r>
            <a:r>
              <a:rPr lang="en-IN" dirty="0" err="1" smtClean="0"/>
              <a:t>x,T</a:t>
            </a:r>
            <a:r>
              <a:rPr lang="en-IN" dirty="0" smtClean="0"/>
              <a:t>-&gt;right);</a:t>
            </a:r>
          </a:p>
          <a:p>
            <a:pPr marL="0" indent="0">
              <a:buNone/>
            </a:pPr>
            <a:r>
              <a:rPr lang="en-IN" dirty="0" smtClean="0"/>
              <a:t>      else // element found for deletion has two children</a:t>
            </a:r>
          </a:p>
          <a:p>
            <a:pPr marL="0" indent="0">
              <a:buNone/>
            </a:pPr>
            <a:r>
              <a:rPr lang="en-IN" dirty="0" smtClean="0"/>
              <a:t>      if(T-&gt;left &amp;&amp; T-&gt;right)</a:t>
            </a:r>
          </a:p>
          <a:p>
            <a:pPr marL="0" indent="0">
              <a:buNone/>
            </a:pPr>
            <a:r>
              <a:rPr lang="en-IN" dirty="0" smtClean="0"/>
              <a:t>      {</a:t>
            </a:r>
            <a:r>
              <a:rPr lang="en-IN" dirty="0" err="1" smtClean="0"/>
              <a:t>tmpcell</a:t>
            </a:r>
            <a:r>
              <a:rPr lang="en-IN" dirty="0" smtClean="0"/>
              <a:t>=</a:t>
            </a:r>
            <a:r>
              <a:rPr lang="en-IN" dirty="0" err="1" smtClean="0"/>
              <a:t>FindMin</a:t>
            </a:r>
            <a:r>
              <a:rPr lang="en-IN" dirty="0" smtClean="0"/>
              <a:t>(T-&gt;right);//replace the deleted element with minimum element in 					the right subtree</a:t>
            </a:r>
          </a:p>
          <a:p>
            <a:pPr marL="0" indent="0">
              <a:buNone/>
            </a:pPr>
            <a:r>
              <a:rPr lang="en-IN" dirty="0" smtClean="0"/>
              <a:t>      T-&gt;data=</a:t>
            </a:r>
            <a:r>
              <a:rPr lang="en-IN" dirty="0" err="1" smtClean="0"/>
              <a:t>tmpcell</a:t>
            </a:r>
            <a:r>
              <a:rPr lang="en-IN" dirty="0" smtClean="0"/>
              <a:t>-&gt;data;</a:t>
            </a:r>
          </a:p>
          <a:p>
            <a:pPr marL="0" indent="0">
              <a:buNone/>
            </a:pPr>
            <a:r>
              <a:rPr lang="en-IN" dirty="0" smtClean="0"/>
              <a:t>      T-&gt;right=del(T-&gt;</a:t>
            </a:r>
            <a:r>
              <a:rPr lang="en-IN" dirty="0" err="1" smtClean="0"/>
              <a:t>data,T</a:t>
            </a:r>
            <a:r>
              <a:rPr lang="en-IN" dirty="0" smtClean="0"/>
              <a:t>-&gt;right); }</a:t>
            </a:r>
          </a:p>
          <a:p>
            <a:pPr marL="0" indent="0">
              <a:buNone/>
            </a:pPr>
            <a:r>
              <a:rPr lang="en-IN" dirty="0" smtClean="0"/>
              <a:t>      else // one or zero children  </a:t>
            </a:r>
          </a:p>
          <a:p>
            <a:pPr marL="0" indent="0">
              <a:buNone/>
            </a:pPr>
            <a:r>
              <a:rPr lang="en-IN" dirty="0" smtClean="0"/>
              <a:t>      {</a:t>
            </a:r>
            <a:r>
              <a:rPr lang="en-IN" dirty="0" err="1" smtClean="0"/>
              <a:t>tmpcell</a:t>
            </a:r>
            <a:r>
              <a:rPr lang="en-IN" dirty="0" smtClean="0"/>
              <a:t>=T;</a:t>
            </a:r>
          </a:p>
          <a:p>
            <a:pPr marL="0" indent="0">
              <a:buNone/>
            </a:pPr>
            <a:r>
              <a:rPr lang="en-IN" dirty="0" smtClean="0"/>
              <a:t>      if(T-&gt;left==NULL)</a:t>
            </a:r>
          </a:p>
          <a:p>
            <a:pPr marL="0" indent="0">
              <a:buNone/>
            </a:pPr>
            <a:r>
              <a:rPr lang="en-IN" dirty="0" smtClean="0"/>
              <a:t>      T=T-&gt;right;</a:t>
            </a:r>
          </a:p>
          <a:p>
            <a:pPr marL="0" indent="0">
              <a:buNone/>
            </a:pPr>
            <a:r>
              <a:rPr lang="en-IN" dirty="0" smtClean="0"/>
              <a:t>      else if(T-&gt;right==NULL)</a:t>
            </a:r>
          </a:p>
          <a:p>
            <a:pPr marL="0" indent="0">
              <a:buNone/>
            </a:pPr>
            <a:r>
              <a:rPr lang="en-IN" dirty="0" smtClean="0"/>
              <a:t>      T=T-&gt;left;</a:t>
            </a:r>
          </a:p>
          <a:p>
            <a:pPr marL="0" indent="0">
              <a:buNone/>
            </a:pPr>
            <a:r>
              <a:rPr lang="en-IN" dirty="0" smtClean="0"/>
              <a:t>      free(</a:t>
            </a:r>
            <a:r>
              <a:rPr lang="en-IN" dirty="0" err="1" smtClean="0"/>
              <a:t>tmpcell</a:t>
            </a:r>
            <a:r>
              <a:rPr lang="en-IN" dirty="0" smtClean="0"/>
              <a:t>);}</a:t>
            </a:r>
          </a:p>
          <a:p>
            <a:pPr marL="0" indent="0">
              <a:buNone/>
            </a:pPr>
            <a:r>
              <a:rPr lang="en-IN" dirty="0" smtClean="0"/>
              <a:t>      return T; }</a:t>
            </a:r>
          </a:p>
          <a:p>
            <a:pPr marL="0" indent="0">
              <a:buNone/>
            </a:pPr>
            <a:r>
              <a:rPr lang="en-IN" dirty="0" smtClean="0"/>
              <a:t>      </a:t>
            </a:r>
            <a:endParaRPr lang="en-IN" dirty="0"/>
          </a:p>
        </p:txBody>
      </p:sp>
    </p:spTree>
    <p:extLst>
      <p:ext uri="{BB962C8B-B14F-4D97-AF65-F5344CB8AC3E}">
        <p14:creationId xmlns:p14="http://schemas.microsoft.com/office/powerpoint/2010/main" val="475267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AVL TREES- Adelson </a:t>
            </a:r>
            <a:r>
              <a:rPr lang="en-IN" dirty="0" err="1" smtClean="0"/>
              <a:t>Velskii</a:t>
            </a:r>
            <a:r>
              <a:rPr lang="en-IN" dirty="0" smtClean="0"/>
              <a:t> and Landis Trees</a:t>
            </a:r>
            <a:endParaRPr lang="en-IN" dirty="0"/>
          </a:p>
        </p:txBody>
      </p:sp>
      <p:sp>
        <p:nvSpPr>
          <p:cNvPr id="3" name="Content Placeholder 2"/>
          <p:cNvSpPr>
            <a:spLocks noGrp="1"/>
          </p:cNvSpPr>
          <p:nvPr>
            <p:ph idx="1"/>
          </p:nvPr>
        </p:nvSpPr>
        <p:spPr/>
        <p:txBody>
          <a:bodyPr/>
          <a:lstStyle/>
          <a:p>
            <a:r>
              <a:rPr lang="en-IN" dirty="0" smtClean="0"/>
              <a:t>Height balanced trees</a:t>
            </a:r>
          </a:p>
          <a:p>
            <a:r>
              <a:rPr lang="en-IN" dirty="0" smtClean="0"/>
              <a:t>A BST in which each node has a balanced factor of -1 or 0 or 1</a:t>
            </a:r>
            <a:endParaRPr lang="en-IN" dirty="0"/>
          </a:p>
          <a:p>
            <a:r>
              <a:rPr lang="en-IN" sz="2400" dirty="0" smtClean="0">
                <a:solidFill>
                  <a:srgbClr val="0070C0"/>
                </a:solidFill>
              </a:rPr>
              <a:t>Balanced Factor of a node=Height of left subtree-Height of right subtree.</a:t>
            </a:r>
          </a:p>
          <a:p>
            <a:r>
              <a:rPr lang="en-IN" sz="2400" dirty="0" smtClean="0"/>
              <a:t>If a node is imbalanced, rotations are performed</a:t>
            </a:r>
          </a:p>
          <a:p>
            <a:pPr lvl="1"/>
            <a:r>
              <a:rPr lang="en-IN" sz="2000" dirty="0" smtClean="0"/>
              <a:t>Single rotation </a:t>
            </a:r>
          </a:p>
          <a:p>
            <a:pPr lvl="2"/>
            <a:r>
              <a:rPr lang="en-IN" sz="1600" dirty="0" smtClean="0"/>
              <a:t>Performed when a node creating imbalance is inserted as a left child in the left subtree or as a right child in the right subtree.</a:t>
            </a:r>
          </a:p>
          <a:p>
            <a:pPr lvl="1"/>
            <a:r>
              <a:rPr lang="en-IN" sz="2000" dirty="0" smtClean="0"/>
              <a:t>Double </a:t>
            </a:r>
            <a:r>
              <a:rPr lang="en-IN" sz="2000" smtClean="0"/>
              <a:t>rotation </a:t>
            </a:r>
            <a:endParaRPr lang="en-IN" sz="2000" dirty="0" smtClean="0"/>
          </a:p>
          <a:p>
            <a:pPr lvl="2"/>
            <a:r>
              <a:rPr lang="en-IN" sz="1600" dirty="0"/>
              <a:t>Performed when a node creating imbalance is inserted as a left child in the </a:t>
            </a:r>
            <a:r>
              <a:rPr lang="en-IN" sz="1600" dirty="0" smtClean="0"/>
              <a:t>right </a:t>
            </a:r>
            <a:r>
              <a:rPr lang="en-IN" sz="1600" dirty="0"/>
              <a:t>subtree or as a </a:t>
            </a:r>
            <a:r>
              <a:rPr lang="en-IN" sz="1600" dirty="0" smtClean="0"/>
              <a:t>right </a:t>
            </a:r>
            <a:r>
              <a:rPr lang="en-IN" sz="1600" dirty="0"/>
              <a:t>child in the </a:t>
            </a:r>
            <a:r>
              <a:rPr lang="en-IN" sz="1600" dirty="0" smtClean="0"/>
              <a:t>left subtree.</a:t>
            </a:r>
            <a:endParaRPr lang="en-IN" sz="1600" dirty="0"/>
          </a:p>
          <a:p>
            <a:pPr lvl="2"/>
            <a:endParaRPr lang="en-IN" sz="1600" dirty="0"/>
          </a:p>
        </p:txBody>
      </p:sp>
    </p:spTree>
    <p:extLst>
      <p:ext uri="{BB962C8B-B14F-4D97-AF65-F5344CB8AC3E}">
        <p14:creationId xmlns:p14="http://schemas.microsoft.com/office/powerpoint/2010/main" val="1541859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AVL Trees</a:t>
            </a:r>
            <a:endParaRPr lang="en-IN" dirty="0"/>
          </a:p>
        </p:txBody>
      </p:sp>
      <p:sp>
        <p:nvSpPr>
          <p:cNvPr id="3" name="Content Placeholder 2"/>
          <p:cNvSpPr>
            <a:spLocks noGrp="1"/>
          </p:cNvSpPr>
          <p:nvPr>
            <p:ph idx="1"/>
          </p:nvPr>
        </p:nvSpPr>
        <p:spPr/>
        <p:txBody>
          <a:bodyPr/>
          <a:lstStyle/>
          <a:p>
            <a:r>
              <a:rPr lang="en-IN" dirty="0" smtClean="0"/>
              <a:t>Construct an AVL Tree on inserting the following elements: </a:t>
            </a:r>
          </a:p>
          <a:p>
            <a:pPr lvl="1"/>
            <a:r>
              <a:rPr lang="en-IN" dirty="0" smtClean="0"/>
              <a:t>10</a:t>
            </a:r>
            <a:r>
              <a:rPr lang="en-IN" dirty="0"/>
              <a:t>, 20, 15, 25, 30, 16, 18, </a:t>
            </a:r>
            <a:r>
              <a:rPr lang="en-IN" dirty="0" smtClean="0"/>
              <a:t>19, Delete 30</a:t>
            </a:r>
          </a:p>
          <a:p>
            <a:pPr lvl="1"/>
            <a:r>
              <a:rPr lang="en-IN" dirty="0"/>
              <a:t>H, I, J, B, A, E, C, F, D, G, K, L</a:t>
            </a:r>
          </a:p>
          <a:p>
            <a:pPr lvl="1"/>
            <a:endParaRPr lang="en-IN" dirty="0"/>
          </a:p>
        </p:txBody>
      </p:sp>
    </p:spTree>
    <p:extLst>
      <p:ext uri="{BB962C8B-B14F-4D97-AF65-F5344CB8AC3E}">
        <p14:creationId xmlns:p14="http://schemas.microsoft.com/office/powerpoint/2010/main" val="1406437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a:xfrm>
            <a:off x="838200" y="1825624"/>
            <a:ext cx="10515600" cy="4589243"/>
          </a:xfrm>
        </p:spPr>
        <p:txBody>
          <a:bodyPr/>
          <a:lstStyle/>
          <a:p>
            <a:r>
              <a:rPr lang="en-IN" dirty="0" smtClean="0"/>
              <a:t>Depth of a node: For any node n, it is the length of the unique path from root to n. Depth/level of root node is zero</a:t>
            </a:r>
          </a:p>
          <a:p>
            <a:r>
              <a:rPr lang="en-IN" dirty="0" smtClean="0"/>
              <a:t>Height of a node: For any node n, it is the length of the longest path from node n to leaf. The height of leaf node is zero.</a:t>
            </a:r>
          </a:p>
          <a:p>
            <a:r>
              <a:rPr lang="en-IN" dirty="0" smtClean="0"/>
              <a:t>Binary tree: a tree in which a node has at most two children </a:t>
            </a:r>
            <a:r>
              <a:rPr lang="en-IN" sz="2000" dirty="0" smtClean="0"/>
              <a:t>(no child, one child or two children)</a:t>
            </a:r>
          </a:p>
          <a:p>
            <a:endParaRPr lang="en-IN" dirty="0"/>
          </a:p>
        </p:txBody>
      </p:sp>
      <p:pic>
        <p:nvPicPr>
          <p:cNvPr id="4" name="Picture 3"/>
          <p:cNvPicPr>
            <a:picLocks noChangeAspect="1"/>
          </p:cNvPicPr>
          <p:nvPr/>
        </p:nvPicPr>
        <p:blipFill>
          <a:blip r:embed="rId2"/>
          <a:stretch>
            <a:fillRect/>
          </a:stretch>
        </p:blipFill>
        <p:spPr>
          <a:xfrm>
            <a:off x="4351910" y="4120844"/>
            <a:ext cx="2981741" cy="2191056"/>
          </a:xfrm>
          <a:prstGeom prst="rect">
            <a:avLst/>
          </a:prstGeom>
        </p:spPr>
      </p:pic>
      <p:sp>
        <p:nvSpPr>
          <p:cNvPr id="5" name="Rectangle 4"/>
          <p:cNvSpPr/>
          <p:nvPr/>
        </p:nvSpPr>
        <p:spPr>
          <a:xfrm>
            <a:off x="6049108" y="731520"/>
            <a:ext cx="4895557" cy="773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Note: Tree is a special type of graph</a:t>
            </a:r>
            <a:endParaRPr lang="en-IN" dirty="0"/>
          </a:p>
        </p:txBody>
      </p:sp>
    </p:spTree>
    <p:extLst>
      <p:ext uri="{BB962C8B-B14F-4D97-AF65-F5344CB8AC3E}">
        <p14:creationId xmlns:p14="http://schemas.microsoft.com/office/powerpoint/2010/main" val="1550270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a:xfrm>
            <a:off x="838200" y="1195754"/>
            <a:ext cx="10515600" cy="5614621"/>
          </a:xfrm>
        </p:spPr>
        <p:txBody>
          <a:bodyPr/>
          <a:lstStyle/>
          <a:p>
            <a:r>
              <a:rPr lang="en-IN" dirty="0" smtClean="0"/>
              <a:t>Ternary tree: a tree in which a node has at most three children.</a:t>
            </a:r>
            <a:endParaRPr lang="en-IN" dirty="0"/>
          </a:p>
          <a:p>
            <a:endParaRPr lang="en-IN" dirty="0" smtClean="0"/>
          </a:p>
          <a:p>
            <a:endParaRPr lang="en-IN" dirty="0"/>
          </a:p>
          <a:p>
            <a:endParaRPr lang="en-IN" dirty="0" smtClean="0"/>
          </a:p>
          <a:p>
            <a:endParaRPr lang="en-IN" dirty="0" smtClean="0"/>
          </a:p>
          <a:p>
            <a:pPr marL="0" indent="0">
              <a:buNone/>
            </a:pPr>
            <a:endParaRPr lang="en-IN" dirty="0"/>
          </a:p>
          <a:p>
            <a:r>
              <a:rPr lang="en-IN" dirty="0" smtClean="0"/>
              <a:t>General tree/k-</a:t>
            </a:r>
            <a:r>
              <a:rPr lang="en-IN" dirty="0" err="1" smtClean="0"/>
              <a:t>ary</a:t>
            </a:r>
            <a:r>
              <a:rPr lang="en-IN" dirty="0" smtClean="0"/>
              <a:t> tree: a tree in which a node has more than three children(n </a:t>
            </a:r>
            <a:r>
              <a:rPr lang="en-IN" dirty="0" err="1" smtClean="0"/>
              <a:t>children,n</a:t>
            </a:r>
            <a:r>
              <a:rPr lang="en-IN" dirty="0" smtClean="0"/>
              <a:t>&gt;3).</a:t>
            </a:r>
          </a:p>
          <a:p>
            <a:endParaRPr lang="en-IN" dirty="0"/>
          </a:p>
        </p:txBody>
      </p:sp>
      <p:grpSp>
        <p:nvGrpSpPr>
          <p:cNvPr id="4" name="Group 3"/>
          <p:cNvGrpSpPr/>
          <p:nvPr/>
        </p:nvGrpSpPr>
        <p:grpSpPr>
          <a:xfrm>
            <a:off x="4610100" y="1690688"/>
            <a:ext cx="2971800" cy="2181225"/>
            <a:chOff x="0" y="0"/>
            <a:chExt cx="2971800" cy="2181225"/>
          </a:xfrm>
        </p:grpSpPr>
        <p:sp>
          <p:nvSpPr>
            <p:cNvPr id="5" name="Oval 4"/>
            <p:cNvSpPr/>
            <p:nvPr/>
          </p:nvSpPr>
          <p:spPr>
            <a:xfrm>
              <a:off x="1143000" y="838200"/>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a:t>
              </a:r>
            </a:p>
          </p:txBody>
        </p:sp>
        <p:sp>
          <p:nvSpPr>
            <p:cNvPr id="6" name="Oval 5"/>
            <p:cNvSpPr/>
            <p:nvPr/>
          </p:nvSpPr>
          <p:spPr>
            <a:xfrm>
              <a:off x="1104900" y="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7" name="Oval 6"/>
            <p:cNvSpPr/>
            <p:nvPr/>
          </p:nvSpPr>
          <p:spPr>
            <a:xfrm>
              <a:off x="466725" y="77152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a:t>
              </a:r>
            </a:p>
          </p:txBody>
        </p:sp>
        <p:sp>
          <p:nvSpPr>
            <p:cNvPr id="8" name="Oval 7"/>
            <p:cNvSpPr/>
            <p:nvPr/>
          </p:nvSpPr>
          <p:spPr>
            <a:xfrm>
              <a:off x="1800225" y="7524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D</a:t>
              </a:r>
            </a:p>
          </p:txBody>
        </p:sp>
        <p:sp>
          <p:nvSpPr>
            <p:cNvPr id="9" name="Oval 8"/>
            <p:cNvSpPr/>
            <p:nvPr/>
          </p:nvSpPr>
          <p:spPr>
            <a:xfrm>
              <a:off x="0" y="15906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a:t>
              </a:r>
            </a:p>
          </p:txBody>
        </p:sp>
        <p:sp>
          <p:nvSpPr>
            <p:cNvPr id="10" name="Oval 9"/>
            <p:cNvSpPr/>
            <p:nvPr/>
          </p:nvSpPr>
          <p:spPr>
            <a:xfrm>
              <a:off x="809625" y="163830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F</a:t>
              </a:r>
            </a:p>
          </p:txBody>
        </p:sp>
        <p:sp>
          <p:nvSpPr>
            <p:cNvPr id="11" name="Oval 10"/>
            <p:cNvSpPr/>
            <p:nvPr/>
          </p:nvSpPr>
          <p:spPr>
            <a:xfrm>
              <a:off x="1457325" y="15906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a:t>
              </a:r>
            </a:p>
          </p:txBody>
        </p:sp>
        <p:sp>
          <p:nvSpPr>
            <p:cNvPr id="12" name="Oval 11"/>
            <p:cNvSpPr/>
            <p:nvPr/>
          </p:nvSpPr>
          <p:spPr>
            <a:xfrm>
              <a:off x="2438400" y="163830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a:t>
              </a:r>
            </a:p>
          </p:txBody>
        </p:sp>
        <p:cxnSp>
          <p:nvCxnSpPr>
            <p:cNvPr id="13" name="Straight Connector 12"/>
            <p:cNvCxnSpPr/>
            <p:nvPr/>
          </p:nvCxnSpPr>
          <p:spPr>
            <a:xfrm flipH="1">
              <a:off x="895350" y="552450"/>
              <a:ext cx="466725" cy="257175"/>
            </a:xfrm>
            <a:prstGeom prst="line">
              <a:avLst/>
            </a:prstGeom>
            <a:noFill/>
            <a:ln w="6350" cap="flat" cmpd="sng" algn="ctr">
              <a:solidFill>
                <a:sysClr val="windowText" lastClr="000000"/>
              </a:solidFill>
              <a:prstDash val="solid"/>
              <a:miter lim="800000"/>
            </a:ln>
            <a:effectLst/>
          </p:spPr>
        </p:cxnSp>
        <p:cxnSp>
          <p:nvCxnSpPr>
            <p:cNvPr id="14" name="Straight Connector 13"/>
            <p:cNvCxnSpPr/>
            <p:nvPr/>
          </p:nvCxnSpPr>
          <p:spPr>
            <a:xfrm>
              <a:off x="1400175" y="542925"/>
              <a:ext cx="523875" cy="266700"/>
            </a:xfrm>
            <a:prstGeom prst="line">
              <a:avLst/>
            </a:prstGeom>
            <a:noFill/>
            <a:ln w="6350" cap="flat" cmpd="sng" algn="ctr">
              <a:solidFill>
                <a:sysClr val="windowText" lastClr="000000"/>
              </a:solidFill>
              <a:prstDash val="solid"/>
              <a:miter lim="800000"/>
            </a:ln>
            <a:effectLst/>
          </p:spPr>
        </p:cxnSp>
        <p:cxnSp>
          <p:nvCxnSpPr>
            <p:cNvPr id="15" name="Straight Connector 14"/>
            <p:cNvCxnSpPr/>
            <p:nvPr/>
          </p:nvCxnSpPr>
          <p:spPr>
            <a:xfrm flipH="1">
              <a:off x="342900" y="1323975"/>
              <a:ext cx="352425" cy="295275"/>
            </a:xfrm>
            <a:prstGeom prst="line">
              <a:avLst/>
            </a:prstGeom>
            <a:noFill/>
            <a:ln w="6350" cap="flat" cmpd="sng" algn="ctr">
              <a:solidFill>
                <a:sysClr val="windowText" lastClr="000000"/>
              </a:solidFill>
              <a:prstDash val="solid"/>
              <a:miter lim="800000"/>
            </a:ln>
            <a:effectLst/>
          </p:spPr>
        </p:cxnSp>
        <p:cxnSp>
          <p:nvCxnSpPr>
            <p:cNvPr id="16" name="Straight Connector 15"/>
            <p:cNvCxnSpPr/>
            <p:nvPr/>
          </p:nvCxnSpPr>
          <p:spPr>
            <a:xfrm>
              <a:off x="742950" y="1323975"/>
              <a:ext cx="371475" cy="333375"/>
            </a:xfrm>
            <a:prstGeom prst="line">
              <a:avLst/>
            </a:prstGeom>
            <a:noFill/>
            <a:ln w="6350" cap="flat" cmpd="sng" algn="ctr">
              <a:solidFill>
                <a:sysClr val="windowText" lastClr="000000"/>
              </a:solidFill>
              <a:prstDash val="solid"/>
              <a:miter lim="800000"/>
            </a:ln>
            <a:effectLst/>
          </p:spPr>
        </p:cxnSp>
        <p:cxnSp>
          <p:nvCxnSpPr>
            <p:cNvPr id="17" name="Straight Connector 16"/>
            <p:cNvCxnSpPr/>
            <p:nvPr/>
          </p:nvCxnSpPr>
          <p:spPr>
            <a:xfrm flipH="1">
              <a:off x="1819275" y="1276350"/>
              <a:ext cx="295275" cy="342900"/>
            </a:xfrm>
            <a:prstGeom prst="line">
              <a:avLst/>
            </a:prstGeom>
            <a:noFill/>
            <a:ln w="6350" cap="flat" cmpd="sng" algn="ctr">
              <a:solidFill>
                <a:sysClr val="windowText" lastClr="000000"/>
              </a:solidFill>
              <a:prstDash val="solid"/>
              <a:miter lim="800000"/>
            </a:ln>
            <a:effectLst/>
          </p:spPr>
        </p:cxnSp>
        <p:cxnSp>
          <p:nvCxnSpPr>
            <p:cNvPr id="18" name="Straight Connector 17"/>
            <p:cNvCxnSpPr/>
            <p:nvPr/>
          </p:nvCxnSpPr>
          <p:spPr>
            <a:xfrm>
              <a:off x="2143125" y="1304925"/>
              <a:ext cx="428625" cy="361950"/>
            </a:xfrm>
            <a:prstGeom prst="line">
              <a:avLst/>
            </a:prstGeom>
            <a:noFill/>
            <a:ln w="6350" cap="flat" cmpd="sng" algn="ctr">
              <a:solidFill>
                <a:sysClr val="windowText" lastClr="000000"/>
              </a:solidFill>
              <a:prstDash val="solid"/>
              <a:miter lim="800000"/>
            </a:ln>
            <a:effectLst/>
          </p:spPr>
        </p:cxnSp>
        <p:cxnSp>
          <p:nvCxnSpPr>
            <p:cNvPr id="19" name="Straight Connector 18"/>
            <p:cNvCxnSpPr/>
            <p:nvPr/>
          </p:nvCxnSpPr>
          <p:spPr>
            <a:xfrm>
              <a:off x="1381125" y="533400"/>
              <a:ext cx="9525" cy="333375"/>
            </a:xfrm>
            <a:prstGeom prst="line">
              <a:avLst/>
            </a:prstGeom>
          </p:spPr>
          <p:style>
            <a:lnRef idx="1">
              <a:schemeClr val="dk1"/>
            </a:lnRef>
            <a:fillRef idx="0">
              <a:schemeClr val="dk1"/>
            </a:fillRef>
            <a:effectRef idx="0">
              <a:schemeClr val="dk1"/>
            </a:effectRef>
            <a:fontRef idx="minor">
              <a:schemeClr val="tx1"/>
            </a:fontRef>
          </p:style>
        </p:cxnSp>
      </p:grpSp>
      <p:grpSp>
        <p:nvGrpSpPr>
          <p:cNvPr id="20" name="Group 19"/>
          <p:cNvGrpSpPr/>
          <p:nvPr/>
        </p:nvGrpSpPr>
        <p:grpSpPr>
          <a:xfrm>
            <a:off x="4652962" y="4676775"/>
            <a:ext cx="3762375" cy="2181225"/>
            <a:chOff x="0" y="0"/>
            <a:chExt cx="3762375" cy="2181225"/>
          </a:xfrm>
        </p:grpSpPr>
        <p:sp>
          <p:nvSpPr>
            <p:cNvPr id="21" name="Oval 20"/>
            <p:cNvSpPr/>
            <p:nvPr/>
          </p:nvSpPr>
          <p:spPr>
            <a:xfrm>
              <a:off x="1143000" y="838200"/>
              <a:ext cx="533400" cy="54292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a:t>
              </a:r>
            </a:p>
          </p:txBody>
        </p:sp>
        <p:sp>
          <p:nvSpPr>
            <p:cNvPr id="22" name="Oval 21"/>
            <p:cNvSpPr/>
            <p:nvPr/>
          </p:nvSpPr>
          <p:spPr>
            <a:xfrm>
              <a:off x="1104900" y="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23" name="Oval 22"/>
            <p:cNvSpPr/>
            <p:nvPr/>
          </p:nvSpPr>
          <p:spPr>
            <a:xfrm>
              <a:off x="466725" y="77152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B</a:t>
              </a:r>
            </a:p>
          </p:txBody>
        </p:sp>
        <p:sp>
          <p:nvSpPr>
            <p:cNvPr id="24" name="Oval 23"/>
            <p:cNvSpPr/>
            <p:nvPr/>
          </p:nvSpPr>
          <p:spPr>
            <a:xfrm>
              <a:off x="1800225" y="7524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D</a:t>
              </a:r>
            </a:p>
          </p:txBody>
        </p:sp>
        <p:sp>
          <p:nvSpPr>
            <p:cNvPr id="25" name="Oval 24"/>
            <p:cNvSpPr/>
            <p:nvPr/>
          </p:nvSpPr>
          <p:spPr>
            <a:xfrm>
              <a:off x="0" y="15906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E</a:t>
              </a:r>
            </a:p>
          </p:txBody>
        </p:sp>
        <p:sp>
          <p:nvSpPr>
            <p:cNvPr id="26" name="Oval 25"/>
            <p:cNvSpPr/>
            <p:nvPr/>
          </p:nvSpPr>
          <p:spPr>
            <a:xfrm>
              <a:off x="809625" y="163830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F</a:t>
              </a:r>
            </a:p>
          </p:txBody>
        </p:sp>
        <p:sp>
          <p:nvSpPr>
            <p:cNvPr id="27" name="Oval 26"/>
            <p:cNvSpPr/>
            <p:nvPr/>
          </p:nvSpPr>
          <p:spPr>
            <a:xfrm>
              <a:off x="1457325" y="159067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G</a:t>
              </a:r>
            </a:p>
          </p:txBody>
        </p:sp>
        <p:sp>
          <p:nvSpPr>
            <p:cNvPr id="28" name="Oval 27"/>
            <p:cNvSpPr/>
            <p:nvPr/>
          </p:nvSpPr>
          <p:spPr>
            <a:xfrm>
              <a:off x="2076450" y="160972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H</a:t>
              </a:r>
            </a:p>
          </p:txBody>
        </p:sp>
        <p:cxnSp>
          <p:nvCxnSpPr>
            <p:cNvPr id="29" name="Straight Connector 28"/>
            <p:cNvCxnSpPr/>
            <p:nvPr/>
          </p:nvCxnSpPr>
          <p:spPr>
            <a:xfrm flipH="1">
              <a:off x="895350" y="552450"/>
              <a:ext cx="466725" cy="257175"/>
            </a:xfrm>
            <a:prstGeom prst="line">
              <a:avLst/>
            </a:prstGeom>
            <a:noFill/>
            <a:ln w="6350" cap="flat" cmpd="sng" algn="ctr">
              <a:solidFill>
                <a:sysClr val="windowText" lastClr="000000"/>
              </a:solidFill>
              <a:prstDash val="solid"/>
              <a:miter lim="800000"/>
            </a:ln>
            <a:effectLst/>
          </p:spPr>
        </p:cxnSp>
        <p:cxnSp>
          <p:nvCxnSpPr>
            <p:cNvPr id="30" name="Straight Connector 29"/>
            <p:cNvCxnSpPr/>
            <p:nvPr/>
          </p:nvCxnSpPr>
          <p:spPr>
            <a:xfrm>
              <a:off x="1400175" y="542925"/>
              <a:ext cx="523875" cy="266700"/>
            </a:xfrm>
            <a:prstGeom prst="line">
              <a:avLst/>
            </a:prstGeom>
            <a:noFill/>
            <a:ln w="6350" cap="flat" cmpd="sng" algn="ctr">
              <a:solidFill>
                <a:sysClr val="windowText" lastClr="000000"/>
              </a:solidFill>
              <a:prstDash val="solid"/>
              <a:miter lim="800000"/>
            </a:ln>
            <a:effectLst/>
          </p:spPr>
        </p:cxnSp>
        <p:cxnSp>
          <p:nvCxnSpPr>
            <p:cNvPr id="31" name="Straight Connector 30"/>
            <p:cNvCxnSpPr/>
            <p:nvPr/>
          </p:nvCxnSpPr>
          <p:spPr>
            <a:xfrm flipH="1">
              <a:off x="342900" y="1323975"/>
              <a:ext cx="352425" cy="295275"/>
            </a:xfrm>
            <a:prstGeom prst="line">
              <a:avLst/>
            </a:prstGeom>
            <a:noFill/>
            <a:ln w="6350" cap="flat" cmpd="sng" algn="ctr">
              <a:solidFill>
                <a:sysClr val="windowText" lastClr="000000"/>
              </a:solidFill>
              <a:prstDash val="solid"/>
              <a:miter lim="800000"/>
            </a:ln>
            <a:effectLst/>
          </p:spPr>
        </p:cxnSp>
        <p:cxnSp>
          <p:nvCxnSpPr>
            <p:cNvPr id="32" name="Straight Connector 31"/>
            <p:cNvCxnSpPr/>
            <p:nvPr/>
          </p:nvCxnSpPr>
          <p:spPr>
            <a:xfrm>
              <a:off x="742950" y="1323975"/>
              <a:ext cx="371475" cy="333375"/>
            </a:xfrm>
            <a:prstGeom prst="line">
              <a:avLst/>
            </a:prstGeom>
            <a:noFill/>
            <a:ln w="6350" cap="flat" cmpd="sng" algn="ctr">
              <a:solidFill>
                <a:sysClr val="windowText" lastClr="000000"/>
              </a:solidFill>
              <a:prstDash val="solid"/>
              <a:miter lim="800000"/>
            </a:ln>
            <a:effectLst/>
          </p:spPr>
        </p:cxnSp>
        <p:cxnSp>
          <p:nvCxnSpPr>
            <p:cNvPr id="33" name="Straight Connector 32"/>
            <p:cNvCxnSpPr/>
            <p:nvPr/>
          </p:nvCxnSpPr>
          <p:spPr>
            <a:xfrm flipH="1">
              <a:off x="1819275" y="1276350"/>
              <a:ext cx="295275" cy="342900"/>
            </a:xfrm>
            <a:prstGeom prst="line">
              <a:avLst/>
            </a:prstGeom>
            <a:noFill/>
            <a:ln w="6350" cap="flat" cmpd="sng" algn="ctr">
              <a:solidFill>
                <a:sysClr val="windowText" lastClr="000000"/>
              </a:solidFill>
              <a:prstDash val="solid"/>
              <a:miter lim="800000"/>
            </a:ln>
            <a:effectLst/>
          </p:spPr>
        </p:cxnSp>
        <p:cxnSp>
          <p:nvCxnSpPr>
            <p:cNvPr id="34" name="Straight Connector 33"/>
            <p:cNvCxnSpPr/>
            <p:nvPr/>
          </p:nvCxnSpPr>
          <p:spPr>
            <a:xfrm>
              <a:off x="2143125" y="1304925"/>
              <a:ext cx="142875" cy="314325"/>
            </a:xfrm>
            <a:prstGeom prst="line">
              <a:avLst/>
            </a:prstGeom>
            <a:noFill/>
            <a:ln w="6350" cap="flat" cmpd="sng" algn="ctr">
              <a:solidFill>
                <a:sysClr val="windowText" lastClr="000000"/>
              </a:solidFill>
              <a:prstDash val="solid"/>
              <a:miter lim="800000"/>
            </a:ln>
            <a:effectLst/>
          </p:spPr>
        </p:cxnSp>
        <p:cxnSp>
          <p:nvCxnSpPr>
            <p:cNvPr id="35" name="Straight Connector 34"/>
            <p:cNvCxnSpPr/>
            <p:nvPr/>
          </p:nvCxnSpPr>
          <p:spPr>
            <a:xfrm>
              <a:off x="1381125" y="533400"/>
              <a:ext cx="9525" cy="333375"/>
            </a:xfrm>
            <a:prstGeom prst="line">
              <a:avLst/>
            </a:prstGeom>
          </p:spPr>
          <p:style>
            <a:lnRef idx="1">
              <a:schemeClr val="dk1"/>
            </a:lnRef>
            <a:fillRef idx="0">
              <a:schemeClr val="dk1"/>
            </a:fillRef>
            <a:effectRef idx="0">
              <a:schemeClr val="dk1"/>
            </a:effectRef>
            <a:fontRef idx="minor">
              <a:schemeClr val="tx1"/>
            </a:fontRef>
          </p:style>
        </p:cxnSp>
        <p:sp>
          <p:nvSpPr>
            <p:cNvPr id="36" name="Oval 35"/>
            <p:cNvSpPr/>
            <p:nvPr/>
          </p:nvSpPr>
          <p:spPr>
            <a:xfrm>
              <a:off x="2667000" y="1609725"/>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I</a:t>
              </a:r>
            </a:p>
          </p:txBody>
        </p:sp>
        <p:sp>
          <p:nvSpPr>
            <p:cNvPr id="37" name="Oval 36"/>
            <p:cNvSpPr/>
            <p:nvPr/>
          </p:nvSpPr>
          <p:spPr>
            <a:xfrm>
              <a:off x="3228975" y="1600200"/>
              <a:ext cx="533400" cy="542925"/>
            </a:xfrm>
            <a:prstGeom prst="ellipse">
              <a:avLst/>
            </a:prstGeom>
            <a:solidFill>
              <a:sysClr val="window" lastClr="FFFFFF"/>
            </a:solidFill>
            <a:ln w="12700" cap="flat" cmpd="sng" algn="ctr">
              <a:solidFill>
                <a:sysClr val="windowText" lastClr="000000"/>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J</a:t>
              </a:r>
            </a:p>
          </p:txBody>
        </p:sp>
        <p:cxnSp>
          <p:nvCxnSpPr>
            <p:cNvPr id="38" name="Straight Connector 37"/>
            <p:cNvCxnSpPr/>
            <p:nvPr/>
          </p:nvCxnSpPr>
          <p:spPr>
            <a:xfrm>
              <a:off x="2257425" y="1238250"/>
              <a:ext cx="619125" cy="390525"/>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p:cNvCxnSpPr/>
            <p:nvPr/>
          </p:nvCxnSpPr>
          <p:spPr>
            <a:xfrm>
              <a:off x="2343150" y="1066800"/>
              <a:ext cx="1171575" cy="542925"/>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3187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Definitions</a:t>
            </a:r>
            <a:endParaRPr lang="en-IN" dirty="0"/>
          </a:p>
        </p:txBody>
      </p:sp>
      <p:sp>
        <p:nvSpPr>
          <p:cNvPr id="3" name="Content Placeholder 2"/>
          <p:cNvSpPr>
            <a:spLocks noGrp="1"/>
          </p:cNvSpPr>
          <p:nvPr>
            <p:ph idx="1"/>
          </p:nvPr>
        </p:nvSpPr>
        <p:spPr/>
        <p:txBody>
          <a:bodyPr/>
          <a:lstStyle/>
          <a:p>
            <a:pPr algn="just"/>
            <a:r>
              <a:rPr lang="en-IN" dirty="0" smtClean="0"/>
              <a:t>Complete Binary Tree: A complete binary tree of height h has between 2</a:t>
            </a:r>
            <a:r>
              <a:rPr lang="en-IN" baseline="30000" dirty="0" smtClean="0"/>
              <a:t>h </a:t>
            </a:r>
            <a:r>
              <a:rPr lang="en-IN" dirty="0" smtClean="0"/>
              <a:t>and 2</a:t>
            </a:r>
            <a:r>
              <a:rPr lang="en-IN" baseline="30000" dirty="0" smtClean="0"/>
              <a:t>h+1</a:t>
            </a:r>
            <a:r>
              <a:rPr lang="en-IN" dirty="0" smtClean="0"/>
              <a:t>-1 nodes. In complete binary tree the last level is not filled completely</a:t>
            </a:r>
          </a:p>
          <a:p>
            <a:pPr algn="just"/>
            <a:r>
              <a:rPr lang="en-IN" dirty="0" smtClean="0"/>
              <a:t>Full Binary Tree: A full binary tree of height h has 2</a:t>
            </a:r>
            <a:r>
              <a:rPr lang="en-IN" baseline="30000" dirty="0" smtClean="0"/>
              <a:t>h+1</a:t>
            </a:r>
            <a:r>
              <a:rPr lang="en-IN" dirty="0" smtClean="0"/>
              <a:t>-1 nodes.</a:t>
            </a:r>
          </a:p>
          <a:p>
            <a:pPr algn="just"/>
            <a:r>
              <a:rPr lang="en-IN" dirty="0" smtClean="0">
                <a:solidFill>
                  <a:srgbClr val="0070C0"/>
                </a:solidFill>
              </a:rPr>
              <a:t>Note: A full binary tree is a complete binary tree, but all complete binary tree is not a full binary tree.</a:t>
            </a:r>
            <a:endParaRPr lang="en-IN" dirty="0">
              <a:solidFill>
                <a:srgbClr val="0070C0"/>
              </a:solidFill>
            </a:endParaRPr>
          </a:p>
        </p:txBody>
      </p:sp>
    </p:spTree>
    <p:extLst>
      <p:ext uri="{BB962C8B-B14F-4D97-AF65-F5344CB8AC3E}">
        <p14:creationId xmlns:p14="http://schemas.microsoft.com/office/powerpoint/2010/main" val="260570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Representation of a Binary Tree</a:t>
            </a:r>
            <a:endParaRPr lang="en-IN" dirty="0"/>
          </a:p>
        </p:txBody>
      </p:sp>
      <p:sp>
        <p:nvSpPr>
          <p:cNvPr id="3" name="Content Placeholder 2"/>
          <p:cNvSpPr>
            <a:spLocks noGrp="1"/>
          </p:cNvSpPr>
          <p:nvPr>
            <p:ph idx="1"/>
          </p:nvPr>
        </p:nvSpPr>
        <p:spPr/>
        <p:txBody>
          <a:bodyPr/>
          <a:lstStyle/>
          <a:p>
            <a:r>
              <a:rPr lang="en-IN" dirty="0" smtClean="0"/>
              <a:t>Linear representation (arrays)</a:t>
            </a:r>
          </a:p>
          <a:p>
            <a:pPr lvl="1"/>
            <a:r>
              <a:rPr lang="en-IN" dirty="0" smtClean="0"/>
              <a:t>For a tree of height h, decide the array size using 2</a:t>
            </a:r>
            <a:r>
              <a:rPr lang="en-IN" baseline="30000" dirty="0" smtClean="0"/>
              <a:t>h+1</a:t>
            </a:r>
            <a:r>
              <a:rPr lang="en-IN" dirty="0" smtClean="0"/>
              <a:t>-1 nodes.</a:t>
            </a:r>
          </a:p>
          <a:p>
            <a:pPr lvl="1"/>
            <a:r>
              <a:rPr lang="en-IN" dirty="0" smtClean="0"/>
              <a:t>If a parent node is at position </a:t>
            </a:r>
            <a:r>
              <a:rPr lang="en-IN" dirty="0" err="1" smtClean="0"/>
              <a:t>i</a:t>
            </a:r>
            <a:r>
              <a:rPr lang="en-IN" dirty="0" smtClean="0"/>
              <a:t> then place its left child in 2i+1 position and right child in 2i+2 position.</a:t>
            </a:r>
            <a:endParaRPr lang="en-IN" dirty="0"/>
          </a:p>
          <a:p>
            <a:r>
              <a:rPr lang="en-IN" dirty="0" smtClean="0"/>
              <a:t>Linked representation</a:t>
            </a:r>
            <a:endParaRPr lang="en-IN" dirty="0"/>
          </a:p>
        </p:txBody>
      </p:sp>
    </p:spTree>
    <p:extLst>
      <p:ext uri="{BB962C8B-B14F-4D97-AF65-F5344CB8AC3E}">
        <p14:creationId xmlns:p14="http://schemas.microsoft.com/office/powerpoint/2010/main" val="20343046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298" y="107696"/>
            <a:ext cx="10515600" cy="1325563"/>
          </a:xfrm>
        </p:spPr>
        <p:txBody>
          <a:bodyPr/>
          <a:lstStyle/>
          <a:p>
            <a:r>
              <a:rPr lang="en-IN" dirty="0" smtClean="0"/>
              <a:t>General Tree to Binary Tree conversion</a:t>
            </a:r>
            <a:endParaRPr lang="en-IN" dirty="0"/>
          </a:p>
        </p:txBody>
      </p:sp>
      <p:sp>
        <p:nvSpPr>
          <p:cNvPr id="6" name="TextBox 5"/>
          <p:cNvSpPr txBox="1"/>
          <p:nvPr/>
        </p:nvSpPr>
        <p:spPr>
          <a:xfrm>
            <a:off x="1728700" y="4661097"/>
            <a:ext cx="3010486" cy="369332"/>
          </a:xfrm>
          <a:prstGeom prst="rect">
            <a:avLst/>
          </a:prstGeom>
          <a:noFill/>
        </p:spPr>
        <p:txBody>
          <a:bodyPr wrap="square" rtlCol="0">
            <a:spAutoFit/>
          </a:bodyPr>
          <a:lstStyle/>
          <a:p>
            <a:r>
              <a:rPr lang="en-IN" dirty="0" smtClean="0"/>
              <a:t>General tree</a:t>
            </a:r>
            <a:endParaRPr lang="en-IN" dirty="0"/>
          </a:p>
        </p:txBody>
      </p:sp>
      <p:sp>
        <p:nvSpPr>
          <p:cNvPr id="7" name="TextBox 6"/>
          <p:cNvSpPr txBox="1"/>
          <p:nvPr/>
        </p:nvSpPr>
        <p:spPr>
          <a:xfrm>
            <a:off x="6211270" y="5030429"/>
            <a:ext cx="4885897" cy="369332"/>
          </a:xfrm>
          <a:prstGeom prst="rect">
            <a:avLst/>
          </a:prstGeom>
          <a:noFill/>
        </p:spPr>
        <p:txBody>
          <a:bodyPr wrap="square" rtlCol="0">
            <a:spAutoFit/>
          </a:bodyPr>
          <a:lstStyle/>
          <a:p>
            <a:r>
              <a:rPr lang="en-IN" dirty="0" smtClean="0"/>
              <a:t>Binary tree (left-child right-</a:t>
            </a:r>
            <a:r>
              <a:rPr lang="en-IN" dirty="0" err="1" smtClean="0"/>
              <a:t>sibiling</a:t>
            </a:r>
            <a:r>
              <a:rPr lang="en-IN" dirty="0" smtClean="0"/>
              <a:t> representation)</a:t>
            </a:r>
            <a:endParaRPr lang="en-IN" dirty="0"/>
          </a:p>
        </p:txBody>
      </p:sp>
      <p:sp>
        <p:nvSpPr>
          <p:cNvPr id="9" name="Rectangle 8"/>
          <p:cNvSpPr/>
          <p:nvPr/>
        </p:nvSpPr>
        <p:spPr>
          <a:xfrm>
            <a:off x="736979" y="5430128"/>
            <a:ext cx="10126639" cy="923330"/>
          </a:xfrm>
          <a:prstGeom prst="rect">
            <a:avLst/>
          </a:prstGeom>
        </p:spPr>
        <p:txBody>
          <a:bodyPr wrap="square">
            <a:spAutoFit/>
          </a:bodyPr>
          <a:lstStyle/>
          <a:p>
            <a:pPr algn="just" fontAlgn="base">
              <a:buFont typeface="Arial" panose="020B0604020202020204" pitchFamily="34" charset="0"/>
              <a:buChar char="•"/>
            </a:pPr>
            <a:r>
              <a:rPr lang="en-US" b="0" i="0" dirty="0" smtClean="0">
                <a:solidFill>
                  <a:srgbClr val="40424E"/>
                </a:solidFill>
                <a:effectLst/>
                <a:latin typeface="urw-din"/>
              </a:rPr>
              <a:t>The root of the Binary Tree is the Root of the Generic Tree.</a:t>
            </a:r>
          </a:p>
          <a:p>
            <a:pPr algn="just" fontAlgn="base">
              <a:buFont typeface="Arial" panose="020B0604020202020204" pitchFamily="34" charset="0"/>
              <a:buChar char="•"/>
            </a:pPr>
            <a:r>
              <a:rPr lang="en-US" b="0" i="0" dirty="0" smtClean="0">
                <a:solidFill>
                  <a:srgbClr val="40424E"/>
                </a:solidFill>
                <a:effectLst/>
                <a:latin typeface="urw-din"/>
              </a:rPr>
              <a:t>The left child of a node in the Generic Tree is the Left child of that node in the Binary Tree.</a:t>
            </a:r>
          </a:p>
          <a:p>
            <a:pPr algn="just" fontAlgn="base">
              <a:buFont typeface="Arial" panose="020B0604020202020204" pitchFamily="34" charset="0"/>
              <a:buChar char="•"/>
            </a:pPr>
            <a:r>
              <a:rPr lang="en-US" b="0" i="0" dirty="0" smtClean="0">
                <a:solidFill>
                  <a:srgbClr val="40424E"/>
                </a:solidFill>
                <a:effectLst/>
                <a:latin typeface="urw-din"/>
              </a:rPr>
              <a:t>The right sibling of any node in the Generic Tree is the Right child of that node in the Binary Tree.</a:t>
            </a:r>
            <a:endParaRPr lang="en-US" b="0" i="0" dirty="0">
              <a:solidFill>
                <a:srgbClr val="40424E"/>
              </a:solidFill>
              <a:effectLst/>
              <a:latin typeface="urw-din"/>
            </a:endParaRPr>
          </a:p>
        </p:txBody>
      </p:sp>
      <p:sp>
        <p:nvSpPr>
          <p:cNvPr id="3" name="Content Placeholder 2"/>
          <p:cNvSpPr>
            <a:spLocks noGrp="1"/>
          </p:cNvSpPr>
          <p:nvPr>
            <p:ph idx="1"/>
          </p:nvPr>
        </p:nvSpPr>
        <p:spPr>
          <a:xfrm>
            <a:off x="838200" y="1236372"/>
            <a:ext cx="10515600" cy="5621628"/>
          </a:xfrm>
        </p:spPr>
        <p:txBody>
          <a:bodyPr/>
          <a:lstStyle/>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pPr marL="0" indent="0">
              <a:buNone/>
            </a:pPr>
            <a:endParaRPr lang="en-IN" dirty="0"/>
          </a:p>
        </p:txBody>
      </p:sp>
      <p:grpSp>
        <p:nvGrpSpPr>
          <p:cNvPr id="10" name="Group 9"/>
          <p:cNvGrpSpPr/>
          <p:nvPr/>
        </p:nvGrpSpPr>
        <p:grpSpPr>
          <a:xfrm>
            <a:off x="1236474" y="1708132"/>
            <a:ext cx="3695700" cy="2644927"/>
            <a:chOff x="0" y="0"/>
            <a:chExt cx="3695700" cy="3248025"/>
          </a:xfrm>
        </p:grpSpPr>
        <p:sp>
          <p:nvSpPr>
            <p:cNvPr id="11" name="Oval 10"/>
            <p:cNvSpPr/>
            <p:nvPr/>
          </p:nvSpPr>
          <p:spPr>
            <a:xfrm>
              <a:off x="1457325" y="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sp>
          <p:nvSpPr>
            <p:cNvPr id="12" name="Oval 11"/>
            <p:cNvSpPr/>
            <p:nvPr/>
          </p:nvSpPr>
          <p:spPr>
            <a:xfrm>
              <a:off x="2219325" y="7429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a:t>
              </a:r>
            </a:p>
          </p:txBody>
        </p:sp>
        <p:sp>
          <p:nvSpPr>
            <p:cNvPr id="13" name="Oval 12"/>
            <p:cNvSpPr/>
            <p:nvPr/>
          </p:nvSpPr>
          <p:spPr>
            <a:xfrm>
              <a:off x="847725" y="7715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B</a:t>
              </a:r>
            </a:p>
          </p:txBody>
        </p:sp>
        <p:sp>
          <p:nvSpPr>
            <p:cNvPr id="14" name="Oval 13"/>
            <p:cNvSpPr/>
            <p:nvPr/>
          </p:nvSpPr>
          <p:spPr>
            <a:xfrm>
              <a:off x="2847975" y="16192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H</a:t>
              </a:r>
            </a:p>
          </p:txBody>
        </p:sp>
        <p:sp>
          <p:nvSpPr>
            <p:cNvPr id="15" name="Oval 14"/>
            <p:cNvSpPr/>
            <p:nvPr/>
          </p:nvSpPr>
          <p:spPr>
            <a:xfrm>
              <a:off x="2038350" y="16764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G</a:t>
              </a:r>
            </a:p>
          </p:txBody>
        </p:sp>
        <p:sp>
          <p:nvSpPr>
            <p:cNvPr id="16" name="Oval 15"/>
            <p:cNvSpPr/>
            <p:nvPr/>
          </p:nvSpPr>
          <p:spPr>
            <a:xfrm>
              <a:off x="1390650" y="16764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F</a:t>
              </a:r>
            </a:p>
          </p:txBody>
        </p:sp>
        <p:sp>
          <p:nvSpPr>
            <p:cNvPr id="17" name="Oval 16"/>
            <p:cNvSpPr/>
            <p:nvPr/>
          </p:nvSpPr>
          <p:spPr>
            <a:xfrm>
              <a:off x="752475" y="166687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E</a:t>
              </a:r>
            </a:p>
          </p:txBody>
        </p:sp>
        <p:sp>
          <p:nvSpPr>
            <p:cNvPr id="18" name="Oval 17"/>
            <p:cNvSpPr/>
            <p:nvPr/>
          </p:nvSpPr>
          <p:spPr>
            <a:xfrm>
              <a:off x="57150" y="16573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
              </a:r>
            </a:p>
          </p:txBody>
        </p:sp>
        <p:sp>
          <p:nvSpPr>
            <p:cNvPr id="19" name="Oval 18"/>
            <p:cNvSpPr/>
            <p:nvPr/>
          </p:nvSpPr>
          <p:spPr>
            <a:xfrm>
              <a:off x="0" y="27241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I</a:t>
              </a:r>
            </a:p>
          </p:txBody>
        </p:sp>
        <p:sp>
          <p:nvSpPr>
            <p:cNvPr id="20" name="Oval 19"/>
            <p:cNvSpPr/>
            <p:nvPr/>
          </p:nvSpPr>
          <p:spPr>
            <a:xfrm>
              <a:off x="561975" y="27146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J</a:t>
              </a:r>
            </a:p>
          </p:txBody>
        </p:sp>
        <p:sp>
          <p:nvSpPr>
            <p:cNvPr id="21" name="Oval 20"/>
            <p:cNvSpPr/>
            <p:nvPr/>
          </p:nvSpPr>
          <p:spPr>
            <a:xfrm>
              <a:off x="1152525" y="27432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K</a:t>
              </a:r>
            </a:p>
          </p:txBody>
        </p:sp>
        <p:sp>
          <p:nvSpPr>
            <p:cNvPr id="22" name="Oval 21"/>
            <p:cNvSpPr/>
            <p:nvPr/>
          </p:nvSpPr>
          <p:spPr>
            <a:xfrm>
              <a:off x="1733550" y="27241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L</a:t>
              </a:r>
            </a:p>
          </p:txBody>
        </p:sp>
        <p:sp>
          <p:nvSpPr>
            <p:cNvPr id="23" name="Oval 22"/>
            <p:cNvSpPr/>
            <p:nvPr/>
          </p:nvSpPr>
          <p:spPr>
            <a:xfrm>
              <a:off x="3267075" y="258127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N</a:t>
              </a:r>
            </a:p>
          </p:txBody>
        </p:sp>
        <p:sp>
          <p:nvSpPr>
            <p:cNvPr id="24" name="Oval 23"/>
            <p:cNvSpPr/>
            <p:nvPr/>
          </p:nvSpPr>
          <p:spPr>
            <a:xfrm>
              <a:off x="2495550" y="26289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M</a:t>
              </a:r>
            </a:p>
          </p:txBody>
        </p:sp>
        <p:cxnSp>
          <p:nvCxnSpPr>
            <p:cNvPr id="25" name="Straight Connector 24"/>
            <p:cNvCxnSpPr/>
            <p:nvPr/>
          </p:nvCxnSpPr>
          <p:spPr>
            <a:xfrm flipH="1">
              <a:off x="1219200" y="4191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704975" y="428625"/>
              <a:ext cx="600075" cy="400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352425" y="1257300"/>
              <a:ext cx="609600" cy="4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81075" y="1266825"/>
              <a:ext cx="19050" cy="4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009650" y="1266825"/>
              <a:ext cx="561975" cy="4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H="1">
              <a:off x="2247900" y="1200150"/>
              <a:ext cx="200025" cy="4857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438400" y="1228725"/>
              <a:ext cx="514350" cy="438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276225" y="2124075"/>
              <a:ext cx="685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781050" y="2143125"/>
              <a:ext cx="180975"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971550" y="2133600"/>
              <a:ext cx="314325" cy="628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019175" y="2171700"/>
              <a:ext cx="876300" cy="581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2733675" y="2085975"/>
              <a:ext cx="400050" cy="5619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133725" y="2085975"/>
              <a:ext cx="390525" cy="5143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6309422" y="1388160"/>
            <a:ext cx="2895605" cy="3495677"/>
            <a:chOff x="0" y="0"/>
            <a:chExt cx="2476500" cy="5419725"/>
          </a:xfrm>
        </p:grpSpPr>
        <p:sp>
          <p:nvSpPr>
            <p:cNvPr id="39" name="Oval 38"/>
            <p:cNvSpPr/>
            <p:nvPr/>
          </p:nvSpPr>
          <p:spPr>
            <a:xfrm>
              <a:off x="1314450" y="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sp>
          <p:nvSpPr>
            <p:cNvPr id="40" name="Oval 39"/>
            <p:cNvSpPr/>
            <p:nvPr/>
          </p:nvSpPr>
          <p:spPr>
            <a:xfrm>
              <a:off x="676275" y="7048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B</a:t>
              </a:r>
            </a:p>
          </p:txBody>
        </p:sp>
        <p:sp>
          <p:nvSpPr>
            <p:cNvPr id="41" name="Oval 40"/>
            <p:cNvSpPr/>
            <p:nvPr/>
          </p:nvSpPr>
          <p:spPr>
            <a:xfrm>
              <a:off x="0" y="15621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
              </a:r>
            </a:p>
          </p:txBody>
        </p:sp>
        <p:sp>
          <p:nvSpPr>
            <p:cNvPr id="42" name="Oval 41"/>
            <p:cNvSpPr/>
            <p:nvPr/>
          </p:nvSpPr>
          <p:spPr>
            <a:xfrm>
              <a:off x="1533525" y="15621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a:t>
              </a:r>
            </a:p>
          </p:txBody>
        </p:sp>
        <p:sp>
          <p:nvSpPr>
            <p:cNvPr id="43" name="Oval 42"/>
            <p:cNvSpPr/>
            <p:nvPr/>
          </p:nvSpPr>
          <p:spPr>
            <a:xfrm>
              <a:off x="523875" y="22955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E</a:t>
              </a:r>
            </a:p>
          </p:txBody>
        </p:sp>
        <p:sp>
          <p:nvSpPr>
            <p:cNvPr id="44" name="Oval 43"/>
            <p:cNvSpPr/>
            <p:nvPr/>
          </p:nvSpPr>
          <p:spPr>
            <a:xfrm>
              <a:off x="1238250" y="22860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G</a:t>
              </a:r>
            </a:p>
          </p:txBody>
        </p:sp>
        <p:sp>
          <p:nvSpPr>
            <p:cNvPr id="45" name="Oval 44"/>
            <p:cNvSpPr/>
            <p:nvPr/>
          </p:nvSpPr>
          <p:spPr>
            <a:xfrm>
              <a:off x="857250" y="30289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F</a:t>
              </a:r>
            </a:p>
          </p:txBody>
        </p:sp>
        <p:sp>
          <p:nvSpPr>
            <p:cNvPr id="46" name="Oval 45"/>
            <p:cNvSpPr/>
            <p:nvPr/>
          </p:nvSpPr>
          <p:spPr>
            <a:xfrm>
              <a:off x="2047875" y="43434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N </a:t>
              </a:r>
            </a:p>
          </p:txBody>
        </p:sp>
        <p:sp>
          <p:nvSpPr>
            <p:cNvPr id="47" name="Oval 46"/>
            <p:cNvSpPr/>
            <p:nvPr/>
          </p:nvSpPr>
          <p:spPr>
            <a:xfrm>
              <a:off x="1533525" y="37433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M</a:t>
              </a:r>
            </a:p>
          </p:txBody>
        </p:sp>
        <p:sp>
          <p:nvSpPr>
            <p:cNvPr id="48" name="Oval 47"/>
            <p:cNvSpPr/>
            <p:nvPr/>
          </p:nvSpPr>
          <p:spPr>
            <a:xfrm>
              <a:off x="114300" y="30575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I</a:t>
              </a:r>
            </a:p>
          </p:txBody>
        </p:sp>
        <p:sp>
          <p:nvSpPr>
            <p:cNvPr id="49" name="Oval 48"/>
            <p:cNvSpPr/>
            <p:nvPr/>
          </p:nvSpPr>
          <p:spPr>
            <a:xfrm>
              <a:off x="1847850" y="292417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H</a:t>
              </a:r>
            </a:p>
          </p:txBody>
        </p:sp>
        <p:cxnSp>
          <p:nvCxnSpPr>
            <p:cNvPr id="50" name="Straight Connector 49"/>
            <p:cNvCxnSpPr/>
            <p:nvPr/>
          </p:nvCxnSpPr>
          <p:spPr>
            <a:xfrm flipH="1">
              <a:off x="1085850" y="495300"/>
              <a:ext cx="398145"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361950" y="1190625"/>
              <a:ext cx="428625" cy="4286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847725" y="1190625"/>
              <a:ext cx="762000" cy="523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52425" y="2009775"/>
              <a:ext cx="276225"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1476375" y="2028825"/>
              <a:ext cx="238125"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876300" y="2733675"/>
              <a:ext cx="142875" cy="295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57350" y="2667000"/>
              <a:ext cx="323850" cy="314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352425" y="2733675"/>
              <a:ext cx="304800" cy="36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1762125" y="3390900"/>
              <a:ext cx="295275"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885950" y="4171950"/>
              <a:ext cx="314325" cy="36195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876300" y="4467225"/>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K </a:t>
              </a:r>
            </a:p>
          </p:txBody>
        </p:sp>
        <p:sp>
          <p:nvSpPr>
            <p:cNvPr id="61" name="Oval 60"/>
            <p:cNvSpPr/>
            <p:nvPr/>
          </p:nvSpPr>
          <p:spPr>
            <a:xfrm>
              <a:off x="514350" y="375285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J </a:t>
              </a:r>
            </a:p>
          </p:txBody>
        </p:sp>
        <p:sp>
          <p:nvSpPr>
            <p:cNvPr id="62" name="Oval 61"/>
            <p:cNvSpPr/>
            <p:nvPr/>
          </p:nvSpPr>
          <p:spPr>
            <a:xfrm>
              <a:off x="1390650" y="4914900"/>
              <a:ext cx="428625" cy="5048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L </a:t>
              </a:r>
            </a:p>
          </p:txBody>
        </p:sp>
        <p:cxnSp>
          <p:nvCxnSpPr>
            <p:cNvPr id="63" name="Straight Connector 62"/>
            <p:cNvCxnSpPr/>
            <p:nvPr/>
          </p:nvCxnSpPr>
          <p:spPr>
            <a:xfrm>
              <a:off x="409575" y="3438525"/>
              <a:ext cx="247650" cy="361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895350" y="4162425"/>
              <a:ext cx="200025" cy="323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1247775" y="4600575"/>
              <a:ext cx="266700" cy="36195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937181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365125"/>
            <a:ext cx="11832609" cy="1325563"/>
          </a:xfrm>
        </p:spPr>
        <p:txBody>
          <a:bodyPr>
            <a:normAutofit/>
          </a:bodyPr>
          <a:lstStyle/>
          <a:p>
            <a:r>
              <a:rPr lang="en-IN" dirty="0" smtClean="0"/>
              <a:t>Expression tree-binary tree in which leaf nodes are operands and the interior nodes are operators.</a:t>
            </a:r>
            <a:endParaRPr lang="en-IN" dirty="0"/>
          </a:p>
        </p:txBody>
      </p:sp>
      <p:sp>
        <p:nvSpPr>
          <p:cNvPr id="3" name="Content Placeholder 2"/>
          <p:cNvSpPr>
            <a:spLocks noGrp="1"/>
          </p:cNvSpPr>
          <p:nvPr>
            <p:ph idx="1"/>
          </p:nvPr>
        </p:nvSpPr>
        <p:spPr>
          <a:xfrm>
            <a:off x="838200" y="1825625"/>
            <a:ext cx="11240068" cy="4351338"/>
          </a:xfrm>
        </p:spPr>
        <p:txBody>
          <a:bodyPr/>
          <a:lstStyle/>
          <a:p>
            <a:r>
              <a:rPr lang="en-IN" dirty="0" smtClean="0"/>
              <a:t>Convert the given infix expression into postfix.</a:t>
            </a:r>
          </a:p>
          <a:p>
            <a:r>
              <a:rPr lang="en-IN" dirty="0" smtClean="0"/>
              <a:t>Read the postfix expression character by character.</a:t>
            </a:r>
          </a:p>
          <a:p>
            <a:r>
              <a:rPr lang="en-IN" dirty="0" smtClean="0"/>
              <a:t>If the character read is an operand create a node and push its pointer to stack</a:t>
            </a:r>
          </a:p>
          <a:p>
            <a:r>
              <a:rPr lang="en-IN" dirty="0" smtClean="0"/>
              <a:t>If the character read is an operator, pop top two pointers from the stack and add it as right child and left child of operator respectively and push the pointer of new tree to stack.</a:t>
            </a:r>
            <a:endParaRPr lang="en-IN" dirty="0"/>
          </a:p>
        </p:txBody>
      </p:sp>
    </p:spTree>
    <p:extLst>
      <p:ext uri="{BB962C8B-B14F-4D97-AF65-F5344CB8AC3E}">
        <p14:creationId xmlns:p14="http://schemas.microsoft.com/office/powerpoint/2010/main" val="4125884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62"/>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0" y="875187"/>
            <a:ext cx="11996382" cy="6972275"/>
          </a:xfrm>
        </p:spPr>
        <p:txBody>
          <a:bodyPr/>
          <a:lstStyle/>
          <a:p>
            <a:r>
              <a:rPr lang="en-IN" dirty="0" smtClean="0"/>
              <a:t>Infix: </a:t>
            </a:r>
            <a:r>
              <a:rPr lang="en-IN" dirty="0" err="1" smtClean="0"/>
              <a:t>a+b</a:t>
            </a:r>
            <a:r>
              <a:rPr lang="en-IN" dirty="0" smtClean="0"/>
              <a:t>*c-d, postfix: </a:t>
            </a:r>
            <a:r>
              <a:rPr lang="en-IN" dirty="0" err="1" smtClean="0"/>
              <a:t>abc</a:t>
            </a:r>
            <a:r>
              <a:rPr lang="en-IN" dirty="0" smtClean="0"/>
              <a:t>*+d-</a:t>
            </a:r>
          </a:p>
          <a:p>
            <a:endParaRPr lang="en-IN" dirty="0"/>
          </a:p>
          <a:p>
            <a:pPr marL="0" indent="0">
              <a:buNone/>
            </a:pPr>
            <a:r>
              <a:rPr lang="en-IN" dirty="0" smtClean="0"/>
              <a:t>                                     1.       2.          3.</a:t>
            </a:r>
          </a:p>
          <a:p>
            <a:pPr marL="0" indent="0">
              <a:buNone/>
            </a:pPr>
            <a:endParaRPr lang="en-IN" dirty="0"/>
          </a:p>
          <a:p>
            <a:pPr marL="0" indent="0">
              <a:buNone/>
            </a:pPr>
            <a:r>
              <a:rPr lang="en-IN" dirty="0" smtClean="0"/>
              <a:t>                 4.</a:t>
            </a:r>
            <a:endParaRPr lang="en-IN" dirty="0"/>
          </a:p>
          <a:p>
            <a:pPr marL="0" indent="0">
              <a:buNone/>
            </a:pPr>
            <a:r>
              <a:rPr lang="en-IN" dirty="0" smtClean="0"/>
              <a:t>                                                                          5.         6.</a:t>
            </a:r>
          </a:p>
          <a:p>
            <a:pPr marL="0" indent="0">
              <a:buNone/>
            </a:pPr>
            <a:endParaRPr lang="en-IN" dirty="0"/>
          </a:p>
          <a:p>
            <a:pPr marL="0" indent="0">
              <a:buNone/>
            </a:pPr>
            <a:r>
              <a:rPr lang="en-IN" dirty="0" smtClean="0"/>
              <a:t>     7.</a:t>
            </a:r>
          </a:p>
          <a:p>
            <a:pPr marL="0" indent="0">
              <a:buNone/>
            </a:pP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3748310951"/>
              </p:ext>
            </p:extLst>
          </p:nvPr>
        </p:nvGraphicFramePr>
        <p:xfrm>
          <a:off x="3033036" y="1445626"/>
          <a:ext cx="5725160" cy="179388"/>
        </p:xfrm>
        <a:graphic>
          <a:graphicData uri="http://schemas.openxmlformats.org/drawingml/2006/table">
            <a:tbl>
              <a:tblPr firstRow="1" firstCol="1" bandRow="1"/>
              <a:tblGrid>
                <a:gridCol w="953770"/>
                <a:gridCol w="953770"/>
                <a:gridCol w="954405"/>
                <a:gridCol w="954405"/>
                <a:gridCol w="954405"/>
                <a:gridCol w="954405"/>
              </a:tblGrid>
              <a:tr h="124797">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22" name="Straight Connector 21"/>
          <p:cNvCxnSpPr/>
          <p:nvPr/>
        </p:nvCxnSpPr>
        <p:spPr>
          <a:xfrm flipH="1">
            <a:off x="4586288" y="11740440"/>
            <a:ext cx="38100" cy="32385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5510213" y="11711865"/>
            <a:ext cx="28575" cy="409575"/>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6396038" y="11721390"/>
            <a:ext cx="34925" cy="381000"/>
          </a:xfrm>
          <a:prstGeom prst="line">
            <a:avLst/>
          </a:prstGeom>
        </p:spPr>
        <p:style>
          <a:lnRef idx="1">
            <a:schemeClr val="dk1"/>
          </a:lnRef>
          <a:fillRef idx="0">
            <a:schemeClr val="dk1"/>
          </a:fillRef>
          <a:effectRef idx="0">
            <a:schemeClr val="dk1"/>
          </a:effectRef>
          <a:fontRef idx="minor">
            <a:schemeClr val="tx1"/>
          </a:fontRef>
        </p:style>
      </p:cxnSp>
      <p:sp>
        <p:nvSpPr>
          <p:cNvPr id="25" name="Oval 24"/>
          <p:cNvSpPr/>
          <p:nvPr/>
        </p:nvSpPr>
        <p:spPr>
          <a:xfrm>
            <a:off x="3338354" y="181528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sp>
        <p:nvSpPr>
          <p:cNvPr id="26" name="Oval 25"/>
          <p:cNvSpPr/>
          <p:nvPr/>
        </p:nvSpPr>
        <p:spPr>
          <a:xfrm>
            <a:off x="4244028" y="1913144"/>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B</a:t>
            </a:r>
            <a:endParaRPr lang="en-IN" sz="1100" dirty="0">
              <a:effectLst/>
              <a:ea typeface="Calibri" panose="020F0502020204030204" pitchFamily="34" charset="0"/>
              <a:cs typeface="Times New Roman" panose="02020603050405020304" pitchFamily="18" charset="0"/>
            </a:endParaRPr>
          </a:p>
        </p:txBody>
      </p:sp>
      <p:sp>
        <p:nvSpPr>
          <p:cNvPr id="27" name="Oval 26"/>
          <p:cNvSpPr/>
          <p:nvPr/>
        </p:nvSpPr>
        <p:spPr>
          <a:xfrm>
            <a:off x="5334000" y="1910037"/>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C</a:t>
            </a:r>
            <a:endParaRPr lang="en-IN" sz="1100" dirty="0">
              <a:effectLst/>
              <a:ea typeface="Calibri" panose="020F0502020204030204" pitchFamily="34" charset="0"/>
              <a:cs typeface="Times New Roman" panose="02020603050405020304" pitchFamily="18" charset="0"/>
            </a:endParaRPr>
          </a:p>
        </p:txBody>
      </p:sp>
      <p:cxnSp>
        <p:nvCxnSpPr>
          <p:cNvPr id="21" name="Straight Connector 20"/>
          <p:cNvCxnSpPr/>
          <p:nvPr/>
        </p:nvCxnSpPr>
        <p:spPr>
          <a:xfrm>
            <a:off x="3528854" y="1518334"/>
            <a:ext cx="0" cy="271379"/>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flipH="1">
            <a:off x="4386263" y="1625014"/>
            <a:ext cx="19050" cy="271379"/>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5351664" y="1559019"/>
            <a:ext cx="63903" cy="335924"/>
          </a:xfrm>
          <a:prstGeom prst="line">
            <a:avLst/>
          </a:prstGeom>
        </p:spPr>
        <p:style>
          <a:lnRef idx="1">
            <a:schemeClr val="dk1"/>
          </a:lnRef>
          <a:fillRef idx="0">
            <a:schemeClr val="dk1"/>
          </a:fillRef>
          <a:effectRef idx="0">
            <a:schemeClr val="dk1"/>
          </a:effectRef>
          <a:fontRef idx="minor">
            <a:schemeClr val="tx1"/>
          </a:fontRef>
        </p:style>
      </p:cxnSp>
      <p:graphicFrame>
        <p:nvGraphicFramePr>
          <p:cNvPr id="34" name="Table 33"/>
          <p:cNvGraphicFramePr>
            <a:graphicFrameLocks noGrp="1"/>
          </p:cNvGraphicFramePr>
          <p:nvPr>
            <p:extLst>
              <p:ext uri="{D42A27DB-BD31-4B8C-83A1-F6EECF244321}">
                <p14:modId xmlns:p14="http://schemas.microsoft.com/office/powerpoint/2010/main" val="2751782310"/>
              </p:ext>
            </p:extLst>
          </p:nvPr>
        </p:nvGraphicFramePr>
        <p:xfrm>
          <a:off x="497840" y="2464551"/>
          <a:ext cx="5725160" cy="179388"/>
        </p:xfrm>
        <a:graphic>
          <a:graphicData uri="http://schemas.openxmlformats.org/drawingml/2006/table">
            <a:tbl>
              <a:tblPr firstRow="1" firstCol="1" bandRow="1"/>
              <a:tblGrid>
                <a:gridCol w="953770"/>
                <a:gridCol w="953770"/>
                <a:gridCol w="954405"/>
                <a:gridCol w="954405"/>
                <a:gridCol w="954405"/>
                <a:gridCol w="954405"/>
              </a:tblGrid>
              <a:tr h="0">
                <a:tc>
                  <a:txBody>
                    <a:bodyPr/>
                    <a:lstStyle/>
                    <a:p>
                      <a:pPr>
                        <a:lnSpc>
                          <a:spcPct val="107000"/>
                        </a:lnSpc>
                        <a:spcAft>
                          <a:spcPts val="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spcAft>
                          <a:spcPts val="0"/>
                        </a:spcAft>
                      </a:pPr>
                      <a:r>
                        <a:rPr lang="en-IN"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5" name="Oval 34"/>
          <p:cNvSpPr/>
          <p:nvPr/>
        </p:nvSpPr>
        <p:spPr>
          <a:xfrm>
            <a:off x="806887" y="3061578"/>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cxnSp>
        <p:nvCxnSpPr>
          <p:cNvPr id="33" name="Straight Connector 32"/>
          <p:cNvCxnSpPr/>
          <p:nvPr/>
        </p:nvCxnSpPr>
        <p:spPr>
          <a:xfrm>
            <a:off x="959506" y="2643939"/>
            <a:ext cx="0" cy="400469"/>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p:cNvCxnSpPr/>
          <p:nvPr/>
        </p:nvCxnSpPr>
        <p:spPr>
          <a:xfrm>
            <a:off x="1857798" y="2581867"/>
            <a:ext cx="190500" cy="375600"/>
          </a:xfrm>
          <a:prstGeom prst="line">
            <a:avLst/>
          </a:prstGeom>
        </p:spPr>
        <p:style>
          <a:lnRef idx="1">
            <a:schemeClr val="dk1"/>
          </a:lnRef>
          <a:fillRef idx="0">
            <a:schemeClr val="dk1"/>
          </a:fillRef>
          <a:effectRef idx="0">
            <a:schemeClr val="dk1"/>
          </a:effectRef>
          <a:fontRef idx="minor">
            <a:schemeClr val="tx1"/>
          </a:fontRef>
        </p:style>
      </p:cxnSp>
      <p:grpSp>
        <p:nvGrpSpPr>
          <p:cNvPr id="58" name="Group 57"/>
          <p:cNvGrpSpPr/>
          <p:nvPr/>
        </p:nvGrpSpPr>
        <p:grpSpPr>
          <a:xfrm>
            <a:off x="1531006" y="2945260"/>
            <a:ext cx="1106109" cy="1108039"/>
            <a:chOff x="1372809" y="4121966"/>
            <a:chExt cx="1106109" cy="1108039"/>
          </a:xfrm>
        </p:grpSpPr>
        <p:sp>
          <p:nvSpPr>
            <p:cNvPr id="39" name="Oval 38"/>
            <p:cNvSpPr/>
            <p:nvPr/>
          </p:nvSpPr>
          <p:spPr>
            <a:xfrm>
              <a:off x="1753809" y="4121966"/>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40" name="Oval 39"/>
            <p:cNvSpPr/>
            <p:nvPr/>
          </p:nvSpPr>
          <p:spPr>
            <a:xfrm>
              <a:off x="2097918" y="478233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C</a:t>
              </a:r>
              <a:endParaRPr lang="en-IN" sz="1100" dirty="0">
                <a:effectLst/>
                <a:ea typeface="Calibri" panose="020F0502020204030204" pitchFamily="34" charset="0"/>
                <a:cs typeface="Times New Roman" panose="02020603050405020304" pitchFamily="18" charset="0"/>
              </a:endParaRPr>
            </a:p>
          </p:txBody>
        </p:sp>
        <p:sp>
          <p:nvSpPr>
            <p:cNvPr id="41" name="Oval 40"/>
            <p:cNvSpPr/>
            <p:nvPr/>
          </p:nvSpPr>
          <p:spPr>
            <a:xfrm>
              <a:off x="1372809" y="4774152"/>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B</a:t>
              </a:r>
              <a:endParaRPr lang="en-IN" sz="1100" dirty="0">
                <a:effectLst/>
                <a:ea typeface="Calibri" panose="020F0502020204030204" pitchFamily="34" charset="0"/>
                <a:cs typeface="Times New Roman" panose="02020603050405020304" pitchFamily="18" charset="0"/>
              </a:endParaRPr>
            </a:p>
          </p:txBody>
        </p:sp>
        <p:cxnSp>
          <p:nvCxnSpPr>
            <p:cNvPr id="43" name="Straight Connector 42"/>
            <p:cNvCxnSpPr>
              <a:stCxn id="39" idx="4"/>
              <a:endCxn id="41" idx="0"/>
            </p:cNvCxnSpPr>
            <p:nvPr/>
          </p:nvCxnSpPr>
          <p:spPr>
            <a:xfrm flipH="1">
              <a:off x="1563309" y="4569641"/>
              <a:ext cx="381000" cy="20451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stCxn id="39" idx="4"/>
              <a:endCxn id="40" idx="0"/>
            </p:cNvCxnSpPr>
            <p:nvPr/>
          </p:nvCxnSpPr>
          <p:spPr>
            <a:xfrm>
              <a:off x="1944309" y="4569641"/>
              <a:ext cx="344109" cy="212689"/>
            </a:xfrm>
            <a:prstGeom prst="line">
              <a:avLst/>
            </a:prstGeom>
          </p:spPr>
          <p:style>
            <a:lnRef idx="1">
              <a:schemeClr val="dk1"/>
            </a:lnRef>
            <a:fillRef idx="0">
              <a:schemeClr val="dk1"/>
            </a:fillRef>
            <a:effectRef idx="0">
              <a:schemeClr val="dk1"/>
            </a:effectRef>
            <a:fontRef idx="minor">
              <a:schemeClr val="tx1"/>
            </a:fontRef>
          </p:style>
        </p:cxnSp>
      </p:grpSp>
      <p:pic>
        <p:nvPicPr>
          <p:cNvPr id="46" name="Picture 45"/>
          <p:cNvPicPr>
            <a:picLocks noChangeAspect="1"/>
          </p:cNvPicPr>
          <p:nvPr/>
        </p:nvPicPr>
        <p:blipFill>
          <a:blip r:embed="rId2"/>
          <a:stretch>
            <a:fillRect/>
          </a:stretch>
        </p:blipFill>
        <p:spPr>
          <a:xfrm>
            <a:off x="6096000" y="3241037"/>
            <a:ext cx="5755123" cy="207282"/>
          </a:xfrm>
          <a:prstGeom prst="rect">
            <a:avLst/>
          </a:prstGeom>
        </p:spPr>
      </p:pic>
      <p:cxnSp>
        <p:nvCxnSpPr>
          <p:cNvPr id="48" name="Straight Connector 47"/>
          <p:cNvCxnSpPr/>
          <p:nvPr/>
        </p:nvCxnSpPr>
        <p:spPr>
          <a:xfrm>
            <a:off x="6472121" y="3352168"/>
            <a:ext cx="0" cy="286044"/>
          </a:xfrm>
          <a:prstGeom prst="line">
            <a:avLst/>
          </a:prstGeom>
        </p:spPr>
        <p:style>
          <a:lnRef idx="1">
            <a:schemeClr val="dk1"/>
          </a:lnRef>
          <a:fillRef idx="0">
            <a:schemeClr val="dk1"/>
          </a:fillRef>
          <a:effectRef idx="0">
            <a:schemeClr val="dk1"/>
          </a:effectRef>
          <a:fontRef idx="minor">
            <a:schemeClr val="tx1"/>
          </a:fontRef>
        </p:style>
      </p:cxnSp>
      <p:grpSp>
        <p:nvGrpSpPr>
          <p:cNvPr id="72" name="Group 71"/>
          <p:cNvGrpSpPr/>
          <p:nvPr/>
        </p:nvGrpSpPr>
        <p:grpSpPr>
          <a:xfrm>
            <a:off x="5989893" y="3636793"/>
            <a:ext cx="1523403" cy="1718477"/>
            <a:chOff x="6032500" y="4415260"/>
            <a:chExt cx="1523403" cy="1718477"/>
          </a:xfrm>
        </p:grpSpPr>
        <p:sp>
          <p:nvSpPr>
            <p:cNvPr id="49" name="Oval 48"/>
            <p:cNvSpPr/>
            <p:nvPr/>
          </p:nvSpPr>
          <p:spPr>
            <a:xfrm>
              <a:off x="6396038" y="441526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50" name="Oval 49"/>
            <p:cNvSpPr/>
            <p:nvPr/>
          </p:nvSpPr>
          <p:spPr>
            <a:xfrm>
              <a:off x="6032500" y="5058403"/>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cxnSp>
          <p:nvCxnSpPr>
            <p:cNvPr id="53" name="Straight Connector 52"/>
            <p:cNvCxnSpPr>
              <a:stCxn id="49" idx="4"/>
              <a:endCxn id="50" idx="7"/>
            </p:cNvCxnSpPr>
            <p:nvPr/>
          </p:nvCxnSpPr>
          <p:spPr>
            <a:xfrm flipH="1">
              <a:off x="6357704" y="4862935"/>
              <a:ext cx="228834" cy="261028"/>
            </a:xfrm>
            <a:prstGeom prst="line">
              <a:avLst/>
            </a:prstGeom>
          </p:spPr>
          <p:style>
            <a:lnRef idx="1">
              <a:schemeClr val="dk1"/>
            </a:lnRef>
            <a:fillRef idx="0">
              <a:schemeClr val="dk1"/>
            </a:fillRef>
            <a:effectRef idx="0">
              <a:schemeClr val="dk1"/>
            </a:effectRef>
            <a:fontRef idx="minor">
              <a:schemeClr val="tx1"/>
            </a:fontRef>
          </p:style>
        </p:cxnSp>
        <p:grpSp>
          <p:nvGrpSpPr>
            <p:cNvPr id="61" name="Group 60"/>
            <p:cNvGrpSpPr/>
            <p:nvPr/>
          </p:nvGrpSpPr>
          <p:grpSpPr>
            <a:xfrm>
              <a:off x="6449794" y="5025698"/>
              <a:ext cx="1106109" cy="1108039"/>
              <a:chOff x="1372809" y="4121966"/>
              <a:chExt cx="1106109" cy="1108039"/>
            </a:xfrm>
          </p:grpSpPr>
          <p:sp>
            <p:nvSpPr>
              <p:cNvPr id="62" name="Oval 61"/>
              <p:cNvSpPr/>
              <p:nvPr/>
            </p:nvSpPr>
            <p:spPr>
              <a:xfrm>
                <a:off x="1753809" y="4121966"/>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63" name="Oval 62"/>
              <p:cNvSpPr/>
              <p:nvPr/>
            </p:nvSpPr>
            <p:spPr>
              <a:xfrm>
                <a:off x="2097918" y="478233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C</a:t>
                </a:r>
                <a:endParaRPr lang="en-IN" sz="1100" dirty="0">
                  <a:effectLst/>
                  <a:ea typeface="Calibri" panose="020F0502020204030204" pitchFamily="34" charset="0"/>
                  <a:cs typeface="Times New Roman" panose="02020603050405020304" pitchFamily="18" charset="0"/>
                </a:endParaRPr>
              </a:p>
            </p:txBody>
          </p:sp>
          <p:sp>
            <p:nvSpPr>
              <p:cNvPr id="64" name="Oval 63"/>
              <p:cNvSpPr/>
              <p:nvPr/>
            </p:nvSpPr>
            <p:spPr>
              <a:xfrm>
                <a:off x="1372809" y="4774152"/>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B</a:t>
                </a:r>
                <a:endParaRPr lang="en-IN" sz="1100" dirty="0">
                  <a:effectLst/>
                  <a:ea typeface="Calibri" panose="020F0502020204030204" pitchFamily="34" charset="0"/>
                  <a:cs typeface="Times New Roman" panose="02020603050405020304" pitchFamily="18" charset="0"/>
                </a:endParaRPr>
              </a:p>
            </p:txBody>
          </p:sp>
          <p:cxnSp>
            <p:nvCxnSpPr>
              <p:cNvPr id="65" name="Straight Connector 64"/>
              <p:cNvCxnSpPr>
                <a:stCxn id="62" idx="4"/>
                <a:endCxn id="64" idx="0"/>
              </p:cNvCxnSpPr>
              <p:nvPr/>
            </p:nvCxnSpPr>
            <p:spPr>
              <a:xfrm flipH="1">
                <a:off x="1563309" y="4569641"/>
                <a:ext cx="381000" cy="204511"/>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stCxn id="62" idx="4"/>
                <a:endCxn id="63" idx="0"/>
              </p:cNvCxnSpPr>
              <p:nvPr/>
            </p:nvCxnSpPr>
            <p:spPr>
              <a:xfrm>
                <a:off x="1944309" y="4569641"/>
                <a:ext cx="344109" cy="212689"/>
              </a:xfrm>
              <a:prstGeom prst="line">
                <a:avLst/>
              </a:prstGeom>
            </p:spPr>
            <p:style>
              <a:lnRef idx="1">
                <a:schemeClr val="dk1"/>
              </a:lnRef>
              <a:fillRef idx="0">
                <a:schemeClr val="dk1"/>
              </a:fillRef>
              <a:effectRef idx="0">
                <a:schemeClr val="dk1"/>
              </a:effectRef>
              <a:fontRef idx="minor">
                <a:schemeClr val="tx1"/>
              </a:fontRef>
            </p:style>
          </p:cxnSp>
        </p:grpSp>
        <p:cxnSp>
          <p:nvCxnSpPr>
            <p:cNvPr id="60" name="Straight Connector 59"/>
            <p:cNvCxnSpPr>
              <a:endCxn id="62" idx="1"/>
            </p:cNvCxnSpPr>
            <p:nvPr/>
          </p:nvCxnSpPr>
          <p:spPr>
            <a:xfrm>
              <a:off x="6708666" y="4800149"/>
              <a:ext cx="177924" cy="291109"/>
            </a:xfrm>
            <a:prstGeom prst="line">
              <a:avLst/>
            </a:prstGeom>
          </p:spPr>
          <p:style>
            <a:lnRef idx="1">
              <a:schemeClr val="dk1"/>
            </a:lnRef>
            <a:fillRef idx="0">
              <a:schemeClr val="dk1"/>
            </a:fillRef>
            <a:effectRef idx="0">
              <a:schemeClr val="dk1"/>
            </a:effectRef>
            <a:fontRef idx="minor">
              <a:schemeClr val="tx1"/>
            </a:fontRef>
          </p:style>
        </p:cxnSp>
      </p:grpSp>
      <p:sp>
        <p:nvSpPr>
          <p:cNvPr id="70" name="Oval 69"/>
          <p:cNvSpPr/>
          <p:nvPr/>
        </p:nvSpPr>
        <p:spPr>
          <a:xfrm>
            <a:off x="7460653" y="3634826"/>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D</a:t>
            </a:r>
            <a:endParaRPr lang="en-IN" sz="1100" dirty="0">
              <a:effectLst/>
              <a:ea typeface="Calibri" panose="020F0502020204030204" pitchFamily="34" charset="0"/>
              <a:cs typeface="Times New Roman" panose="02020603050405020304" pitchFamily="18" charset="0"/>
            </a:endParaRPr>
          </a:p>
        </p:txBody>
      </p:sp>
      <p:cxnSp>
        <p:nvCxnSpPr>
          <p:cNvPr id="69" name="Straight Connector 68"/>
          <p:cNvCxnSpPr/>
          <p:nvPr/>
        </p:nvCxnSpPr>
        <p:spPr>
          <a:xfrm>
            <a:off x="7460653" y="3326398"/>
            <a:ext cx="190500" cy="308428"/>
          </a:xfrm>
          <a:prstGeom prst="line">
            <a:avLst/>
          </a:prstGeom>
        </p:spPr>
        <p:style>
          <a:lnRef idx="1">
            <a:schemeClr val="dk1"/>
          </a:lnRef>
          <a:fillRef idx="0">
            <a:schemeClr val="dk1"/>
          </a:fillRef>
          <a:effectRef idx="0">
            <a:schemeClr val="dk1"/>
          </a:effectRef>
          <a:fontRef idx="minor">
            <a:schemeClr val="tx1"/>
          </a:fontRef>
        </p:style>
      </p:cxnSp>
      <p:grpSp>
        <p:nvGrpSpPr>
          <p:cNvPr id="75" name="Group 74"/>
          <p:cNvGrpSpPr/>
          <p:nvPr/>
        </p:nvGrpSpPr>
        <p:grpSpPr>
          <a:xfrm>
            <a:off x="202399" y="5156800"/>
            <a:ext cx="1523403" cy="1718477"/>
            <a:chOff x="6032500" y="4415260"/>
            <a:chExt cx="1523403" cy="1718477"/>
          </a:xfrm>
        </p:grpSpPr>
        <p:sp>
          <p:nvSpPr>
            <p:cNvPr id="76" name="Oval 75"/>
            <p:cNvSpPr/>
            <p:nvPr/>
          </p:nvSpPr>
          <p:spPr>
            <a:xfrm>
              <a:off x="6396038" y="441526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77" name="Oval 76"/>
            <p:cNvSpPr/>
            <p:nvPr/>
          </p:nvSpPr>
          <p:spPr>
            <a:xfrm>
              <a:off x="6032500" y="5058403"/>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A</a:t>
              </a:r>
            </a:p>
          </p:txBody>
        </p:sp>
        <p:cxnSp>
          <p:nvCxnSpPr>
            <p:cNvPr id="78" name="Straight Connector 77"/>
            <p:cNvCxnSpPr>
              <a:stCxn id="76" idx="4"/>
              <a:endCxn id="77" idx="7"/>
            </p:cNvCxnSpPr>
            <p:nvPr/>
          </p:nvCxnSpPr>
          <p:spPr>
            <a:xfrm flipH="1">
              <a:off x="6357704" y="4862935"/>
              <a:ext cx="228834" cy="261028"/>
            </a:xfrm>
            <a:prstGeom prst="line">
              <a:avLst/>
            </a:prstGeom>
          </p:spPr>
          <p:style>
            <a:lnRef idx="1">
              <a:schemeClr val="dk1"/>
            </a:lnRef>
            <a:fillRef idx="0">
              <a:schemeClr val="dk1"/>
            </a:fillRef>
            <a:effectRef idx="0">
              <a:schemeClr val="dk1"/>
            </a:effectRef>
            <a:fontRef idx="minor">
              <a:schemeClr val="tx1"/>
            </a:fontRef>
          </p:style>
        </p:cxnSp>
        <p:grpSp>
          <p:nvGrpSpPr>
            <p:cNvPr id="79" name="Group 78"/>
            <p:cNvGrpSpPr/>
            <p:nvPr/>
          </p:nvGrpSpPr>
          <p:grpSpPr>
            <a:xfrm>
              <a:off x="6449794" y="5025698"/>
              <a:ext cx="1106109" cy="1108039"/>
              <a:chOff x="1372809" y="4121966"/>
              <a:chExt cx="1106109" cy="1108039"/>
            </a:xfrm>
          </p:grpSpPr>
          <p:sp>
            <p:nvSpPr>
              <p:cNvPr id="81" name="Oval 80"/>
              <p:cNvSpPr/>
              <p:nvPr/>
            </p:nvSpPr>
            <p:spPr>
              <a:xfrm>
                <a:off x="1753809" y="4121966"/>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82" name="Oval 81"/>
              <p:cNvSpPr/>
              <p:nvPr/>
            </p:nvSpPr>
            <p:spPr>
              <a:xfrm>
                <a:off x="2097918" y="4782330"/>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C</a:t>
                </a:r>
                <a:endParaRPr lang="en-IN" sz="1100" dirty="0">
                  <a:effectLst/>
                  <a:ea typeface="Calibri" panose="020F0502020204030204" pitchFamily="34" charset="0"/>
                  <a:cs typeface="Times New Roman" panose="02020603050405020304" pitchFamily="18" charset="0"/>
                </a:endParaRPr>
              </a:p>
            </p:txBody>
          </p:sp>
          <p:sp>
            <p:nvSpPr>
              <p:cNvPr id="83" name="Oval 82"/>
              <p:cNvSpPr/>
              <p:nvPr/>
            </p:nvSpPr>
            <p:spPr>
              <a:xfrm>
                <a:off x="1372809" y="4774152"/>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B</a:t>
                </a:r>
                <a:endParaRPr lang="en-IN" sz="1100" dirty="0">
                  <a:effectLst/>
                  <a:ea typeface="Calibri" panose="020F0502020204030204" pitchFamily="34" charset="0"/>
                  <a:cs typeface="Times New Roman" panose="02020603050405020304" pitchFamily="18" charset="0"/>
                </a:endParaRPr>
              </a:p>
            </p:txBody>
          </p:sp>
          <p:cxnSp>
            <p:nvCxnSpPr>
              <p:cNvPr id="84" name="Straight Connector 83"/>
              <p:cNvCxnSpPr>
                <a:stCxn id="81" idx="4"/>
                <a:endCxn id="83" idx="0"/>
              </p:cNvCxnSpPr>
              <p:nvPr/>
            </p:nvCxnSpPr>
            <p:spPr>
              <a:xfrm flipH="1">
                <a:off x="1563309" y="4569641"/>
                <a:ext cx="381000" cy="204511"/>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p:cNvCxnSpPr>
                <a:stCxn id="81" idx="4"/>
                <a:endCxn id="82" idx="0"/>
              </p:cNvCxnSpPr>
              <p:nvPr/>
            </p:nvCxnSpPr>
            <p:spPr>
              <a:xfrm>
                <a:off x="1944309" y="4569641"/>
                <a:ext cx="344109" cy="212689"/>
              </a:xfrm>
              <a:prstGeom prst="line">
                <a:avLst/>
              </a:prstGeom>
            </p:spPr>
            <p:style>
              <a:lnRef idx="1">
                <a:schemeClr val="dk1"/>
              </a:lnRef>
              <a:fillRef idx="0">
                <a:schemeClr val="dk1"/>
              </a:fillRef>
              <a:effectRef idx="0">
                <a:schemeClr val="dk1"/>
              </a:effectRef>
              <a:fontRef idx="minor">
                <a:schemeClr val="tx1"/>
              </a:fontRef>
            </p:style>
          </p:cxnSp>
        </p:grpSp>
        <p:cxnSp>
          <p:nvCxnSpPr>
            <p:cNvPr id="80" name="Straight Connector 79"/>
            <p:cNvCxnSpPr>
              <a:endCxn id="81" idx="1"/>
            </p:cNvCxnSpPr>
            <p:nvPr/>
          </p:nvCxnSpPr>
          <p:spPr>
            <a:xfrm>
              <a:off x="6708666" y="4800149"/>
              <a:ext cx="177924" cy="291109"/>
            </a:xfrm>
            <a:prstGeom prst="line">
              <a:avLst/>
            </a:prstGeom>
          </p:spPr>
          <p:style>
            <a:lnRef idx="1">
              <a:schemeClr val="dk1"/>
            </a:lnRef>
            <a:fillRef idx="0">
              <a:schemeClr val="dk1"/>
            </a:fillRef>
            <a:effectRef idx="0">
              <a:schemeClr val="dk1"/>
            </a:effectRef>
            <a:fontRef idx="minor">
              <a:schemeClr val="tx1"/>
            </a:fontRef>
          </p:style>
        </p:cxnSp>
      </p:grpSp>
      <p:pic>
        <p:nvPicPr>
          <p:cNvPr id="86" name="Picture 85"/>
          <p:cNvPicPr>
            <a:picLocks noChangeAspect="1"/>
          </p:cNvPicPr>
          <p:nvPr/>
        </p:nvPicPr>
        <p:blipFill>
          <a:blip r:embed="rId2"/>
          <a:stretch>
            <a:fillRect/>
          </a:stretch>
        </p:blipFill>
        <p:spPr>
          <a:xfrm>
            <a:off x="118780" y="4228132"/>
            <a:ext cx="5755123" cy="207282"/>
          </a:xfrm>
          <a:prstGeom prst="rect">
            <a:avLst/>
          </a:prstGeom>
        </p:spPr>
      </p:pic>
      <p:sp>
        <p:nvSpPr>
          <p:cNvPr id="87" name="Oval 86"/>
          <p:cNvSpPr/>
          <p:nvPr/>
        </p:nvSpPr>
        <p:spPr>
          <a:xfrm>
            <a:off x="1109193" y="4563037"/>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smtClean="0">
                <a:ea typeface="Calibri" panose="020F0502020204030204" pitchFamily="34" charset="0"/>
                <a:cs typeface="Times New Roman" panose="02020603050405020304" pitchFamily="18" charset="0"/>
              </a:rPr>
              <a:t>-</a:t>
            </a:r>
            <a:endParaRPr lang="en-IN" sz="1100" dirty="0">
              <a:effectLst/>
              <a:ea typeface="Calibri" panose="020F0502020204030204" pitchFamily="34" charset="0"/>
              <a:cs typeface="Times New Roman" panose="02020603050405020304" pitchFamily="18" charset="0"/>
            </a:endParaRPr>
          </a:p>
        </p:txBody>
      </p:sp>
      <p:sp>
        <p:nvSpPr>
          <p:cNvPr id="88" name="Oval 87"/>
          <p:cNvSpPr/>
          <p:nvPr/>
        </p:nvSpPr>
        <p:spPr>
          <a:xfrm>
            <a:off x="1595808" y="5057922"/>
            <a:ext cx="381000" cy="447675"/>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a typeface="Calibri" panose="020F0502020204030204" pitchFamily="34" charset="0"/>
                <a:cs typeface="Times New Roman" panose="02020603050405020304" pitchFamily="18" charset="0"/>
              </a:rPr>
              <a:t>D</a:t>
            </a:r>
            <a:endParaRPr lang="en-IN" sz="1100" dirty="0">
              <a:effectLst/>
              <a:ea typeface="Calibri" panose="020F0502020204030204" pitchFamily="34" charset="0"/>
              <a:cs typeface="Times New Roman" panose="02020603050405020304" pitchFamily="18" charset="0"/>
            </a:endParaRPr>
          </a:p>
        </p:txBody>
      </p:sp>
      <p:cxnSp>
        <p:nvCxnSpPr>
          <p:cNvPr id="74" name="Straight Connector 73"/>
          <p:cNvCxnSpPr>
            <a:endCxn id="87" idx="1"/>
          </p:cNvCxnSpPr>
          <p:nvPr/>
        </p:nvCxnSpPr>
        <p:spPr>
          <a:xfrm>
            <a:off x="642020" y="4366590"/>
            <a:ext cx="522969" cy="262007"/>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p:cNvCxnSpPr>
            <a:stCxn id="87" idx="4"/>
            <a:endCxn id="76" idx="7"/>
          </p:cNvCxnSpPr>
          <p:nvPr/>
        </p:nvCxnSpPr>
        <p:spPr>
          <a:xfrm flipH="1">
            <a:off x="891141" y="5010712"/>
            <a:ext cx="408552" cy="211648"/>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87" idx="4"/>
            <a:endCxn id="88" idx="1"/>
          </p:cNvCxnSpPr>
          <p:nvPr/>
        </p:nvCxnSpPr>
        <p:spPr>
          <a:xfrm>
            <a:off x="1299693" y="5010712"/>
            <a:ext cx="351911" cy="11277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7728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1331</Words>
  <Application>Microsoft Office PowerPoint</Application>
  <PresentationFormat>Widescreen</PresentationFormat>
  <Paragraphs>309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urw-din</vt:lpstr>
      <vt:lpstr>Office Theme</vt:lpstr>
      <vt:lpstr>Trees</vt:lpstr>
      <vt:lpstr>Definitions</vt:lpstr>
      <vt:lpstr>Definitions</vt:lpstr>
      <vt:lpstr>Definitions</vt:lpstr>
      <vt:lpstr>Definitions</vt:lpstr>
      <vt:lpstr>Representation of a Binary Tree</vt:lpstr>
      <vt:lpstr>General Tree to Binary Tree conversion</vt:lpstr>
      <vt:lpstr>Expression tree-binary tree in which leaf nodes are operands and the interior nodes are operators.</vt:lpstr>
      <vt:lpstr>Example</vt:lpstr>
      <vt:lpstr>Construct an expression tree for the following expressions</vt:lpstr>
      <vt:lpstr>Binary Tree Traversals</vt:lpstr>
      <vt:lpstr>Binary Tree Traversals</vt:lpstr>
      <vt:lpstr>Structure of a node</vt:lpstr>
      <vt:lpstr>PowerPoint Presentation</vt:lpstr>
      <vt:lpstr>PowerPoint Presentation</vt:lpstr>
      <vt:lpstr>PowerPoint Presentation</vt:lpstr>
      <vt:lpstr>Perform tree traversals on these trees</vt:lpstr>
      <vt:lpstr>Binary Search Tree (BST)</vt:lpstr>
      <vt:lpstr>PowerPoint Presentation</vt:lpstr>
      <vt:lpstr>PowerPoint Presentation</vt:lpstr>
      <vt:lpstr>PowerPoint Presentation</vt:lpstr>
      <vt:lpstr>PowerPoint Presentation</vt:lpstr>
      <vt:lpstr>PowerPoint Presentation</vt:lpstr>
      <vt:lpstr>AVL TREES- Adelson Velskii and Landis Trees</vt:lpstr>
      <vt:lpstr>AVL Trees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Trees</dc:title>
  <dc:creator>Admin</dc:creator>
  <cp:lastModifiedBy>Seetha  R</cp:lastModifiedBy>
  <cp:revision>47</cp:revision>
  <dcterms:created xsi:type="dcterms:W3CDTF">2021-04-01T13:13:02Z</dcterms:created>
  <dcterms:modified xsi:type="dcterms:W3CDTF">2023-11-07T08:54:03Z</dcterms:modified>
</cp:coreProperties>
</file>