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70"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790F98F-5780-4FAE-A8C1-AACD30074605}"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3199336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0F98F-5780-4FAE-A8C1-AACD30074605}"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1744058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0F98F-5780-4FAE-A8C1-AACD30074605}"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4269205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790F98F-5780-4FAE-A8C1-AACD30074605}"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428722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90F98F-5780-4FAE-A8C1-AACD30074605}" type="datetimeFigureOut">
              <a:rPr lang="en-IN" smtClean="0"/>
              <a:t>21-02-2022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63452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790F98F-5780-4FAE-A8C1-AACD30074605}"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834534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790F98F-5780-4FAE-A8C1-AACD30074605}" type="datetimeFigureOut">
              <a:rPr lang="en-IN" smtClean="0"/>
              <a:t>21-02-2022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3539175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790F98F-5780-4FAE-A8C1-AACD30074605}" type="datetimeFigureOut">
              <a:rPr lang="en-IN" smtClean="0"/>
              <a:t>21-02-2022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243758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90F98F-5780-4FAE-A8C1-AACD30074605}" type="datetimeFigureOut">
              <a:rPr lang="en-IN" smtClean="0"/>
              <a:t>21-02-2022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3620177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0F98F-5780-4FAE-A8C1-AACD30074605}"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541898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90F98F-5780-4FAE-A8C1-AACD30074605}" type="datetimeFigureOut">
              <a:rPr lang="en-IN" smtClean="0"/>
              <a:t>21-02-2022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D142A44-3714-4EF7-B983-56FAD58303F5}" type="slidenum">
              <a:rPr lang="en-IN" smtClean="0"/>
              <a:t>‹#›</a:t>
            </a:fld>
            <a:endParaRPr lang="en-IN"/>
          </a:p>
        </p:txBody>
      </p:sp>
    </p:spTree>
    <p:extLst>
      <p:ext uri="{BB962C8B-B14F-4D97-AF65-F5344CB8AC3E}">
        <p14:creationId xmlns:p14="http://schemas.microsoft.com/office/powerpoint/2010/main" val="780556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90F98F-5780-4FAE-A8C1-AACD30074605}" type="datetimeFigureOut">
              <a:rPr lang="en-IN" smtClean="0"/>
              <a:t>21-02-2022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42A44-3714-4EF7-B983-56FAD58303F5}" type="slidenum">
              <a:rPr lang="en-IN" smtClean="0"/>
              <a:t>‹#›</a:t>
            </a:fld>
            <a:endParaRPr lang="en-IN"/>
          </a:p>
        </p:txBody>
      </p:sp>
    </p:spTree>
    <p:extLst>
      <p:ext uri="{BB962C8B-B14F-4D97-AF65-F5344CB8AC3E}">
        <p14:creationId xmlns:p14="http://schemas.microsoft.com/office/powerpoint/2010/main" val="229255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Data Structures</a:t>
            </a:r>
            <a:endParaRPr lang="en-IN" dirty="0"/>
          </a:p>
        </p:txBody>
      </p:sp>
      <p:sp>
        <p:nvSpPr>
          <p:cNvPr id="3" name="Subtitle 2"/>
          <p:cNvSpPr>
            <a:spLocks noGrp="1"/>
          </p:cNvSpPr>
          <p:nvPr>
            <p:ph type="subTitle" idx="1"/>
          </p:nvPr>
        </p:nvSpPr>
        <p:spPr/>
        <p:txBody>
          <a:bodyPr/>
          <a:lstStyle/>
          <a:p>
            <a:r>
              <a:rPr lang="en-IN" dirty="0" smtClean="0"/>
              <a:t>Data Structures and Algorithms in C – Mark Allen Weiss</a:t>
            </a:r>
            <a:endParaRPr lang="en-IN" dirty="0"/>
          </a:p>
        </p:txBody>
      </p:sp>
    </p:spTree>
    <p:extLst>
      <p:ext uri="{BB962C8B-B14F-4D97-AF65-F5344CB8AC3E}">
        <p14:creationId xmlns:p14="http://schemas.microsoft.com/office/powerpoint/2010/main" val="3311570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Infix to postfix conversion</a:t>
            </a:r>
            <a:endParaRPr lang="en-IN" dirty="0"/>
          </a:p>
        </p:txBody>
      </p:sp>
      <p:sp>
        <p:nvSpPr>
          <p:cNvPr id="3" name="Content Placeholder 2"/>
          <p:cNvSpPr>
            <a:spLocks noGrp="1"/>
          </p:cNvSpPr>
          <p:nvPr>
            <p:ph idx="1"/>
          </p:nvPr>
        </p:nvSpPr>
        <p:spPr>
          <a:xfrm>
            <a:off x="838200" y="1531917"/>
            <a:ext cx="10515600" cy="4645046"/>
          </a:xfrm>
        </p:spPr>
        <p:txBody>
          <a:bodyPr>
            <a:normAutofit fontScale="85000" lnSpcReduction="20000"/>
          </a:bodyPr>
          <a:lstStyle/>
          <a:p>
            <a:pPr algn="just"/>
            <a:r>
              <a:rPr lang="en-IN" dirty="0" smtClean="0"/>
              <a:t>Read the given expression character by character</a:t>
            </a:r>
          </a:p>
          <a:p>
            <a:pPr algn="just"/>
            <a:r>
              <a:rPr lang="en-IN" dirty="0" smtClean="0"/>
              <a:t>If the character read is an operand place it on the output (print it)</a:t>
            </a:r>
          </a:p>
          <a:p>
            <a:pPr algn="just"/>
            <a:r>
              <a:rPr lang="en-IN" dirty="0" smtClean="0"/>
              <a:t>If the character read is an operator, and if the stack is empty, push it onto the stack.</a:t>
            </a:r>
          </a:p>
          <a:p>
            <a:pPr algn="just"/>
            <a:r>
              <a:rPr lang="en-IN" dirty="0" smtClean="0"/>
              <a:t>If the stack is not empty, and if the operator present in the stack has a higher priority or equal priority to the input operator then pop the operator present in the stack and place it on the output and then push the input operator on to the stack.</a:t>
            </a:r>
          </a:p>
          <a:p>
            <a:pPr algn="just"/>
            <a:r>
              <a:rPr lang="en-IN" dirty="0" smtClean="0"/>
              <a:t>If the character read is an opening parenthesis push it on to the stack.</a:t>
            </a:r>
          </a:p>
          <a:p>
            <a:pPr algn="just"/>
            <a:r>
              <a:rPr lang="en-IN" dirty="0" smtClean="0"/>
              <a:t>If the character read is a closing parenthesis pop all operators from the stack until opening parenthesis is encountered and place all operators on the output in the order popped. Discard both parenthesis on the output.</a:t>
            </a:r>
          </a:p>
          <a:p>
            <a:pPr algn="just"/>
            <a:r>
              <a:rPr lang="en-IN" dirty="0" smtClean="0"/>
              <a:t>At the end of the expression, if the stack is not empty, pop all operators from the stack and place it on the output.</a:t>
            </a:r>
            <a:endParaRPr lang="en-IN" dirty="0"/>
          </a:p>
        </p:txBody>
      </p:sp>
    </p:spTree>
    <p:extLst>
      <p:ext uri="{BB962C8B-B14F-4D97-AF65-F5344CB8AC3E}">
        <p14:creationId xmlns:p14="http://schemas.microsoft.com/office/powerpoint/2010/main" val="3556536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458190" y="1813749"/>
            <a:ext cx="10515600" cy="4351338"/>
          </a:xfrm>
        </p:spPr>
        <p:txBody>
          <a:bodyPr/>
          <a:lstStyle/>
          <a:p>
            <a:r>
              <a:rPr lang="en-IN" dirty="0" smtClean="0"/>
              <a:t>a*</a:t>
            </a:r>
            <a:r>
              <a:rPr lang="en-IN" dirty="0" err="1" smtClean="0"/>
              <a:t>b+c-d</a:t>
            </a:r>
            <a:endParaRPr lang="en-IN" dirty="0" smtClean="0"/>
          </a:p>
          <a:p>
            <a:r>
              <a:rPr lang="en-IN" dirty="0" smtClean="0"/>
              <a:t>Postfix expression is ab*</a:t>
            </a:r>
            <a:r>
              <a:rPr lang="en-IN" dirty="0" err="1" smtClean="0"/>
              <a:t>c+d</a:t>
            </a:r>
            <a:r>
              <a:rPr lang="en-IN" dirty="0" smtClean="0"/>
              <a:t>-</a:t>
            </a:r>
          </a:p>
          <a:p>
            <a:pPr marL="0" indent="0">
              <a:buNone/>
            </a:pPr>
            <a:r>
              <a:rPr lang="en-IN" dirty="0" smtClean="0"/>
              <a:t> </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936672923"/>
              </p:ext>
            </p:extLst>
          </p:nvPr>
        </p:nvGraphicFramePr>
        <p:xfrm>
          <a:off x="653144" y="2987186"/>
          <a:ext cx="9150596" cy="3337560"/>
        </p:xfrm>
        <a:graphic>
          <a:graphicData uri="http://schemas.openxmlformats.org/drawingml/2006/table">
            <a:tbl>
              <a:tblPr firstRow="1" bandRow="1">
                <a:tableStyleId>{5C22544A-7EE6-4342-B048-85BDC9FD1C3A}</a:tableStyleId>
              </a:tblPr>
              <a:tblGrid>
                <a:gridCol w="1638794"/>
                <a:gridCol w="1733797"/>
                <a:gridCol w="1068779"/>
                <a:gridCol w="4709226"/>
              </a:tblGrid>
              <a:tr h="370840">
                <a:tc>
                  <a:txBody>
                    <a:bodyPr/>
                    <a:lstStyle/>
                    <a:p>
                      <a:r>
                        <a:rPr lang="en-IN" dirty="0" smtClean="0"/>
                        <a:t>Character</a:t>
                      </a:r>
                      <a:r>
                        <a:rPr lang="en-IN" baseline="0" dirty="0" smtClean="0"/>
                        <a:t> read</a:t>
                      </a:r>
                      <a:endParaRPr lang="en-IN" dirty="0"/>
                    </a:p>
                  </a:txBody>
                  <a:tcPr/>
                </a:tc>
                <a:tc>
                  <a:txBody>
                    <a:bodyPr/>
                    <a:lstStyle/>
                    <a:p>
                      <a:r>
                        <a:rPr lang="en-IN" dirty="0" smtClean="0"/>
                        <a:t>Stack content</a:t>
                      </a:r>
                      <a:endParaRPr lang="en-IN" dirty="0"/>
                    </a:p>
                  </a:txBody>
                  <a:tcPr/>
                </a:tc>
                <a:tc>
                  <a:txBody>
                    <a:bodyPr/>
                    <a:lstStyle/>
                    <a:p>
                      <a:r>
                        <a:rPr lang="en-IN" dirty="0" smtClean="0"/>
                        <a:t>output</a:t>
                      </a:r>
                      <a:endParaRPr lang="en-IN" dirty="0"/>
                    </a:p>
                  </a:txBody>
                  <a:tcPr/>
                </a:tc>
                <a:tc>
                  <a:txBody>
                    <a:bodyPr/>
                    <a:lstStyle/>
                    <a:p>
                      <a:r>
                        <a:rPr lang="en-IN" dirty="0" smtClean="0"/>
                        <a:t>comments</a:t>
                      </a:r>
                      <a:endParaRPr lang="en-IN" dirty="0"/>
                    </a:p>
                  </a:txBody>
                  <a:tcPr/>
                </a:tc>
              </a:tr>
              <a:tr h="370840">
                <a:tc>
                  <a:txBody>
                    <a:bodyPr/>
                    <a:lstStyle/>
                    <a:p>
                      <a:r>
                        <a:rPr lang="en-IN" dirty="0" smtClean="0"/>
                        <a:t>a</a:t>
                      </a:r>
                      <a:endParaRPr lang="en-IN" dirty="0"/>
                    </a:p>
                  </a:txBody>
                  <a:tcPr/>
                </a:tc>
                <a:tc>
                  <a:txBody>
                    <a:bodyPr/>
                    <a:lstStyle/>
                    <a:p>
                      <a:endParaRPr lang="en-IN" dirty="0"/>
                    </a:p>
                  </a:txBody>
                  <a:tcPr/>
                </a:tc>
                <a:tc>
                  <a:txBody>
                    <a:bodyPr/>
                    <a:lstStyle/>
                    <a:p>
                      <a:r>
                        <a:rPr lang="en-IN" dirty="0" smtClean="0"/>
                        <a:t>a</a:t>
                      </a:r>
                      <a:endParaRPr lang="en-IN" dirty="0"/>
                    </a:p>
                  </a:txBody>
                  <a:tcPr/>
                </a:tc>
                <a:tc>
                  <a:txBody>
                    <a:bodyPr/>
                    <a:lstStyle/>
                    <a:p>
                      <a:r>
                        <a:rPr lang="en-IN" dirty="0" smtClean="0"/>
                        <a:t>a</a:t>
                      </a:r>
                      <a:r>
                        <a:rPr lang="en-IN" baseline="0" dirty="0" smtClean="0"/>
                        <a:t>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a:t>
                      </a:r>
                      <a:endParaRPr lang="en-IN" dirty="0"/>
                    </a:p>
                  </a:txBody>
                  <a:tcPr/>
                </a:tc>
                <a:tc>
                  <a:txBody>
                    <a:bodyPr/>
                    <a:lstStyle/>
                    <a:p>
                      <a:r>
                        <a:rPr lang="en-IN" dirty="0" smtClean="0"/>
                        <a:t>Stack empty, push onto stack</a:t>
                      </a:r>
                      <a:endParaRPr lang="en-IN" dirty="0"/>
                    </a:p>
                  </a:txBody>
                  <a:tcPr/>
                </a:tc>
              </a:tr>
              <a:tr h="370840">
                <a:tc>
                  <a:txBody>
                    <a:bodyPr/>
                    <a:lstStyle/>
                    <a:p>
                      <a:r>
                        <a:rPr lang="en-IN" dirty="0" smtClean="0"/>
                        <a:t>b</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c>
                  <a:txBody>
                    <a:bodyPr/>
                    <a:lstStyle/>
                    <a:p>
                      <a:r>
                        <a:rPr lang="en-IN" baseline="0" dirty="0" smtClean="0"/>
                        <a:t>b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c>
                  <a:txBody>
                    <a:bodyPr/>
                    <a:lstStyle/>
                    <a:p>
                      <a:r>
                        <a:rPr lang="en-IN" dirty="0" smtClean="0"/>
                        <a:t>*-higher </a:t>
                      </a:r>
                      <a:r>
                        <a:rPr lang="en-IN" dirty="0" err="1" smtClean="0"/>
                        <a:t>priority,pop,output</a:t>
                      </a:r>
                      <a:r>
                        <a:rPr lang="en-IN" dirty="0" smtClean="0"/>
                        <a:t> it and then push +</a:t>
                      </a:r>
                      <a:endParaRPr lang="en-IN" dirty="0"/>
                    </a:p>
                  </a:txBody>
                  <a:tcPr/>
                </a:tc>
              </a:tr>
              <a:tr h="370840">
                <a:tc>
                  <a:txBody>
                    <a:bodyPr/>
                    <a:lstStyle/>
                    <a:p>
                      <a:r>
                        <a:rPr lang="en-IN" dirty="0" smtClean="0"/>
                        <a:t>c</a:t>
                      </a:r>
                      <a:endParaRPr lang="en-IN" dirty="0"/>
                    </a:p>
                  </a:txBody>
                  <a:tcPr/>
                </a:tc>
                <a:tc>
                  <a:txBody>
                    <a:bodyPr/>
                    <a:lstStyle/>
                    <a:p>
                      <a:r>
                        <a:rPr lang="en-IN" dirty="0" smtClean="0"/>
                        <a:t>+</a:t>
                      </a:r>
                      <a:endParaRPr lang="en-IN" dirty="0"/>
                    </a:p>
                  </a:txBody>
                  <a:tcPr/>
                </a:tc>
                <a:tc>
                  <a:txBody>
                    <a:bodyPr/>
                    <a:lstStyle/>
                    <a:p>
                      <a:r>
                        <a:rPr lang="en-IN" dirty="0" smtClean="0"/>
                        <a:t>ab*c</a:t>
                      </a:r>
                      <a:endParaRPr lang="en-IN" dirty="0"/>
                    </a:p>
                  </a:txBody>
                  <a:tcPr/>
                </a:tc>
                <a:tc>
                  <a:txBody>
                    <a:bodyPr/>
                    <a:lstStyle/>
                    <a:p>
                      <a:r>
                        <a:rPr lang="en-IN" baseline="0" dirty="0" smtClean="0"/>
                        <a:t>c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ab*c+</a:t>
                      </a:r>
                      <a:endParaRPr lang="en-IN" dirty="0"/>
                    </a:p>
                  </a:txBody>
                  <a:tcPr/>
                </a:tc>
                <a:tc>
                  <a:txBody>
                    <a:bodyPr/>
                    <a:lstStyle/>
                    <a:p>
                      <a:r>
                        <a:rPr lang="en-IN" dirty="0" smtClean="0"/>
                        <a:t>+-equal </a:t>
                      </a:r>
                      <a:r>
                        <a:rPr lang="en-IN" dirty="0" err="1" smtClean="0"/>
                        <a:t>priority,pop,output</a:t>
                      </a:r>
                      <a:r>
                        <a:rPr lang="en-IN" dirty="0" smtClean="0"/>
                        <a:t> it and then push -</a:t>
                      </a:r>
                      <a:endParaRPr lang="en-IN" dirty="0"/>
                    </a:p>
                  </a:txBody>
                  <a:tcPr/>
                </a:tc>
              </a:tr>
              <a:tr h="370840">
                <a:tc>
                  <a:txBody>
                    <a:bodyPr/>
                    <a:lstStyle/>
                    <a:p>
                      <a:r>
                        <a:rPr lang="en-IN" dirty="0" smtClean="0"/>
                        <a:t>d</a:t>
                      </a:r>
                      <a:endParaRPr lang="en-IN" dirty="0"/>
                    </a:p>
                  </a:txBody>
                  <a:tcPr/>
                </a:tc>
                <a:tc>
                  <a:txBody>
                    <a:bodyPr/>
                    <a:lstStyle/>
                    <a:p>
                      <a:r>
                        <a:rPr lang="en-IN" dirty="0" smtClean="0"/>
                        <a:t>-</a:t>
                      </a:r>
                      <a:endParaRPr lang="en-IN" dirty="0"/>
                    </a:p>
                  </a:txBody>
                  <a:tcPr/>
                </a:tc>
                <a:tc>
                  <a:txBody>
                    <a:bodyPr/>
                    <a:lstStyle/>
                    <a:p>
                      <a:r>
                        <a:rPr lang="en-IN" dirty="0" smtClean="0"/>
                        <a:t>ab*</a:t>
                      </a:r>
                      <a:r>
                        <a:rPr lang="en-IN" dirty="0" err="1" smtClean="0"/>
                        <a:t>c+d</a:t>
                      </a:r>
                      <a:endParaRPr lang="en-IN" dirty="0"/>
                    </a:p>
                  </a:txBody>
                  <a:tcPr/>
                </a:tc>
                <a:tc>
                  <a:txBody>
                    <a:bodyPr/>
                    <a:lstStyle/>
                    <a:p>
                      <a:r>
                        <a:rPr lang="en-IN" baseline="0" dirty="0" smtClean="0"/>
                        <a:t>d – operand</a:t>
                      </a:r>
                    </a:p>
                  </a:txBody>
                  <a:tcPr/>
                </a:tc>
              </a:tr>
              <a:tr h="370840">
                <a:tc>
                  <a:txBody>
                    <a:bodyPr/>
                    <a:lstStyle/>
                    <a:p>
                      <a:r>
                        <a:rPr lang="en-IN" dirty="0" smtClean="0"/>
                        <a:t>End</a:t>
                      </a:r>
                      <a:r>
                        <a:rPr lang="en-IN" baseline="0" dirty="0" smtClean="0"/>
                        <a:t> of </a:t>
                      </a:r>
                      <a:r>
                        <a:rPr lang="en-IN" baseline="0" dirty="0" err="1" smtClean="0"/>
                        <a:t>exp</a:t>
                      </a:r>
                      <a:endParaRPr lang="en-IN" dirty="0"/>
                    </a:p>
                  </a:txBody>
                  <a:tcPr/>
                </a:tc>
                <a:tc>
                  <a:txBody>
                    <a:bodyPr/>
                    <a:lstStyle/>
                    <a:p>
                      <a:endParaRPr lang="en-IN" dirty="0"/>
                    </a:p>
                  </a:txBody>
                  <a:tcPr/>
                </a:tc>
                <a:tc>
                  <a:txBody>
                    <a:bodyPr/>
                    <a:lstStyle/>
                    <a:p>
                      <a:r>
                        <a:rPr lang="en-IN" dirty="0" smtClean="0"/>
                        <a:t>ab*</a:t>
                      </a:r>
                      <a:r>
                        <a:rPr lang="en-IN" dirty="0" err="1" smtClean="0"/>
                        <a:t>c+d</a:t>
                      </a:r>
                      <a:r>
                        <a:rPr lang="en-IN" dirty="0" smtClean="0"/>
                        <a:t>-</a:t>
                      </a:r>
                      <a:endParaRPr lang="en-IN" dirty="0"/>
                    </a:p>
                  </a:txBody>
                  <a:tcPr/>
                </a:tc>
                <a:tc>
                  <a:txBody>
                    <a:bodyPr/>
                    <a:lstStyle/>
                    <a:p>
                      <a:r>
                        <a:rPr lang="en-IN" baseline="0" dirty="0" smtClean="0"/>
                        <a:t>Pop – and place it on the output</a:t>
                      </a:r>
                    </a:p>
                  </a:txBody>
                  <a:tcPr/>
                </a:tc>
              </a:tr>
            </a:tbl>
          </a:graphicData>
        </a:graphic>
      </p:graphicFrame>
    </p:spTree>
    <p:extLst>
      <p:ext uri="{BB962C8B-B14F-4D97-AF65-F5344CB8AC3E}">
        <p14:creationId xmlns:p14="http://schemas.microsoft.com/office/powerpoint/2010/main" val="404366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Manual explanation</a:t>
            </a:r>
            <a:endParaRPr lang="en-IN" dirty="0"/>
          </a:p>
        </p:txBody>
      </p:sp>
      <p:sp>
        <p:nvSpPr>
          <p:cNvPr id="3" name="Content Placeholder 2"/>
          <p:cNvSpPr>
            <a:spLocks noGrp="1"/>
          </p:cNvSpPr>
          <p:nvPr>
            <p:ph idx="1"/>
          </p:nvPr>
        </p:nvSpPr>
        <p:spPr/>
        <p:txBody>
          <a:bodyPr>
            <a:normAutofit/>
          </a:bodyPr>
          <a:lstStyle/>
          <a:p>
            <a:r>
              <a:rPr lang="en-IN" dirty="0" smtClean="0"/>
              <a:t>a*</a:t>
            </a:r>
            <a:r>
              <a:rPr lang="en-IN" dirty="0" err="1" smtClean="0"/>
              <a:t>b+c-d</a:t>
            </a:r>
            <a:endParaRPr lang="en-IN" dirty="0"/>
          </a:p>
          <a:p>
            <a:pPr marL="514350" indent="-514350">
              <a:buFont typeface="+mj-lt"/>
              <a:buAutoNum type="arabicPeriod"/>
            </a:pPr>
            <a:r>
              <a:rPr lang="en-IN" dirty="0"/>
              <a:t>a</a:t>
            </a:r>
            <a:r>
              <a:rPr lang="en-IN" dirty="0" smtClean="0"/>
              <a:t>b*</a:t>
            </a:r>
            <a:endParaRPr lang="en-IN" dirty="0"/>
          </a:p>
          <a:p>
            <a:pPr marL="514350" indent="-514350">
              <a:buFont typeface="+mj-lt"/>
              <a:buAutoNum type="arabicPeriod"/>
            </a:pPr>
            <a:r>
              <a:rPr lang="en-IN" dirty="0" smtClean="0"/>
              <a:t>ab*c+</a:t>
            </a:r>
          </a:p>
          <a:p>
            <a:pPr marL="514350" indent="-514350">
              <a:buFont typeface="+mj-lt"/>
              <a:buAutoNum type="arabicPeriod"/>
            </a:pPr>
            <a:r>
              <a:rPr lang="en-IN" dirty="0" smtClean="0"/>
              <a:t>ab*</a:t>
            </a:r>
            <a:r>
              <a:rPr lang="en-IN" dirty="0" err="1" smtClean="0"/>
              <a:t>c+d</a:t>
            </a:r>
            <a:r>
              <a:rPr lang="en-IN" dirty="0" smtClean="0"/>
              <a:t>-</a:t>
            </a:r>
          </a:p>
          <a:p>
            <a:pPr marL="0" indent="0">
              <a:buNone/>
            </a:pPr>
            <a:endParaRPr lang="en-IN" dirty="0"/>
          </a:p>
          <a:p>
            <a:pPr marL="0" indent="0">
              <a:buNone/>
            </a:pPr>
            <a:r>
              <a:rPr lang="en-IN" dirty="0" smtClean="0"/>
              <a:t> </a:t>
            </a:r>
            <a:endParaRPr lang="en-IN" dirty="0"/>
          </a:p>
        </p:txBody>
      </p:sp>
    </p:spTree>
    <p:extLst>
      <p:ext uri="{BB962C8B-B14F-4D97-AF65-F5344CB8AC3E}">
        <p14:creationId xmlns:p14="http://schemas.microsoft.com/office/powerpoint/2010/main" val="27394098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2458"/>
          </a:xfrm>
        </p:spPr>
        <p:txBody>
          <a:bodyPr/>
          <a:lstStyle/>
          <a:p>
            <a:r>
              <a:rPr lang="en-IN" dirty="0" smtClean="0"/>
              <a:t>Example</a:t>
            </a:r>
            <a:endParaRPr lang="en-IN" dirty="0"/>
          </a:p>
        </p:txBody>
      </p:sp>
      <p:sp>
        <p:nvSpPr>
          <p:cNvPr id="3" name="Content Placeholder 2"/>
          <p:cNvSpPr>
            <a:spLocks noGrp="1"/>
          </p:cNvSpPr>
          <p:nvPr>
            <p:ph idx="1"/>
          </p:nvPr>
        </p:nvSpPr>
        <p:spPr>
          <a:xfrm>
            <a:off x="838200" y="1107584"/>
            <a:ext cx="10515600" cy="5069379"/>
          </a:xfrm>
        </p:spPr>
        <p:txBody>
          <a:bodyPr/>
          <a:lstStyle/>
          <a:p>
            <a:r>
              <a:rPr lang="en-IN" dirty="0"/>
              <a:t>a</a:t>
            </a:r>
            <a:r>
              <a:rPr lang="en-IN" dirty="0" smtClean="0"/>
              <a:t>*(</a:t>
            </a:r>
            <a:r>
              <a:rPr lang="en-IN" dirty="0" err="1" smtClean="0"/>
              <a:t>b+c</a:t>
            </a:r>
            <a:r>
              <a:rPr lang="en-IN" dirty="0" smtClean="0"/>
              <a:t>)-d</a:t>
            </a:r>
          </a:p>
          <a:p>
            <a:r>
              <a:rPr lang="en-IN" dirty="0" smtClean="0"/>
              <a:t>Postfix expression is </a:t>
            </a:r>
            <a:r>
              <a:rPr lang="en-IN" dirty="0" err="1" smtClean="0"/>
              <a:t>abc</a:t>
            </a:r>
            <a:r>
              <a:rPr lang="en-IN" dirty="0" smtClean="0"/>
              <a:t>+*d-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255414713"/>
              </p:ext>
            </p:extLst>
          </p:nvPr>
        </p:nvGraphicFramePr>
        <p:xfrm>
          <a:off x="1205932" y="2308451"/>
          <a:ext cx="9150596" cy="4333240"/>
        </p:xfrm>
        <a:graphic>
          <a:graphicData uri="http://schemas.openxmlformats.org/drawingml/2006/table">
            <a:tbl>
              <a:tblPr firstRow="1" bandRow="1">
                <a:tableStyleId>{5C22544A-7EE6-4342-B048-85BDC9FD1C3A}</a:tableStyleId>
              </a:tblPr>
              <a:tblGrid>
                <a:gridCol w="1638794"/>
                <a:gridCol w="1733797"/>
                <a:gridCol w="1068779"/>
                <a:gridCol w="4709226"/>
              </a:tblGrid>
              <a:tr h="370840">
                <a:tc>
                  <a:txBody>
                    <a:bodyPr/>
                    <a:lstStyle/>
                    <a:p>
                      <a:r>
                        <a:rPr lang="en-IN" dirty="0" smtClean="0"/>
                        <a:t>Character</a:t>
                      </a:r>
                      <a:r>
                        <a:rPr lang="en-IN" baseline="0" dirty="0" smtClean="0"/>
                        <a:t> read</a:t>
                      </a:r>
                      <a:endParaRPr lang="en-IN" dirty="0"/>
                    </a:p>
                  </a:txBody>
                  <a:tcPr/>
                </a:tc>
                <a:tc>
                  <a:txBody>
                    <a:bodyPr/>
                    <a:lstStyle/>
                    <a:p>
                      <a:r>
                        <a:rPr lang="en-IN" dirty="0" smtClean="0"/>
                        <a:t>Stack content</a:t>
                      </a:r>
                      <a:endParaRPr lang="en-IN" dirty="0"/>
                    </a:p>
                  </a:txBody>
                  <a:tcPr/>
                </a:tc>
                <a:tc>
                  <a:txBody>
                    <a:bodyPr/>
                    <a:lstStyle/>
                    <a:p>
                      <a:r>
                        <a:rPr lang="en-IN" dirty="0" smtClean="0"/>
                        <a:t>output</a:t>
                      </a:r>
                      <a:endParaRPr lang="en-IN" dirty="0"/>
                    </a:p>
                  </a:txBody>
                  <a:tcPr/>
                </a:tc>
                <a:tc>
                  <a:txBody>
                    <a:bodyPr/>
                    <a:lstStyle/>
                    <a:p>
                      <a:r>
                        <a:rPr lang="en-IN" dirty="0" smtClean="0"/>
                        <a:t>comments</a:t>
                      </a:r>
                      <a:endParaRPr lang="en-IN" dirty="0"/>
                    </a:p>
                  </a:txBody>
                  <a:tcPr/>
                </a:tc>
              </a:tr>
              <a:tr h="370840">
                <a:tc>
                  <a:txBody>
                    <a:bodyPr/>
                    <a:lstStyle/>
                    <a:p>
                      <a:r>
                        <a:rPr lang="en-IN" dirty="0" smtClean="0"/>
                        <a:t>a</a:t>
                      </a:r>
                      <a:endParaRPr lang="en-IN" dirty="0"/>
                    </a:p>
                  </a:txBody>
                  <a:tcPr/>
                </a:tc>
                <a:tc>
                  <a:txBody>
                    <a:bodyPr/>
                    <a:lstStyle/>
                    <a:p>
                      <a:endParaRPr lang="en-IN" dirty="0"/>
                    </a:p>
                  </a:txBody>
                  <a:tcPr/>
                </a:tc>
                <a:tc>
                  <a:txBody>
                    <a:bodyPr/>
                    <a:lstStyle/>
                    <a:p>
                      <a:r>
                        <a:rPr lang="en-IN" dirty="0" smtClean="0"/>
                        <a:t>a</a:t>
                      </a:r>
                      <a:endParaRPr lang="en-IN" dirty="0"/>
                    </a:p>
                  </a:txBody>
                  <a:tcPr/>
                </a:tc>
                <a:tc>
                  <a:txBody>
                    <a:bodyPr/>
                    <a:lstStyle/>
                    <a:p>
                      <a:r>
                        <a:rPr lang="en-IN" dirty="0" smtClean="0"/>
                        <a:t>a</a:t>
                      </a:r>
                      <a:r>
                        <a:rPr lang="en-IN" baseline="0" dirty="0" smtClean="0"/>
                        <a:t>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a:t>
                      </a:r>
                      <a:endParaRPr lang="en-IN" dirty="0"/>
                    </a:p>
                  </a:txBody>
                  <a:tcPr/>
                </a:tc>
                <a:tc>
                  <a:txBody>
                    <a:bodyPr/>
                    <a:lstStyle/>
                    <a:p>
                      <a:r>
                        <a:rPr lang="en-IN" dirty="0" smtClean="0"/>
                        <a:t>Stack empty, push onto stack</a:t>
                      </a:r>
                      <a:endParaRPr lang="en-IN" dirty="0"/>
                    </a:p>
                  </a:txBody>
                  <a:tcPr/>
                </a:tc>
              </a:tr>
              <a:tr h="18542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a:t>
                      </a:r>
                      <a:endParaRPr lang="en-IN" dirty="0"/>
                    </a:p>
                  </a:txBody>
                  <a:tcPr/>
                </a:tc>
                <a:tc>
                  <a:txBody>
                    <a:bodyPr/>
                    <a:lstStyle/>
                    <a:p>
                      <a:r>
                        <a:rPr lang="en-IN" baseline="0" dirty="0" smtClean="0"/>
                        <a:t>(-push to stack</a:t>
                      </a:r>
                      <a:endParaRPr lang="en-IN" dirty="0"/>
                    </a:p>
                  </a:txBody>
                  <a:tcPr/>
                </a:tc>
              </a:tr>
              <a:tr h="185420">
                <a:tc>
                  <a:txBody>
                    <a:bodyPr/>
                    <a:lstStyle/>
                    <a:p>
                      <a:r>
                        <a:rPr lang="en-IN" dirty="0" smtClean="0"/>
                        <a:t>b</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c>
                  <a:txBody>
                    <a:bodyPr/>
                    <a:lstStyle/>
                    <a:p>
                      <a:r>
                        <a:rPr lang="en-IN" baseline="0" dirty="0" smtClean="0"/>
                        <a:t>b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ab</a:t>
                      </a:r>
                      <a:endParaRPr lang="en-IN" dirty="0"/>
                    </a:p>
                  </a:txBody>
                  <a:tcPr/>
                </a:tc>
                <a:tc>
                  <a:txBody>
                    <a:bodyPr/>
                    <a:lstStyle/>
                    <a:p>
                      <a:r>
                        <a:rPr lang="en-IN" dirty="0" smtClean="0"/>
                        <a:t>push +</a:t>
                      </a:r>
                      <a:endParaRPr lang="en-IN" dirty="0"/>
                    </a:p>
                  </a:txBody>
                  <a:tcPr/>
                </a:tc>
              </a:tr>
              <a:tr h="185420">
                <a:tc>
                  <a:txBody>
                    <a:bodyPr/>
                    <a:lstStyle/>
                    <a:p>
                      <a:r>
                        <a:rPr lang="en-IN" dirty="0" smtClean="0"/>
                        <a:t>c</a:t>
                      </a:r>
                      <a:endParaRPr lang="en-IN" dirty="0"/>
                    </a:p>
                  </a:txBody>
                  <a:tcPr/>
                </a:tc>
                <a:tc>
                  <a:txBody>
                    <a:bodyPr/>
                    <a:lstStyle/>
                    <a:p>
                      <a:r>
                        <a:rPr lang="en-IN" dirty="0" smtClean="0"/>
                        <a:t>*(+</a:t>
                      </a:r>
                      <a:endParaRPr lang="en-IN" dirty="0"/>
                    </a:p>
                  </a:txBody>
                  <a:tcPr/>
                </a:tc>
                <a:tc>
                  <a:txBody>
                    <a:bodyPr/>
                    <a:lstStyle/>
                    <a:p>
                      <a:r>
                        <a:rPr lang="en-IN" dirty="0" err="1" smtClean="0"/>
                        <a:t>abc</a:t>
                      </a:r>
                      <a:endParaRPr lang="en-IN" dirty="0"/>
                    </a:p>
                  </a:txBody>
                  <a:tcPr/>
                </a:tc>
                <a:tc>
                  <a:txBody>
                    <a:bodyPr/>
                    <a:lstStyle/>
                    <a:p>
                      <a:r>
                        <a:rPr lang="en-IN" baseline="0" dirty="0" smtClean="0"/>
                        <a:t>c - operand</a:t>
                      </a:r>
                      <a:endParaRPr lang="en-IN" dirty="0"/>
                    </a:p>
                  </a:txBody>
                  <a:tcPr/>
                </a:tc>
              </a:tr>
              <a:tr h="18542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err="1" smtClean="0"/>
                        <a:t>abc</a:t>
                      </a:r>
                      <a:r>
                        <a:rPr lang="en-IN" dirty="0" smtClean="0"/>
                        <a:t>+</a:t>
                      </a:r>
                      <a:endParaRPr lang="en-IN" dirty="0"/>
                    </a:p>
                  </a:txBody>
                  <a:tcPr/>
                </a:tc>
                <a:tc>
                  <a:txBody>
                    <a:bodyPr/>
                    <a:lstStyle/>
                    <a:p>
                      <a:r>
                        <a:rPr lang="en-IN" dirty="0" smtClean="0"/>
                        <a:t>Pop all</a:t>
                      </a:r>
                      <a:r>
                        <a:rPr lang="en-IN" baseline="0" dirty="0" smtClean="0"/>
                        <a:t> operators until opening symbol is read, discard both </a:t>
                      </a:r>
                      <a:r>
                        <a:rPr lang="en-IN" baseline="0" dirty="0" err="1" smtClean="0"/>
                        <a:t>paranthesis</a:t>
                      </a:r>
                      <a:r>
                        <a:rPr lang="en-IN" baseline="0" dirty="0" smtClean="0"/>
                        <a:t> on the output</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err="1" smtClean="0"/>
                        <a:t>abc</a:t>
                      </a:r>
                      <a:r>
                        <a:rPr lang="en-IN" dirty="0" smtClean="0"/>
                        <a:t>+*</a:t>
                      </a:r>
                      <a:endParaRPr lang="en-IN" dirty="0"/>
                    </a:p>
                  </a:txBody>
                  <a:tcPr/>
                </a:tc>
                <a:tc>
                  <a:txBody>
                    <a:bodyPr/>
                    <a:lstStyle/>
                    <a:p>
                      <a:r>
                        <a:rPr lang="en-IN" dirty="0" smtClean="0"/>
                        <a:t>*-higher </a:t>
                      </a:r>
                      <a:r>
                        <a:rPr lang="en-IN" dirty="0" err="1" smtClean="0"/>
                        <a:t>priority,pop,output</a:t>
                      </a:r>
                      <a:r>
                        <a:rPr lang="en-IN" dirty="0" smtClean="0"/>
                        <a:t> it and then push -</a:t>
                      </a:r>
                      <a:endParaRPr lang="en-IN" dirty="0"/>
                    </a:p>
                  </a:txBody>
                  <a:tcPr/>
                </a:tc>
              </a:tr>
              <a:tr h="370840">
                <a:tc>
                  <a:txBody>
                    <a:bodyPr/>
                    <a:lstStyle/>
                    <a:p>
                      <a:r>
                        <a:rPr lang="en-IN" dirty="0" smtClean="0"/>
                        <a:t>d</a:t>
                      </a:r>
                      <a:endParaRPr lang="en-IN" dirty="0"/>
                    </a:p>
                  </a:txBody>
                  <a:tcPr/>
                </a:tc>
                <a:tc>
                  <a:txBody>
                    <a:bodyPr/>
                    <a:lstStyle/>
                    <a:p>
                      <a:r>
                        <a:rPr lang="en-IN" dirty="0" smtClean="0"/>
                        <a:t>-</a:t>
                      </a:r>
                      <a:endParaRPr lang="en-IN" dirty="0"/>
                    </a:p>
                  </a:txBody>
                  <a:tcPr/>
                </a:tc>
                <a:tc>
                  <a:txBody>
                    <a:bodyPr/>
                    <a:lstStyle/>
                    <a:p>
                      <a:r>
                        <a:rPr lang="en-IN" dirty="0" err="1" smtClean="0"/>
                        <a:t>abc</a:t>
                      </a:r>
                      <a:r>
                        <a:rPr lang="en-IN" dirty="0" smtClean="0"/>
                        <a:t>+*d</a:t>
                      </a:r>
                      <a:endParaRPr lang="en-IN" dirty="0"/>
                    </a:p>
                  </a:txBody>
                  <a:tcPr/>
                </a:tc>
                <a:tc>
                  <a:txBody>
                    <a:bodyPr/>
                    <a:lstStyle/>
                    <a:p>
                      <a:r>
                        <a:rPr lang="en-IN" baseline="0" dirty="0" smtClean="0"/>
                        <a:t>d – operand</a:t>
                      </a:r>
                    </a:p>
                  </a:txBody>
                  <a:tcPr/>
                </a:tc>
              </a:tr>
              <a:tr h="370840">
                <a:tc>
                  <a:txBody>
                    <a:bodyPr/>
                    <a:lstStyle/>
                    <a:p>
                      <a:r>
                        <a:rPr lang="en-IN" dirty="0" smtClean="0"/>
                        <a:t>End</a:t>
                      </a:r>
                      <a:r>
                        <a:rPr lang="en-IN" baseline="0" dirty="0" smtClean="0"/>
                        <a:t> of </a:t>
                      </a:r>
                      <a:r>
                        <a:rPr lang="en-IN" baseline="0" dirty="0" err="1" smtClean="0"/>
                        <a:t>exp</a:t>
                      </a:r>
                      <a:endParaRPr lang="en-IN" dirty="0"/>
                    </a:p>
                  </a:txBody>
                  <a:tcPr/>
                </a:tc>
                <a:tc>
                  <a:txBody>
                    <a:bodyPr/>
                    <a:lstStyle/>
                    <a:p>
                      <a:endParaRPr lang="en-IN" dirty="0"/>
                    </a:p>
                  </a:txBody>
                  <a:tcPr/>
                </a:tc>
                <a:tc>
                  <a:txBody>
                    <a:bodyPr/>
                    <a:lstStyle/>
                    <a:p>
                      <a:r>
                        <a:rPr lang="en-IN" dirty="0" err="1" smtClean="0"/>
                        <a:t>abc</a:t>
                      </a:r>
                      <a:r>
                        <a:rPr lang="en-IN" dirty="0" smtClean="0"/>
                        <a:t>+*d-</a:t>
                      </a:r>
                      <a:endParaRPr lang="en-IN" dirty="0"/>
                    </a:p>
                  </a:txBody>
                  <a:tcPr/>
                </a:tc>
                <a:tc>
                  <a:txBody>
                    <a:bodyPr/>
                    <a:lstStyle/>
                    <a:p>
                      <a:r>
                        <a:rPr lang="en-IN" baseline="0" dirty="0" smtClean="0"/>
                        <a:t>Pop - and place it on the output</a:t>
                      </a:r>
                    </a:p>
                  </a:txBody>
                  <a:tcPr/>
                </a:tc>
              </a:tr>
            </a:tbl>
          </a:graphicData>
        </a:graphic>
      </p:graphicFrame>
    </p:spTree>
    <p:extLst>
      <p:ext uri="{BB962C8B-B14F-4D97-AF65-F5344CB8AC3E}">
        <p14:creationId xmlns:p14="http://schemas.microsoft.com/office/powerpoint/2010/main" val="2949636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Manual Explanation</a:t>
            </a:r>
            <a:endParaRPr lang="en-IN" dirty="0"/>
          </a:p>
        </p:txBody>
      </p:sp>
      <p:sp>
        <p:nvSpPr>
          <p:cNvPr id="3" name="Content Placeholder 2"/>
          <p:cNvSpPr>
            <a:spLocks noGrp="1"/>
          </p:cNvSpPr>
          <p:nvPr>
            <p:ph idx="1"/>
          </p:nvPr>
        </p:nvSpPr>
        <p:spPr/>
        <p:txBody>
          <a:bodyPr>
            <a:normAutofit lnSpcReduction="10000"/>
          </a:bodyPr>
          <a:lstStyle/>
          <a:p>
            <a:r>
              <a:rPr lang="en-IN" dirty="0"/>
              <a:t>a*(</a:t>
            </a:r>
            <a:r>
              <a:rPr lang="en-IN" dirty="0" err="1"/>
              <a:t>b+c</a:t>
            </a:r>
            <a:r>
              <a:rPr lang="en-IN" dirty="0"/>
              <a:t>)-</a:t>
            </a:r>
            <a:r>
              <a:rPr lang="en-IN" dirty="0" smtClean="0"/>
              <a:t>d</a:t>
            </a:r>
          </a:p>
          <a:p>
            <a:pPr marL="514350" indent="-514350">
              <a:buFont typeface="+mj-lt"/>
              <a:buAutoNum type="arabicPeriod"/>
            </a:pPr>
            <a:r>
              <a:rPr lang="en-IN" dirty="0" err="1"/>
              <a:t>b</a:t>
            </a:r>
            <a:r>
              <a:rPr lang="en-IN" dirty="0" err="1" smtClean="0"/>
              <a:t>c</a:t>
            </a:r>
            <a:r>
              <a:rPr lang="en-IN" dirty="0" smtClean="0"/>
              <a:t>+ </a:t>
            </a:r>
          </a:p>
          <a:p>
            <a:pPr marL="514350" indent="-514350">
              <a:buFont typeface="+mj-lt"/>
              <a:buAutoNum type="arabicPeriod"/>
            </a:pPr>
            <a:r>
              <a:rPr lang="en-IN" dirty="0" err="1"/>
              <a:t>a</a:t>
            </a:r>
            <a:r>
              <a:rPr lang="en-IN" dirty="0" err="1" smtClean="0"/>
              <a:t>bc</a:t>
            </a:r>
            <a:r>
              <a:rPr lang="en-IN" dirty="0" smtClean="0"/>
              <a:t>+* </a:t>
            </a:r>
          </a:p>
          <a:p>
            <a:pPr marL="514350" indent="-514350">
              <a:buFont typeface="+mj-lt"/>
              <a:buAutoNum type="arabicPeriod"/>
            </a:pPr>
            <a:r>
              <a:rPr lang="en-IN" dirty="0" err="1" smtClean="0"/>
              <a:t>abc</a:t>
            </a:r>
            <a:r>
              <a:rPr lang="en-IN" dirty="0" smtClean="0"/>
              <a:t>+*d-</a:t>
            </a:r>
          </a:p>
          <a:p>
            <a:pPr marL="514350" indent="-514350">
              <a:buFont typeface="+mj-lt"/>
              <a:buAutoNum type="arabicPeriod"/>
            </a:pPr>
            <a:endParaRPr lang="en-IN" dirty="0"/>
          </a:p>
          <a:p>
            <a:r>
              <a:rPr lang="en-IN" dirty="0" err="1" smtClean="0"/>
              <a:t>a+b</a:t>
            </a:r>
            <a:r>
              <a:rPr lang="en-IN" dirty="0" smtClean="0"/>
              <a:t>*c-d</a:t>
            </a:r>
          </a:p>
          <a:p>
            <a:pPr marL="514350" indent="-514350">
              <a:buAutoNum type="arabicPeriod"/>
            </a:pPr>
            <a:r>
              <a:rPr lang="en-IN" dirty="0" err="1" smtClean="0"/>
              <a:t>bc</a:t>
            </a:r>
            <a:r>
              <a:rPr lang="en-IN" dirty="0" smtClean="0"/>
              <a:t>*</a:t>
            </a:r>
          </a:p>
          <a:p>
            <a:pPr marL="514350" indent="-514350">
              <a:buAutoNum type="arabicPeriod"/>
            </a:pPr>
            <a:r>
              <a:rPr lang="en-IN" dirty="0" err="1" smtClean="0"/>
              <a:t>abc</a:t>
            </a:r>
            <a:r>
              <a:rPr lang="en-IN" dirty="0" smtClean="0"/>
              <a:t>*+</a:t>
            </a:r>
          </a:p>
          <a:p>
            <a:pPr marL="0" indent="0">
              <a:buNone/>
            </a:pPr>
            <a:r>
              <a:rPr lang="en-IN" smtClean="0"/>
              <a:t>3.abc</a:t>
            </a:r>
            <a:r>
              <a:rPr lang="en-IN" dirty="0" smtClean="0"/>
              <a:t>*+d-</a:t>
            </a:r>
            <a:endParaRPr lang="en-IN" dirty="0"/>
          </a:p>
        </p:txBody>
      </p:sp>
    </p:spTree>
    <p:extLst>
      <p:ext uri="{BB962C8B-B14F-4D97-AF65-F5344CB8AC3E}">
        <p14:creationId xmlns:p14="http://schemas.microsoft.com/office/powerpoint/2010/main" val="1325299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Practice… Conversion of infix </a:t>
            </a:r>
            <a:r>
              <a:rPr lang="en-IN" smtClean="0"/>
              <a:t>to postfix</a:t>
            </a:r>
            <a:endParaRPr lang="en-IN" dirty="0"/>
          </a:p>
        </p:txBody>
      </p:sp>
      <p:sp>
        <p:nvSpPr>
          <p:cNvPr id="3" name="Content Placeholder 2"/>
          <p:cNvSpPr>
            <a:spLocks noGrp="1"/>
          </p:cNvSpPr>
          <p:nvPr>
            <p:ph idx="1"/>
          </p:nvPr>
        </p:nvSpPr>
        <p:spPr/>
        <p:txBody>
          <a:bodyPr>
            <a:normAutofit lnSpcReduction="10000"/>
          </a:bodyPr>
          <a:lstStyle/>
          <a:p>
            <a:r>
              <a:rPr lang="en-IN" dirty="0" err="1" smtClean="0"/>
              <a:t>a+b-c+d-e+f</a:t>
            </a:r>
            <a:endParaRPr lang="en-IN" dirty="0" smtClean="0"/>
          </a:p>
          <a:p>
            <a:r>
              <a:rPr lang="en-IN" dirty="0" smtClean="0"/>
              <a:t>a*</a:t>
            </a:r>
            <a:r>
              <a:rPr lang="en-IN" dirty="0" err="1" smtClean="0"/>
              <a:t>b^c-d</a:t>
            </a:r>
            <a:r>
              <a:rPr lang="en-IN" dirty="0" smtClean="0"/>
              <a:t>/e</a:t>
            </a:r>
          </a:p>
          <a:p>
            <a:r>
              <a:rPr lang="en-IN" dirty="0"/>
              <a:t>a</a:t>
            </a:r>
            <a:r>
              <a:rPr lang="en-IN" dirty="0" smtClean="0"/>
              <a:t>+(b-c*d)/(</a:t>
            </a:r>
            <a:r>
              <a:rPr lang="en-IN" dirty="0" err="1" smtClean="0"/>
              <a:t>e+f</a:t>
            </a:r>
            <a:r>
              <a:rPr lang="en-IN" dirty="0" smtClean="0"/>
              <a:t>)</a:t>
            </a:r>
          </a:p>
          <a:p>
            <a:r>
              <a:rPr lang="en-IN" dirty="0" err="1" smtClean="0"/>
              <a:t>a+b</a:t>
            </a:r>
            <a:r>
              <a:rPr lang="en-IN" dirty="0" smtClean="0"/>
              <a:t>/</a:t>
            </a:r>
            <a:r>
              <a:rPr lang="en-IN" dirty="0" err="1" smtClean="0"/>
              <a:t>c^d+e+f</a:t>
            </a:r>
            <a:endParaRPr lang="en-IN" dirty="0" smtClean="0"/>
          </a:p>
          <a:p>
            <a:r>
              <a:rPr lang="en-IN" dirty="0" smtClean="0"/>
              <a:t>a/b*(c-(</a:t>
            </a:r>
            <a:r>
              <a:rPr lang="en-IN" dirty="0" err="1" smtClean="0"/>
              <a:t>d+e+f</a:t>
            </a:r>
            <a:r>
              <a:rPr lang="en-IN" dirty="0" smtClean="0"/>
              <a:t>)+g)</a:t>
            </a:r>
          </a:p>
          <a:p>
            <a:endParaRPr lang="en-IN" dirty="0"/>
          </a:p>
          <a:p>
            <a:r>
              <a:rPr lang="en-IN" dirty="0" smtClean="0"/>
              <a:t>a=10,b=5,c=2,d=3,e=4,f=7,g=6 </a:t>
            </a:r>
          </a:p>
          <a:p>
            <a:pPr marL="0" indent="0">
              <a:buNone/>
            </a:pPr>
            <a:r>
              <a:rPr lang="en-IN" dirty="0" smtClean="0"/>
              <a:t>(Applying the above values, evaluate the postfix and prefix expressions obtained from above infix expressions)</a:t>
            </a:r>
            <a:endParaRPr lang="en-IN" dirty="0"/>
          </a:p>
        </p:txBody>
      </p:sp>
    </p:spTree>
    <p:extLst>
      <p:ext uri="{BB962C8B-B14F-4D97-AF65-F5344CB8AC3E}">
        <p14:creationId xmlns:p14="http://schemas.microsoft.com/office/powerpoint/2010/main" val="18000112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Infix to Prefix conversion</a:t>
            </a:r>
            <a:endParaRPr lang="en-IN" dirty="0"/>
          </a:p>
        </p:txBody>
      </p:sp>
      <p:sp>
        <p:nvSpPr>
          <p:cNvPr id="3" name="Content Placeholder 2"/>
          <p:cNvSpPr>
            <a:spLocks noGrp="1"/>
          </p:cNvSpPr>
          <p:nvPr>
            <p:ph idx="1"/>
          </p:nvPr>
        </p:nvSpPr>
        <p:spPr/>
        <p:txBody>
          <a:bodyPr/>
          <a:lstStyle/>
          <a:p>
            <a:pPr algn="just"/>
            <a:r>
              <a:rPr lang="en-IN" dirty="0" smtClean="0"/>
              <a:t>Read the expression character by character from right to left.</a:t>
            </a:r>
          </a:p>
          <a:p>
            <a:pPr algn="just"/>
            <a:r>
              <a:rPr lang="en-IN" dirty="0" smtClean="0"/>
              <a:t>The procedure is same as postfix but push closing parenthesis on to stack and pop all operators until opening symbol is encountered.</a:t>
            </a:r>
          </a:p>
          <a:p>
            <a:pPr algn="just"/>
            <a:r>
              <a:rPr lang="en-IN" dirty="0" smtClean="0"/>
              <a:t>Equal priority is not considered.</a:t>
            </a:r>
          </a:p>
          <a:p>
            <a:pPr algn="just"/>
            <a:r>
              <a:rPr lang="en-IN" dirty="0" smtClean="0"/>
              <a:t>Write the final expression obtained in reverse.</a:t>
            </a:r>
            <a:endParaRPr lang="en-IN" dirty="0"/>
          </a:p>
        </p:txBody>
      </p:sp>
    </p:spTree>
    <p:extLst>
      <p:ext uri="{BB962C8B-B14F-4D97-AF65-F5344CB8AC3E}">
        <p14:creationId xmlns:p14="http://schemas.microsoft.com/office/powerpoint/2010/main" val="5941368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a*</a:t>
            </a:r>
            <a:r>
              <a:rPr lang="en-IN" dirty="0" err="1" smtClean="0"/>
              <a:t>b+c-d</a:t>
            </a:r>
            <a:r>
              <a:rPr lang="en-IN" dirty="0" smtClean="0"/>
              <a:t> (read from right to left)</a:t>
            </a:r>
          </a:p>
          <a:p>
            <a:r>
              <a:rPr lang="en-IN" dirty="0" smtClean="0"/>
              <a:t>Prefix expression : -+*</a:t>
            </a:r>
            <a:r>
              <a:rPr lang="en-IN" dirty="0" err="1" smtClean="0"/>
              <a:t>abcd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359425383"/>
              </p:ext>
            </p:extLst>
          </p:nvPr>
        </p:nvGraphicFramePr>
        <p:xfrm>
          <a:off x="941231" y="2839403"/>
          <a:ext cx="9150596" cy="3337560"/>
        </p:xfrm>
        <a:graphic>
          <a:graphicData uri="http://schemas.openxmlformats.org/drawingml/2006/table">
            <a:tbl>
              <a:tblPr firstRow="1" bandRow="1">
                <a:tableStyleId>{5C22544A-7EE6-4342-B048-85BDC9FD1C3A}</a:tableStyleId>
              </a:tblPr>
              <a:tblGrid>
                <a:gridCol w="1638794"/>
                <a:gridCol w="1733797"/>
                <a:gridCol w="1068779"/>
                <a:gridCol w="4709226"/>
              </a:tblGrid>
              <a:tr h="370840">
                <a:tc>
                  <a:txBody>
                    <a:bodyPr/>
                    <a:lstStyle/>
                    <a:p>
                      <a:r>
                        <a:rPr lang="en-IN" dirty="0" smtClean="0"/>
                        <a:t>Character</a:t>
                      </a:r>
                      <a:r>
                        <a:rPr lang="en-IN" baseline="0" dirty="0" smtClean="0"/>
                        <a:t> read</a:t>
                      </a:r>
                      <a:endParaRPr lang="en-IN" dirty="0"/>
                    </a:p>
                  </a:txBody>
                  <a:tcPr/>
                </a:tc>
                <a:tc>
                  <a:txBody>
                    <a:bodyPr/>
                    <a:lstStyle/>
                    <a:p>
                      <a:r>
                        <a:rPr lang="en-IN" dirty="0" smtClean="0"/>
                        <a:t>Stack content</a:t>
                      </a:r>
                      <a:endParaRPr lang="en-IN" dirty="0"/>
                    </a:p>
                  </a:txBody>
                  <a:tcPr/>
                </a:tc>
                <a:tc>
                  <a:txBody>
                    <a:bodyPr/>
                    <a:lstStyle/>
                    <a:p>
                      <a:r>
                        <a:rPr lang="en-IN" dirty="0" smtClean="0"/>
                        <a:t>output</a:t>
                      </a:r>
                      <a:endParaRPr lang="en-IN" dirty="0"/>
                    </a:p>
                  </a:txBody>
                  <a:tcPr/>
                </a:tc>
                <a:tc>
                  <a:txBody>
                    <a:bodyPr/>
                    <a:lstStyle/>
                    <a:p>
                      <a:r>
                        <a:rPr lang="en-IN" dirty="0" smtClean="0"/>
                        <a:t>comments</a:t>
                      </a:r>
                      <a:endParaRPr lang="en-IN" dirty="0"/>
                    </a:p>
                  </a:txBody>
                  <a:tcPr/>
                </a:tc>
              </a:tr>
              <a:tr h="370840">
                <a:tc>
                  <a:txBody>
                    <a:bodyPr/>
                    <a:lstStyle/>
                    <a:p>
                      <a:r>
                        <a:rPr lang="en-IN" dirty="0" smtClean="0"/>
                        <a:t>d</a:t>
                      </a:r>
                      <a:endParaRPr lang="en-IN" dirty="0"/>
                    </a:p>
                  </a:txBody>
                  <a:tcPr/>
                </a:tc>
                <a:tc>
                  <a:txBody>
                    <a:bodyPr/>
                    <a:lstStyle/>
                    <a:p>
                      <a:endParaRPr lang="en-IN" dirty="0"/>
                    </a:p>
                  </a:txBody>
                  <a:tcPr/>
                </a:tc>
                <a:tc>
                  <a:txBody>
                    <a:bodyPr/>
                    <a:lstStyle/>
                    <a:p>
                      <a:r>
                        <a:rPr lang="en-IN" dirty="0" smtClean="0"/>
                        <a:t>d</a:t>
                      </a:r>
                      <a:endParaRPr lang="en-IN" dirty="0"/>
                    </a:p>
                  </a:txBody>
                  <a:tcPr/>
                </a:tc>
                <a:tc>
                  <a:txBody>
                    <a:bodyPr/>
                    <a:lstStyle/>
                    <a:p>
                      <a:r>
                        <a:rPr lang="en-IN" baseline="0" dirty="0" smtClean="0"/>
                        <a:t>d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d</a:t>
                      </a:r>
                      <a:endParaRPr lang="en-IN" dirty="0"/>
                    </a:p>
                  </a:txBody>
                  <a:tcPr/>
                </a:tc>
                <a:tc>
                  <a:txBody>
                    <a:bodyPr/>
                    <a:lstStyle/>
                    <a:p>
                      <a:r>
                        <a:rPr lang="en-IN" dirty="0" smtClean="0"/>
                        <a:t>Stack empty, push onto stack</a:t>
                      </a:r>
                      <a:endParaRPr lang="en-IN" dirty="0"/>
                    </a:p>
                  </a:txBody>
                  <a:tcPr/>
                </a:tc>
              </a:tr>
              <a:tr h="370840">
                <a:tc>
                  <a:txBody>
                    <a:bodyPr/>
                    <a:lstStyle/>
                    <a:p>
                      <a:r>
                        <a:rPr lang="en-IN" dirty="0" smtClean="0"/>
                        <a:t>c</a:t>
                      </a:r>
                      <a:endParaRPr lang="en-IN" dirty="0"/>
                    </a:p>
                  </a:txBody>
                  <a:tcPr/>
                </a:tc>
                <a:tc>
                  <a:txBody>
                    <a:bodyPr/>
                    <a:lstStyle/>
                    <a:p>
                      <a:r>
                        <a:rPr lang="en-IN" dirty="0" smtClean="0"/>
                        <a:t>-</a:t>
                      </a:r>
                      <a:endParaRPr lang="en-IN" dirty="0"/>
                    </a:p>
                  </a:txBody>
                  <a:tcPr/>
                </a:tc>
                <a:tc>
                  <a:txBody>
                    <a:bodyPr/>
                    <a:lstStyle/>
                    <a:p>
                      <a:r>
                        <a:rPr lang="en-IN" dirty="0" smtClean="0"/>
                        <a:t>dc</a:t>
                      </a:r>
                      <a:endParaRPr lang="en-IN" dirty="0"/>
                    </a:p>
                  </a:txBody>
                  <a:tcPr/>
                </a:tc>
                <a:tc>
                  <a:txBody>
                    <a:bodyPr/>
                    <a:lstStyle/>
                    <a:p>
                      <a:r>
                        <a:rPr lang="en-IN" baseline="0" dirty="0" smtClean="0"/>
                        <a:t>c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dc</a:t>
                      </a:r>
                      <a:endParaRPr lang="en-IN" dirty="0"/>
                    </a:p>
                  </a:txBody>
                  <a:tcPr/>
                </a:tc>
                <a:tc>
                  <a:txBody>
                    <a:bodyPr/>
                    <a:lstStyle/>
                    <a:p>
                      <a:r>
                        <a:rPr lang="en-IN" dirty="0" smtClean="0"/>
                        <a:t>No</a:t>
                      </a:r>
                      <a:r>
                        <a:rPr lang="en-IN" baseline="0" dirty="0" smtClean="0"/>
                        <a:t> equal priority, so, </a:t>
                      </a:r>
                      <a:r>
                        <a:rPr lang="en-IN" dirty="0" smtClean="0"/>
                        <a:t>push +</a:t>
                      </a:r>
                      <a:endParaRPr lang="en-IN" dirty="0"/>
                    </a:p>
                  </a:txBody>
                  <a:tcPr/>
                </a:tc>
              </a:tr>
              <a:tr h="370840">
                <a:tc>
                  <a:txBody>
                    <a:bodyPr/>
                    <a:lstStyle/>
                    <a:p>
                      <a:r>
                        <a:rPr lang="en-IN" dirty="0" smtClean="0"/>
                        <a:t>b</a:t>
                      </a:r>
                      <a:endParaRPr lang="en-IN" dirty="0"/>
                    </a:p>
                  </a:txBody>
                  <a:tcPr/>
                </a:tc>
                <a:tc>
                  <a:txBody>
                    <a:bodyPr/>
                    <a:lstStyle/>
                    <a:p>
                      <a:r>
                        <a:rPr lang="en-IN" dirty="0" smtClean="0"/>
                        <a:t>-+</a:t>
                      </a:r>
                      <a:endParaRPr lang="en-IN" dirty="0"/>
                    </a:p>
                  </a:txBody>
                  <a:tcPr/>
                </a:tc>
                <a:tc>
                  <a:txBody>
                    <a:bodyPr/>
                    <a:lstStyle/>
                    <a:p>
                      <a:r>
                        <a:rPr lang="en-IN" dirty="0" err="1" smtClean="0"/>
                        <a:t>dcb</a:t>
                      </a:r>
                      <a:endParaRPr lang="en-IN" dirty="0"/>
                    </a:p>
                  </a:txBody>
                  <a:tcPr/>
                </a:tc>
                <a:tc>
                  <a:txBody>
                    <a:bodyPr/>
                    <a:lstStyle/>
                    <a:p>
                      <a:r>
                        <a:rPr lang="en-IN" baseline="0" dirty="0" smtClean="0"/>
                        <a:t>b-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err="1" smtClean="0"/>
                        <a:t>dcb</a:t>
                      </a:r>
                      <a:endParaRPr lang="en-IN" dirty="0"/>
                    </a:p>
                  </a:txBody>
                  <a:tcPr/>
                </a:tc>
                <a:tc>
                  <a:txBody>
                    <a:bodyPr/>
                    <a:lstStyle/>
                    <a:p>
                      <a:r>
                        <a:rPr lang="en-IN" dirty="0" smtClean="0"/>
                        <a:t>+</a:t>
                      </a:r>
                      <a:r>
                        <a:rPr lang="en-IN" baseline="0" dirty="0" smtClean="0"/>
                        <a:t>, low</a:t>
                      </a:r>
                      <a:r>
                        <a:rPr lang="en-IN" dirty="0" smtClean="0"/>
                        <a:t> </a:t>
                      </a:r>
                      <a:r>
                        <a:rPr lang="en-IN" dirty="0" err="1" smtClean="0"/>
                        <a:t>priority,so</a:t>
                      </a:r>
                      <a:r>
                        <a:rPr lang="en-IN" dirty="0" smtClean="0"/>
                        <a:t> push *</a:t>
                      </a:r>
                      <a:endParaRPr lang="en-IN" dirty="0"/>
                    </a:p>
                  </a:txBody>
                  <a:tcPr/>
                </a:tc>
              </a:tr>
              <a:tr h="370840">
                <a:tc>
                  <a:txBody>
                    <a:bodyPr/>
                    <a:lstStyle/>
                    <a:p>
                      <a:r>
                        <a:rPr lang="en-IN" dirty="0" smtClean="0"/>
                        <a:t>a</a:t>
                      </a:r>
                      <a:endParaRPr lang="en-IN" dirty="0"/>
                    </a:p>
                  </a:txBody>
                  <a:tcPr/>
                </a:tc>
                <a:tc>
                  <a:txBody>
                    <a:bodyPr/>
                    <a:lstStyle/>
                    <a:p>
                      <a:r>
                        <a:rPr lang="en-IN" dirty="0" smtClean="0"/>
                        <a:t>-+*</a:t>
                      </a:r>
                      <a:endParaRPr lang="en-IN" dirty="0"/>
                    </a:p>
                  </a:txBody>
                  <a:tcPr/>
                </a:tc>
                <a:tc>
                  <a:txBody>
                    <a:bodyPr/>
                    <a:lstStyle/>
                    <a:p>
                      <a:r>
                        <a:rPr lang="en-IN" dirty="0" err="1" smtClean="0"/>
                        <a:t>dcba</a:t>
                      </a:r>
                      <a:endParaRPr lang="en-IN" dirty="0"/>
                    </a:p>
                  </a:txBody>
                  <a:tcPr/>
                </a:tc>
                <a:tc>
                  <a:txBody>
                    <a:bodyPr/>
                    <a:lstStyle/>
                    <a:p>
                      <a:r>
                        <a:rPr lang="en-IN" baseline="0" dirty="0" smtClean="0"/>
                        <a:t>a– operand</a:t>
                      </a:r>
                    </a:p>
                  </a:txBody>
                  <a:tcPr/>
                </a:tc>
              </a:tr>
              <a:tr h="370840">
                <a:tc>
                  <a:txBody>
                    <a:bodyPr/>
                    <a:lstStyle/>
                    <a:p>
                      <a:r>
                        <a:rPr lang="en-IN" dirty="0" smtClean="0"/>
                        <a:t>End</a:t>
                      </a:r>
                      <a:r>
                        <a:rPr lang="en-IN" baseline="0" dirty="0" smtClean="0"/>
                        <a:t> of </a:t>
                      </a:r>
                      <a:r>
                        <a:rPr lang="en-IN" baseline="0" dirty="0" err="1" smtClean="0"/>
                        <a:t>exp</a:t>
                      </a:r>
                      <a:endParaRPr lang="en-IN" dirty="0"/>
                    </a:p>
                  </a:txBody>
                  <a:tcPr/>
                </a:tc>
                <a:tc>
                  <a:txBody>
                    <a:bodyPr/>
                    <a:lstStyle/>
                    <a:p>
                      <a:endParaRPr lang="en-IN" dirty="0"/>
                    </a:p>
                  </a:txBody>
                  <a:tcPr/>
                </a:tc>
                <a:tc>
                  <a:txBody>
                    <a:bodyPr/>
                    <a:lstStyle/>
                    <a:p>
                      <a:r>
                        <a:rPr lang="en-IN" dirty="0" err="1" smtClean="0"/>
                        <a:t>dcba</a:t>
                      </a:r>
                      <a:r>
                        <a:rPr lang="en-IN" dirty="0" smtClean="0"/>
                        <a:t>*+-</a:t>
                      </a:r>
                      <a:endParaRPr lang="en-IN" dirty="0"/>
                    </a:p>
                  </a:txBody>
                  <a:tcPr/>
                </a:tc>
                <a:tc>
                  <a:txBody>
                    <a:bodyPr/>
                    <a:lstStyle/>
                    <a:p>
                      <a:r>
                        <a:rPr lang="en-IN" baseline="0" dirty="0" smtClean="0"/>
                        <a:t>Pop  all operators and place it on the output</a:t>
                      </a:r>
                    </a:p>
                  </a:txBody>
                  <a:tcPr/>
                </a:tc>
              </a:tr>
            </a:tbl>
          </a:graphicData>
        </a:graphic>
      </p:graphicFrame>
    </p:spTree>
    <p:extLst>
      <p:ext uri="{BB962C8B-B14F-4D97-AF65-F5344CB8AC3E}">
        <p14:creationId xmlns:p14="http://schemas.microsoft.com/office/powerpoint/2010/main" val="3352406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Manual Explanation</a:t>
            </a:r>
            <a:endParaRPr lang="en-IN" dirty="0"/>
          </a:p>
        </p:txBody>
      </p:sp>
      <p:sp>
        <p:nvSpPr>
          <p:cNvPr id="3" name="Content Placeholder 2"/>
          <p:cNvSpPr>
            <a:spLocks noGrp="1"/>
          </p:cNvSpPr>
          <p:nvPr>
            <p:ph idx="1"/>
          </p:nvPr>
        </p:nvSpPr>
        <p:spPr/>
        <p:txBody>
          <a:bodyPr/>
          <a:lstStyle/>
          <a:p>
            <a:r>
              <a:rPr lang="en-IN" dirty="0" smtClean="0"/>
              <a:t>a*</a:t>
            </a:r>
            <a:r>
              <a:rPr lang="en-IN" dirty="0" err="1" smtClean="0"/>
              <a:t>b+c-d</a:t>
            </a:r>
            <a:endParaRPr lang="en-IN" dirty="0" smtClean="0"/>
          </a:p>
          <a:p>
            <a:r>
              <a:rPr lang="en-IN" dirty="0" smtClean="0"/>
              <a:t>*ab</a:t>
            </a:r>
          </a:p>
          <a:p>
            <a:r>
              <a:rPr lang="en-IN" dirty="0" smtClean="0"/>
              <a:t>+*</a:t>
            </a:r>
            <a:r>
              <a:rPr lang="en-IN" dirty="0" err="1" smtClean="0"/>
              <a:t>abc</a:t>
            </a:r>
            <a:endParaRPr lang="en-IN" dirty="0" smtClean="0"/>
          </a:p>
          <a:p>
            <a:r>
              <a:rPr lang="en-IN" dirty="0" smtClean="0"/>
              <a:t>-+*</a:t>
            </a:r>
            <a:r>
              <a:rPr lang="en-IN" dirty="0" err="1" smtClean="0"/>
              <a:t>abcd</a:t>
            </a:r>
            <a:endParaRPr lang="en-IN" dirty="0"/>
          </a:p>
        </p:txBody>
      </p:sp>
    </p:spTree>
    <p:extLst>
      <p:ext uri="{BB962C8B-B14F-4D97-AF65-F5344CB8AC3E}">
        <p14:creationId xmlns:p14="http://schemas.microsoft.com/office/powerpoint/2010/main" val="1038384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a:xfrm>
            <a:off x="838200" y="1262129"/>
            <a:ext cx="10515600" cy="4889076"/>
          </a:xfrm>
        </p:spPr>
        <p:txBody>
          <a:bodyPr/>
          <a:lstStyle/>
          <a:p>
            <a:r>
              <a:rPr lang="en-IN" dirty="0"/>
              <a:t>a*(</a:t>
            </a:r>
            <a:r>
              <a:rPr lang="en-IN" dirty="0" err="1"/>
              <a:t>b+c</a:t>
            </a:r>
            <a:r>
              <a:rPr lang="en-IN" dirty="0"/>
              <a:t>)-d</a:t>
            </a:r>
          </a:p>
          <a:p>
            <a:r>
              <a:rPr lang="en-IN" dirty="0" smtClean="0"/>
              <a:t>Prefix expression is :  -*</a:t>
            </a:r>
            <a:r>
              <a:rPr lang="en-IN" dirty="0" err="1" smtClean="0"/>
              <a:t>a+bcd</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12796923"/>
              </p:ext>
            </p:extLst>
          </p:nvPr>
        </p:nvGraphicFramePr>
        <p:xfrm>
          <a:off x="1205932" y="2308451"/>
          <a:ext cx="9150596" cy="4333240"/>
        </p:xfrm>
        <a:graphic>
          <a:graphicData uri="http://schemas.openxmlformats.org/drawingml/2006/table">
            <a:tbl>
              <a:tblPr firstRow="1" bandRow="1">
                <a:tableStyleId>{5C22544A-7EE6-4342-B048-85BDC9FD1C3A}</a:tableStyleId>
              </a:tblPr>
              <a:tblGrid>
                <a:gridCol w="1638794"/>
                <a:gridCol w="1733797"/>
                <a:gridCol w="1068779"/>
                <a:gridCol w="4709226"/>
              </a:tblGrid>
              <a:tr h="370840">
                <a:tc>
                  <a:txBody>
                    <a:bodyPr/>
                    <a:lstStyle/>
                    <a:p>
                      <a:r>
                        <a:rPr lang="en-IN" dirty="0" smtClean="0"/>
                        <a:t>Character</a:t>
                      </a:r>
                      <a:r>
                        <a:rPr lang="en-IN" baseline="0" dirty="0" smtClean="0"/>
                        <a:t> read</a:t>
                      </a:r>
                      <a:endParaRPr lang="en-IN" dirty="0"/>
                    </a:p>
                  </a:txBody>
                  <a:tcPr/>
                </a:tc>
                <a:tc>
                  <a:txBody>
                    <a:bodyPr/>
                    <a:lstStyle/>
                    <a:p>
                      <a:r>
                        <a:rPr lang="en-IN" dirty="0" smtClean="0"/>
                        <a:t>Stack content</a:t>
                      </a:r>
                      <a:endParaRPr lang="en-IN" dirty="0"/>
                    </a:p>
                  </a:txBody>
                  <a:tcPr/>
                </a:tc>
                <a:tc>
                  <a:txBody>
                    <a:bodyPr/>
                    <a:lstStyle/>
                    <a:p>
                      <a:r>
                        <a:rPr lang="en-IN" dirty="0" smtClean="0"/>
                        <a:t>output</a:t>
                      </a:r>
                      <a:endParaRPr lang="en-IN" dirty="0"/>
                    </a:p>
                  </a:txBody>
                  <a:tcPr/>
                </a:tc>
                <a:tc>
                  <a:txBody>
                    <a:bodyPr/>
                    <a:lstStyle/>
                    <a:p>
                      <a:r>
                        <a:rPr lang="en-IN" dirty="0" smtClean="0"/>
                        <a:t>comments</a:t>
                      </a:r>
                      <a:endParaRPr lang="en-IN" dirty="0"/>
                    </a:p>
                  </a:txBody>
                  <a:tcPr/>
                </a:tc>
              </a:tr>
              <a:tr h="370840">
                <a:tc>
                  <a:txBody>
                    <a:bodyPr/>
                    <a:lstStyle/>
                    <a:p>
                      <a:r>
                        <a:rPr lang="en-IN" dirty="0" smtClean="0"/>
                        <a:t>d</a:t>
                      </a:r>
                      <a:endParaRPr lang="en-IN" dirty="0"/>
                    </a:p>
                  </a:txBody>
                  <a:tcPr/>
                </a:tc>
                <a:tc>
                  <a:txBody>
                    <a:bodyPr/>
                    <a:lstStyle/>
                    <a:p>
                      <a:endParaRPr lang="en-IN" dirty="0"/>
                    </a:p>
                  </a:txBody>
                  <a:tcPr/>
                </a:tc>
                <a:tc>
                  <a:txBody>
                    <a:bodyPr/>
                    <a:lstStyle/>
                    <a:p>
                      <a:r>
                        <a:rPr lang="en-IN" dirty="0" smtClean="0"/>
                        <a:t>d</a:t>
                      </a:r>
                      <a:endParaRPr lang="en-IN" dirty="0"/>
                    </a:p>
                  </a:txBody>
                  <a:tcPr/>
                </a:tc>
                <a:tc>
                  <a:txBody>
                    <a:bodyPr/>
                    <a:lstStyle/>
                    <a:p>
                      <a:r>
                        <a:rPr lang="en-IN" baseline="0" dirty="0" smtClean="0"/>
                        <a:t>d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d</a:t>
                      </a:r>
                      <a:endParaRPr lang="en-IN" dirty="0"/>
                    </a:p>
                  </a:txBody>
                  <a:tcPr/>
                </a:tc>
                <a:tc>
                  <a:txBody>
                    <a:bodyPr/>
                    <a:lstStyle/>
                    <a:p>
                      <a:r>
                        <a:rPr lang="en-IN" dirty="0" smtClean="0"/>
                        <a:t>Stack empty, push onto stack</a:t>
                      </a:r>
                      <a:endParaRPr lang="en-IN" dirty="0"/>
                    </a:p>
                  </a:txBody>
                  <a:tcPr/>
                </a:tc>
              </a:tr>
              <a:tr h="18542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d</a:t>
                      </a:r>
                      <a:endParaRPr lang="en-IN" dirty="0"/>
                    </a:p>
                  </a:txBody>
                  <a:tcPr/>
                </a:tc>
                <a:tc>
                  <a:txBody>
                    <a:bodyPr/>
                    <a:lstStyle/>
                    <a:p>
                      <a:r>
                        <a:rPr lang="en-IN" baseline="0" dirty="0" smtClean="0"/>
                        <a:t>), push to stack</a:t>
                      </a:r>
                      <a:endParaRPr lang="en-IN" dirty="0"/>
                    </a:p>
                  </a:txBody>
                  <a:tcPr/>
                </a:tc>
              </a:tr>
              <a:tr h="185420">
                <a:tc>
                  <a:txBody>
                    <a:bodyPr/>
                    <a:lstStyle/>
                    <a:p>
                      <a:r>
                        <a:rPr lang="en-IN" dirty="0" smtClean="0"/>
                        <a:t>c</a:t>
                      </a:r>
                      <a:endParaRPr lang="en-IN" dirty="0"/>
                    </a:p>
                  </a:txBody>
                  <a:tcPr/>
                </a:tc>
                <a:tc>
                  <a:txBody>
                    <a:bodyPr/>
                    <a:lstStyle/>
                    <a:p>
                      <a:r>
                        <a:rPr lang="en-IN" dirty="0" smtClean="0"/>
                        <a:t>-)</a:t>
                      </a:r>
                      <a:endParaRPr lang="en-IN" dirty="0"/>
                    </a:p>
                  </a:txBody>
                  <a:tcPr/>
                </a:tc>
                <a:tc>
                  <a:txBody>
                    <a:bodyPr/>
                    <a:lstStyle/>
                    <a:p>
                      <a:r>
                        <a:rPr lang="en-IN" dirty="0" smtClean="0"/>
                        <a:t>dc</a:t>
                      </a:r>
                      <a:endParaRPr lang="en-IN" dirty="0"/>
                    </a:p>
                  </a:txBody>
                  <a:tcPr/>
                </a:tc>
                <a:tc>
                  <a:txBody>
                    <a:bodyPr/>
                    <a:lstStyle/>
                    <a:p>
                      <a:r>
                        <a:rPr lang="en-IN" baseline="0" dirty="0" smtClean="0"/>
                        <a:t>c - operand</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smtClean="0"/>
                        <a:t>dc</a:t>
                      </a:r>
                      <a:endParaRPr lang="en-IN" dirty="0"/>
                    </a:p>
                  </a:txBody>
                  <a:tcPr/>
                </a:tc>
                <a:tc>
                  <a:txBody>
                    <a:bodyPr/>
                    <a:lstStyle/>
                    <a:p>
                      <a:r>
                        <a:rPr lang="en-IN" dirty="0" smtClean="0"/>
                        <a:t>push +</a:t>
                      </a:r>
                      <a:endParaRPr lang="en-IN" dirty="0"/>
                    </a:p>
                  </a:txBody>
                  <a:tcPr/>
                </a:tc>
              </a:tr>
              <a:tr h="185420">
                <a:tc>
                  <a:txBody>
                    <a:bodyPr/>
                    <a:lstStyle/>
                    <a:p>
                      <a:r>
                        <a:rPr lang="en-IN" dirty="0" smtClean="0"/>
                        <a:t>b</a:t>
                      </a:r>
                      <a:endParaRPr lang="en-IN" dirty="0"/>
                    </a:p>
                  </a:txBody>
                  <a:tcPr/>
                </a:tc>
                <a:tc>
                  <a:txBody>
                    <a:bodyPr/>
                    <a:lstStyle/>
                    <a:p>
                      <a:r>
                        <a:rPr lang="en-IN" dirty="0" smtClean="0"/>
                        <a:t>-)+</a:t>
                      </a:r>
                      <a:endParaRPr lang="en-IN" dirty="0"/>
                    </a:p>
                  </a:txBody>
                  <a:tcPr/>
                </a:tc>
                <a:tc>
                  <a:txBody>
                    <a:bodyPr/>
                    <a:lstStyle/>
                    <a:p>
                      <a:r>
                        <a:rPr lang="en-IN" dirty="0" err="1" smtClean="0"/>
                        <a:t>dcb</a:t>
                      </a:r>
                      <a:endParaRPr lang="en-IN" dirty="0"/>
                    </a:p>
                  </a:txBody>
                  <a:tcPr/>
                </a:tc>
                <a:tc>
                  <a:txBody>
                    <a:bodyPr/>
                    <a:lstStyle/>
                    <a:p>
                      <a:r>
                        <a:rPr lang="en-IN" baseline="0" dirty="0" smtClean="0"/>
                        <a:t>b - operand</a:t>
                      </a:r>
                      <a:endParaRPr lang="en-IN" dirty="0"/>
                    </a:p>
                  </a:txBody>
                  <a:tcPr/>
                </a:tc>
              </a:tr>
              <a:tr h="18542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err="1" smtClean="0"/>
                        <a:t>dcb</a:t>
                      </a:r>
                      <a:r>
                        <a:rPr lang="en-IN" dirty="0" smtClean="0"/>
                        <a:t>+</a:t>
                      </a:r>
                      <a:endParaRPr lang="en-IN" dirty="0"/>
                    </a:p>
                  </a:txBody>
                  <a:tcPr/>
                </a:tc>
                <a:tc>
                  <a:txBody>
                    <a:bodyPr/>
                    <a:lstStyle/>
                    <a:p>
                      <a:r>
                        <a:rPr lang="en-IN" dirty="0" smtClean="0"/>
                        <a:t>Pop all</a:t>
                      </a:r>
                      <a:r>
                        <a:rPr lang="en-IN" baseline="0" dirty="0" smtClean="0"/>
                        <a:t> operators until ) symbol is read, discard both </a:t>
                      </a:r>
                      <a:r>
                        <a:rPr lang="en-IN" baseline="0" dirty="0" err="1" smtClean="0"/>
                        <a:t>paranthesis</a:t>
                      </a:r>
                      <a:r>
                        <a:rPr lang="en-IN" baseline="0" dirty="0" smtClean="0"/>
                        <a:t> on the output</a:t>
                      </a:r>
                      <a:endParaRPr lang="en-IN" dirty="0"/>
                    </a:p>
                  </a:txBody>
                  <a:tcPr/>
                </a:tc>
              </a:tr>
              <a:tr h="370840">
                <a:tc>
                  <a:txBody>
                    <a:bodyPr/>
                    <a:lstStyle/>
                    <a:p>
                      <a:r>
                        <a:rPr lang="en-IN" dirty="0" smtClean="0"/>
                        <a:t>*</a:t>
                      </a:r>
                      <a:endParaRPr lang="en-IN" dirty="0"/>
                    </a:p>
                  </a:txBody>
                  <a:tcPr/>
                </a:tc>
                <a:tc>
                  <a:txBody>
                    <a:bodyPr/>
                    <a:lstStyle/>
                    <a:p>
                      <a:r>
                        <a:rPr lang="en-IN" dirty="0" smtClean="0"/>
                        <a:t>-*</a:t>
                      </a:r>
                      <a:endParaRPr lang="en-IN" dirty="0"/>
                    </a:p>
                  </a:txBody>
                  <a:tcPr/>
                </a:tc>
                <a:tc>
                  <a:txBody>
                    <a:bodyPr/>
                    <a:lstStyle/>
                    <a:p>
                      <a:r>
                        <a:rPr lang="en-IN" dirty="0" err="1" smtClean="0"/>
                        <a:t>dcb</a:t>
                      </a:r>
                      <a:r>
                        <a:rPr lang="en-IN" dirty="0" smtClean="0"/>
                        <a:t>+</a:t>
                      </a:r>
                      <a:endParaRPr lang="en-IN" dirty="0"/>
                    </a:p>
                  </a:txBody>
                  <a:tcPr/>
                </a:tc>
                <a:tc>
                  <a:txBody>
                    <a:bodyPr/>
                    <a:lstStyle/>
                    <a:p>
                      <a:r>
                        <a:rPr lang="en-IN" dirty="0" smtClean="0"/>
                        <a:t>-</a:t>
                      </a:r>
                      <a:r>
                        <a:rPr lang="en-IN" baseline="0" dirty="0" smtClean="0"/>
                        <a:t>, low </a:t>
                      </a:r>
                      <a:r>
                        <a:rPr lang="en-IN" baseline="0" dirty="0" err="1" smtClean="0"/>
                        <a:t>priority,so</a:t>
                      </a:r>
                      <a:r>
                        <a:rPr lang="en-IN" baseline="0" dirty="0" smtClean="0"/>
                        <a:t>,</a:t>
                      </a:r>
                      <a:r>
                        <a:rPr lang="en-IN" dirty="0" smtClean="0"/>
                        <a:t> push *</a:t>
                      </a:r>
                      <a:endParaRPr lang="en-IN" dirty="0"/>
                    </a:p>
                  </a:txBody>
                  <a:tcPr/>
                </a:tc>
              </a:tr>
              <a:tr h="370840">
                <a:tc>
                  <a:txBody>
                    <a:bodyPr/>
                    <a:lstStyle/>
                    <a:p>
                      <a:r>
                        <a:rPr lang="en-IN" dirty="0" smtClean="0"/>
                        <a:t>a</a:t>
                      </a:r>
                      <a:endParaRPr lang="en-IN" dirty="0"/>
                    </a:p>
                  </a:txBody>
                  <a:tcPr/>
                </a:tc>
                <a:tc>
                  <a:txBody>
                    <a:bodyPr/>
                    <a:lstStyle/>
                    <a:p>
                      <a:r>
                        <a:rPr lang="en-IN" dirty="0" smtClean="0"/>
                        <a:t>-*</a:t>
                      </a:r>
                      <a:endParaRPr lang="en-IN" dirty="0"/>
                    </a:p>
                  </a:txBody>
                  <a:tcPr/>
                </a:tc>
                <a:tc>
                  <a:txBody>
                    <a:bodyPr/>
                    <a:lstStyle/>
                    <a:p>
                      <a:r>
                        <a:rPr lang="en-IN" dirty="0" err="1" smtClean="0"/>
                        <a:t>dcb+a</a:t>
                      </a:r>
                      <a:endParaRPr lang="en-IN" dirty="0"/>
                    </a:p>
                  </a:txBody>
                  <a:tcPr/>
                </a:tc>
                <a:tc>
                  <a:txBody>
                    <a:bodyPr/>
                    <a:lstStyle/>
                    <a:p>
                      <a:r>
                        <a:rPr lang="en-IN" baseline="0" dirty="0" smtClean="0"/>
                        <a:t>a– operand</a:t>
                      </a:r>
                    </a:p>
                  </a:txBody>
                  <a:tcPr/>
                </a:tc>
              </a:tr>
              <a:tr h="370840">
                <a:tc>
                  <a:txBody>
                    <a:bodyPr/>
                    <a:lstStyle/>
                    <a:p>
                      <a:r>
                        <a:rPr lang="en-IN" dirty="0" smtClean="0"/>
                        <a:t>End</a:t>
                      </a:r>
                      <a:r>
                        <a:rPr lang="en-IN" baseline="0" dirty="0" smtClean="0"/>
                        <a:t> of </a:t>
                      </a:r>
                      <a:r>
                        <a:rPr lang="en-IN" baseline="0" dirty="0" err="1" smtClean="0"/>
                        <a:t>exp</a:t>
                      </a:r>
                      <a:endParaRPr lang="en-IN" dirty="0"/>
                    </a:p>
                  </a:txBody>
                  <a:tcPr/>
                </a:tc>
                <a:tc>
                  <a:txBody>
                    <a:bodyPr/>
                    <a:lstStyle/>
                    <a:p>
                      <a:endParaRPr lang="en-IN" dirty="0"/>
                    </a:p>
                  </a:txBody>
                  <a:tcPr/>
                </a:tc>
                <a:tc>
                  <a:txBody>
                    <a:bodyPr/>
                    <a:lstStyle/>
                    <a:p>
                      <a:r>
                        <a:rPr lang="en-IN" dirty="0" err="1" smtClean="0"/>
                        <a:t>dcb+a</a:t>
                      </a:r>
                      <a:r>
                        <a:rPr lang="en-IN" dirty="0" smtClean="0"/>
                        <a:t>*-</a:t>
                      </a:r>
                      <a:endParaRPr lang="en-IN" dirty="0"/>
                    </a:p>
                  </a:txBody>
                  <a:tcPr/>
                </a:tc>
                <a:tc>
                  <a:txBody>
                    <a:bodyPr/>
                    <a:lstStyle/>
                    <a:p>
                      <a:r>
                        <a:rPr lang="en-IN" baseline="0" dirty="0" smtClean="0"/>
                        <a:t>Pop all operators and place it on the output</a:t>
                      </a:r>
                    </a:p>
                  </a:txBody>
                  <a:tcPr/>
                </a:tc>
              </a:tr>
            </a:tbl>
          </a:graphicData>
        </a:graphic>
      </p:graphicFrame>
    </p:spTree>
    <p:extLst>
      <p:ext uri="{BB962C8B-B14F-4D97-AF65-F5344CB8AC3E}">
        <p14:creationId xmlns:p14="http://schemas.microsoft.com/office/powerpoint/2010/main" val="38026368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a:xfrm>
            <a:off x="838200" y="1825625"/>
            <a:ext cx="10515600" cy="4742600"/>
          </a:xfrm>
        </p:spPr>
        <p:txBody>
          <a:bodyPr/>
          <a:lstStyle/>
          <a:p>
            <a:pPr algn="just"/>
            <a:r>
              <a:rPr lang="en-IN" dirty="0" smtClean="0"/>
              <a:t>Data Structure is the way of organising the data in the memory and also defining the relationship between individual data items stored.</a:t>
            </a:r>
          </a:p>
          <a:p>
            <a:pPr algn="just"/>
            <a:endParaRPr lang="en-IN" dirty="0"/>
          </a:p>
        </p:txBody>
      </p:sp>
      <p:grpSp>
        <p:nvGrpSpPr>
          <p:cNvPr id="29" name="Group 28"/>
          <p:cNvGrpSpPr/>
          <p:nvPr/>
        </p:nvGrpSpPr>
        <p:grpSpPr>
          <a:xfrm>
            <a:off x="2907674" y="2833352"/>
            <a:ext cx="6197689" cy="3478547"/>
            <a:chOff x="2907674" y="3524675"/>
            <a:chExt cx="4389147" cy="2274977"/>
          </a:xfrm>
        </p:grpSpPr>
        <p:sp>
          <p:nvSpPr>
            <p:cNvPr id="5" name="Rectangle 4"/>
            <p:cNvSpPr/>
            <p:nvPr/>
          </p:nvSpPr>
          <p:spPr>
            <a:xfrm>
              <a:off x="2907674" y="4266127"/>
              <a:ext cx="1219200" cy="676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DATA STRUCTURES</a:t>
              </a:r>
            </a:p>
          </p:txBody>
        </p:sp>
        <p:sp>
          <p:nvSpPr>
            <p:cNvPr id="7" name="Rectangle 6"/>
            <p:cNvSpPr/>
            <p:nvPr/>
          </p:nvSpPr>
          <p:spPr>
            <a:xfrm>
              <a:off x="4412624" y="5066227"/>
              <a:ext cx="1019175"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NON_LINEAR</a:t>
              </a:r>
            </a:p>
          </p:txBody>
        </p:sp>
        <p:sp>
          <p:nvSpPr>
            <p:cNvPr id="8" name="Rectangle 7"/>
            <p:cNvSpPr/>
            <p:nvPr/>
          </p:nvSpPr>
          <p:spPr>
            <a:xfrm>
              <a:off x="4545974" y="3856552"/>
              <a:ext cx="704850" cy="266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LINEAR </a:t>
              </a:r>
            </a:p>
          </p:txBody>
        </p:sp>
        <p:sp>
          <p:nvSpPr>
            <p:cNvPr id="9" name="Rectangle 8"/>
            <p:cNvSpPr/>
            <p:nvPr/>
          </p:nvSpPr>
          <p:spPr>
            <a:xfrm>
              <a:off x="5755649" y="5494852"/>
              <a:ext cx="828675"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GRAPHS</a:t>
              </a:r>
            </a:p>
          </p:txBody>
        </p:sp>
        <p:sp>
          <p:nvSpPr>
            <p:cNvPr id="10" name="Rectangle 9"/>
            <p:cNvSpPr/>
            <p:nvPr/>
          </p:nvSpPr>
          <p:spPr>
            <a:xfrm>
              <a:off x="5677571" y="4780477"/>
              <a:ext cx="857250"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effectLst/>
                  <a:ea typeface="Calibri" panose="020F0502020204030204" pitchFamily="34" charset="0"/>
                  <a:cs typeface="Times New Roman" panose="02020603050405020304" pitchFamily="18" charset="0"/>
                </a:rPr>
                <a:t>TREES</a:t>
              </a:r>
            </a:p>
          </p:txBody>
        </p:sp>
        <p:sp>
          <p:nvSpPr>
            <p:cNvPr id="12" name="Rectangle 11"/>
            <p:cNvSpPr/>
            <p:nvPr/>
          </p:nvSpPr>
          <p:spPr>
            <a:xfrm>
              <a:off x="5772821" y="3524675"/>
              <a:ext cx="1524000" cy="352425"/>
            </a:xfrm>
            <a:prstGeom prst="rect">
              <a:avLst/>
            </a:prstGeom>
            <a:solidFill>
              <a:srgbClr val="5B9BD5"/>
            </a:solidFill>
            <a:ln w="12700" cap="flat" cmpd="sng" algn="ctr">
              <a:solidFill>
                <a:srgbClr val="5B9BD5">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IN" sz="1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LISTS, STACKS, QUEUES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5" name="Straight Arrow Connector 14"/>
            <p:cNvCxnSpPr/>
            <p:nvPr/>
          </p:nvCxnSpPr>
          <p:spPr>
            <a:xfrm flipV="1">
              <a:off x="4136399" y="4132777"/>
              <a:ext cx="752475" cy="342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a:off x="4117349" y="4542352"/>
              <a:ext cx="742950" cy="5429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p:nvPr/>
          </p:nvCxnSpPr>
          <p:spPr>
            <a:xfrm flipV="1">
              <a:off x="5412749" y="4990027"/>
              <a:ext cx="304800" cy="2476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p:cNvCxnSpPr/>
            <p:nvPr/>
          </p:nvCxnSpPr>
          <p:spPr>
            <a:xfrm>
              <a:off x="5450849" y="5209102"/>
              <a:ext cx="304800" cy="2857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p:cNvCxnSpPr>
              <a:stCxn id="8" idx="3"/>
              <a:endCxn id="12" idx="1"/>
            </p:cNvCxnSpPr>
            <p:nvPr/>
          </p:nvCxnSpPr>
          <p:spPr>
            <a:xfrm flipV="1">
              <a:off x="5250824" y="3700888"/>
              <a:ext cx="521997" cy="289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4797823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Manual Explanation</a:t>
            </a:r>
            <a:endParaRPr lang="en-IN" dirty="0"/>
          </a:p>
        </p:txBody>
      </p:sp>
      <p:sp>
        <p:nvSpPr>
          <p:cNvPr id="3" name="Content Placeholder 2"/>
          <p:cNvSpPr>
            <a:spLocks noGrp="1"/>
          </p:cNvSpPr>
          <p:nvPr>
            <p:ph idx="1"/>
          </p:nvPr>
        </p:nvSpPr>
        <p:spPr/>
        <p:txBody>
          <a:bodyPr/>
          <a:lstStyle/>
          <a:p>
            <a:r>
              <a:rPr lang="en-IN" dirty="0"/>
              <a:t>a*(</a:t>
            </a:r>
            <a:r>
              <a:rPr lang="en-IN" dirty="0" err="1"/>
              <a:t>b+c</a:t>
            </a:r>
            <a:r>
              <a:rPr lang="en-IN" dirty="0"/>
              <a:t>)-</a:t>
            </a:r>
            <a:r>
              <a:rPr lang="en-IN" dirty="0" smtClean="0"/>
              <a:t>d</a:t>
            </a:r>
          </a:p>
          <a:p>
            <a:r>
              <a:rPr lang="en-IN" dirty="0" smtClean="0"/>
              <a:t>+</a:t>
            </a:r>
            <a:r>
              <a:rPr lang="en-IN" dirty="0" err="1" smtClean="0"/>
              <a:t>bc</a:t>
            </a:r>
            <a:endParaRPr lang="en-IN" dirty="0" smtClean="0"/>
          </a:p>
          <a:p>
            <a:r>
              <a:rPr lang="en-IN" dirty="0" smtClean="0"/>
              <a:t>*</a:t>
            </a:r>
            <a:r>
              <a:rPr lang="en-IN" dirty="0" err="1" smtClean="0"/>
              <a:t>a+bc</a:t>
            </a:r>
            <a:endParaRPr lang="en-IN" dirty="0" smtClean="0"/>
          </a:p>
          <a:p>
            <a:r>
              <a:rPr lang="en-IN" dirty="0" smtClean="0"/>
              <a:t>-*</a:t>
            </a:r>
            <a:r>
              <a:rPr lang="en-IN" dirty="0" err="1" smtClean="0"/>
              <a:t>a+bcd</a:t>
            </a:r>
            <a:endParaRPr lang="en-IN" dirty="0"/>
          </a:p>
        </p:txBody>
      </p:sp>
    </p:spTree>
    <p:extLst>
      <p:ext uri="{BB962C8B-B14F-4D97-AF65-F5344CB8AC3E}">
        <p14:creationId xmlns:p14="http://schemas.microsoft.com/office/powerpoint/2010/main" val="1776597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of postfix expression</a:t>
            </a:r>
            <a:endParaRPr lang="en-IN" dirty="0"/>
          </a:p>
        </p:txBody>
      </p:sp>
      <p:sp>
        <p:nvSpPr>
          <p:cNvPr id="3" name="Content Placeholder 2"/>
          <p:cNvSpPr>
            <a:spLocks noGrp="1"/>
          </p:cNvSpPr>
          <p:nvPr>
            <p:ph idx="1"/>
          </p:nvPr>
        </p:nvSpPr>
        <p:spPr/>
        <p:txBody>
          <a:bodyPr/>
          <a:lstStyle/>
          <a:p>
            <a:pPr algn="just"/>
            <a:r>
              <a:rPr lang="en-IN" dirty="0" smtClean="0"/>
              <a:t>Read the postfix expression character by character.</a:t>
            </a:r>
          </a:p>
          <a:p>
            <a:pPr algn="just"/>
            <a:r>
              <a:rPr lang="en-IN" dirty="0" smtClean="0"/>
              <a:t>If the character read is an operand push its value to the stack.</a:t>
            </a:r>
          </a:p>
          <a:p>
            <a:pPr algn="just"/>
            <a:r>
              <a:rPr lang="en-IN" dirty="0" smtClean="0"/>
              <a:t>If the character read is an operator, pop top two values from the stack and apply the operator to the values and push the resultant value back to the stack.</a:t>
            </a:r>
            <a:endParaRPr lang="en-IN" dirty="0"/>
          </a:p>
        </p:txBody>
      </p:sp>
    </p:spTree>
    <p:extLst>
      <p:ext uri="{BB962C8B-B14F-4D97-AF65-F5344CB8AC3E}">
        <p14:creationId xmlns:p14="http://schemas.microsoft.com/office/powerpoint/2010/main" val="63809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Example</a:t>
            </a:r>
            <a:endParaRPr lang="en-IN" dirty="0"/>
          </a:p>
        </p:txBody>
      </p:sp>
      <p:sp>
        <p:nvSpPr>
          <p:cNvPr id="3" name="Content Placeholder 2"/>
          <p:cNvSpPr>
            <a:spLocks noGrp="1"/>
          </p:cNvSpPr>
          <p:nvPr>
            <p:ph idx="1"/>
          </p:nvPr>
        </p:nvSpPr>
        <p:spPr/>
        <p:txBody>
          <a:bodyPr/>
          <a:lstStyle/>
          <a:p>
            <a:r>
              <a:rPr lang="en-IN" dirty="0" smtClean="0"/>
              <a:t>ab*</a:t>
            </a:r>
            <a:r>
              <a:rPr lang="en-IN" dirty="0" err="1" smtClean="0"/>
              <a:t>c+d</a:t>
            </a:r>
            <a:r>
              <a:rPr lang="en-IN" dirty="0" smtClean="0"/>
              <a:t>-, a=5, b=3, c=2,d=8</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169882699"/>
              </p:ext>
            </p:extLst>
          </p:nvPr>
        </p:nvGraphicFramePr>
        <p:xfrm>
          <a:off x="941231" y="2839403"/>
          <a:ext cx="8081817" cy="3505200"/>
        </p:xfrm>
        <a:graphic>
          <a:graphicData uri="http://schemas.openxmlformats.org/drawingml/2006/table">
            <a:tbl>
              <a:tblPr firstRow="1" bandRow="1">
                <a:tableStyleId>{5C22544A-7EE6-4342-B048-85BDC9FD1C3A}</a:tableStyleId>
              </a:tblPr>
              <a:tblGrid>
                <a:gridCol w="1638794"/>
                <a:gridCol w="1733797"/>
                <a:gridCol w="4709226"/>
              </a:tblGrid>
              <a:tr h="370840">
                <a:tc>
                  <a:txBody>
                    <a:bodyPr/>
                    <a:lstStyle/>
                    <a:p>
                      <a:r>
                        <a:rPr lang="en-IN" dirty="0" smtClean="0"/>
                        <a:t>Character</a:t>
                      </a:r>
                      <a:r>
                        <a:rPr lang="en-IN" baseline="0" dirty="0" smtClean="0"/>
                        <a:t> read</a:t>
                      </a:r>
                      <a:endParaRPr lang="en-IN" dirty="0"/>
                    </a:p>
                  </a:txBody>
                  <a:tcPr/>
                </a:tc>
                <a:tc>
                  <a:txBody>
                    <a:bodyPr/>
                    <a:lstStyle/>
                    <a:p>
                      <a:r>
                        <a:rPr lang="en-IN" dirty="0" smtClean="0"/>
                        <a:t>Stack content</a:t>
                      </a:r>
                      <a:endParaRPr lang="en-IN" dirty="0"/>
                    </a:p>
                  </a:txBody>
                  <a:tcPr/>
                </a:tc>
                <a:tc>
                  <a:txBody>
                    <a:bodyPr/>
                    <a:lstStyle/>
                    <a:p>
                      <a:r>
                        <a:rPr lang="en-IN" dirty="0" smtClean="0"/>
                        <a:t>comments</a:t>
                      </a:r>
                      <a:endParaRPr lang="en-IN" dirty="0"/>
                    </a:p>
                  </a:txBody>
                  <a:tcPr/>
                </a:tc>
              </a:tr>
              <a:tr h="370840">
                <a:tc>
                  <a:txBody>
                    <a:bodyPr/>
                    <a:lstStyle/>
                    <a:p>
                      <a:r>
                        <a:rPr lang="en-IN" dirty="0" smtClean="0"/>
                        <a:t>a</a:t>
                      </a:r>
                      <a:endParaRPr lang="en-IN" dirty="0"/>
                    </a:p>
                  </a:txBody>
                  <a:tcPr/>
                </a:tc>
                <a:tc>
                  <a:txBody>
                    <a:bodyPr/>
                    <a:lstStyle/>
                    <a:p>
                      <a:r>
                        <a:rPr lang="en-IN" dirty="0" smtClean="0"/>
                        <a:t>5</a:t>
                      </a:r>
                      <a:endParaRPr lang="en-IN" dirty="0"/>
                    </a:p>
                  </a:txBody>
                  <a:tcPr/>
                </a:tc>
                <a:tc>
                  <a:txBody>
                    <a:bodyPr/>
                    <a:lstStyle/>
                    <a:p>
                      <a:r>
                        <a:rPr lang="en-IN" baseline="0" dirty="0" smtClean="0"/>
                        <a:t>a – operand, push its value</a:t>
                      </a:r>
                      <a:endParaRPr lang="en-IN" dirty="0"/>
                    </a:p>
                  </a:txBody>
                  <a:tcPr/>
                </a:tc>
              </a:tr>
              <a:tr h="370840">
                <a:tc>
                  <a:txBody>
                    <a:bodyPr/>
                    <a:lstStyle/>
                    <a:p>
                      <a:r>
                        <a:rPr lang="en-IN" dirty="0" smtClean="0"/>
                        <a:t>b</a:t>
                      </a:r>
                      <a:endParaRPr lang="en-IN" dirty="0"/>
                    </a:p>
                  </a:txBody>
                  <a:tcPr/>
                </a:tc>
                <a:tc>
                  <a:txBody>
                    <a:bodyPr/>
                    <a:lstStyle/>
                    <a:p>
                      <a:r>
                        <a:rPr lang="en-IN" dirty="0" smtClean="0"/>
                        <a:t>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b – operand, push its value</a:t>
                      </a:r>
                      <a:endParaRPr lang="en-IN" dirty="0" smtClean="0"/>
                    </a:p>
                  </a:txBody>
                  <a:tcPr/>
                </a:tc>
              </a:tr>
              <a:tr h="370840">
                <a:tc>
                  <a:txBody>
                    <a:bodyPr/>
                    <a:lstStyle/>
                    <a:p>
                      <a:r>
                        <a:rPr lang="en-IN" dirty="0" smtClean="0"/>
                        <a:t>*</a:t>
                      </a:r>
                      <a:endParaRPr lang="en-IN" dirty="0"/>
                    </a:p>
                  </a:txBody>
                  <a:tcPr/>
                </a:tc>
                <a:tc>
                  <a:txBody>
                    <a:bodyPr/>
                    <a:lstStyle/>
                    <a:p>
                      <a:r>
                        <a:rPr lang="en-IN" dirty="0" smtClean="0"/>
                        <a:t>15</a:t>
                      </a:r>
                      <a:endParaRPr lang="en-IN" dirty="0"/>
                    </a:p>
                  </a:txBody>
                  <a:tcPr/>
                </a:tc>
                <a:tc>
                  <a:txBody>
                    <a:bodyPr/>
                    <a:lstStyle/>
                    <a:p>
                      <a:r>
                        <a:rPr lang="en-IN" baseline="0" dirty="0" smtClean="0"/>
                        <a:t>Pop 3 and 5, multiply 5 and 3, push result to stack</a:t>
                      </a:r>
                      <a:endParaRPr lang="en-IN" dirty="0"/>
                    </a:p>
                  </a:txBody>
                  <a:tcPr/>
                </a:tc>
              </a:tr>
              <a:tr h="370840">
                <a:tc>
                  <a:txBody>
                    <a:bodyPr/>
                    <a:lstStyle/>
                    <a:p>
                      <a:r>
                        <a:rPr lang="en-IN" dirty="0" smtClean="0"/>
                        <a:t>c</a:t>
                      </a:r>
                      <a:endParaRPr lang="en-IN" dirty="0"/>
                    </a:p>
                  </a:txBody>
                  <a:tcPr/>
                </a:tc>
                <a:tc>
                  <a:txBody>
                    <a:bodyPr/>
                    <a:lstStyle/>
                    <a:p>
                      <a:r>
                        <a:rPr lang="en-IN" dirty="0" smtClean="0"/>
                        <a:t>15</a:t>
                      </a:r>
                      <a:r>
                        <a:rPr lang="en-IN" baseline="0" dirty="0" smtClean="0"/>
                        <a:t> 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c – operand, push its value</a:t>
                      </a:r>
                      <a:endParaRPr lang="en-IN" dirty="0" smtClean="0"/>
                    </a:p>
                  </a:txBody>
                  <a:tcPr/>
                </a:tc>
              </a:tr>
              <a:tr h="370840">
                <a:tc>
                  <a:txBody>
                    <a:bodyPr/>
                    <a:lstStyle/>
                    <a:p>
                      <a:r>
                        <a:rPr lang="en-IN" dirty="0" smtClean="0"/>
                        <a:t>+</a:t>
                      </a:r>
                      <a:endParaRPr lang="en-IN" dirty="0"/>
                    </a:p>
                  </a:txBody>
                  <a:tcPr/>
                </a:tc>
                <a:tc>
                  <a:txBody>
                    <a:bodyPr/>
                    <a:lstStyle/>
                    <a:p>
                      <a:r>
                        <a:rPr lang="en-IN" dirty="0" smtClean="0"/>
                        <a:t>17</a:t>
                      </a:r>
                      <a:endParaRPr lang="en-IN" dirty="0"/>
                    </a:p>
                  </a:txBody>
                  <a:tcPr/>
                </a:tc>
                <a:tc>
                  <a:txBody>
                    <a:bodyPr/>
                    <a:lstStyle/>
                    <a:p>
                      <a:r>
                        <a:rPr lang="en-IN" baseline="0" dirty="0" smtClean="0"/>
                        <a:t>Pop 2 and 15, add 15 and 2, push result to stack</a:t>
                      </a:r>
                      <a:endParaRPr lang="en-IN" dirty="0"/>
                    </a:p>
                  </a:txBody>
                  <a:tcPr/>
                </a:tc>
              </a:tr>
              <a:tr h="370840">
                <a:tc>
                  <a:txBody>
                    <a:bodyPr/>
                    <a:lstStyle/>
                    <a:p>
                      <a:r>
                        <a:rPr lang="en-IN" dirty="0" smtClean="0"/>
                        <a:t>d</a:t>
                      </a:r>
                      <a:endParaRPr lang="en-IN" dirty="0"/>
                    </a:p>
                  </a:txBody>
                  <a:tcPr/>
                </a:tc>
                <a:tc>
                  <a:txBody>
                    <a:bodyPr/>
                    <a:lstStyle/>
                    <a:p>
                      <a:r>
                        <a:rPr lang="en-IN" dirty="0" smtClean="0"/>
                        <a:t>17</a:t>
                      </a:r>
                      <a:r>
                        <a:rPr lang="en-IN" baseline="0" dirty="0" smtClean="0"/>
                        <a:t> 8</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d – operand, push its value</a:t>
                      </a:r>
                      <a:endParaRPr lang="en-IN" dirty="0" smtClean="0"/>
                    </a:p>
                  </a:txBody>
                  <a:tcPr/>
                </a:tc>
              </a:tr>
              <a:tr h="370840">
                <a:tc>
                  <a:txBody>
                    <a:bodyPr/>
                    <a:lstStyle/>
                    <a:p>
                      <a:r>
                        <a:rPr lang="en-IN" dirty="0" smtClean="0"/>
                        <a:t>-</a:t>
                      </a:r>
                      <a:endParaRPr lang="en-IN" dirty="0"/>
                    </a:p>
                  </a:txBody>
                  <a:tcPr/>
                </a:tc>
                <a:tc>
                  <a:txBody>
                    <a:bodyPr/>
                    <a:lstStyle/>
                    <a:p>
                      <a:r>
                        <a:rPr lang="en-IN" dirty="0" smtClean="0"/>
                        <a:t>9</a:t>
                      </a:r>
                      <a:endParaRPr lang="en-IN" dirty="0"/>
                    </a:p>
                  </a:txBody>
                  <a:tcPr/>
                </a:tc>
                <a:tc>
                  <a:txBody>
                    <a:bodyPr/>
                    <a:lstStyle/>
                    <a:p>
                      <a:r>
                        <a:rPr lang="en-IN" baseline="0" dirty="0" smtClean="0"/>
                        <a:t>Pop 8 and 17, subtract 8 from 17, push result to stack</a:t>
                      </a:r>
                      <a:endParaRPr lang="en-IN" dirty="0"/>
                    </a:p>
                  </a:txBody>
                  <a:tcPr/>
                </a:tc>
              </a:tr>
            </a:tbl>
          </a:graphicData>
        </a:graphic>
      </p:graphicFrame>
    </p:spTree>
    <p:extLst>
      <p:ext uri="{BB962C8B-B14F-4D97-AF65-F5344CB8AC3E}">
        <p14:creationId xmlns:p14="http://schemas.microsoft.com/office/powerpoint/2010/main" val="2605236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Evaluation of Prefix Expression</a:t>
            </a:r>
            <a:endParaRPr lang="en-IN" dirty="0"/>
          </a:p>
        </p:txBody>
      </p:sp>
      <p:sp>
        <p:nvSpPr>
          <p:cNvPr id="3" name="Content Placeholder 2"/>
          <p:cNvSpPr>
            <a:spLocks noGrp="1"/>
          </p:cNvSpPr>
          <p:nvPr>
            <p:ph idx="1"/>
          </p:nvPr>
        </p:nvSpPr>
        <p:spPr/>
        <p:txBody>
          <a:bodyPr/>
          <a:lstStyle/>
          <a:p>
            <a:r>
              <a:rPr lang="en-IN" dirty="0"/>
              <a:t>-+*</a:t>
            </a:r>
            <a:r>
              <a:rPr lang="en-IN" dirty="0" err="1" smtClean="0"/>
              <a:t>abcd</a:t>
            </a:r>
            <a:r>
              <a:rPr lang="en-IN" dirty="0" smtClean="0"/>
              <a:t>, </a:t>
            </a:r>
            <a:r>
              <a:rPr lang="en-IN" dirty="0"/>
              <a:t>, a=5, b=3, </a:t>
            </a:r>
            <a:r>
              <a:rPr lang="en-IN" dirty="0" smtClean="0"/>
              <a:t>c=2,d=8</a:t>
            </a:r>
          </a:p>
          <a:p>
            <a:r>
              <a:rPr lang="en-IN" dirty="0" smtClean="0"/>
              <a:t>Read from reverse</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453115864"/>
              </p:ext>
            </p:extLst>
          </p:nvPr>
        </p:nvGraphicFramePr>
        <p:xfrm>
          <a:off x="941231" y="2839403"/>
          <a:ext cx="8473225" cy="3235960"/>
        </p:xfrm>
        <a:graphic>
          <a:graphicData uri="http://schemas.openxmlformats.org/drawingml/2006/table">
            <a:tbl>
              <a:tblPr firstRow="1" bandRow="1">
                <a:tableStyleId>{5C22544A-7EE6-4342-B048-85BDC9FD1C3A}</a:tableStyleId>
              </a:tblPr>
              <a:tblGrid>
                <a:gridCol w="1718162"/>
                <a:gridCol w="1817766"/>
                <a:gridCol w="4937297"/>
              </a:tblGrid>
              <a:tr h="370840">
                <a:tc>
                  <a:txBody>
                    <a:bodyPr/>
                    <a:lstStyle/>
                    <a:p>
                      <a:r>
                        <a:rPr lang="en-IN" dirty="0" smtClean="0"/>
                        <a:t>Character</a:t>
                      </a:r>
                      <a:r>
                        <a:rPr lang="en-IN" baseline="0" dirty="0" smtClean="0"/>
                        <a:t> read</a:t>
                      </a:r>
                      <a:endParaRPr lang="en-IN" dirty="0"/>
                    </a:p>
                  </a:txBody>
                  <a:tcPr/>
                </a:tc>
                <a:tc>
                  <a:txBody>
                    <a:bodyPr/>
                    <a:lstStyle/>
                    <a:p>
                      <a:r>
                        <a:rPr lang="en-IN" dirty="0" smtClean="0"/>
                        <a:t>Stack content</a:t>
                      </a:r>
                      <a:endParaRPr lang="en-IN" dirty="0"/>
                    </a:p>
                  </a:txBody>
                  <a:tcPr/>
                </a:tc>
                <a:tc>
                  <a:txBody>
                    <a:bodyPr/>
                    <a:lstStyle/>
                    <a:p>
                      <a:r>
                        <a:rPr lang="en-IN" dirty="0" smtClean="0"/>
                        <a:t>comments</a:t>
                      </a:r>
                      <a:endParaRPr lang="en-IN" dirty="0"/>
                    </a:p>
                  </a:txBody>
                  <a:tcPr/>
                </a:tc>
              </a:tr>
              <a:tr h="370840">
                <a:tc>
                  <a:txBody>
                    <a:bodyPr/>
                    <a:lstStyle/>
                    <a:p>
                      <a:r>
                        <a:rPr lang="en-IN" dirty="0" smtClean="0"/>
                        <a:t>d</a:t>
                      </a:r>
                      <a:endParaRPr lang="en-IN" dirty="0"/>
                    </a:p>
                  </a:txBody>
                  <a:tcPr/>
                </a:tc>
                <a:tc>
                  <a:txBody>
                    <a:bodyPr/>
                    <a:lstStyle/>
                    <a:p>
                      <a:r>
                        <a:rPr lang="en-IN" dirty="0" smtClean="0"/>
                        <a:t>8</a:t>
                      </a:r>
                      <a:endParaRPr lang="en-IN" dirty="0"/>
                    </a:p>
                  </a:txBody>
                  <a:tcPr/>
                </a:tc>
                <a:tc>
                  <a:txBody>
                    <a:bodyPr/>
                    <a:lstStyle/>
                    <a:p>
                      <a:r>
                        <a:rPr lang="en-IN" baseline="0" dirty="0" smtClean="0"/>
                        <a:t>d – operand, push its value</a:t>
                      </a:r>
                      <a:endParaRPr lang="en-IN" dirty="0"/>
                    </a:p>
                  </a:txBody>
                  <a:tcPr/>
                </a:tc>
              </a:tr>
              <a:tr h="370840">
                <a:tc>
                  <a:txBody>
                    <a:bodyPr/>
                    <a:lstStyle/>
                    <a:p>
                      <a:r>
                        <a:rPr lang="en-IN" dirty="0" smtClean="0"/>
                        <a:t>c</a:t>
                      </a:r>
                      <a:endParaRPr lang="en-IN" dirty="0"/>
                    </a:p>
                  </a:txBody>
                  <a:tcPr/>
                </a:tc>
                <a:tc>
                  <a:txBody>
                    <a:bodyPr/>
                    <a:lstStyle/>
                    <a:p>
                      <a:r>
                        <a:rPr lang="en-IN" dirty="0" smtClean="0"/>
                        <a:t>8 2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c – operand, push its value</a:t>
                      </a:r>
                      <a:endParaRPr lang="en-IN" dirty="0" smtClean="0"/>
                    </a:p>
                  </a:txBody>
                  <a:tcPr/>
                </a:tc>
              </a:tr>
              <a:tr h="370840">
                <a:tc>
                  <a:txBody>
                    <a:bodyPr/>
                    <a:lstStyle/>
                    <a:p>
                      <a:r>
                        <a:rPr lang="en-IN" dirty="0" smtClean="0"/>
                        <a:t>b</a:t>
                      </a:r>
                      <a:endParaRPr lang="en-IN" dirty="0"/>
                    </a:p>
                  </a:txBody>
                  <a:tcPr/>
                </a:tc>
                <a:tc>
                  <a:txBody>
                    <a:bodyPr/>
                    <a:lstStyle/>
                    <a:p>
                      <a:r>
                        <a:rPr lang="en-IN" dirty="0" smtClean="0"/>
                        <a:t>8</a:t>
                      </a:r>
                      <a:r>
                        <a:rPr lang="en-IN" baseline="0" dirty="0" smtClean="0"/>
                        <a:t> 2 3</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b – operand, push its value</a:t>
                      </a:r>
                      <a:endParaRPr lang="en-IN" dirty="0" smtClean="0"/>
                    </a:p>
                  </a:txBody>
                  <a:tcPr/>
                </a:tc>
              </a:tr>
              <a:tr h="370840">
                <a:tc>
                  <a:txBody>
                    <a:bodyPr/>
                    <a:lstStyle/>
                    <a:p>
                      <a:r>
                        <a:rPr lang="en-IN" dirty="0" smtClean="0"/>
                        <a:t>a</a:t>
                      </a:r>
                      <a:endParaRPr lang="en-IN" dirty="0"/>
                    </a:p>
                  </a:txBody>
                  <a:tcPr/>
                </a:tc>
                <a:tc>
                  <a:txBody>
                    <a:bodyPr/>
                    <a:lstStyle/>
                    <a:p>
                      <a:r>
                        <a:rPr lang="en-IN" dirty="0" smtClean="0"/>
                        <a:t>8</a:t>
                      </a:r>
                      <a:r>
                        <a:rPr lang="en-IN" baseline="0" dirty="0" smtClean="0"/>
                        <a:t> 2 3 5</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aseline="0" dirty="0" smtClean="0"/>
                        <a:t>a– operand, push its value</a:t>
                      </a:r>
                      <a:endParaRPr lang="en-IN" dirty="0" smtClean="0"/>
                    </a:p>
                  </a:txBody>
                  <a:tcPr/>
                </a:tc>
              </a:tr>
              <a:tr h="370840">
                <a:tc>
                  <a:txBody>
                    <a:bodyPr/>
                    <a:lstStyle/>
                    <a:p>
                      <a:r>
                        <a:rPr lang="en-IN" dirty="0" smtClean="0"/>
                        <a:t>*</a:t>
                      </a:r>
                      <a:endParaRPr lang="en-IN" dirty="0"/>
                    </a:p>
                  </a:txBody>
                  <a:tcPr/>
                </a:tc>
                <a:tc>
                  <a:txBody>
                    <a:bodyPr/>
                    <a:lstStyle/>
                    <a:p>
                      <a:r>
                        <a:rPr lang="en-IN" dirty="0" smtClean="0"/>
                        <a:t>8</a:t>
                      </a:r>
                      <a:r>
                        <a:rPr lang="en-IN" baseline="0" dirty="0" smtClean="0"/>
                        <a:t> 2 15</a:t>
                      </a:r>
                      <a:endParaRPr lang="en-IN" dirty="0"/>
                    </a:p>
                  </a:txBody>
                  <a:tcPr/>
                </a:tc>
                <a:tc>
                  <a:txBody>
                    <a:bodyPr/>
                    <a:lstStyle/>
                    <a:p>
                      <a:r>
                        <a:rPr lang="en-IN" baseline="0" dirty="0" smtClean="0"/>
                        <a:t>Pop 5 and 3, multiply 5 and 3, push result to stack</a:t>
                      </a:r>
                      <a:endParaRPr lang="en-IN" dirty="0"/>
                    </a:p>
                  </a:txBody>
                  <a:tcPr/>
                </a:tc>
              </a:tr>
              <a:tr h="370840">
                <a:tc>
                  <a:txBody>
                    <a:bodyPr/>
                    <a:lstStyle/>
                    <a:p>
                      <a:r>
                        <a:rPr lang="en-IN" dirty="0" smtClean="0"/>
                        <a:t>+</a:t>
                      </a:r>
                      <a:endParaRPr lang="en-IN" dirty="0"/>
                    </a:p>
                  </a:txBody>
                  <a:tcPr/>
                </a:tc>
                <a:tc>
                  <a:txBody>
                    <a:bodyPr/>
                    <a:lstStyle/>
                    <a:p>
                      <a:r>
                        <a:rPr lang="en-IN" dirty="0" smtClean="0"/>
                        <a:t>8</a:t>
                      </a:r>
                      <a:r>
                        <a:rPr lang="en-IN" baseline="0" dirty="0" smtClean="0"/>
                        <a:t> 17</a:t>
                      </a:r>
                      <a:endParaRPr lang="en-IN" dirty="0"/>
                    </a:p>
                  </a:txBody>
                  <a:tcPr/>
                </a:tc>
                <a:tc>
                  <a:txBody>
                    <a:bodyPr/>
                    <a:lstStyle/>
                    <a:p>
                      <a:r>
                        <a:rPr lang="en-IN" baseline="0" dirty="0" smtClean="0"/>
                        <a:t>Pop 15 and 2, add 15 and 2, push result to stack</a:t>
                      </a:r>
                      <a:endParaRPr lang="en-IN" dirty="0"/>
                    </a:p>
                  </a:txBody>
                  <a:tcPr/>
                </a:tc>
              </a:tr>
              <a:tr h="370840">
                <a:tc>
                  <a:txBody>
                    <a:bodyPr/>
                    <a:lstStyle/>
                    <a:p>
                      <a:r>
                        <a:rPr lang="en-IN" dirty="0" smtClean="0"/>
                        <a:t>-</a:t>
                      </a:r>
                      <a:endParaRPr lang="en-IN" dirty="0"/>
                    </a:p>
                  </a:txBody>
                  <a:tcPr/>
                </a:tc>
                <a:tc>
                  <a:txBody>
                    <a:bodyPr/>
                    <a:lstStyle/>
                    <a:p>
                      <a:r>
                        <a:rPr lang="en-IN" dirty="0" smtClean="0"/>
                        <a:t>9</a:t>
                      </a:r>
                      <a:endParaRPr lang="en-IN" dirty="0"/>
                    </a:p>
                  </a:txBody>
                  <a:tcPr/>
                </a:tc>
                <a:tc>
                  <a:txBody>
                    <a:bodyPr/>
                    <a:lstStyle/>
                    <a:p>
                      <a:r>
                        <a:rPr lang="en-IN" baseline="0" dirty="0" smtClean="0"/>
                        <a:t>Pop 17 and 8, subtract 8 from 17, push result to stack</a:t>
                      </a:r>
                      <a:endParaRPr lang="en-IN" dirty="0"/>
                    </a:p>
                  </a:txBody>
                  <a:tcPr/>
                </a:tc>
              </a:tr>
            </a:tbl>
          </a:graphicData>
        </a:graphic>
      </p:graphicFrame>
    </p:spTree>
    <p:extLst>
      <p:ext uri="{BB962C8B-B14F-4D97-AF65-F5344CB8AC3E}">
        <p14:creationId xmlns:p14="http://schemas.microsoft.com/office/powerpoint/2010/main" val="3698457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Recursion</a:t>
            </a:r>
            <a:endParaRPr lang="en-IN" dirty="0"/>
          </a:p>
        </p:txBody>
      </p:sp>
      <p:sp>
        <p:nvSpPr>
          <p:cNvPr id="3" name="Content Placeholder 2"/>
          <p:cNvSpPr>
            <a:spLocks noGrp="1"/>
          </p:cNvSpPr>
          <p:nvPr>
            <p:ph idx="1"/>
          </p:nvPr>
        </p:nvSpPr>
        <p:spPr/>
        <p:txBody>
          <a:bodyPr>
            <a:normAutofit/>
          </a:bodyPr>
          <a:lstStyle/>
          <a:p>
            <a:r>
              <a:rPr lang="en-IN" dirty="0" smtClean="0"/>
              <a:t>Function calling itself.</a:t>
            </a:r>
          </a:p>
          <a:p>
            <a:r>
              <a:rPr lang="en-IN" dirty="0" smtClean="0"/>
              <a:t>A exit condition is to be specified to stop recursion.</a:t>
            </a:r>
          </a:p>
          <a:p>
            <a:r>
              <a:rPr lang="en-IN" dirty="0" smtClean="0"/>
              <a:t>Towers of Hanoi</a:t>
            </a:r>
          </a:p>
          <a:p>
            <a:pPr lvl="1" algn="just" fontAlgn="base"/>
            <a:r>
              <a:rPr lang="en-US" dirty="0"/>
              <a:t>Tower of Hanoi is a mathematical puzzle where we have three rods and n disks. The objective of the puzzle is to move the entire stack to another rod, obeying the following simple rules: </a:t>
            </a:r>
          </a:p>
          <a:p>
            <a:pPr lvl="2" algn="just" fontAlgn="base"/>
            <a:r>
              <a:rPr lang="en-US" dirty="0"/>
              <a:t>Only one disk can be moved at a time.</a:t>
            </a:r>
          </a:p>
          <a:p>
            <a:pPr lvl="2" algn="just" fontAlgn="base"/>
            <a:r>
              <a:rPr lang="en-US" dirty="0"/>
              <a:t>Each move consists of taking the upper disk from one of the stacks and placing it on top of another stack i.e. a disk can only be moved if it is the uppermost disk on a stack.</a:t>
            </a:r>
          </a:p>
          <a:p>
            <a:pPr lvl="1" algn="just" fontAlgn="base"/>
            <a:r>
              <a:rPr lang="en-US" dirty="0"/>
              <a:t>No </a:t>
            </a:r>
            <a:r>
              <a:rPr lang="en-US" dirty="0" smtClean="0"/>
              <a:t>larger disk </a:t>
            </a:r>
            <a:r>
              <a:rPr lang="en-US" dirty="0"/>
              <a:t>may be placed on top of a smaller disk.</a:t>
            </a:r>
          </a:p>
          <a:p>
            <a:pPr lvl="1"/>
            <a:endParaRPr lang="en-IN" dirty="0"/>
          </a:p>
        </p:txBody>
      </p:sp>
    </p:spTree>
    <p:extLst>
      <p:ext uri="{BB962C8B-B14F-4D97-AF65-F5344CB8AC3E}">
        <p14:creationId xmlns:p14="http://schemas.microsoft.com/office/powerpoint/2010/main" val="33434675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normAutofit fontScale="85000" lnSpcReduction="20000"/>
          </a:bodyPr>
          <a:lstStyle/>
          <a:p>
            <a:r>
              <a:rPr lang="en-IN" dirty="0"/>
              <a:t>Take an example for 2 disks :</a:t>
            </a:r>
          </a:p>
          <a:p>
            <a:r>
              <a:rPr lang="en-IN" dirty="0"/>
              <a:t>Let rod 1 = 'A', rod 2 = 'B', rod 3 = 'C'.</a:t>
            </a:r>
          </a:p>
          <a:p>
            <a:endParaRPr lang="en-IN" dirty="0"/>
          </a:p>
          <a:p>
            <a:r>
              <a:rPr lang="en-IN" dirty="0"/>
              <a:t>Step 1 : Shift first disk from 'A' to 'B'.</a:t>
            </a:r>
          </a:p>
          <a:p>
            <a:r>
              <a:rPr lang="en-IN" dirty="0"/>
              <a:t>Step 2 : Shift second disk from 'A' to 'C'.</a:t>
            </a:r>
          </a:p>
          <a:p>
            <a:r>
              <a:rPr lang="en-IN" dirty="0"/>
              <a:t>Step 3 : Shift first disk from 'B' to 'C'.</a:t>
            </a:r>
          </a:p>
          <a:p>
            <a:endParaRPr lang="en-IN" dirty="0"/>
          </a:p>
          <a:p>
            <a:r>
              <a:rPr lang="en-IN" dirty="0"/>
              <a:t>The pattern here is :</a:t>
            </a:r>
          </a:p>
          <a:p>
            <a:r>
              <a:rPr lang="en-IN" dirty="0"/>
              <a:t>Shift 'n-1' disks from 'A' to 'B'.</a:t>
            </a:r>
          </a:p>
          <a:p>
            <a:r>
              <a:rPr lang="en-IN" dirty="0"/>
              <a:t>Shift last disk from 'A' to 'C'.</a:t>
            </a:r>
          </a:p>
          <a:p>
            <a:r>
              <a:rPr lang="en-IN" dirty="0"/>
              <a:t>Shift 'n-1' disks from 'B' to 'C'.</a:t>
            </a:r>
          </a:p>
        </p:txBody>
      </p:sp>
    </p:spTree>
    <p:extLst>
      <p:ext uri="{BB962C8B-B14F-4D97-AF65-F5344CB8AC3E}">
        <p14:creationId xmlns:p14="http://schemas.microsoft.com/office/powerpoint/2010/main" val="3586600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Illustration for 3 disks</a:t>
            </a:r>
            <a:endParaRPr lang="en-IN" dirty="0"/>
          </a:p>
        </p:txBody>
      </p:sp>
      <p:pic>
        <p:nvPicPr>
          <p:cNvPr id="4" name="Content Placeholder 3"/>
          <p:cNvPicPr>
            <a:picLocks noGrp="1" noChangeAspect="1"/>
          </p:cNvPicPr>
          <p:nvPr>
            <p:ph idx="1"/>
          </p:nvPr>
        </p:nvPicPr>
        <p:blipFill>
          <a:blip r:embed="rId2"/>
          <a:stretch>
            <a:fillRect/>
          </a:stretch>
        </p:blipFill>
        <p:spPr>
          <a:xfrm>
            <a:off x="2369713" y="1931831"/>
            <a:ext cx="6983837" cy="4314423"/>
          </a:xfrm>
          <a:prstGeom prst="rect">
            <a:avLst/>
          </a:prstGeom>
        </p:spPr>
      </p:pic>
    </p:spTree>
    <p:extLst>
      <p:ext uri="{BB962C8B-B14F-4D97-AF65-F5344CB8AC3E}">
        <p14:creationId xmlns:p14="http://schemas.microsoft.com/office/powerpoint/2010/main" val="2577163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Solution</a:t>
            </a:r>
            <a:endParaRPr lang="en-IN" dirty="0"/>
          </a:p>
        </p:txBody>
      </p:sp>
      <p:sp>
        <p:nvSpPr>
          <p:cNvPr id="3" name="Content Placeholder 2"/>
          <p:cNvSpPr>
            <a:spLocks noGrp="1"/>
          </p:cNvSpPr>
          <p:nvPr>
            <p:ph idx="1"/>
          </p:nvPr>
        </p:nvSpPr>
        <p:spPr/>
        <p:txBody>
          <a:bodyPr>
            <a:normAutofit/>
          </a:bodyPr>
          <a:lstStyle/>
          <a:p>
            <a:r>
              <a:rPr lang="en-US" dirty="0"/>
              <a:t>Input : 3</a:t>
            </a:r>
          </a:p>
          <a:p>
            <a:r>
              <a:rPr lang="en-US" dirty="0"/>
              <a:t>Output : </a:t>
            </a:r>
            <a:endParaRPr lang="en-US" dirty="0" smtClean="0"/>
          </a:p>
          <a:p>
            <a:pPr lvl="1"/>
            <a:r>
              <a:rPr lang="en-US" dirty="0" smtClean="0"/>
              <a:t>Disk </a:t>
            </a:r>
            <a:r>
              <a:rPr lang="en-US" dirty="0"/>
              <a:t>1 moved from A to </a:t>
            </a:r>
            <a:r>
              <a:rPr lang="en-US" dirty="0" smtClean="0"/>
              <a:t>C</a:t>
            </a:r>
          </a:p>
          <a:p>
            <a:pPr lvl="1"/>
            <a:r>
              <a:rPr lang="en-US" dirty="0" smtClean="0"/>
              <a:t>Disk </a:t>
            </a:r>
            <a:r>
              <a:rPr lang="en-US" dirty="0"/>
              <a:t>2 moved from A to </a:t>
            </a:r>
            <a:r>
              <a:rPr lang="en-US" dirty="0" smtClean="0"/>
              <a:t>B</a:t>
            </a:r>
          </a:p>
          <a:p>
            <a:pPr lvl="1"/>
            <a:r>
              <a:rPr lang="en-US" dirty="0" smtClean="0"/>
              <a:t>Disk </a:t>
            </a:r>
            <a:r>
              <a:rPr lang="en-US" dirty="0"/>
              <a:t>1 moved from C to </a:t>
            </a:r>
            <a:r>
              <a:rPr lang="en-US" dirty="0" smtClean="0"/>
              <a:t>B</a:t>
            </a:r>
          </a:p>
          <a:p>
            <a:pPr lvl="1"/>
            <a:r>
              <a:rPr lang="en-US" dirty="0" smtClean="0"/>
              <a:t>Disk </a:t>
            </a:r>
            <a:r>
              <a:rPr lang="en-US" dirty="0"/>
              <a:t>3 moved from A to </a:t>
            </a:r>
            <a:r>
              <a:rPr lang="en-US" dirty="0" smtClean="0"/>
              <a:t>C</a:t>
            </a:r>
          </a:p>
          <a:p>
            <a:pPr lvl="1"/>
            <a:r>
              <a:rPr lang="en-US" dirty="0" smtClean="0"/>
              <a:t>Disk </a:t>
            </a:r>
            <a:r>
              <a:rPr lang="en-US" dirty="0"/>
              <a:t>1 moved from B to </a:t>
            </a:r>
            <a:r>
              <a:rPr lang="en-US" dirty="0" smtClean="0"/>
              <a:t>A</a:t>
            </a:r>
          </a:p>
          <a:p>
            <a:pPr lvl="1"/>
            <a:r>
              <a:rPr lang="en-US" dirty="0" smtClean="0"/>
              <a:t>Disk </a:t>
            </a:r>
            <a:r>
              <a:rPr lang="en-US" dirty="0"/>
              <a:t>2 moved from B to </a:t>
            </a:r>
            <a:r>
              <a:rPr lang="en-US" dirty="0" smtClean="0"/>
              <a:t>C</a:t>
            </a:r>
          </a:p>
          <a:p>
            <a:pPr lvl="1"/>
            <a:r>
              <a:rPr lang="en-US" dirty="0" smtClean="0"/>
              <a:t>Disk </a:t>
            </a:r>
            <a:r>
              <a:rPr lang="en-US" dirty="0"/>
              <a:t>1 moved from A to </a:t>
            </a:r>
            <a:r>
              <a:rPr lang="en-US" dirty="0" smtClean="0"/>
              <a:t>C</a:t>
            </a:r>
          </a:p>
          <a:p>
            <a:r>
              <a:rPr lang="en-US" dirty="0" smtClean="0"/>
              <a:t>No. of steps </a:t>
            </a:r>
            <a:r>
              <a:rPr lang="en-US" smtClean="0"/>
              <a:t>for moving </a:t>
            </a:r>
            <a:r>
              <a:rPr lang="en-US" dirty="0" smtClean="0"/>
              <a:t>n disks- 2</a:t>
            </a:r>
            <a:r>
              <a:rPr lang="en-US" baseline="30000" dirty="0" smtClean="0"/>
              <a:t>n</a:t>
            </a:r>
            <a:r>
              <a:rPr lang="en-US" dirty="0" smtClean="0"/>
              <a:t> -1</a:t>
            </a:r>
            <a:endParaRPr lang="en-IN" baseline="30000" dirty="0"/>
          </a:p>
        </p:txBody>
      </p:sp>
    </p:spTree>
    <p:extLst>
      <p:ext uri="{BB962C8B-B14F-4D97-AF65-F5344CB8AC3E}">
        <p14:creationId xmlns:p14="http://schemas.microsoft.com/office/powerpoint/2010/main" val="3078773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Pseudo code</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IN" dirty="0"/>
              <a:t>void towers(</a:t>
            </a:r>
            <a:r>
              <a:rPr lang="en-IN" dirty="0" err="1"/>
              <a:t>int</a:t>
            </a:r>
            <a:r>
              <a:rPr lang="en-IN" dirty="0"/>
              <a:t> </a:t>
            </a:r>
            <a:r>
              <a:rPr lang="en-IN" dirty="0" err="1"/>
              <a:t>num</a:t>
            </a:r>
            <a:r>
              <a:rPr lang="en-IN" dirty="0"/>
              <a:t>, char S, char D, char temp)</a:t>
            </a:r>
          </a:p>
          <a:p>
            <a:pPr marL="0" indent="0">
              <a:buNone/>
            </a:pPr>
            <a:r>
              <a:rPr lang="en-IN" dirty="0"/>
              <a:t>{</a:t>
            </a:r>
          </a:p>
          <a:p>
            <a:pPr marL="0" indent="0">
              <a:buNone/>
            </a:pPr>
            <a:r>
              <a:rPr lang="en-IN" dirty="0"/>
              <a:t>if (</a:t>
            </a:r>
            <a:r>
              <a:rPr lang="en-IN" dirty="0" err="1"/>
              <a:t>num</a:t>
            </a:r>
            <a:r>
              <a:rPr lang="en-IN" dirty="0"/>
              <a:t> == 1)</a:t>
            </a:r>
          </a:p>
          <a:p>
            <a:pPr marL="0" indent="0">
              <a:buNone/>
            </a:pPr>
            <a:r>
              <a:rPr lang="en-IN" dirty="0"/>
              <a:t>{</a:t>
            </a:r>
          </a:p>
          <a:p>
            <a:pPr marL="0" indent="0">
              <a:buNone/>
            </a:pPr>
            <a:r>
              <a:rPr lang="en-IN" dirty="0" err="1"/>
              <a:t>printf</a:t>
            </a:r>
            <a:r>
              <a:rPr lang="en-IN" dirty="0" smtClean="0"/>
              <a:t>(" </a:t>
            </a:r>
            <a:r>
              <a:rPr lang="en-IN" dirty="0"/>
              <a:t>Move disk 1 from  </a:t>
            </a:r>
            <a:r>
              <a:rPr lang="en-IN" dirty="0" smtClean="0"/>
              <a:t>S</a:t>
            </a:r>
            <a:r>
              <a:rPr lang="en-IN" dirty="0"/>
              <a:t>, D);</a:t>
            </a:r>
          </a:p>
          <a:p>
            <a:pPr marL="0" indent="0">
              <a:buNone/>
            </a:pPr>
            <a:r>
              <a:rPr lang="en-IN" dirty="0"/>
              <a:t>return;</a:t>
            </a:r>
          </a:p>
          <a:p>
            <a:pPr marL="0" indent="0">
              <a:buNone/>
            </a:pPr>
            <a:r>
              <a:rPr lang="en-IN" dirty="0"/>
              <a:t>}</a:t>
            </a:r>
          </a:p>
          <a:p>
            <a:pPr marL="0" indent="0">
              <a:buNone/>
            </a:pPr>
            <a:r>
              <a:rPr lang="en-IN" dirty="0"/>
              <a:t>   </a:t>
            </a:r>
            <a:r>
              <a:rPr lang="en-IN" dirty="0" smtClean="0"/>
              <a:t>towers(</a:t>
            </a:r>
            <a:r>
              <a:rPr lang="en-IN" dirty="0" err="1" smtClean="0"/>
              <a:t>num</a:t>
            </a:r>
            <a:r>
              <a:rPr lang="en-IN" dirty="0" smtClean="0"/>
              <a:t> </a:t>
            </a:r>
            <a:r>
              <a:rPr lang="en-IN" dirty="0"/>
              <a:t>- 1, S, temp, D</a:t>
            </a:r>
            <a:r>
              <a:rPr lang="en-IN" dirty="0" smtClean="0"/>
              <a:t>);</a:t>
            </a:r>
            <a:endParaRPr lang="en-IN" dirty="0"/>
          </a:p>
          <a:p>
            <a:pPr marL="0" indent="0">
              <a:buNone/>
            </a:pPr>
            <a:r>
              <a:rPr lang="en-IN" dirty="0" smtClean="0"/>
              <a:t>   </a:t>
            </a:r>
            <a:r>
              <a:rPr lang="en-IN" dirty="0" err="1" smtClean="0"/>
              <a:t>printf</a:t>
            </a:r>
            <a:r>
              <a:rPr lang="en-IN" dirty="0" smtClean="0"/>
              <a:t>( </a:t>
            </a:r>
            <a:r>
              <a:rPr lang="en-IN" dirty="0"/>
              <a:t>Move disk </a:t>
            </a:r>
            <a:r>
              <a:rPr lang="en-IN" dirty="0" smtClean="0"/>
              <a:t>from S</a:t>
            </a:r>
            <a:r>
              <a:rPr lang="en-IN" dirty="0"/>
              <a:t>, D);</a:t>
            </a:r>
          </a:p>
          <a:p>
            <a:pPr marL="0" indent="0">
              <a:buNone/>
            </a:pPr>
            <a:r>
              <a:rPr lang="en-IN" dirty="0"/>
              <a:t>   towers(</a:t>
            </a:r>
            <a:r>
              <a:rPr lang="en-IN" dirty="0" err="1"/>
              <a:t>num</a:t>
            </a:r>
            <a:r>
              <a:rPr lang="en-IN" dirty="0"/>
              <a:t> - 1, temp, D, S);    </a:t>
            </a:r>
          </a:p>
          <a:p>
            <a:pPr marL="0" indent="0">
              <a:buNone/>
            </a:pPr>
            <a:r>
              <a:rPr lang="en-IN" dirty="0"/>
              <a:t>}</a:t>
            </a:r>
          </a:p>
        </p:txBody>
      </p:sp>
    </p:spTree>
    <p:extLst>
      <p:ext uri="{BB962C8B-B14F-4D97-AF65-F5344CB8AC3E}">
        <p14:creationId xmlns:p14="http://schemas.microsoft.com/office/powerpoint/2010/main" val="11095036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ADT-Abstract Data Type</a:t>
            </a:r>
            <a:endParaRPr lang="en-IN" dirty="0"/>
          </a:p>
        </p:txBody>
      </p:sp>
      <p:sp>
        <p:nvSpPr>
          <p:cNvPr id="3" name="Content Placeholder 2"/>
          <p:cNvSpPr>
            <a:spLocks noGrp="1"/>
          </p:cNvSpPr>
          <p:nvPr>
            <p:ph idx="1"/>
          </p:nvPr>
        </p:nvSpPr>
        <p:spPr/>
        <p:txBody>
          <a:bodyPr/>
          <a:lstStyle/>
          <a:p>
            <a:pPr algn="just"/>
            <a:r>
              <a:rPr lang="en-IN" dirty="0" smtClean="0"/>
              <a:t>ADT is a mathematical model which defines the various operations that could be performed on data structures irrespective of its data type.</a:t>
            </a:r>
          </a:p>
          <a:p>
            <a:pPr algn="just"/>
            <a:r>
              <a:rPr lang="en-IN" dirty="0" smtClean="0"/>
              <a:t>Operations-Insertion, Deletion, Sorting, Searching</a:t>
            </a:r>
            <a:endParaRPr lang="en-IN" dirty="0"/>
          </a:p>
        </p:txBody>
      </p:sp>
    </p:spTree>
    <p:extLst>
      <p:ext uri="{BB962C8B-B14F-4D97-AF65-F5344CB8AC3E}">
        <p14:creationId xmlns:p14="http://schemas.microsoft.com/office/powerpoint/2010/main" val="34633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Stacks</a:t>
            </a:r>
            <a:endParaRPr lang="en-IN" dirty="0"/>
          </a:p>
        </p:txBody>
      </p:sp>
      <p:sp>
        <p:nvSpPr>
          <p:cNvPr id="3" name="Content Placeholder 2"/>
          <p:cNvSpPr>
            <a:spLocks noGrp="1"/>
          </p:cNvSpPr>
          <p:nvPr>
            <p:ph idx="1"/>
          </p:nvPr>
        </p:nvSpPr>
        <p:spPr/>
        <p:txBody>
          <a:bodyPr/>
          <a:lstStyle/>
          <a:p>
            <a:r>
              <a:rPr lang="en-IN" dirty="0" smtClean="0"/>
              <a:t>A stack is a linear data structure in which insertion and deletion occurs at one end called top.</a:t>
            </a:r>
          </a:p>
          <a:p>
            <a:r>
              <a:rPr lang="en-IN" dirty="0" smtClean="0"/>
              <a:t>Insertion-push, Deletion-pop</a:t>
            </a:r>
          </a:p>
          <a:p>
            <a:r>
              <a:rPr lang="en-IN" dirty="0" smtClean="0"/>
              <a:t>Property-LIFO (Last In First Out)</a:t>
            </a:r>
          </a:p>
          <a:p>
            <a:r>
              <a:rPr lang="en-IN" dirty="0" err="1" smtClean="0"/>
              <a:t>Eg</a:t>
            </a:r>
            <a:r>
              <a:rPr lang="en-IN" dirty="0" smtClean="0"/>
              <a:t>: deck of cards, pile of plates</a:t>
            </a:r>
            <a:endParaRPr lang="en-IN" dirty="0"/>
          </a:p>
        </p:txBody>
      </p:sp>
      <p:pic>
        <p:nvPicPr>
          <p:cNvPr id="4" name="Picture 3"/>
          <p:cNvPicPr>
            <a:picLocks noChangeAspect="1"/>
          </p:cNvPicPr>
          <p:nvPr/>
        </p:nvPicPr>
        <p:blipFill>
          <a:blip r:embed="rId2"/>
          <a:stretch>
            <a:fillRect/>
          </a:stretch>
        </p:blipFill>
        <p:spPr>
          <a:xfrm>
            <a:off x="3734898" y="4429858"/>
            <a:ext cx="3667125" cy="952500"/>
          </a:xfrm>
          <a:prstGeom prst="rect">
            <a:avLst/>
          </a:prstGeom>
        </p:spPr>
      </p:pic>
    </p:spTree>
    <p:extLst>
      <p:ext uri="{BB962C8B-B14F-4D97-AF65-F5344CB8AC3E}">
        <p14:creationId xmlns:p14="http://schemas.microsoft.com/office/powerpoint/2010/main" val="16257396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implementation of stack</a:t>
            </a:r>
            <a:endParaRPr lang="en-IN" dirty="0"/>
          </a:p>
        </p:txBody>
      </p:sp>
      <p:sp>
        <p:nvSpPr>
          <p:cNvPr id="3" name="Content Placeholder 2"/>
          <p:cNvSpPr>
            <a:spLocks noGrp="1"/>
          </p:cNvSpPr>
          <p:nvPr>
            <p:ph idx="1"/>
          </p:nvPr>
        </p:nvSpPr>
        <p:spPr>
          <a:xfrm>
            <a:off x="838200" y="1690688"/>
            <a:ext cx="10515600" cy="4486275"/>
          </a:xfrm>
        </p:spPr>
        <p:txBody>
          <a:bodyPr>
            <a:normAutofit fontScale="92500" lnSpcReduction="10000"/>
          </a:bodyPr>
          <a:lstStyle/>
          <a:p>
            <a:pPr marL="0" indent="0">
              <a:buNone/>
            </a:pPr>
            <a:r>
              <a:rPr lang="en-IN" dirty="0"/>
              <a:t>v</a:t>
            </a:r>
            <a:r>
              <a:rPr lang="en-IN" dirty="0" smtClean="0"/>
              <a:t>oid push(</a:t>
            </a:r>
            <a:r>
              <a:rPr lang="en-IN" dirty="0" err="1" smtClean="0"/>
              <a:t>int</a:t>
            </a:r>
            <a:r>
              <a:rPr lang="en-IN" dirty="0" smtClean="0"/>
              <a:t> x)</a:t>
            </a:r>
          </a:p>
          <a:p>
            <a:pPr marL="0" indent="0">
              <a:buNone/>
            </a:pPr>
            <a:r>
              <a:rPr lang="en-IN" dirty="0" smtClean="0"/>
              <a:t>{</a:t>
            </a:r>
          </a:p>
          <a:p>
            <a:pPr marL="0" indent="0">
              <a:buNone/>
            </a:pPr>
            <a:r>
              <a:rPr lang="en-IN" dirty="0"/>
              <a:t>i</a:t>
            </a:r>
            <a:r>
              <a:rPr lang="en-IN" dirty="0" smtClean="0"/>
              <a:t>f (top==arraysize-1)</a:t>
            </a:r>
          </a:p>
          <a:p>
            <a:pPr marL="0" indent="0">
              <a:buNone/>
            </a:pPr>
            <a:r>
              <a:rPr lang="en-IN" dirty="0"/>
              <a:t>p</a:t>
            </a:r>
            <a:r>
              <a:rPr lang="en-IN" dirty="0" smtClean="0"/>
              <a:t>rint(“stack overflows”)</a:t>
            </a:r>
            <a:endParaRPr lang="en-IN" dirty="0"/>
          </a:p>
          <a:p>
            <a:pPr marL="0" indent="0">
              <a:buNone/>
            </a:pPr>
            <a:r>
              <a:rPr lang="en-IN" dirty="0"/>
              <a:t>e</a:t>
            </a:r>
            <a:r>
              <a:rPr lang="en-IN" dirty="0" smtClean="0"/>
              <a:t>lse</a:t>
            </a:r>
          </a:p>
          <a:p>
            <a:pPr marL="0" indent="0">
              <a:buNone/>
            </a:pPr>
            <a:r>
              <a:rPr lang="en-IN" dirty="0" smtClean="0"/>
              <a:t>{</a:t>
            </a:r>
          </a:p>
          <a:p>
            <a:pPr marL="0" indent="0">
              <a:buNone/>
            </a:pPr>
            <a:r>
              <a:rPr lang="en-IN" dirty="0" smtClean="0"/>
              <a:t>top=top+1</a:t>
            </a:r>
          </a:p>
          <a:p>
            <a:pPr marL="0" indent="0">
              <a:buNone/>
            </a:pPr>
            <a:r>
              <a:rPr lang="en-IN" dirty="0"/>
              <a:t>s</a:t>
            </a:r>
            <a:r>
              <a:rPr lang="en-IN" dirty="0" smtClean="0"/>
              <a:t>tack[top]=x</a:t>
            </a:r>
          </a:p>
          <a:p>
            <a:pPr marL="0" indent="0">
              <a:buNone/>
            </a:pPr>
            <a:r>
              <a:rPr lang="en-IN" dirty="0" smtClean="0"/>
              <a:t>}</a:t>
            </a:r>
          </a:p>
          <a:p>
            <a:pPr marL="0" indent="0">
              <a:buNone/>
            </a:pPr>
            <a:r>
              <a:rPr lang="en-IN" dirty="0"/>
              <a:t>}</a:t>
            </a:r>
            <a:endParaRPr lang="en-IN" dirty="0" smtClean="0"/>
          </a:p>
          <a:p>
            <a:pPr marL="0" indent="0">
              <a:buNone/>
            </a:pPr>
            <a:endParaRPr lang="en-IN" dirty="0"/>
          </a:p>
        </p:txBody>
      </p:sp>
      <p:sp>
        <p:nvSpPr>
          <p:cNvPr id="4" name="Rectangle 3"/>
          <p:cNvSpPr/>
          <p:nvPr/>
        </p:nvSpPr>
        <p:spPr>
          <a:xfrm>
            <a:off x="6365631" y="2848708"/>
            <a:ext cx="2567354"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Initial value of top is -1</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038877773"/>
              </p:ext>
            </p:extLst>
          </p:nvPr>
        </p:nvGraphicFramePr>
        <p:xfrm>
          <a:off x="4118377" y="3643170"/>
          <a:ext cx="2153634" cy="2225040"/>
        </p:xfrm>
        <a:graphic>
          <a:graphicData uri="http://schemas.openxmlformats.org/drawingml/2006/table">
            <a:tbl>
              <a:tblPr firstRow="1" bandRow="1">
                <a:tableStyleId>{5C22544A-7EE6-4342-B048-85BDC9FD1C3A}</a:tableStyleId>
              </a:tblPr>
              <a:tblGrid>
                <a:gridCol w="1076817"/>
                <a:gridCol w="1076817"/>
              </a:tblGrid>
              <a:tr h="370840">
                <a:tc>
                  <a:txBody>
                    <a:bodyPr/>
                    <a:lstStyle/>
                    <a:p>
                      <a:r>
                        <a:rPr lang="en-IN" dirty="0" smtClean="0"/>
                        <a:t>Index</a:t>
                      </a:r>
                      <a:endParaRPr lang="en-IN" dirty="0"/>
                    </a:p>
                  </a:txBody>
                  <a:tcPr/>
                </a:tc>
                <a:tc>
                  <a:txBody>
                    <a:bodyPr/>
                    <a:lstStyle/>
                    <a:p>
                      <a:r>
                        <a:rPr lang="en-IN" dirty="0" smtClean="0"/>
                        <a:t>Content</a:t>
                      </a:r>
                      <a:endParaRPr lang="en-IN" dirty="0"/>
                    </a:p>
                  </a:txBody>
                  <a:tcPr/>
                </a:tc>
              </a:tr>
              <a:tr h="370840">
                <a:tc>
                  <a:txBody>
                    <a:bodyPr/>
                    <a:lstStyle/>
                    <a:p>
                      <a:r>
                        <a:rPr lang="en-IN" dirty="0" smtClean="0"/>
                        <a:t>4</a:t>
                      </a:r>
                      <a:endParaRPr lang="en-IN" dirty="0"/>
                    </a:p>
                  </a:txBody>
                  <a:tcPr/>
                </a:tc>
                <a:tc>
                  <a:txBody>
                    <a:bodyPr/>
                    <a:lstStyle/>
                    <a:p>
                      <a:r>
                        <a:rPr lang="en-IN" dirty="0" smtClean="0"/>
                        <a:t>50</a:t>
                      </a:r>
                      <a:endParaRPr lang="en-IN" dirty="0"/>
                    </a:p>
                  </a:txBody>
                  <a:tcPr/>
                </a:tc>
              </a:tr>
              <a:tr h="370840">
                <a:tc>
                  <a:txBody>
                    <a:bodyPr/>
                    <a:lstStyle/>
                    <a:p>
                      <a:r>
                        <a:rPr lang="en-IN" dirty="0" smtClean="0"/>
                        <a:t>3</a:t>
                      </a:r>
                      <a:endParaRPr lang="en-IN" dirty="0"/>
                    </a:p>
                  </a:txBody>
                  <a:tcPr/>
                </a:tc>
                <a:tc>
                  <a:txBody>
                    <a:bodyPr/>
                    <a:lstStyle/>
                    <a:p>
                      <a:r>
                        <a:rPr lang="en-IN" dirty="0" smtClean="0"/>
                        <a:t>40</a:t>
                      </a:r>
                      <a:endParaRPr lang="en-IN" dirty="0"/>
                    </a:p>
                  </a:txBody>
                  <a:tcPr/>
                </a:tc>
              </a:tr>
              <a:tr h="370840">
                <a:tc>
                  <a:txBody>
                    <a:bodyPr/>
                    <a:lstStyle/>
                    <a:p>
                      <a:r>
                        <a:rPr lang="en-IN" dirty="0" smtClean="0"/>
                        <a:t>2</a:t>
                      </a:r>
                      <a:endParaRPr lang="en-IN" dirty="0"/>
                    </a:p>
                  </a:txBody>
                  <a:tcPr/>
                </a:tc>
                <a:tc>
                  <a:txBody>
                    <a:bodyPr/>
                    <a:lstStyle/>
                    <a:p>
                      <a:r>
                        <a:rPr lang="en-IN" dirty="0" smtClean="0"/>
                        <a:t>30</a:t>
                      </a:r>
                      <a:endParaRPr lang="en-IN" dirty="0"/>
                    </a:p>
                  </a:txBody>
                  <a:tcPr/>
                </a:tc>
              </a:tr>
              <a:tr h="370840">
                <a:tc>
                  <a:txBody>
                    <a:bodyPr/>
                    <a:lstStyle/>
                    <a:p>
                      <a:r>
                        <a:rPr lang="en-IN" dirty="0" smtClean="0"/>
                        <a:t>1</a:t>
                      </a:r>
                      <a:endParaRPr lang="en-IN" dirty="0"/>
                    </a:p>
                  </a:txBody>
                  <a:tcPr/>
                </a:tc>
                <a:tc>
                  <a:txBody>
                    <a:bodyPr/>
                    <a:lstStyle/>
                    <a:p>
                      <a:r>
                        <a:rPr lang="en-IN" dirty="0" smtClean="0"/>
                        <a:t>20</a:t>
                      </a:r>
                      <a:endParaRPr lang="en-IN" dirty="0"/>
                    </a:p>
                  </a:txBody>
                  <a:tcPr/>
                </a:tc>
              </a:tr>
              <a:tr h="370840">
                <a:tc>
                  <a:txBody>
                    <a:bodyPr/>
                    <a:lstStyle/>
                    <a:p>
                      <a:r>
                        <a:rPr lang="en-IN" dirty="0" smtClean="0"/>
                        <a:t>0</a:t>
                      </a:r>
                      <a:endParaRPr lang="en-IN" dirty="0"/>
                    </a:p>
                  </a:txBody>
                  <a:tcPr/>
                </a:tc>
                <a:tc>
                  <a:txBody>
                    <a:bodyPr/>
                    <a:lstStyle/>
                    <a:p>
                      <a:r>
                        <a:rPr lang="en-IN" dirty="0" smtClean="0"/>
                        <a:t>10</a:t>
                      </a:r>
                      <a:endParaRPr lang="en-IN" dirty="0"/>
                    </a:p>
                  </a:txBody>
                  <a:tcPr/>
                </a:tc>
              </a:tr>
            </a:tbl>
          </a:graphicData>
        </a:graphic>
      </p:graphicFrame>
      <p:sp>
        <p:nvSpPr>
          <p:cNvPr id="6" name="Rectangle 5"/>
          <p:cNvSpPr/>
          <p:nvPr/>
        </p:nvSpPr>
        <p:spPr>
          <a:xfrm>
            <a:off x="6568225" y="4755690"/>
            <a:ext cx="1584102" cy="2541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Stack</a:t>
            </a:r>
            <a:endParaRPr lang="en-IN" dirty="0"/>
          </a:p>
        </p:txBody>
      </p:sp>
    </p:spTree>
    <p:extLst>
      <p:ext uri="{BB962C8B-B14F-4D97-AF65-F5344CB8AC3E}">
        <p14:creationId xmlns:p14="http://schemas.microsoft.com/office/powerpoint/2010/main" val="28774368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Array implementation of stack</a:t>
            </a:r>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IN" dirty="0" smtClean="0"/>
              <a:t>void pop()</a:t>
            </a:r>
          </a:p>
          <a:p>
            <a:pPr marL="0" indent="0">
              <a:buNone/>
            </a:pPr>
            <a:r>
              <a:rPr lang="en-IN" dirty="0" smtClean="0"/>
              <a:t>{</a:t>
            </a:r>
          </a:p>
          <a:p>
            <a:pPr marL="0" indent="0">
              <a:buNone/>
            </a:pPr>
            <a:r>
              <a:rPr lang="en-IN" dirty="0" smtClean="0"/>
              <a:t>if (top==-1)</a:t>
            </a:r>
          </a:p>
          <a:p>
            <a:pPr marL="0" indent="0">
              <a:buNone/>
            </a:pPr>
            <a:r>
              <a:rPr lang="en-IN" dirty="0" smtClean="0"/>
              <a:t>print(“stack underflows”)</a:t>
            </a:r>
          </a:p>
          <a:p>
            <a:pPr marL="0" indent="0">
              <a:buNone/>
            </a:pPr>
            <a:r>
              <a:rPr lang="en-IN" dirty="0" smtClean="0"/>
              <a:t>else</a:t>
            </a:r>
          </a:p>
          <a:p>
            <a:pPr marL="0" indent="0">
              <a:buNone/>
            </a:pPr>
            <a:r>
              <a:rPr lang="en-IN" dirty="0" smtClean="0"/>
              <a:t>{</a:t>
            </a:r>
          </a:p>
          <a:p>
            <a:pPr marL="0" indent="0">
              <a:buNone/>
            </a:pPr>
            <a:r>
              <a:rPr lang="en-IN" dirty="0"/>
              <a:t>p</a:t>
            </a:r>
            <a:r>
              <a:rPr lang="en-IN" dirty="0" smtClean="0"/>
              <a:t>rint(“The popped element </a:t>
            </a:r>
            <a:r>
              <a:rPr lang="en-IN" dirty="0" err="1" smtClean="0"/>
              <a:t>is”,stack</a:t>
            </a:r>
            <a:r>
              <a:rPr lang="en-IN" dirty="0" smtClean="0"/>
              <a:t>[top])</a:t>
            </a:r>
          </a:p>
          <a:p>
            <a:pPr marL="0" indent="0">
              <a:buNone/>
            </a:pPr>
            <a:r>
              <a:rPr lang="en-IN" dirty="0" smtClean="0"/>
              <a:t>top=top-1</a:t>
            </a:r>
          </a:p>
          <a:p>
            <a:pPr marL="0" indent="0">
              <a:buNone/>
            </a:pPr>
            <a:r>
              <a:rPr lang="en-IN" dirty="0" smtClean="0"/>
              <a:t>}</a:t>
            </a:r>
          </a:p>
          <a:p>
            <a:pPr marL="0" indent="0">
              <a:buNone/>
            </a:pPr>
            <a:r>
              <a:rPr lang="en-IN" dirty="0" smtClean="0"/>
              <a:t>}</a:t>
            </a:r>
          </a:p>
        </p:txBody>
      </p:sp>
      <p:graphicFrame>
        <p:nvGraphicFramePr>
          <p:cNvPr id="4" name="Table 3"/>
          <p:cNvGraphicFramePr>
            <a:graphicFrameLocks noGrp="1"/>
          </p:cNvGraphicFramePr>
          <p:nvPr>
            <p:extLst>
              <p:ext uri="{D42A27DB-BD31-4B8C-83A1-F6EECF244321}">
                <p14:modId xmlns:p14="http://schemas.microsoft.com/office/powerpoint/2010/main" val="2663509450"/>
              </p:ext>
            </p:extLst>
          </p:nvPr>
        </p:nvGraphicFramePr>
        <p:xfrm>
          <a:off x="6977487" y="1776254"/>
          <a:ext cx="2153634" cy="2225040"/>
        </p:xfrm>
        <a:graphic>
          <a:graphicData uri="http://schemas.openxmlformats.org/drawingml/2006/table">
            <a:tbl>
              <a:tblPr firstRow="1" bandRow="1">
                <a:tableStyleId>{5C22544A-7EE6-4342-B048-85BDC9FD1C3A}</a:tableStyleId>
              </a:tblPr>
              <a:tblGrid>
                <a:gridCol w="1076817"/>
                <a:gridCol w="1076817"/>
              </a:tblGrid>
              <a:tr h="370840">
                <a:tc>
                  <a:txBody>
                    <a:bodyPr/>
                    <a:lstStyle/>
                    <a:p>
                      <a:r>
                        <a:rPr lang="en-IN" dirty="0" smtClean="0"/>
                        <a:t>Index</a:t>
                      </a:r>
                      <a:endParaRPr lang="en-IN" dirty="0"/>
                    </a:p>
                  </a:txBody>
                  <a:tcPr/>
                </a:tc>
                <a:tc>
                  <a:txBody>
                    <a:bodyPr/>
                    <a:lstStyle/>
                    <a:p>
                      <a:r>
                        <a:rPr lang="en-IN" dirty="0" smtClean="0"/>
                        <a:t>Content</a:t>
                      </a:r>
                      <a:endParaRPr lang="en-IN" dirty="0"/>
                    </a:p>
                  </a:txBody>
                  <a:tcPr/>
                </a:tc>
              </a:tr>
              <a:tr h="370840">
                <a:tc>
                  <a:txBody>
                    <a:bodyPr/>
                    <a:lstStyle/>
                    <a:p>
                      <a:r>
                        <a:rPr lang="en-IN" dirty="0" smtClean="0"/>
                        <a:t>4</a:t>
                      </a:r>
                      <a:endParaRPr lang="en-IN" dirty="0"/>
                    </a:p>
                  </a:txBody>
                  <a:tcPr/>
                </a:tc>
                <a:tc>
                  <a:txBody>
                    <a:bodyPr/>
                    <a:lstStyle/>
                    <a:p>
                      <a:r>
                        <a:rPr lang="en-IN" dirty="0" smtClean="0"/>
                        <a:t>50</a:t>
                      </a:r>
                      <a:endParaRPr lang="en-IN" dirty="0"/>
                    </a:p>
                  </a:txBody>
                  <a:tcPr/>
                </a:tc>
              </a:tr>
              <a:tr h="370840">
                <a:tc>
                  <a:txBody>
                    <a:bodyPr/>
                    <a:lstStyle/>
                    <a:p>
                      <a:r>
                        <a:rPr lang="en-IN" dirty="0" smtClean="0"/>
                        <a:t>3</a:t>
                      </a:r>
                      <a:endParaRPr lang="en-IN" dirty="0"/>
                    </a:p>
                  </a:txBody>
                  <a:tcPr/>
                </a:tc>
                <a:tc>
                  <a:txBody>
                    <a:bodyPr/>
                    <a:lstStyle/>
                    <a:p>
                      <a:r>
                        <a:rPr lang="en-IN" dirty="0" smtClean="0"/>
                        <a:t>40</a:t>
                      </a:r>
                      <a:endParaRPr lang="en-IN" dirty="0"/>
                    </a:p>
                  </a:txBody>
                  <a:tcPr/>
                </a:tc>
              </a:tr>
              <a:tr h="370840">
                <a:tc>
                  <a:txBody>
                    <a:bodyPr/>
                    <a:lstStyle/>
                    <a:p>
                      <a:r>
                        <a:rPr lang="en-IN" dirty="0" smtClean="0"/>
                        <a:t>2</a:t>
                      </a:r>
                      <a:endParaRPr lang="en-IN" dirty="0"/>
                    </a:p>
                  </a:txBody>
                  <a:tcPr/>
                </a:tc>
                <a:tc>
                  <a:txBody>
                    <a:bodyPr/>
                    <a:lstStyle/>
                    <a:p>
                      <a:r>
                        <a:rPr lang="en-IN" dirty="0" smtClean="0"/>
                        <a:t>30</a:t>
                      </a:r>
                      <a:endParaRPr lang="en-IN" dirty="0"/>
                    </a:p>
                  </a:txBody>
                  <a:tcPr/>
                </a:tc>
              </a:tr>
              <a:tr h="370840">
                <a:tc>
                  <a:txBody>
                    <a:bodyPr/>
                    <a:lstStyle/>
                    <a:p>
                      <a:r>
                        <a:rPr lang="en-IN" dirty="0" smtClean="0"/>
                        <a:t>1</a:t>
                      </a:r>
                      <a:endParaRPr lang="en-IN" dirty="0"/>
                    </a:p>
                  </a:txBody>
                  <a:tcPr/>
                </a:tc>
                <a:tc>
                  <a:txBody>
                    <a:bodyPr/>
                    <a:lstStyle/>
                    <a:p>
                      <a:r>
                        <a:rPr lang="en-IN" dirty="0" smtClean="0"/>
                        <a:t>20</a:t>
                      </a:r>
                      <a:endParaRPr lang="en-IN" dirty="0"/>
                    </a:p>
                  </a:txBody>
                  <a:tcPr/>
                </a:tc>
              </a:tr>
              <a:tr h="370840">
                <a:tc>
                  <a:txBody>
                    <a:bodyPr/>
                    <a:lstStyle/>
                    <a:p>
                      <a:r>
                        <a:rPr lang="en-IN" dirty="0" smtClean="0"/>
                        <a:t>0</a:t>
                      </a:r>
                      <a:endParaRPr lang="en-IN" dirty="0"/>
                    </a:p>
                  </a:txBody>
                  <a:tcPr/>
                </a:tc>
                <a:tc>
                  <a:txBody>
                    <a:bodyPr/>
                    <a:lstStyle/>
                    <a:p>
                      <a:r>
                        <a:rPr lang="en-IN" dirty="0" smtClean="0"/>
                        <a:t>10</a:t>
                      </a:r>
                      <a:endParaRPr lang="en-IN" dirty="0"/>
                    </a:p>
                  </a:txBody>
                  <a:tcPr/>
                </a:tc>
              </a:tr>
            </a:tbl>
          </a:graphicData>
        </a:graphic>
      </p:graphicFrame>
    </p:spTree>
    <p:extLst>
      <p:ext uri="{BB962C8B-B14F-4D97-AF65-F5344CB8AC3E}">
        <p14:creationId xmlns:p14="http://schemas.microsoft.com/office/powerpoint/2010/main" val="23182361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Stack</a:t>
            </a:r>
            <a:endParaRPr lang="en-IN" dirty="0"/>
          </a:p>
        </p:txBody>
      </p:sp>
      <p:sp>
        <p:nvSpPr>
          <p:cNvPr id="3" name="Content Placeholder 2"/>
          <p:cNvSpPr>
            <a:spLocks noGrp="1"/>
          </p:cNvSpPr>
          <p:nvPr>
            <p:ph idx="1"/>
          </p:nvPr>
        </p:nvSpPr>
        <p:spPr/>
        <p:txBody>
          <a:bodyPr/>
          <a:lstStyle/>
          <a:p>
            <a:r>
              <a:rPr lang="en-IN" dirty="0" smtClean="0"/>
              <a:t>Balanced parenthesis</a:t>
            </a:r>
          </a:p>
          <a:p>
            <a:r>
              <a:rPr lang="en-IN" dirty="0" smtClean="0"/>
              <a:t>Infix to postfix conversion</a:t>
            </a:r>
          </a:p>
          <a:p>
            <a:r>
              <a:rPr lang="en-IN" dirty="0" smtClean="0"/>
              <a:t>Infix to prefix conversion</a:t>
            </a:r>
          </a:p>
          <a:p>
            <a:r>
              <a:rPr lang="en-IN" dirty="0" smtClean="0"/>
              <a:t>Evaluation of postfix expression</a:t>
            </a:r>
          </a:p>
          <a:p>
            <a:r>
              <a:rPr lang="en-IN" dirty="0" smtClean="0"/>
              <a:t>Evaluation of prefix expression</a:t>
            </a:r>
          </a:p>
          <a:p>
            <a:r>
              <a:rPr lang="en-IN" dirty="0" smtClean="0"/>
              <a:t>Function call</a:t>
            </a:r>
          </a:p>
          <a:p>
            <a:r>
              <a:rPr lang="en-IN" dirty="0" smtClean="0"/>
              <a:t>Recursion</a:t>
            </a:r>
          </a:p>
        </p:txBody>
      </p:sp>
    </p:spTree>
    <p:extLst>
      <p:ext uri="{BB962C8B-B14F-4D97-AF65-F5344CB8AC3E}">
        <p14:creationId xmlns:p14="http://schemas.microsoft.com/office/powerpoint/2010/main" val="2059021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Balanced </a:t>
            </a:r>
            <a:r>
              <a:rPr lang="en-IN" dirty="0" err="1" smtClean="0"/>
              <a:t>Paranthesis</a:t>
            </a:r>
            <a:r>
              <a:rPr lang="en-IN" dirty="0" smtClean="0"/>
              <a:t>   </a:t>
            </a:r>
            <a:endParaRPr lang="en-IN" dirty="0"/>
          </a:p>
        </p:txBody>
      </p:sp>
      <p:sp>
        <p:nvSpPr>
          <p:cNvPr id="3" name="Content Placeholder 2"/>
          <p:cNvSpPr>
            <a:spLocks noGrp="1"/>
          </p:cNvSpPr>
          <p:nvPr>
            <p:ph idx="1"/>
          </p:nvPr>
        </p:nvSpPr>
        <p:spPr>
          <a:xfrm>
            <a:off x="838200" y="1330036"/>
            <a:ext cx="10515600" cy="4846927"/>
          </a:xfrm>
        </p:spPr>
        <p:txBody>
          <a:bodyPr/>
          <a:lstStyle/>
          <a:p>
            <a:pPr algn="just"/>
            <a:r>
              <a:rPr lang="en-IN" dirty="0" smtClean="0"/>
              <a:t>Read the given expression character by character</a:t>
            </a:r>
            <a:r>
              <a:rPr lang="en-IN" dirty="0" smtClean="0"/>
              <a:t>. </a:t>
            </a:r>
            <a:r>
              <a:rPr lang="en-IN" dirty="0" smtClean="0">
                <a:solidFill>
                  <a:srgbClr val="7030A0"/>
                </a:solidFill>
              </a:rPr>
              <a:t>a+(b-c)</a:t>
            </a:r>
            <a:endParaRPr lang="en-IN" dirty="0" smtClean="0">
              <a:solidFill>
                <a:srgbClr val="7030A0"/>
              </a:solidFill>
            </a:endParaRPr>
          </a:p>
          <a:p>
            <a:pPr algn="just"/>
            <a:r>
              <a:rPr lang="en-IN" dirty="0" smtClean="0"/>
              <a:t>If the character read is an opening parenthesis (,{,&lt;,[,push it onto the stack.</a:t>
            </a:r>
          </a:p>
          <a:p>
            <a:pPr algn="just"/>
            <a:r>
              <a:rPr lang="en-IN" dirty="0" smtClean="0"/>
              <a:t>If the character read is a closing parenthesis and if the stack is empty, report an error as missing opening symbol. </a:t>
            </a:r>
            <a:r>
              <a:rPr lang="en-IN" dirty="0" err="1" smtClean="0"/>
              <a:t>Eg</a:t>
            </a:r>
            <a:r>
              <a:rPr lang="en-IN" dirty="0" smtClean="0"/>
              <a:t>: </a:t>
            </a:r>
            <a:r>
              <a:rPr lang="en-IN" dirty="0" err="1" smtClean="0"/>
              <a:t>a+b</a:t>
            </a:r>
            <a:r>
              <a:rPr lang="en-IN" dirty="0" smtClean="0"/>
              <a:t>)</a:t>
            </a:r>
          </a:p>
          <a:p>
            <a:pPr algn="just"/>
            <a:r>
              <a:rPr lang="en-IN" dirty="0" smtClean="0"/>
              <a:t>If the character read is a closing parenthesis and its corresponding opening parenthesis is in the stack, report balanced parenthesis </a:t>
            </a:r>
            <a:r>
              <a:rPr lang="en-IN" dirty="0" err="1" smtClean="0"/>
              <a:t>Eg</a:t>
            </a:r>
            <a:r>
              <a:rPr lang="en-IN" dirty="0" smtClean="0"/>
              <a:t>: (</a:t>
            </a:r>
            <a:r>
              <a:rPr lang="en-IN" dirty="0" err="1" smtClean="0"/>
              <a:t>a+b</a:t>
            </a:r>
            <a:r>
              <a:rPr lang="en-IN" dirty="0" smtClean="0"/>
              <a:t>), else report mismatched parenthesis </a:t>
            </a:r>
            <a:r>
              <a:rPr lang="en-IN" dirty="0" err="1" smtClean="0"/>
              <a:t>Eg</a:t>
            </a:r>
            <a:r>
              <a:rPr lang="en-IN" dirty="0" smtClean="0"/>
              <a:t>: (</a:t>
            </a:r>
            <a:r>
              <a:rPr lang="en-IN" dirty="0" err="1" smtClean="0"/>
              <a:t>a+b</a:t>
            </a:r>
            <a:r>
              <a:rPr lang="en-IN" dirty="0" smtClean="0"/>
              <a:t>].</a:t>
            </a:r>
          </a:p>
          <a:p>
            <a:pPr algn="just"/>
            <a:r>
              <a:rPr lang="en-IN" dirty="0" smtClean="0"/>
              <a:t>At the end of the expression if the stack is not empty, report an error as missing closing parenthesis </a:t>
            </a:r>
            <a:r>
              <a:rPr lang="en-IN" dirty="0" err="1" smtClean="0"/>
              <a:t>Eg</a:t>
            </a:r>
            <a:r>
              <a:rPr lang="en-IN" dirty="0" smtClean="0"/>
              <a:t>: (</a:t>
            </a:r>
            <a:r>
              <a:rPr lang="en-IN" dirty="0" err="1" smtClean="0"/>
              <a:t>a+b</a:t>
            </a:r>
            <a:r>
              <a:rPr lang="en-IN" dirty="0" smtClean="0"/>
              <a:t> , </a:t>
            </a:r>
            <a:r>
              <a:rPr lang="en-IN" dirty="0" smtClean="0"/>
              <a:t>else report balanced parenthesis </a:t>
            </a:r>
            <a:r>
              <a:rPr lang="en-IN" dirty="0" err="1" smtClean="0"/>
              <a:t>Eg</a:t>
            </a:r>
            <a:r>
              <a:rPr lang="en-IN" dirty="0" smtClean="0"/>
              <a:t>: </a:t>
            </a:r>
            <a:r>
              <a:rPr lang="en-IN" dirty="0" err="1" smtClean="0"/>
              <a:t>a+b</a:t>
            </a:r>
            <a:r>
              <a:rPr lang="en-IN" dirty="0" smtClean="0"/>
              <a:t>, (</a:t>
            </a:r>
            <a:r>
              <a:rPr lang="en-IN" dirty="0" err="1" smtClean="0"/>
              <a:t>a+b</a:t>
            </a:r>
            <a:r>
              <a:rPr lang="en-IN" dirty="0" smtClean="0"/>
              <a:t>), [</a:t>
            </a:r>
            <a:r>
              <a:rPr lang="en-IN" dirty="0" err="1" smtClean="0"/>
              <a:t>a+b</a:t>
            </a:r>
            <a:r>
              <a:rPr lang="en-IN" dirty="0" smtClean="0"/>
              <a:t>].</a:t>
            </a:r>
          </a:p>
          <a:p>
            <a:pPr algn="just"/>
            <a:endParaRPr lang="en-IN" dirty="0"/>
          </a:p>
        </p:txBody>
      </p:sp>
    </p:spTree>
    <p:extLst>
      <p:ext uri="{BB962C8B-B14F-4D97-AF65-F5344CB8AC3E}">
        <p14:creationId xmlns:p14="http://schemas.microsoft.com/office/powerpoint/2010/main" val="20607107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Expressions</a:t>
            </a:r>
            <a:endParaRPr lang="en-IN" dirty="0"/>
          </a:p>
        </p:txBody>
      </p:sp>
      <p:sp>
        <p:nvSpPr>
          <p:cNvPr id="3" name="Content Placeholder 2"/>
          <p:cNvSpPr>
            <a:spLocks noGrp="1"/>
          </p:cNvSpPr>
          <p:nvPr>
            <p:ph idx="1"/>
          </p:nvPr>
        </p:nvSpPr>
        <p:spPr/>
        <p:txBody>
          <a:bodyPr/>
          <a:lstStyle/>
          <a:p>
            <a:r>
              <a:rPr lang="en-IN" dirty="0" smtClean="0"/>
              <a:t>An expression is defined as collection of operators and operands</a:t>
            </a:r>
          </a:p>
          <a:p>
            <a:r>
              <a:rPr lang="en-IN" dirty="0" smtClean="0"/>
              <a:t>Types</a:t>
            </a:r>
          </a:p>
          <a:p>
            <a:pPr lvl="1"/>
            <a:r>
              <a:rPr lang="en-IN" dirty="0" smtClean="0"/>
              <a:t>Prefix-operator precedes the operands </a:t>
            </a:r>
            <a:r>
              <a:rPr lang="en-IN" dirty="0" err="1" smtClean="0"/>
              <a:t>eg</a:t>
            </a:r>
            <a:r>
              <a:rPr lang="en-IN" dirty="0" smtClean="0"/>
              <a:t>: +ab</a:t>
            </a:r>
          </a:p>
          <a:p>
            <a:pPr lvl="1"/>
            <a:r>
              <a:rPr lang="en-IN" dirty="0" smtClean="0"/>
              <a:t>Infix-operator is between the operands </a:t>
            </a:r>
            <a:r>
              <a:rPr lang="en-IN" dirty="0" err="1" smtClean="0"/>
              <a:t>eg</a:t>
            </a:r>
            <a:r>
              <a:rPr lang="en-IN" dirty="0" smtClean="0"/>
              <a:t>: </a:t>
            </a:r>
            <a:r>
              <a:rPr lang="en-IN" dirty="0" err="1" smtClean="0"/>
              <a:t>a+b</a:t>
            </a:r>
            <a:endParaRPr lang="en-IN" dirty="0" smtClean="0"/>
          </a:p>
          <a:p>
            <a:pPr lvl="1"/>
            <a:r>
              <a:rPr lang="en-IN" dirty="0" smtClean="0"/>
              <a:t>Postfix-operator follows the operands </a:t>
            </a:r>
            <a:r>
              <a:rPr lang="en-IN" dirty="0" err="1" smtClean="0"/>
              <a:t>eg</a:t>
            </a:r>
            <a:r>
              <a:rPr lang="en-IN" dirty="0" smtClean="0"/>
              <a:t>: ab+</a:t>
            </a:r>
          </a:p>
          <a:p>
            <a:r>
              <a:rPr lang="en-IN" dirty="0" smtClean="0"/>
              <a:t>Prefix – polish notation</a:t>
            </a:r>
          </a:p>
          <a:p>
            <a:r>
              <a:rPr lang="en-IN" dirty="0" smtClean="0"/>
              <a:t>Postfix- reverse polish </a:t>
            </a:r>
            <a:r>
              <a:rPr lang="en-IN" dirty="0" smtClean="0"/>
              <a:t>notation</a:t>
            </a:r>
          </a:p>
          <a:p>
            <a:r>
              <a:rPr lang="en-IN" dirty="0" smtClean="0"/>
              <a:t>BEDMAS</a:t>
            </a:r>
            <a:endParaRPr lang="en-IN" dirty="0" smtClean="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9535471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1677</Words>
  <Application>Microsoft Office PowerPoint</Application>
  <PresentationFormat>Widescreen</PresentationFormat>
  <Paragraphs>404</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Data Structures</vt:lpstr>
      <vt:lpstr>Introduction</vt:lpstr>
      <vt:lpstr>ADT-Abstract Data Type</vt:lpstr>
      <vt:lpstr>Stacks</vt:lpstr>
      <vt:lpstr>Array implementation of stack</vt:lpstr>
      <vt:lpstr>Array implementation of stack</vt:lpstr>
      <vt:lpstr>Applications of Stack</vt:lpstr>
      <vt:lpstr>Balanced Paranthesis   </vt:lpstr>
      <vt:lpstr>Expressions</vt:lpstr>
      <vt:lpstr>Infix to postfix conversion</vt:lpstr>
      <vt:lpstr>Example</vt:lpstr>
      <vt:lpstr>Manual explanation</vt:lpstr>
      <vt:lpstr>Example</vt:lpstr>
      <vt:lpstr>Manual Explanation</vt:lpstr>
      <vt:lpstr>Practice… Conversion of infix to postfix</vt:lpstr>
      <vt:lpstr>Infix to Prefix conversion</vt:lpstr>
      <vt:lpstr>Example</vt:lpstr>
      <vt:lpstr>Manual Explanation</vt:lpstr>
      <vt:lpstr>Example</vt:lpstr>
      <vt:lpstr>Manual Explanation</vt:lpstr>
      <vt:lpstr>Evaluation of postfix expression</vt:lpstr>
      <vt:lpstr>Example</vt:lpstr>
      <vt:lpstr>Evaluation of Prefix Expression</vt:lpstr>
      <vt:lpstr>Recursion</vt:lpstr>
      <vt:lpstr>Approach</vt:lpstr>
      <vt:lpstr>Illustration for 3 disks</vt:lpstr>
      <vt:lpstr>Solution</vt:lpstr>
      <vt:lpstr>Pseudo code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Admin</dc:creator>
  <cp:lastModifiedBy>Admin</cp:lastModifiedBy>
  <cp:revision>77</cp:revision>
  <dcterms:created xsi:type="dcterms:W3CDTF">2021-02-26T12:59:25Z</dcterms:created>
  <dcterms:modified xsi:type="dcterms:W3CDTF">2022-02-21T05:07:05Z</dcterms:modified>
</cp:coreProperties>
</file>