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9" r:id="rId3"/>
    <p:sldId id="257" r:id="rId4"/>
    <p:sldId id="258" r:id="rId5"/>
    <p:sldId id="266" r:id="rId6"/>
    <p:sldId id="259" r:id="rId7"/>
    <p:sldId id="260" r:id="rId8"/>
    <p:sldId id="261" r:id="rId9"/>
    <p:sldId id="262" r:id="rId10"/>
    <p:sldId id="263" r:id="rId11"/>
    <p:sldId id="264" r:id="rId12"/>
    <p:sldId id="265" r:id="rId13"/>
    <p:sldId id="267" r:id="rId14"/>
    <p:sldId id="268"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61" autoAdjust="0"/>
    <p:restoredTop sz="94660"/>
  </p:normalViewPr>
  <p:slideViewPr>
    <p:cSldViewPr snapToGrid="0">
      <p:cViewPr varScale="1">
        <p:scale>
          <a:sx n="74" d="100"/>
          <a:sy n="74" d="100"/>
        </p:scale>
        <p:origin x="58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578C8B5-9398-4DC8-918F-4AADB6F386E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205627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8C8B5-9398-4DC8-918F-4AADB6F386E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13099448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8C8B5-9398-4DC8-918F-4AADB6F386E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1462014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578C8B5-9398-4DC8-918F-4AADB6F386E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3324558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78C8B5-9398-4DC8-918F-4AADB6F386EB}" type="datetimeFigureOut">
              <a:rPr lang="en-IN" smtClean="0"/>
              <a:t>16-09-2022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20730507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578C8B5-9398-4DC8-918F-4AADB6F386E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6681669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578C8B5-9398-4DC8-918F-4AADB6F386EB}" type="datetimeFigureOut">
              <a:rPr lang="en-IN" smtClean="0"/>
              <a:t>16-09-2022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14850219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578C8B5-9398-4DC8-918F-4AADB6F386EB}" type="datetimeFigureOut">
              <a:rPr lang="en-IN" smtClean="0"/>
              <a:t>16-09-2022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244120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578C8B5-9398-4DC8-918F-4AADB6F386EB}" type="datetimeFigureOut">
              <a:rPr lang="en-IN" smtClean="0"/>
              <a:t>16-09-2022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41135306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8C8B5-9398-4DC8-918F-4AADB6F386E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1505899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78C8B5-9398-4DC8-918F-4AADB6F386EB}" type="datetimeFigureOut">
              <a:rPr lang="en-IN" smtClean="0"/>
              <a:t>16-09-2022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2D0B981-D807-4F7A-9A3A-379CD03F5586}" type="slidenum">
              <a:rPr lang="en-IN" smtClean="0"/>
              <a:t>‹#›</a:t>
            </a:fld>
            <a:endParaRPr lang="en-IN"/>
          </a:p>
        </p:txBody>
      </p:sp>
    </p:spTree>
    <p:extLst>
      <p:ext uri="{BB962C8B-B14F-4D97-AF65-F5344CB8AC3E}">
        <p14:creationId xmlns:p14="http://schemas.microsoft.com/office/powerpoint/2010/main" val="18218928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78C8B5-9398-4DC8-918F-4AADB6F386EB}" type="datetimeFigureOut">
              <a:rPr lang="en-IN" smtClean="0"/>
              <a:t>16-09-2022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0B981-D807-4F7A-9A3A-379CD03F5586}" type="slidenum">
              <a:rPr lang="en-IN" smtClean="0"/>
              <a:t>‹#›</a:t>
            </a:fld>
            <a:endParaRPr lang="en-IN"/>
          </a:p>
        </p:txBody>
      </p:sp>
    </p:spTree>
    <p:extLst>
      <p:ext uri="{BB962C8B-B14F-4D97-AF65-F5344CB8AC3E}">
        <p14:creationId xmlns:p14="http://schemas.microsoft.com/office/powerpoint/2010/main" val="672211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Hash search</a:t>
            </a:r>
            <a:endParaRPr lang="en-IN" dirty="0"/>
          </a:p>
        </p:txBody>
      </p:sp>
      <p:sp>
        <p:nvSpPr>
          <p:cNvPr id="3" name="Subtitle 2"/>
          <p:cNvSpPr>
            <a:spLocks noGrp="1"/>
          </p:cNvSpPr>
          <p:nvPr>
            <p:ph type="subTitle" idx="1"/>
          </p:nvPr>
        </p:nvSpPr>
        <p:spPr/>
        <p:txBody>
          <a:bodyPr/>
          <a:lstStyle/>
          <a:p>
            <a:r>
              <a:rPr lang="en-IN" dirty="0" smtClean="0">
                <a:latin typeface="Times New Roman" panose="02020603050405020304" pitchFamily="18" charset="0"/>
                <a:cs typeface="Times New Roman" panose="02020603050405020304" pitchFamily="18" charset="0"/>
              </a:rPr>
              <a:t>Central data structure – Hash table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71399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Not efficient when the array size is half way full</a:t>
            </a:r>
          </a:p>
          <a:p>
            <a:r>
              <a:rPr lang="en-IN" dirty="0" smtClean="0"/>
              <a:t>Clustering occurs.</a:t>
            </a:r>
            <a:r>
              <a:rPr lang="en-IN" dirty="0"/>
              <a:t> This is called </a:t>
            </a:r>
            <a:r>
              <a:rPr lang="en-IN" dirty="0" smtClean="0"/>
              <a:t>secondary </a:t>
            </a:r>
            <a:r>
              <a:rPr lang="en-IN" dirty="0"/>
              <a:t>clustering as </a:t>
            </a:r>
            <a:r>
              <a:rPr lang="en-IN" dirty="0" smtClean="0"/>
              <a:t>far away </a:t>
            </a:r>
            <a:r>
              <a:rPr lang="en-IN" dirty="0"/>
              <a:t>slots are tried</a:t>
            </a:r>
            <a:r>
              <a:rPr lang="en-IN" dirty="0" smtClean="0"/>
              <a:t>.</a:t>
            </a:r>
          </a:p>
          <a:p>
            <a:r>
              <a:rPr lang="en-IN" dirty="0" smtClean="0"/>
              <a:t>Better performance is achieved with secondary clustering than primary clustering.</a:t>
            </a:r>
            <a:endParaRPr lang="en-IN" dirty="0"/>
          </a:p>
          <a:p>
            <a:pPr marL="0" indent="0">
              <a:buNone/>
            </a:pPr>
            <a:endParaRPr lang="en-IN" dirty="0"/>
          </a:p>
        </p:txBody>
      </p:sp>
    </p:spTree>
    <p:extLst>
      <p:ext uri="{BB962C8B-B14F-4D97-AF65-F5344CB8AC3E}">
        <p14:creationId xmlns:p14="http://schemas.microsoft.com/office/powerpoint/2010/main" val="1878086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Double hashing</a:t>
            </a:r>
            <a:endParaRPr lang="en-IN" dirty="0"/>
          </a:p>
        </p:txBody>
      </p:sp>
      <p:sp>
        <p:nvSpPr>
          <p:cNvPr id="3" name="Content Placeholder 2"/>
          <p:cNvSpPr>
            <a:spLocks noGrp="1"/>
          </p:cNvSpPr>
          <p:nvPr>
            <p:ph idx="1"/>
          </p:nvPr>
        </p:nvSpPr>
        <p:spPr/>
        <p:txBody>
          <a:bodyPr/>
          <a:lstStyle/>
          <a:p>
            <a:r>
              <a:rPr lang="en-US" dirty="0" smtClean="0"/>
              <a:t>applies a second hash function to key when a collision occurs</a:t>
            </a:r>
            <a:endParaRPr lang="en-IN" dirty="0"/>
          </a:p>
          <a:p>
            <a:r>
              <a:rPr lang="en-IN" dirty="0" smtClean="0"/>
              <a:t>H(x)=</a:t>
            </a:r>
            <a:r>
              <a:rPr lang="en-IN" dirty="0" err="1" smtClean="0"/>
              <a:t>x%tablesize</a:t>
            </a:r>
            <a:endParaRPr lang="en-IN" dirty="0" smtClean="0"/>
          </a:p>
          <a:p>
            <a:r>
              <a:rPr lang="en-IN" dirty="0" smtClean="0"/>
              <a:t>Probe:</a:t>
            </a:r>
          </a:p>
          <a:p>
            <a:pPr marL="0" indent="0">
              <a:buNone/>
            </a:pPr>
            <a:r>
              <a:rPr lang="en-IN" dirty="0"/>
              <a:t> </a:t>
            </a:r>
            <a:r>
              <a:rPr lang="en-IN" dirty="0" smtClean="0"/>
              <a:t>       ( H(x)+ </a:t>
            </a:r>
            <a:r>
              <a:rPr lang="en-IN" dirty="0" err="1" smtClean="0"/>
              <a:t>i</a:t>
            </a:r>
            <a:r>
              <a:rPr lang="en-IN" dirty="0" smtClean="0"/>
              <a:t> * H</a:t>
            </a:r>
            <a:r>
              <a:rPr lang="en-IN" baseline="-25000" dirty="0"/>
              <a:t>1</a:t>
            </a:r>
            <a:r>
              <a:rPr lang="en-IN" dirty="0" smtClean="0"/>
              <a:t>(x)) % </a:t>
            </a:r>
            <a:r>
              <a:rPr lang="en-IN" dirty="0" err="1" smtClean="0"/>
              <a:t>tablesize</a:t>
            </a:r>
            <a:r>
              <a:rPr lang="en-IN" dirty="0" smtClean="0"/>
              <a:t>      where </a:t>
            </a:r>
            <a:r>
              <a:rPr lang="en-IN" dirty="0" err="1" smtClean="0"/>
              <a:t>i</a:t>
            </a:r>
            <a:r>
              <a:rPr lang="en-IN" dirty="0" smtClean="0"/>
              <a:t>=1,2,3….</a:t>
            </a:r>
          </a:p>
          <a:p>
            <a:r>
              <a:rPr lang="en-IN" dirty="0" smtClean="0"/>
              <a:t>H</a:t>
            </a:r>
            <a:r>
              <a:rPr lang="en-IN" baseline="-25000" dirty="0" smtClean="0"/>
              <a:t>1</a:t>
            </a:r>
            <a:r>
              <a:rPr lang="en-IN" dirty="0" smtClean="0"/>
              <a:t>(x)=R-(</a:t>
            </a:r>
            <a:r>
              <a:rPr lang="en-IN" dirty="0" err="1" smtClean="0"/>
              <a:t>x%R</a:t>
            </a:r>
            <a:r>
              <a:rPr lang="en-IN" dirty="0" smtClean="0"/>
              <a:t>)     where R is a prime&lt;</a:t>
            </a:r>
            <a:r>
              <a:rPr lang="en-IN" dirty="0" err="1" smtClean="0"/>
              <a:t>tablesize</a:t>
            </a:r>
            <a:endParaRPr lang="en-IN" dirty="0" smtClean="0"/>
          </a:p>
          <a:p>
            <a:endParaRPr lang="en-IN" dirty="0"/>
          </a:p>
          <a:p>
            <a:r>
              <a:rPr lang="en-IN" dirty="0" smtClean="0"/>
              <a:t>Note:</a:t>
            </a:r>
          </a:p>
          <a:p>
            <a:pPr lvl="1"/>
            <a:r>
              <a:rPr lang="en-IN" dirty="0" smtClean="0"/>
              <a:t>H</a:t>
            </a:r>
            <a:r>
              <a:rPr lang="en-IN" baseline="-25000" dirty="0" smtClean="0"/>
              <a:t>1</a:t>
            </a:r>
            <a:r>
              <a:rPr lang="en-IN" dirty="0" smtClean="0"/>
              <a:t>(x) must never evaluate to zero</a:t>
            </a:r>
          </a:p>
          <a:p>
            <a:pPr lvl="1"/>
            <a:r>
              <a:rPr lang="en-IN" dirty="0" smtClean="0"/>
              <a:t>Choose R as prime to probe all cells for sure</a:t>
            </a:r>
          </a:p>
          <a:p>
            <a:pPr marL="457200" lvl="1" indent="0">
              <a:buNone/>
            </a:pPr>
            <a:endParaRPr lang="en-IN" dirty="0"/>
          </a:p>
        </p:txBody>
      </p:sp>
      <p:sp>
        <p:nvSpPr>
          <p:cNvPr id="4" name="Rectangle 3"/>
          <p:cNvSpPr/>
          <p:nvPr/>
        </p:nvSpPr>
        <p:spPr>
          <a:xfrm>
            <a:off x="8203843" y="3760631"/>
            <a:ext cx="3683358" cy="160985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US" dirty="0">
                <a:solidFill>
                  <a:schemeClr val="tx1"/>
                </a:solidFill>
              </a:rPr>
              <a:t>Overcomes </a:t>
            </a:r>
            <a:r>
              <a:rPr lang="en-US" dirty="0" smtClean="0">
                <a:solidFill>
                  <a:schemeClr val="tx1"/>
                </a:solidFill>
              </a:rPr>
              <a:t>clustering</a:t>
            </a:r>
          </a:p>
          <a:p>
            <a:pPr marL="285750" indent="-285750" algn="just">
              <a:buFont typeface="Arial" panose="020B0604020202020204" pitchFamily="34" charset="0"/>
              <a:buChar char="•"/>
            </a:pPr>
            <a:r>
              <a:rPr lang="en-US" dirty="0" smtClean="0">
                <a:solidFill>
                  <a:schemeClr val="tx1"/>
                </a:solidFill>
              </a:rPr>
              <a:t>Distributes </a:t>
            </a:r>
            <a:r>
              <a:rPr lang="en-US" dirty="0">
                <a:solidFill>
                  <a:schemeClr val="tx1"/>
                </a:solidFill>
              </a:rPr>
              <a:t>the keys uniformly across the </a:t>
            </a:r>
            <a:r>
              <a:rPr lang="en-US" dirty="0" smtClean="0">
                <a:solidFill>
                  <a:schemeClr val="tx1"/>
                </a:solidFill>
              </a:rPr>
              <a:t>table</a:t>
            </a:r>
          </a:p>
          <a:p>
            <a:pPr marL="285750" indent="-285750" algn="just">
              <a:buFont typeface="Arial" panose="020B0604020202020204" pitchFamily="34" charset="0"/>
              <a:buChar char="•"/>
            </a:pPr>
            <a:r>
              <a:rPr lang="en-US" dirty="0" smtClean="0">
                <a:solidFill>
                  <a:schemeClr val="tx1"/>
                </a:solidFill>
              </a:rPr>
              <a:t>Effective </a:t>
            </a:r>
            <a:r>
              <a:rPr lang="en-US" dirty="0">
                <a:solidFill>
                  <a:schemeClr val="tx1"/>
                </a:solidFill>
              </a:rPr>
              <a:t>than the other two linear and quadratic probing</a:t>
            </a:r>
          </a:p>
        </p:txBody>
      </p:sp>
    </p:spTree>
    <p:extLst>
      <p:ext uri="{BB962C8B-B14F-4D97-AF65-F5344CB8AC3E}">
        <p14:creationId xmlns:p14="http://schemas.microsoft.com/office/powerpoint/2010/main" val="29976018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Open hashing / Separate chaining</a:t>
            </a:r>
            <a:endParaRPr lang="en-IN" dirty="0"/>
          </a:p>
        </p:txBody>
      </p:sp>
      <p:sp>
        <p:nvSpPr>
          <p:cNvPr id="3" name="Content Placeholder 2"/>
          <p:cNvSpPr>
            <a:spLocks noGrp="1"/>
          </p:cNvSpPr>
          <p:nvPr>
            <p:ph idx="1"/>
          </p:nvPr>
        </p:nvSpPr>
        <p:spPr>
          <a:xfrm>
            <a:off x="838200" y="1262130"/>
            <a:ext cx="10515600" cy="5705339"/>
          </a:xfrm>
        </p:spPr>
        <p:txBody>
          <a:bodyPr/>
          <a:lstStyle/>
          <a:p>
            <a:r>
              <a:rPr lang="en-IN" dirty="0" smtClean="0"/>
              <a:t>42, 34, 50, 45, 22, 70, 62, 84,19,29</a:t>
            </a:r>
          </a:p>
          <a:p>
            <a:r>
              <a:rPr lang="en-IN" dirty="0" smtClean="0"/>
              <a:t>H(x)=x%10</a:t>
            </a:r>
          </a:p>
          <a:p>
            <a:pPr marL="0" indent="0">
              <a:buNone/>
            </a:pPr>
            <a:r>
              <a:rPr lang="en-IN" dirty="0" smtClean="0"/>
              <a:t>    </a:t>
            </a:r>
            <a:r>
              <a:rPr lang="en-IN" sz="2000" dirty="0" smtClean="0"/>
              <a:t>Prime area			Overflow area</a:t>
            </a:r>
            <a:endParaRPr lang="en-IN" dirty="0" smtClean="0"/>
          </a:p>
          <a:p>
            <a:pPr marL="0" indent="0">
              <a:buNone/>
            </a:pPr>
            <a:endParaRPr lang="en-IN" dirty="0" smtClean="0"/>
          </a:p>
        </p:txBody>
      </p:sp>
      <p:graphicFrame>
        <p:nvGraphicFramePr>
          <p:cNvPr id="5" name="Table 4"/>
          <p:cNvGraphicFramePr>
            <a:graphicFrameLocks noGrp="1"/>
          </p:cNvGraphicFramePr>
          <p:nvPr>
            <p:extLst>
              <p:ext uri="{D42A27DB-BD31-4B8C-83A1-F6EECF244321}">
                <p14:modId xmlns:p14="http://schemas.microsoft.com/office/powerpoint/2010/main" val="880668692"/>
              </p:ext>
            </p:extLst>
          </p:nvPr>
        </p:nvGraphicFramePr>
        <p:xfrm>
          <a:off x="1001689" y="2834640"/>
          <a:ext cx="3183945" cy="4023360"/>
        </p:xfrm>
        <a:graphic>
          <a:graphicData uri="http://schemas.openxmlformats.org/drawingml/2006/table">
            <a:tbl>
              <a:tblPr firstRow="1" bandRow="1">
                <a:tableStyleId>{5C22544A-7EE6-4342-B048-85BDC9FD1C3A}</a:tableStyleId>
              </a:tblPr>
              <a:tblGrid>
                <a:gridCol w="1011072"/>
                <a:gridCol w="543218"/>
                <a:gridCol w="543218"/>
                <a:gridCol w="1086437"/>
              </a:tblGrid>
              <a:tr h="0">
                <a:tc>
                  <a:txBody>
                    <a:bodyPr/>
                    <a:lstStyle/>
                    <a:p>
                      <a:r>
                        <a:rPr lang="en-IN" dirty="0" smtClean="0"/>
                        <a:t>Address</a:t>
                      </a:r>
                      <a:endParaRPr lang="en-IN" dirty="0"/>
                    </a:p>
                  </a:txBody>
                  <a:tcPr/>
                </a:tc>
                <a:tc gridSpan="2">
                  <a:txBody>
                    <a:bodyPr/>
                    <a:lstStyle/>
                    <a:p>
                      <a:r>
                        <a:rPr lang="en-IN" dirty="0" smtClean="0"/>
                        <a:t>Value</a:t>
                      </a:r>
                      <a:endParaRPr lang="en-IN" dirty="0"/>
                    </a:p>
                  </a:txBody>
                  <a:tcPr/>
                </a:tc>
                <a:tc hMerge="1">
                  <a:txBody>
                    <a:bodyPr/>
                    <a:lstStyle/>
                    <a:p>
                      <a:endParaRPr lang="en-IN"/>
                    </a:p>
                  </a:txBody>
                  <a:tcPr/>
                </a:tc>
                <a:tc>
                  <a:txBody>
                    <a:bodyPr/>
                    <a:lstStyle/>
                    <a:p>
                      <a:r>
                        <a:rPr lang="en-IN" dirty="0" smtClean="0"/>
                        <a:t>Link</a:t>
                      </a:r>
                      <a:endParaRPr lang="en-IN" dirty="0"/>
                    </a:p>
                  </a:txBody>
                  <a:tcPr/>
                </a:tc>
              </a:tr>
              <a:tr h="362540">
                <a:tc>
                  <a:txBody>
                    <a:bodyPr/>
                    <a:lstStyle/>
                    <a:p>
                      <a:r>
                        <a:rPr lang="en-IN" dirty="0" smtClean="0"/>
                        <a:t>0</a:t>
                      </a:r>
                      <a:endParaRPr lang="en-IN" dirty="0"/>
                    </a:p>
                  </a:txBody>
                  <a:tcPr/>
                </a:tc>
                <a:tc gridSpan="2">
                  <a:txBody>
                    <a:bodyPr/>
                    <a:lstStyle/>
                    <a:p>
                      <a:r>
                        <a:rPr lang="en-IN" dirty="0" smtClean="0"/>
                        <a:t>50</a:t>
                      </a:r>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1</a:t>
                      </a: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r h="362540">
                <a:tc>
                  <a:txBody>
                    <a:bodyPr/>
                    <a:lstStyle/>
                    <a:p>
                      <a:r>
                        <a:rPr lang="en-IN" dirty="0" smtClean="0"/>
                        <a:t>2</a:t>
                      </a:r>
                      <a:endParaRPr lang="en-IN" dirty="0"/>
                    </a:p>
                  </a:txBody>
                  <a:tcPr/>
                </a:tc>
                <a:tc gridSpan="2">
                  <a:txBody>
                    <a:bodyPr/>
                    <a:lstStyle/>
                    <a:p>
                      <a:r>
                        <a:rPr lang="en-IN" dirty="0" smtClean="0"/>
                        <a:t>42</a:t>
                      </a:r>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3</a:t>
                      </a:r>
                      <a:endParaRPr lang="en-IN" dirty="0"/>
                    </a:p>
                  </a:txBody>
                  <a:tcPr/>
                </a:tc>
                <a:tc gridSpan="2">
                  <a:txBody>
                    <a:bodyPr/>
                    <a:lstStyle/>
                    <a:p>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4</a:t>
                      </a:r>
                      <a:endParaRPr lang="en-IN" dirty="0"/>
                    </a:p>
                  </a:txBody>
                  <a:tcPr/>
                </a:tc>
                <a:tc gridSpan="2">
                  <a:txBody>
                    <a:bodyPr/>
                    <a:lstStyle/>
                    <a:p>
                      <a:r>
                        <a:rPr lang="en-IN" dirty="0" smtClean="0"/>
                        <a:t>34</a:t>
                      </a:r>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5</a:t>
                      </a:r>
                      <a:endParaRPr lang="en-IN" dirty="0"/>
                    </a:p>
                  </a:txBody>
                  <a:tcPr/>
                </a:tc>
                <a:tc gridSpan="2">
                  <a:txBody>
                    <a:bodyPr/>
                    <a:lstStyle/>
                    <a:p>
                      <a:r>
                        <a:rPr lang="en-IN" dirty="0" smtClean="0"/>
                        <a:t>45</a:t>
                      </a:r>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6</a:t>
                      </a:r>
                      <a:endParaRPr lang="en-IN" dirty="0"/>
                    </a:p>
                  </a:txBody>
                  <a:tcPr/>
                </a:tc>
                <a:tc gridSpan="2">
                  <a:txBody>
                    <a:bodyPr/>
                    <a:lstStyle/>
                    <a:p>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7</a:t>
                      </a:r>
                      <a:endParaRPr lang="en-IN" dirty="0"/>
                    </a:p>
                  </a:txBody>
                  <a:tcPr/>
                </a:tc>
                <a:tc gridSpan="2">
                  <a:txBody>
                    <a:bodyPr/>
                    <a:lstStyle/>
                    <a:p>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8</a:t>
                      </a:r>
                      <a:endParaRPr lang="en-IN" dirty="0"/>
                    </a:p>
                  </a:txBody>
                  <a:tcPr/>
                </a:tc>
                <a:tc gridSpan="2">
                  <a:txBody>
                    <a:bodyPr/>
                    <a:lstStyle/>
                    <a:p>
                      <a:endParaRPr lang="en-IN" dirty="0"/>
                    </a:p>
                  </a:txBody>
                  <a:tcPr/>
                </a:tc>
                <a:tc hMerge="1">
                  <a:txBody>
                    <a:bodyPr/>
                    <a:lstStyle/>
                    <a:p>
                      <a:endParaRPr lang="en-IN"/>
                    </a:p>
                  </a:txBody>
                  <a:tcPr/>
                </a:tc>
                <a:tc>
                  <a:txBody>
                    <a:bodyPr/>
                    <a:lstStyle/>
                    <a:p>
                      <a:endParaRPr lang="en-IN" dirty="0"/>
                    </a:p>
                  </a:txBody>
                  <a:tcPr/>
                </a:tc>
              </a:tr>
              <a:tr h="362540">
                <a:tc>
                  <a:txBody>
                    <a:bodyPr/>
                    <a:lstStyle/>
                    <a:p>
                      <a:r>
                        <a:rPr lang="en-IN" dirty="0" smtClean="0"/>
                        <a:t>9</a:t>
                      </a:r>
                      <a:endParaRPr lang="en-IN" dirty="0"/>
                    </a:p>
                  </a:txBody>
                  <a:tcPr/>
                </a:tc>
                <a:tc gridSpan="2">
                  <a:txBody>
                    <a:bodyPr/>
                    <a:lstStyle/>
                    <a:p>
                      <a:r>
                        <a:rPr lang="en-IN" dirty="0" smtClean="0"/>
                        <a:t>19</a:t>
                      </a:r>
                      <a:endParaRPr lang="en-IN" dirty="0"/>
                    </a:p>
                  </a:txBody>
                  <a:tcPr/>
                </a:tc>
                <a:tc hMerge="1">
                  <a:txBody>
                    <a:bodyPr/>
                    <a:lstStyle/>
                    <a:p>
                      <a:endParaRPr lang="en-IN"/>
                    </a:p>
                  </a:txBody>
                  <a:tcPr/>
                </a:tc>
                <a:tc>
                  <a:txBody>
                    <a:bodyPr/>
                    <a:lstStyle/>
                    <a:p>
                      <a:endParaRPr lang="en-IN" dirty="0"/>
                    </a:p>
                  </a:txBody>
                  <a:tcPr/>
                </a:tc>
              </a:tr>
            </a:tbl>
          </a:graphicData>
        </a:graphic>
      </p:graphicFrame>
      <p:grpSp>
        <p:nvGrpSpPr>
          <p:cNvPr id="14" name="Group 13"/>
          <p:cNvGrpSpPr/>
          <p:nvPr/>
        </p:nvGrpSpPr>
        <p:grpSpPr>
          <a:xfrm>
            <a:off x="3946302" y="4535079"/>
            <a:ext cx="1674253" cy="373487"/>
            <a:chOff x="3902299" y="3142445"/>
            <a:chExt cx="1674253" cy="373487"/>
          </a:xfrm>
        </p:grpSpPr>
        <p:sp>
          <p:nvSpPr>
            <p:cNvPr id="6" name="Rectangle 5"/>
            <p:cNvSpPr/>
            <p:nvPr/>
          </p:nvSpPr>
          <p:spPr>
            <a:xfrm>
              <a:off x="4520485" y="3142445"/>
              <a:ext cx="1056067" cy="3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84</a:t>
              </a:r>
              <a:endParaRPr lang="en-IN" dirty="0"/>
            </a:p>
          </p:txBody>
        </p:sp>
        <p:cxnSp>
          <p:nvCxnSpPr>
            <p:cNvPr id="8" name="Straight Connector 7"/>
            <p:cNvCxnSpPr/>
            <p:nvPr/>
          </p:nvCxnSpPr>
          <p:spPr>
            <a:xfrm>
              <a:off x="5228823" y="3155324"/>
              <a:ext cx="0" cy="360608"/>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Arrow Connector 9"/>
            <p:cNvCxnSpPr/>
            <p:nvPr/>
          </p:nvCxnSpPr>
          <p:spPr>
            <a:xfrm>
              <a:off x="3902299" y="3425780"/>
              <a:ext cx="69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5228823" y="3155324"/>
              <a:ext cx="347729" cy="360608"/>
            </a:xfrm>
            <a:prstGeom prst="line">
              <a:avLst/>
            </a:prstGeom>
          </p:spPr>
          <p:style>
            <a:lnRef idx="1">
              <a:schemeClr val="dk1"/>
            </a:lnRef>
            <a:fillRef idx="0">
              <a:schemeClr val="dk1"/>
            </a:fillRef>
            <a:effectRef idx="0">
              <a:schemeClr val="dk1"/>
            </a:effectRef>
            <a:fontRef idx="minor">
              <a:schemeClr val="tx1"/>
            </a:fontRef>
          </p:style>
        </p:cxnSp>
      </p:grpSp>
      <p:sp>
        <p:nvSpPr>
          <p:cNvPr id="16" name="Rectangle 15"/>
          <p:cNvSpPr/>
          <p:nvPr/>
        </p:nvSpPr>
        <p:spPr>
          <a:xfrm>
            <a:off x="4581659" y="3868812"/>
            <a:ext cx="1056067" cy="3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22</a:t>
            </a:r>
            <a:endParaRPr lang="en-IN" dirty="0"/>
          </a:p>
        </p:txBody>
      </p:sp>
      <p:cxnSp>
        <p:nvCxnSpPr>
          <p:cNvPr id="17" name="Straight Connector 16"/>
          <p:cNvCxnSpPr/>
          <p:nvPr/>
        </p:nvCxnSpPr>
        <p:spPr>
          <a:xfrm>
            <a:off x="5302876" y="3868812"/>
            <a:ext cx="0" cy="360608"/>
          </a:xfrm>
          <a:prstGeom prst="line">
            <a:avLst/>
          </a:prstGeom>
        </p:spPr>
        <p:style>
          <a:lnRef idx="1">
            <a:schemeClr val="dk1"/>
          </a:lnRef>
          <a:fillRef idx="0">
            <a:schemeClr val="dk1"/>
          </a:fillRef>
          <a:effectRef idx="0">
            <a:schemeClr val="dk1"/>
          </a:effectRef>
          <a:fontRef idx="minor">
            <a:schemeClr val="tx1"/>
          </a:fontRef>
        </p:style>
      </p:cxnSp>
      <p:cxnSp>
        <p:nvCxnSpPr>
          <p:cNvPr id="18" name="Straight Arrow Connector 17"/>
          <p:cNvCxnSpPr/>
          <p:nvPr/>
        </p:nvCxnSpPr>
        <p:spPr>
          <a:xfrm>
            <a:off x="3902299" y="4113512"/>
            <a:ext cx="69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nvGrpSpPr>
          <p:cNvPr id="20" name="Group 19"/>
          <p:cNvGrpSpPr/>
          <p:nvPr/>
        </p:nvGrpSpPr>
        <p:grpSpPr>
          <a:xfrm>
            <a:off x="5415566" y="3772221"/>
            <a:ext cx="1674253" cy="373487"/>
            <a:chOff x="3902299" y="3142445"/>
            <a:chExt cx="1674253" cy="373487"/>
          </a:xfrm>
        </p:grpSpPr>
        <p:sp>
          <p:nvSpPr>
            <p:cNvPr id="21" name="Rectangle 20"/>
            <p:cNvSpPr/>
            <p:nvPr/>
          </p:nvSpPr>
          <p:spPr>
            <a:xfrm>
              <a:off x="4520485" y="3142445"/>
              <a:ext cx="1056067" cy="3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62</a:t>
              </a:r>
              <a:endParaRPr lang="en-IN" dirty="0"/>
            </a:p>
          </p:txBody>
        </p:sp>
        <p:cxnSp>
          <p:nvCxnSpPr>
            <p:cNvPr id="22" name="Straight Connector 21"/>
            <p:cNvCxnSpPr/>
            <p:nvPr/>
          </p:nvCxnSpPr>
          <p:spPr>
            <a:xfrm>
              <a:off x="5228823" y="3155324"/>
              <a:ext cx="0" cy="360608"/>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Arrow Connector 22"/>
            <p:cNvCxnSpPr/>
            <p:nvPr/>
          </p:nvCxnSpPr>
          <p:spPr>
            <a:xfrm>
              <a:off x="3902299" y="3425780"/>
              <a:ext cx="69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Connector 23"/>
            <p:cNvCxnSpPr/>
            <p:nvPr/>
          </p:nvCxnSpPr>
          <p:spPr>
            <a:xfrm>
              <a:off x="5228823" y="3155324"/>
              <a:ext cx="347729" cy="360608"/>
            </a:xfrm>
            <a:prstGeom prst="line">
              <a:avLst/>
            </a:prstGeom>
          </p:spPr>
          <p:style>
            <a:lnRef idx="1">
              <a:schemeClr val="dk1"/>
            </a:lnRef>
            <a:fillRef idx="0">
              <a:schemeClr val="dk1"/>
            </a:fillRef>
            <a:effectRef idx="0">
              <a:schemeClr val="dk1"/>
            </a:effectRef>
            <a:fontRef idx="minor">
              <a:schemeClr val="tx1"/>
            </a:fontRef>
          </p:style>
        </p:cxnSp>
      </p:grpSp>
      <p:grpSp>
        <p:nvGrpSpPr>
          <p:cNvPr id="25" name="Group 24"/>
          <p:cNvGrpSpPr/>
          <p:nvPr/>
        </p:nvGrpSpPr>
        <p:grpSpPr>
          <a:xfrm>
            <a:off x="3870102" y="3117118"/>
            <a:ext cx="1674253" cy="373487"/>
            <a:chOff x="3902299" y="3142445"/>
            <a:chExt cx="1674253" cy="373487"/>
          </a:xfrm>
        </p:grpSpPr>
        <p:sp>
          <p:nvSpPr>
            <p:cNvPr id="26" name="Rectangle 25"/>
            <p:cNvSpPr/>
            <p:nvPr/>
          </p:nvSpPr>
          <p:spPr>
            <a:xfrm>
              <a:off x="4520485" y="3142445"/>
              <a:ext cx="1056067" cy="3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70</a:t>
              </a:r>
              <a:endParaRPr lang="en-IN" dirty="0"/>
            </a:p>
          </p:txBody>
        </p:sp>
        <p:cxnSp>
          <p:nvCxnSpPr>
            <p:cNvPr id="27" name="Straight Connector 26"/>
            <p:cNvCxnSpPr/>
            <p:nvPr/>
          </p:nvCxnSpPr>
          <p:spPr>
            <a:xfrm>
              <a:off x="5228823" y="3155324"/>
              <a:ext cx="0" cy="360608"/>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Arrow Connector 27"/>
            <p:cNvCxnSpPr/>
            <p:nvPr/>
          </p:nvCxnSpPr>
          <p:spPr>
            <a:xfrm>
              <a:off x="3902299" y="3425780"/>
              <a:ext cx="69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a:off x="5228823" y="3155324"/>
              <a:ext cx="347729" cy="360608"/>
            </a:xfrm>
            <a:prstGeom prst="line">
              <a:avLst/>
            </a:prstGeom>
          </p:spPr>
          <p:style>
            <a:lnRef idx="1">
              <a:schemeClr val="dk1"/>
            </a:lnRef>
            <a:fillRef idx="0">
              <a:schemeClr val="dk1"/>
            </a:fillRef>
            <a:effectRef idx="0">
              <a:schemeClr val="dk1"/>
            </a:effectRef>
            <a:fontRef idx="minor">
              <a:schemeClr val="tx1"/>
            </a:fontRef>
          </p:style>
        </p:cxnSp>
      </p:grpSp>
      <p:grpSp>
        <p:nvGrpSpPr>
          <p:cNvPr id="30" name="Group 29"/>
          <p:cNvGrpSpPr/>
          <p:nvPr/>
        </p:nvGrpSpPr>
        <p:grpSpPr>
          <a:xfrm>
            <a:off x="3963473" y="6421149"/>
            <a:ext cx="1674253" cy="373487"/>
            <a:chOff x="3902299" y="3142445"/>
            <a:chExt cx="1674253" cy="373487"/>
          </a:xfrm>
        </p:grpSpPr>
        <p:sp>
          <p:nvSpPr>
            <p:cNvPr id="31" name="Rectangle 30"/>
            <p:cNvSpPr/>
            <p:nvPr/>
          </p:nvSpPr>
          <p:spPr>
            <a:xfrm>
              <a:off x="4520485" y="3142445"/>
              <a:ext cx="1056067" cy="3734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29</a:t>
              </a:r>
              <a:endParaRPr lang="en-IN" dirty="0"/>
            </a:p>
          </p:txBody>
        </p:sp>
        <p:cxnSp>
          <p:nvCxnSpPr>
            <p:cNvPr id="32" name="Straight Connector 31"/>
            <p:cNvCxnSpPr/>
            <p:nvPr/>
          </p:nvCxnSpPr>
          <p:spPr>
            <a:xfrm>
              <a:off x="5228823" y="3155324"/>
              <a:ext cx="0" cy="360608"/>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Arrow Connector 32"/>
            <p:cNvCxnSpPr/>
            <p:nvPr/>
          </p:nvCxnSpPr>
          <p:spPr>
            <a:xfrm>
              <a:off x="3902299" y="3425780"/>
              <a:ext cx="69545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4" name="Straight Connector 33"/>
            <p:cNvCxnSpPr/>
            <p:nvPr/>
          </p:nvCxnSpPr>
          <p:spPr>
            <a:xfrm>
              <a:off x="5228823" y="3155324"/>
              <a:ext cx="347729" cy="360608"/>
            </a:xfrm>
            <a:prstGeom prst="line">
              <a:avLst/>
            </a:prstGeom>
          </p:spPr>
          <p:style>
            <a:lnRef idx="1">
              <a:schemeClr val="dk1"/>
            </a:lnRef>
            <a:fillRef idx="0">
              <a:schemeClr val="dk1"/>
            </a:fillRef>
            <a:effectRef idx="0">
              <a:schemeClr val="dk1"/>
            </a:effectRef>
            <a:fontRef idx="minor">
              <a:schemeClr val="tx1"/>
            </a:fontRef>
          </p:style>
        </p:cxnSp>
      </p:grpSp>
      <p:sp>
        <p:nvSpPr>
          <p:cNvPr id="35" name="Rectangle 34"/>
          <p:cNvSpPr/>
          <p:nvPr/>
        </p:nvSpPr>
        <p:spPr>
          <a:xfrm>
            <a:off x="7720884" y="1970468"/>
            <a:ext cx="4024648" cy="334850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IN" dirty="0" smtClean="0">
                <a:solidFill>
                  <a:schemeClr val="tx1"/>
                </a:solidFill>
              </a:rPr>
              <a:t>Synonyms are put in overflow area</a:t>
            </a:r>
          </a:p>
          <a:p>
            <a:pPr marL="285750" indent="-285750" algn="just">
              <a:buFont typeface="Arial" panose="020B0604020202020204" pitchFamily="34" charset="0"/>
              <a:buChar char="•"/>
            </a:pPr>
            <a:r>
              <a:rPr lang="en-IN" dirty="0" smtClean="0">
                <a:solidFill>
                  <a:schemeClr val="tx1"/>
                </a:solidFill>
              </a:rPr>
              <a:t>No clustering</a:t>
            </a:r>
          </a:p>
          <a:p>
            <a:pPr marL="285750" indent="-285750" algn="just">
              <a:buFont typeface="Arial" panose="020B0604020202020204" pitchFamily="34" charset="0"/>
              <a:buChar char="•"/>
            </a:pPr>
            <a:r>
              <a:rPr lang="en-IN" dirty="0" smtClean="0">
                <a:solidFill>
                  <a:schemeClr val="tx1"/>
                </a:solidFill>
              </a:rPr>
              <a:t>Limitations:</a:t>
            </a:r>
          </a:p>
          <a:p>
            <a:pPr marL="742950" lvl="1" indent="-285750" algn="just">
              <a:buFont typeface="Arial" panose="020B0604020202020204" pitchFamily="34" charset="0"/>
              <a:buChar char="•"/>
            </a:pPr>
            <a:r>
              <a:rPr lang="en-IN" dirty="0" smtClean="0">
                <a:solidFill>
                  <a:schemeClr val="tx1"/>
                </a:solidFill>
              </a:rPr>
              <a:t>Extra memory space for pointers</a:t>
            </a:r>
          </a:p>
          <a:p>
            <a:pPr algn="ctr"/>
            <a:endParaRPr lang="en-IN" dirty="0">
              <a:solidFill>
                <a:schemeClr val="tx1"/>
              </a:solidFill>
            </a:endParaRPr>
          </a:p>
        </p:txBody>
      </p:sp>
    </p:spTree>
    <p:extLst>
      <p:ext uri="{BB962C8B-B14F-4D97-AF65-F5344CB8AC3E}">
        <p14:creationId xmlns:p14="http://schemas.microsoft.com/office/powerpoint/2010/main" val="2881942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2757"/>
          </a:xfrm>
        </p:spPr>
        <p:txBody>
          <a:bodyPr>
            <a:normAutofit fontScale="90000"/>
          </a:bodyPr>
          <a:lstStyle/>
          <a:p>
            <a:r>
              <a:rPr lang="en-IN" dirty="0" smtClean="0"/>
              <a:t>Other hashing techniques</a:t>
            </a:r>
            <a:endParaRPr lang="en-IN" dirty="0"/>
          </a:p>
        </p:txBody>
      </p:sp>
      <p:sp>
        <p:nvSpPr>
          <p:cNvPr id="3" name="Content Placeholder 2"/>
          <p:cNvSpPr>
            <a:spLocks noGrp="1"/>
          </p:cNvSpPr>
          <p:nvPr>
            <p:ph idx="1"/>
          </p:nvPr>
        </p:nvSpPr>
        <p:spPr>
          <a:xfrm>
            <a:off x="838200" y="759854"/>
            <a:ext cx="11461124" cy="5975797"/>
          </a:xfrm>
        </p:spPr>
        <p:txBody>
          <a:bodyPr>
            <a:normAutofit fontScale="70000" lnSpcReduction="20000"/>
          </a:bodyPr>
          <a:lstStyle/>
          <a:p>
            <a:r>
              <a:rPr lang="en-IN" dirty="0" smtClean="0"/>
              <a:t>Direct method: key is used as address</a:t>
            </a:r>
          </a:p>
          <a:p>
            <a:pPr lvl="1"/>
            <a:r>
              <a:rPr lang="en-IN" dirty="0" smtClean="0"/>
              <a:t>E.g.: getting student details using REGNO, employee details using EMPID</a:t>
            </a:r>
          </a:p>
          <a:p>
            <a:pPr lvl="1"/>
            <a:r>
              <a:rPr lang="en-IN" dirty="0" smtClean="0"/>
              <a:t>Efficient but need to remember the key/address</a:t>
            </a:r>
          </a:p>
          <a:p>
            <a:r>
              <a:rPr lang="en-IN" dirty="0" smtClean="0"/>
              <a:t>Digit Extraction method: selected digits from key are used as address</a:t>
            </a:r>
          </a:p>
          <a:p>
            <a:pPr lvl="1" algn="just"/>
            <a:r>
              <a:rPr lang="en-IN" dirty="0" smtClean="0"/>
              <a:t>E.g.: Assume address is 4 digit and we are given an empid of 10 digits, 1234567890, let the address be digits at last position, 3</a:t>
            </a:r>
            <a:r>
              <a:rPr lang="en-IN" baseline="30000" dirty="0" smtClean="0"/>
              <a:t>rd</a:t>
            </a:r>
            <a:r>
              <a:rPr lang="en-IN" dirty="0" smtClean="0"/>
              <a:t> position, 8</a:t>
            </a:r>
            <a:r>
              <a:rPr lang="en-IN" baseline="30000" dirty="0" smtClean="0"/>
              <a:t>th</a:t>
            </a:r>
            <a:r>
              <a:rPr lang="en-IN" dirty="0" smtClean="0"/>
              <a:t> position, 2</a:t>
            </a:r>
            <a:r>
              <a:rPr lang="en-IN" baseline="30000" dirty="0" smtClean="0"/>
              <a:t>nd</a:t>
            </a:r>
            <a:r>
              <a:rPr lang="en-IN" dirty="0" smtClean="0"/>
              <a:t> position respectively from right to left. Address-1839</a:t>
            </a:r>
          </a:p>
          <a:p>
            <a:pPr algn="just"/>
            <a:r>
              <a:rPr lang="en-IN" dirty="0" smtClean="0"/>
              <a:t>Folding method:</a:t>
            </a:r>
          </a:p>
          <a:p>
            <a:pPr lvl="1" algn="just"/>
            <a:r>
              <a:rPr lang="en-IN" dirty="0" smtClean="0"/>
              <a:t>Shift folding- Let the address be a 4 digit value, Assume the key is 123456789.</a:t>
            </a:r>
          </a:p>
          <a:p>
            <a:pPr marL="457200" lvl="1" indent="0" algn="just">
              <a:buNone/>
            </a:pPr>
            <a:r>
              <a:rPr lang="en-IN" dirty="0" smtClean="0"/>
              <a:t>   Divide the key into parts such that each part has four digits</a:t>
            </a:r>
          </a:p>
          <a:p>
            <a:pPr marL="457200" lvl="1" indent="0" algn="ctr">
              <a:buNone/>
            </a:pPr>
            <a:r>
              <a:rPr lang="en-IN" dirty="0" smtClean="0"/>
              <a:t>1234</a:t>
            </a:r>
          </a:p>
          <a:p>
            <a:pPr marL="457200" lvl="1" indent="0" algn="ctr">
              <a:buNone/>
            </a:pPr>
            <a:r>
              <a:rPr lang="en-IN" dirty="0" smtClean="0"/>
              <a:t>5678</a:t>
            </a:r>
          </a:p>
          <a:p>
            <a:pPr marL="457200" lvl="1" indent="0" algn="ctr">
              <a:buNone/>
            </a:pPr>
            <a:r>
              <a:rPr lang="en-IN" u="sng" dirty="0" smtClean="0"/>
              <a:t>9000</a:t>
            </a:r>
          </a:p>
          <a:p>
            <a:pPr marL="457200" lvl="1" indent="0" algn="just">
              <a:buNone/>
            </a:pPr>
            <a:r>
              <a:rPr lang="en-IN" dirty="0"/>
              <a:t>	</a:t>
            </a:r>
            <a:r>
              <a:rPr lang="en-IN" dirty="0" smtClean="0"/>
              <a:t>				</a:t>
            </a:r>
            <a:r>
              <a:rPr lang="en-IN" dirty="0"/>
              <a:t> </a:t>
            </a:r>
            <a:r>
              <a:rPr lang="en-IN" dirty="0" smtClean="0"/>
              <a:t>                   15912</a:t>
            </a:r>
          </a:p>
          <a:p>
            <a:pPr marL="457200" lvl="1" indent="0" algn="just">
              <a:buNone/>
            </a:pPr>
            <a:r>
              <a:rPr lang="en-IN" dirty="0" smtClean="0"/>
              <a:t>Discard the carry 1 and use 5912 as address or can apply other method to form the address.</a:t>
            </a:r>
          </a:p>
          <a:p>
            <a:pPr lvl="1" algn="just"/>
            <a:r>
              <a:rPr lang="en-IN" dirty="0" smtClean="0"/>
              <a:t>Boundary folding: Reverse the extreme left part and right part and add with the other parts</a:t>
            </a:r>
          </a:p>
          <a:p>
            <a:pPr marL="457200" lvl="1" indent="0" algn="ctr">
              <a:buNone/>
            </a:pPr>
            <a:r>
              <a:rPr lang="en-IN" dirty="0" smtClean="0"/>
              <a:t>4321</a:t>
            </a:r>
            <a:endParaRPr lang="en-IN" dirty="0"/>
          </a:p>
          <a:p>
            <a:pPr marL="457200" lvl="1" indent="0" algn="ctr">
              <a:buNone/>
            </a:pPr>
            <a:r>
              <a:rPr lang="en-IN" dirty="0"/>
              <a:t>5678</a:t>
            </a:r>
          </a:p>
          <a:p>
            <a:pPr marL="457200" lvl="1" indent="0" algn="ctr">
              <a:buNone/>
            </a:pPr>
            <a:r>
              <a:rPr lang="en-IN" u="sng" dirty="0" smtClean="0"/>
              <a:t>0009</a:t>
            </a:r>
          </a:p>
          <a:p>
            <a:pPr marL="457200" lvl="1" indent="0" algn="ctr">
              <a:buNone/>
            </a:pPr>
            <a:r>
              <a:rPr lang="en-IN" dirty="0" smtClean="0"/>
              <a:t>10008</a:t>
            </a:r>
          </a:p>
          <a:p>
            <a:pPr marL="457200" lvl="1" indent="0" algn="ctr">
              <a:buNone/>
            </a:pPr>
            <a:r>
              <a:rPr lang="en-IN" dirty="0" smtClean="0"/>
              <a:t> </a:t>
            </a:r>
            <a:endParaRPr lang="en-IN" u="sng" dirty="0"/>
          </a:p>
          <a:p>
            <a:pPr marL="457200" lvl="1" indent="0" algn="just">
              <a:buNone/>
            </a:pPr>
            <a:r>
              <a:rPr lang="en-IN" dirty="0"/>
              <a:t>Discard the carry 1 and </a:t>
            </a:r>
            <a:r>
              <a:rPr lang="en-IN" dirty="0" smtClean="0"/>
              <a:t>use 0008 </a:t>
            </a:r>
            <a:r>
              <a:rPr lang="en-IN" dirty="0"/>
              <a:t>as address or can apply other method to form the address.</a:t>
            </a:r>
          </a:p>
          <a:p>
            <a:pPr marL="457200" lvl="1" indent="0" algn="just">
              <a:buNone/>
            </a:pPr>
            <a:endParaRPr lang="en-IN" dirty="0" smtClean="0"/>
          </a:p>
          <a:p>
            <a:pPr marL="457200" lvl="1" indent="0" algn="just">
              <a:buNone/>
            </a:pPr>
            <a:r>
              <a:rPr lang="en-IN" dirty="0"/>
              <a:t>	</a:t>
            </a:r>
            <a:endParaRPr lang="en-IN" dirty="0" smtClean="0"/>
          </a:p>
        </p:txBody>
      </p:sp>
    </p:spTree>
    <p:extLst>
      <p:ext uri="{BB962C8B-B14F-4D97-AF65-F5344CB8AC3E}">
        <p14:creationId xmlns:p14="http://schemas.microsoft.com/office/powerpoint/2010/main" val="37632731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343213"/>
          </a:xfrm>
        </p:spPr>
        <p:txBody>
          <a:bodyPr>
            <a:normAutofit fontScale="90000"/>
          </a:bodyPr>
          <a:lstStyle/>
          <a:p>
            <a:r>
              <a:rPr lang="en-IN" dirty="0"/>
              <a:t>Other hashing techniques</a:t>
            </a:r>
          </a:p>
        </p:txBody>
      </p:sp>
      <p:sp>
        <p:nvSpPr>
          <p:cNvPr id="3" name="Content Placeholder 2"/>
          <p:cNvSpPr>
            <a:spLocks noGrp="1"/>
          </p:cNvSpPr>
          <p:nvPr>
            <p:ph idx="1"/>
          </p:nvPr>
        </p:nvSpPr>
        <p:spPr>
          <a:xfrm>
            <a:off x="0" y="965914"/>
            <a:ext cx="11353800" cy="5892085"/>
          </a:xfrm>
        </p:spPr>
        <p:txBody>
          <a:bodyPr/>
          <a:lstStyle/>
          <a:p>
            <a:r>
              <a:rPr lang="en-IN" dirty="0" smtClean="0"/>
              <a:t>Mid square method: key is squared and the mid value is taken as address.</a:t>
            </a:r>
          </a:p>
          <a:p>
            <a:pPr lvl="1"/>
            <a:r>
              <a:rPr lang="en-IN" dirty="0" smtClean="0"/>
              <a:t>E.g.: 123456-15241383936 (square of key). If address is 3 digit 138 will be the address or can be combined with other methods too.</a:t>
            </a:r>
          </a:p>
          <a:p>
            <a:pPr marL="457200" lvl="1" indent="0">
              <a:buNone/>
            </a:pPr>
            <a:endParaRPr lang="en-IN" dirty="0" smtClean="0"/>
          </a:p>
          <a:p>
            <a:pPr algn="just"/>
            <a:r>
              <a:rPr lang="en-IN" dirty="0" smtClean="0"/>
              <a:t>Pseudo random hashing: address is generated by feeding the key to a random generator function.</a:t>
            </a:r>
            <a:r>
              <a:rPr lang="en-US" dirty="0"/>
              <a:t> </a:t>
            </a:r>
            <a:r>
              <a:rPr lang="en-US" dirty="0" smtClean="0"/>
              <a:t>Most </a:t>
            </a:r>
            <a:r>
              <a:rPr lang="en-US" dirty="0"/>
              <a:t>random numbers used in computer programs are </a:t>
            </a:r>
            <a:r>
              <a:rPr lang="en-US" i="1" dirty="0"/>
              <a:t>pseudo-random</a:t>
            </a:r>
            <a:r>
              <a:rPr lang="en-US" dirty="0"/>
              <a:t>, which means they are generated in a predictable fashion using a mathematical formula</a:t>
            </a:r>
            <a:r>
              <a:rPr lang="en-US" dirty="0" smtClean="0"/>
              <a:t>.</a:t>
            </a:r>
          </a:p>
          <a:p>
            <a:pPr lvl="1" algn="just"/>
            <a:r>
              <a:rPr lang="en-US" dirty="0" smtClean="0"/>
              <a:t>E.g.: y=</a:t>
            </a:r>
            <a:r>
              <a:rPr lang="en-US" dirty="0" err="1" smtClean="0"/>
              <a:t>ax+c</a:t>
            </a:r>
            <a:endParaRPr lang="en-US" dirty="0" smtClean="0"/>
          </a:p>
          <a:p>
            <a:pPr lvl="2" algn="just"/>
            <a:r>
              <a:rPr lang="en-US" dirty="0" smtClean="0"/>
              <a:t>Where a is a co-efficient, x- key, c-constant</a:t>
            </a:r>
          </a:p>
          <a:p>
            <a:pPr lvl="2" algn="just"/>
            <a:r>
              <a:rPr lang="en-US" dirty="0" smtClean="0"/>
              <a:t>The Y can be used as address or apply other methods to Y to get the address</a:t>
            </a:r>
            <a:endParaRPr lang="en-IN" dirty="0"/>
          </a:p>
        </p:txBody>
      </p:sp>
    </p:spTree>
    <p:extLst>
      <p:ext uri="{BB962C8B-B14F-4D97-AF65-F5344CB8AC3E}">
        <p14:creationId xmlns:p14="http://schemas.microsoft.com/office/powerpoint/2010/main" val="473651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Self Study Topics</a:t>
            </a:r>
            <a:endParaRPr lang="en-IN" dirty="0"/>
          </a:p>
        </p:txBody>
      </p:sp>
      <p:sp>
        <p:nvSpPr>
          <p:cNvPr id="3" name="Content Placeholder 2"/>
          <p:cNvSpPr>
            <a:spLocks noGrp="1"/>
          </p:cNvSpPr>
          <p:nvPr>
            <p:ph idx="1"/>
          </p:nvPr>
        </p:nvSpPr>
        <p:spPr>
          <a:xfrm>
            <a:off x="838200" y="1365161"/>
            <a:ext cx="10515600" cy="5306096"/>
          </a:xfrm>
        </p:spPr>
        <p:txBody>
          <a:bodyPr/>
          <a:lstStyle/>
          <a:p>
            <a:pPr lvl="1"/>
            <a:r>
              <a:rPr lang="en-IN" dirty="0" smtClean="0"/>
              <a:t>Random Probing</a:t>
            </a:r>
            <a:endParaRPr lang="en-IN" dirty="0"/>
          </a:p>
          <a:p>
            <a:pPr lvl="1"/>
            <a:r>
              <a:rPr lang="en-IN" dirty="0" smtClean="0"/>
              <a:t>Extendible Hashing</a:t>
            </a:r>
          </a:p>
          <a:p>
            <a:pPr lvl="1"/>
            <a:r>
              <a:rPr lang="en-IN" dirty="0" smtClean="0"/>
              <a:t>Rehashing</a:t>
            </a:r>
            <a:endParaRPr lang="en-IN" dirty="0"/>
          </a:p>
        </p:txBody>
      </p:sp>
    </p:spTree>
    <p:extLst>
      <p:ext uri="{BB962C8B-B14F-4D97-AF65-F5344CB8AC3E}">
        <p14:creationId xmlns:p14="http://schemas.microsoft.com/office/powerpoint/2010/main" val="215494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Searching Techniques</a:t>
            </a:r>
            <a:endParaRPr lang="en-IN" dirty="0"/>
          </a:p>
        </p:txBody>
      </p:sp>
      <p:sp>
        <p:nvSpPr>
          <p:cNvPr id="3" name="Content Placeholder 2"/>
          <p:cNvSpPr>
            <a:spLocks noGrp="1"/>
          </p:cNvSpPr>
          <p:nvPr>
            <p:ph idx="1"/>
          </p:nvPr>
        </p:nvSpPr>
        <p:spPr/>
        <p:txBody>
          <a:bodyPr/>
          <a:lstStyle/>
          <a:p>
            <a:r>
              <a:rPr lang="en-IN" dirty="0" smtClean="0"/>
              <a:t>Quantity Dependent search</a:t>
            </a:r>
          </a:p>
          <a:p>
            <a:pPr lvl="1"/>
            <a:r>
              <a:rPr lang="en-IN" dirty="0" smtClean="0"/>
              <a:t>Linear search</a:t>
            </a:r>
          </a:p>
          <a:p>
            <a:pPr lvl="1"/>
            <a:r>
              <a:rPr lang="en-IN" dirty="0" smtClean="0"/>
              <a:t>Binary search</a:t>
            </a:r>
            <a:endParaRPr lang="en-IN" dirty="0"/>
          </a:p>
          <a:p>
            <a:r>
              <a:rPr lang="en-IN" dirty="0" smtClean="0"/>
              <a:t>Density Dependent search</a:t>
            </a:r>
            <a:r>
              <a:rPr lang="en-IN" dirty="0"/>
              <a:t>	</a:t>
            </a:r>
            <a:endParaRPr lang="en-IN" dirty="0" smtClean="0"/>
          </a:p>
          <a:p>
            <a:pPr lvl="1"/>
            <a:r>
              <a:rPr lang="en-IN" dirty="0" smtClean="0"/>
              <a:t>Hash search</a:t>
            </a:r>
            <a:endParaRPr lang="en-IN" dirty="0"/>
          </a:p>
        </p:txBody>
      </p:sp>
    </p:spTree>
    <p:extLst>
      <p:ext uri="{BB962C8B-B14F-4D97-AF65-F5344CB8AC3E}">
        <p14:creationId xmlns:p14="http://schemas.microsoft.com/office/powerpoint/2010/main" val="48136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Why hash search?</a:t>
            </a:r>
            <a:endParaRPr lang="en-IN" dirty="0"/>
          </a:p>
        </p:txBody>
      </p:sp>
      <p:sp>
        <p:nvSpPr>
          <p:cNvPr id="3" name="Content Placeholder 2"/>
          <p:cNvSpPr>
            <a:spLocks noGrp="1"/>
          </p:cNvSpPr>
          <p:nvPr>
            <p:ph idx="1"/>
          </p:nvPr>
        </p:nvSpPr>
        <p:spPr/>
        <p:txBody>
          <a:bodyPr/>
          <a:lstStyle/>
          <a:p>
            <a:r>
              <a:rPr lang="en-IN" dirty="0" smtClean="0"/>
              <a:t>Time complexity </a:t>
            </a:r>
            <a:endParaRPr lang="en-IN" dirty="0"/>
          </a:p>
          <a:p>
            <a:pPr lvl="1"/>
            <a:r>
              <a:rPr lang="en-IN" dirty="0" smtClean="0"/>
              <a:t>linear search – O(n)</a:t>
            </a:r>
          </a:p>
          <a:p>
            <a:pPr lvl="1"/>
            <a:r>
              <a:rPr lang="en-IN" dirty="0" smtClean="0"/>
              <a:t>Binary search – O(</a:t>
            </a:r>
            <a:r>
              <a:rPr lang="en-IN" dirty="0" err="1" smtClean="0"/>
              <a:t>logn</a:t>
            </a:r>
            <a:r>
              <a:rPr lang="en-IN" dirty="0" smtClean="0"/>
              <a:t>)</a:t>
            </a:r>
          </a:p>
          <a:p>
            <a:pPr lvl="1"/>
            <a:r>
              <a:rPr lang="en-IN" dirty="0" smtClean="0"/>
              <a:t>Hash search-O(1)-constant time</a:t>
            </a:r>
            <a:endParaRPr lang="en-IN" dirty="0"/>
          </a:p>
        </p:txBody>
      </p:sp>
    </p:spTree>
    <p:extLst>
      <p:ext uri="{BB962C8B-B14F-4D97-AF65-F5344CB8AC3E}">
        <p14:creationId xmlns:p14="http://schemas.microsoft.com/office/powerpoint/2010/main" val="13021605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Hashing/Key-to-Address Transformation</a:t>
            </a:r>
            <a:endParaRPr lang="en-IN" dirty="0"/>
          </a:p>
        </p:txBody>
      </p:sp>
      <p:sp>
        <p:nvSpPr>
          <p:cNvPr id="3" name="Content Placeholder 2"/>
          <p:cNvSpPr>
            <a:spLocks noGrp="1"/>
          </p:cNvSpPr>
          <p:nvPr>
            <p:ph idx="1"/>
          </p:nvPr>
        </p:nvSpPr>
        <p:spPr/>
        <p:txBody>
          <a:bodyPr/>
          <a:lstStyle/>
          <a:p>
            <a:r>
              <a:rPr lang="en-US" dirty="0"/>
              <a:t>The implementation of hash tables is frequently called </a:t>
            </a:r>
            <a:r>
              <a:rPr lang="en-US" i="1" dirty="0"/>
              <a:t>hashing</a:t>
            </a:r>
            <a:r>
              <a:rPr lang="en-US" dirty="0"/>
              <a:t>. </a:t>
            </a:r>
            <a:endParaRPr lang="en-US" dirty="0" smtClean="0"/>
          </a:p>
          <a:p>
            <a:r>
              <a:rPr lang="en-US" dirty="0" smtClean="0"/>
              <a:t>Hashing </a:t>
            </a:r>
            <a:r>
              <a:rPr lang="en-US" dirty="0"/>
              <a:t>is a </a:t>
            </a:r>
            <a:r>
              <a:rPr lang="en-US" dirty="0" smtClean="0"/>
              <a:t>technique used </a:t>
            </a:r>
            <a:r>
              <a:rPr lang="en-US" dirty="0"/>
              <a:t>for performing insertions, deletions and </a:t>
            </a:r>
            <a:r>
              <a:rPr lang="en-US" dirty="0" smtClean="0"/>
              <a:t>search operations in </a:t>
            </a:r>
            <a:r>
              <a:rPr lang="en-US" dirty="0"/>
              <a:t>constant average time</a:t>
            </a:r>
            <a:r>
              <a:rPr lang="en-US" dirty="0" smtClean="0"/>
              <a:t>.</a:t>
            </a:r>
          </a:p>
          <a:p>
            <a:r>
              <a:rPr lang="en-US" dirty="0"/>
              <a:t>D</a:t>
            </a:r>
            <a:r>
              <a:rPr lang="en-US" dirty="0" smtClean="0"/>
              <a:t>ata structure used – array.</a:t>
            </a:r>
          </a:p>
          <a:p>
            <a:r>
              <a:rPr lang="en-US" dirty="0" smtClean="0"/>
              <a:t>Hash function- maps key to array index (address)</a:t>
            </a:r>
          </a:p>
          <a:p>
            <a:pPr lvl="1"/>
            <a:r>
              <a:rPr lang="en-US" dirty="0" smtClean="0"/>
              <a:t>H(x) = x % </a:t>
            </a:r>
            <a:r>
              <a:rPr lang="en-US" dirty="0" err="1" smtClean="0"/>
              <a:t>arraysize</a:t>
            </a:r>
            <a:r>
              <a:rPr lang="en-US" dirty="0"/>
              <a:t> </a:t>
            </a:r>
            <a:r>
              <a:rPr lang="en-US" dirty="0" smtClean="0"/>
              <a:t>or </a:t>
            </a:r>
            <a:r>
              <a:rPr lang="en-US" dirty="0" err="1" smtClean="0"/>
              <a:t>tablesize</a:t>
            </a:r>
            <a:r>
              <a:rPr lang="en-US" dirty="0" smtClean="0"/>
              <a:t> (Modulo-Division method</a:t>
            </a:r>
            <a:r>
              <a:rPr lang="en-US" sz="2000" dirty="0" smtClean="0"/>
              <a:t>-widely used method</a:t>
            </a:r>
            <a:r>
              <a:rPr lang="en-US" dirty="0" smtClean="0"/>
              <a:t>)</a:t>
            </a:r>
          </a:p>
          <a:p>
            <a:pPr lvl="2"/>
            <a:r>
              <a:rPr lang="en-US" dirty="0" smtClean="0"/>
              <a:t>H(x) –address</a:t>
            </a:r>
          </a:p>
          <a:p>
            <a:pPr lvl="2"/>
            <a:r>
              <a:rPr lang="en-US" dirty="0"/>
              <a:t>x</a:t>
            </a:r>
            <a:r>
              <a:rPr lang="en-US" dirty="0" smtClean="0"/>
              <a:t>-key</a:t>
            </a:r>
          </a:p>
          <a:p>
            <a:pPr marL="914400" lvl="2" indent="0">
              <a:buNone/>
            </a:pPr>
            <a:endParaRPr lang="en-US" dirty="0" smtClean="0"/>
          </a:p>
          <a:p>
            <a:endParaRPr lang="en-US" dirty="0" smtClean="0"/>
          </a:p>
        </p:txBody>
      </p:sp>
    </p:spTree>
    <p:extLst>
      <p:ext uri="{BB962C8B-B14F-4D97-AF65-F5344CB8AC3E}">
        <p14:creationId xmlns:p14="http://schemas.microsoft.com/office/powerpoint/2010/main" val="3534948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Hash table Applications</a:t>
            </a:r>
            <a:endParaRPr lang="en-IN" dirty="0"/>
          </a:p>
        </p:txBody>
      </p:sp>
      <p:sp>
        <p:nvSpPr>
          <p:cNvPr id="3" name="Content Placeholder 2"/>
          <p:cNvSpPr>
            <a:spLocks noGrp="1"/>
          </p:cNvSpPr>
          <p:nvPr>
            <p:ph idx="1"/>
          </p:nvPr>
        </p:nvSpPr>
        <p:spPr/>
        <p:txBody>
          <a:bodyPr/>
          <a:lstStyle/>
          <a:p>
            <a:r>
              <a:rPr lang="en-IN" dirty="0" smtClean="0"/>
              <a:t>Used in compilers for storing symbols</a:t>
            </a:r>
          </a:p>
          <a:p>
            <a:r>
              <a:rPr lang="en-IN" dirty="0" smtClean="0"/>
              <a:t>In LINUX kernel to manage memory pages and buffers</a:t>
            </a:r>
          </a:p>
          <a:p>
            <a:r>
              <a:rPr lang="en-IN" dirty="0" smtClean="0"/>
              <a:t>In networking as high speed routing tables</a:t>
            </a:r>
          </a:p>
          <a:p>
            <a:r>
              <a:rPr lang="en-IN" dirty="0" smtClean="0"/>
              <a:t>In cryptography</a:t>
            </a:r>
          </a:p>
          <a:p>
            <a:r>
              <a:rPr lang="en-IN" dirty="0" smtClean="0"/>
              <a:t>Block chain Technology</a:t>
            </a:r>
            <a:endParaRPr lang="en-IN" dirty="0"/>
          </a:p>
        </p:txBody>
      </p:sp>
    </p:spTree>
    <p:extLst>
      <p:ext uri="{BB962C8B-B14F-4D97-AF65-F5344CB8AC3E}">
        <p14:creationId xmlns:p14="http://schemas.microsoft.com/office/powerpoint/2010/main" val="528365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3032"/>
            <a:ext cx="10515600" cy="476518"/>
          </a:xfrm>
        </p:spPr>
        <p:txBody>
          <a:bodyPr>
            <a:normAutofit fontScale="90000"/>
          </a:bodyPr>
          <a:lstStyle/>
          <a:p>
            <a:r>
              <a:rPr lang="en-IN" dirty="0" smtClean="0"/>
              <a:t>Example</a:t>
            </a:r>
            <a:endParaRPr lang="en-IN" dirty="0"/>
          </a:p>
        </p:txBody>
      </p:sp>
      <p:sp>
        <p:nvSpPr>
          <p:cNvPr id="3" name="Content Placeholder 2"/>
          <p:cNvSpPr>
            <a:spLocks noGrp="1"/>
          </p:cNvSpPr>
          <p:nvPr>
            <p:ph idx="1"/>
          </p:nvPr>
        </p:nvSpPr>
        <p:spPr>
          <a:xfrm>
            <a:off x="838200" y="579550"/>
            <a:ext cx="10515600" cy="6168980"/>
          </a:xfrm>
        </p:spPr>
        <p:txBody>
          <a:bodyPr/>
          <a:lstStyle/>
          <a:p>
            <a:r>
              <a:rPr lang="en-IN" dirty="0" smtClean="0"/>
              <a:t>42, 34, 50, 18, 19, 45, 22, 70,62,84</a:t>
            </a:r>
            <a:endParaRPr lang="en-IN" dirty="0"/>
          </a:p>
          <a:p>
            <a:r>
              <a:rPr lang="en-IN" dirty="0" smtClean="0"/>
              <a:t>H(x)=x%10</a:t>
            </a: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259880687"/>
              </p:ext>
            </p:extLst>
          </p:nvPr>
        </p:nvGraphicFramePr>
        <p:xfrm>
          <a:off x="2031998" y="1700010"/>
          <a:ext cx="3042277" cy="4023360"/>
        </p:xfrm>
        <a:graphic>
          <a:graphicData uri="http://schemas.openxmlformats.org/drawingml/2006/table">
            <a:tbl>
              <a:tblPr firstRow="1" bandRow="1">
                <a:tableStyleId>{5C22544A-7EE6-4342-B048-85BDC9FD1C3A}</a:tableStyleId>
              </a:tblPr>
              <a:tblGrid>
                <a:gridCol w="966085"/>
                <a:gridCol w="2076192"/>
              </a:tblGrid>
              <a:tr h="362540">
                <a:tc>
                  <a:txBody>
                    <a:bodyPr/>
                    <a:lstStyle/>
                    <a:p>
                      <a:r>
                        <a:rPr lang="en-IN" dirty="0" smtClean="0"/>
                        <a:t>Address</a:t>
                      </a:r>
                      <a:endParaRPr lang="en-IN" dirty="0"/>
                    </a:p>
                  </a:txBody>
                  <a:tcPr/>
                </a:tc>
                <a:tc>
                  <a:txBody>
                    <a:bodyPr/>
                    <a:lstStyle/>
                    <a:p>
                      <a:r>
                        <a:rPr lang="en-IN" dirty="0" smtClean="0"/>
                        <a:t>Value</a:t>
                      </a:r>
                      <a:endParaRPr lang="en-IN" dirty="0"/>
                    </a:p>
                  </a:txBody>
                  <a:tcPr/>
                </a:tc>
              </a:tr>
              <a:tr h="362540">
                <a:tc>
                  <a:txBody>
                    <a:bodyPr/>
                    <a:lstStyle/>
                    <a:p>
                      <a:r>
                        <a:rPr lang="en-IN" dirty="0" smtClean="0"/>
                        <a:t>0</a:t>
                      </a:r>
                      <a:endParaRPr lang="en-IN" dirty="0"/>
                    </a:p>
                  </a:txBody>
                  <a:tcPr/>
                </a:tc>
                <a:tc>
                  <a:txBody>
                    <a:bodyPr/>
                    <a:lstStyle/>
                    <a:p>
                      <a:r>
                        <a:rPr lang="en-IN" dirty="0" smtClean="0"/>
                        <a:t>50,70</a:t>
                      </a:r>
                      <a:endParaRPr lang="en-IN" dirty="0"/>
                    </a:p>
                  </a:txBody>
                  <a:tcPr/>
                </a:tc>
              </a:tr>
              <a:tr h="362540">
                <a:tc>
                  <a:txBody>
                    <a:bodyPr/>
                    <a:lstStyle/>
                    <a:p>
                      <a:r>
                        <a:rPr lang="en-IN" dirty="0" smtClean="0"/>
                        <a:t>1</a:t>
                      </a:r>
                      <a:endParaRPr lang="en-IN" dirty="0"/>
                    </a:p>
                  </a:txBody>
                  <a:tcPr/>
                </a:tc>
                <a:tc>
                  <a:txBody>
                    <a:bodyPr/>
                    <a:lstStyle/>
                    <a:p>
                      <a:endParaRPr lang="en-IN"/>
                    </a:p>
                  </a:txBody>
                  <a:tcPr/>
                </a:tc>
              </a:tr>
              <a:tr h="362540">
                <a:tc>
                  <a:txBody>
                    <a:bodyPr/>
                    <a:lstStyle/>
                    <a:p>
                      <a:r>
                        <a:rPr lang="en-IN" dirty="0" smtClean="0"/>
                        <a:t>2</a:t>
                      </a:r>
                      <a:endParaRPr lang="en-IN" dirty="0"/>
                    </a:p>
                  </a:txBody>
                  <a:tcPr/>
                </a:tc>
                <a:tc>
                  <a:txBody>
                    <a:bodyPr/>
                    <a:lstStyle/>
                    <a:p>
                      <a:r>
                        <a:rPr lang="en-IN" dirty="0" smtClean="0"/>
                        <a:t>42,22,62</a:t>
                      </a:r>
                      <a:endParaRPr lang="en-IN" dirty="0"/>
                    </a:p>
                  </a:txBody>
                  <a:tcPr/>
                </a:tc>
              </a:tr>
              <a:tr h="362540">
                <a:tc>
                  <a:txBody>
                    <a:bodyPr/>
                    <a:lstStyle/>
                    <a:p>
                      <a:r>
                        <a:rPr lang="en-IN" dirty="0" smtClean="0"/>
                        <a:t>3</a:t>
                      </a:r>
                      <a:endParaRPr lang="en-IN" dirty="0"/>
                    </a:p>
                  </a:txBody>
                  <a:tcPr/>
                </a:tc>
                <a:tc>
                  <a:txBody>
                    <a:bodyPr/>
                    <a:lstStyle/>
                    <a:p>
                      <a:endParaRPr lang="en-IN"/>
                    </a:p>
                  </a:txBody>
                  <a:tcPr/>
                </a:tc>
              </a:tr>
              <a:tr h="362540">
                <a:tc>
                  <a:txBody>
                    <a:bodyPr/>
                    <a:lstStyle/>
                    <a:p>
                      <a:r>
                        <a:rPr lang="en-IN" dirty="0" smtClean="0"/>
                        <a:t>4</a:t>
                      </a:r>
                      <a:endParaRPr lang="en-IN" dirty="0"/>
                    </a:p>
                  </a:txBody>
                  <a:tcPr/>
                </a:tc>
                <a:tc>
                  <a:txBody>
                    <a:bodyPr/>
                    <a:lstStyle/>
                    <a:p>
                      <a:r>
                        <a:rPr lang="en-IN" dirty="0" smtClean="0"/>
                        <a:t>34,84</a:t>
                      </a:r>
                      <a:endParaRPr lang="en-IN" dirty="0"/>
                    </a:p>
                  </a:txBody>
                  <a:tcPr/>
                </a:tc>
              </a:tr>
              <a:tr h="362540">
                <a:tc>
                  <a:txBody>
                    <a:bodyPr/>
                    <a:lstStyle/>
                    <a:p>
                      <a:r>
                        <a:rPr lang="en-IN" dirty="0" smtClean="0"/>
                        <a:t>5</a:t>
                      </a:r>
                      <a:endParaRPr lang="en-IN" dirty="0"/>
                    </a:p>
                  </a:txBody>
                  <a:tcPr/>
                </a:tc>
                <a:tc>
                  <a:txBody>
                    <a:bodyPr/>
                    <a:lstStyle/>
                    <a:p>
                      <a:r>
                        <a:rPr lang="en-IN" dirty="0" smtClean="0"/>
                        <a:t>45</a:t>
                      </a:r>
                      <a:endParaRPr lang="en-IN" dirty="0"/>
                    </a:p>
                  </a:txBody>
                  <a:tcPr/>
                </a:tc>
              </a:tr>
              <a:tr h="362540">
                <a:tc>
                  <a:txBody>
                    <a:bodyPr/>
                    <a:lstStyle/>
                    <a:p>
                      <a:r>
                        <a:rPr lang="en-IN" dirty="0" smtClean="0"/>
                        <a:t>6</a:t>
                      </a:r>
                      <a:endParaRPr lang="en-IN" dirty="0"/>
                    </a:p>
                  </a:txBody>
                  <a:tcPr/>
                </a:tc>
                <a:tc>
                  <a:txBody>
                    <a:bodyPr/>
                    <a:lstStyle/>
                    <a:p>
                      <a:endParaRPr lang="en-IN" dirty="0"/>
                    </a:p>
                  </a:txBody>
                  <a:tcPr/>
                </a:tc>
              </a:tr>
              <a:tr h="362540">
                <a:tc>
                  <a:txBody>
                    <a:bodyPr/>
                    <a:lstStyle/>
                    <a:p>
                      <a:r>
                        <a:rPr lang="en-IN" dirty="0" smtClean="0"/>
                        <a:t>7</a:t>
                      </a:r>
                      <a:endParaRPr lang="en-IN" dirty="0"/>
                    </a:p>
                  </a:txBody>
                  <a:tcPr/>
                </a:tc>
                <a:tc>
                  <a:txBody>
                    <a:bodyPr/>
                    <a:lstStyle/>
                    <a:p>
                      <a:endParaRPr lang="en-IN" dirty="0"/>
                    </a:p>
                  </a:txBody>
                  <a:tcPr/>
                </a:tc>
              </a:tr>
              <a:tr h="362540">
                <a:tc>
                  <a:txBody>
                    <a:bodyPr/>
                    <a:lstStyle/>
                    <a:p>
                      <a:r>
                        <a:rPr lang="en-IN" dirty="0" smtClean="0"/>
                        <a:t>8</a:t>
                      </a:r>
                      <a:endParaRPr lang="en-IN" dirty="0"/>
                    </a:p>
                  </a:txBody>
                  <a:tcPr/>
                </a:tc>
                <a:tc>
                  <a:txBody>
                    <a:bodyPr/>
                    <a:lstStyle/>
                    <a:p>
                      <a:r>
                        <a:rPr lang="en-IN" dirty="0" smtClean="0"/>
                        <a:t>18</a:t>
                      </a:r>
                      <a:endParaRPr lang="en-IN" dirty="0"/>
                    </a:p>
                  </a:txBody>
                  <a:tcPr/>
                </a:tc>
              </a:tr>
              <a:tr h="362540">
                <a:tc>
                  <a:txBody>
                    <a:bodyPr/>
                    <a:lstStyle/>
                    <a:p>
                      <a:r>
                        <a:rPr lang="en-IN" dirty="0" smtClean="0"/>
                        <a:t>9</a:t>
                      </a:r>
                      <a:endParaRPr lang="en-IN" dirty="0"/>
                    </a:p>
                  </a:txBody>
                  <a:tcPr/>
                </a:tc>
                <a:tc>
                  <a:txBody>
                    <a:bodyPr/>
                    <a:lstStyle/>
                    <a:p>
                      <a:r>
                        <a:rPr lang="en-IN" dirty="0" smtClean="0"/>
                        <a:t>19</a:t>
                      </a:r>
                      <a:endParaRPr lang="en-IN" dirty="0"/>
                    </a:p>
                  </a:txBody>
                  <a:tcPr/>
                </a:tc>
              </a:tr>
            </a:tbl>
          </a:graphicData>
        </a:graphic>
      </p:graphicFrame>
      <p:sp>
        <p:nvSpPr>
          <p:cNvPr id="5" name="Rectangle 4"/>
          <p:cNvSpPr/>
          <p:nvPr/>
        </p:nvSpPr>
        <p:spPr>
          <a:xfrm>
            <a:off x="5872766" y="1700010"/>
            <a:ext cx="5988676" cy="2575776"/>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Collision occurs when a hashing function maps two or more keys to the same address.</a:t>
            </a:r>
          </a:p>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Keys hashed to same location are called synonyms.</a:t>
            </a:r>
          </a:p>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Collision could be reduced if the table size is a prime</a:t>
            </a:r>
          </a:p>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The address calculated using hash function is called home address.</a:t>
            </a:r>
          </a:p>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Memory area of home address is called prime area.</a:t>
            </a:r>
          </a:p>
          <a:p>
            <a:pPr marL="285750" indent="-285750">
              <a:buFont typeface="Arial" panose="020B0604020202020204" pitchFamily="34" charset="0"/>
              <a:buChar char="•"/>
            </a:pPr>
            <a:r>
              <a:rPr lang="en-IN" dirty="0" smtClean="0">
                <a:ln w="0"/>
                <a:solidFill>
                  <a:schemeClr val="tx1"/>
                </a:solidFill>
                <a:effectLst>
                  <a:outerShdw blurRad="38100" dist="19050" dir="2700000" algn="tl" rotWithShape="0">
                    <a:schemeClr val="dk1">
                      <a:alpha val="40000"/>
                    </a:schemeClr>
                  </a:outerShdw>
                </a:effectLst>
              </a:rPr>
              <a:t>Probe- calculation of address and test for its success.</a:t>
            </a:r>
          </a:p>
          <a:p>
            <a:endParaRPr lang="en-IN" dirty="0">
              <a:solidFill>
                <a:schemeClr val="bg1"/>
              </a:solidFill>
            </a:endParaRPr>
          </a:p>
        </p:txBody>
      </p:sp>
    </p:spTree>
    <p:extLst>
      <p:ext uri="{BB962C8B-B14F-4D97-AF65-F5344CB8AC3E}">
        <p14:creationId xmlns:p14="http://schemas.microsoft.com/office/powerpoint/2010/main" val="1683463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Collision resolution techniques</a:t>
            </a:r>
            <a:endParaRPr lang="en-IN" dirty="0"/>
          </a:p>
        </p:txBody>
      </p:sp>
      <p:sp>
        <p:nvSpPr>
          <p:cNvPr id="3" name="Content Placeholder 2"/>
          <p:cNvSpPr>
            <a:spLocks noGrp="1"/>
          </p:cNvSpPr>
          <p:nvPr>
            <p:ph idx="1"/>
          </p:nvPr>
        </p:nvSpPr>
        <p:spPr>
          <a:xfrm>
            <a:off x="838200" y="1519707"/>
            <a:ext cx="10515600" cy="4657256"/>
          </a:xfrm>
        </p:spPr>
        <p:txBody>
          <a:bodyPr/>
          <a:lstStyle/>
          <a:p>
            <a:r>
              <a:rPr lang="en-IN" dirty="0" smtClean="0"/>
              <a:t>Collision could be resolved using</a:t>
            </a:r>
          </a:p>
          <a:p>
            <a:pPr lvl="1"/>
            <a:r>
              <a:rPr lang="en-IN" dirty="0" smtClean="0"/>
              <a:t>Open addressing/closed hashing</a:t>
            </a:r>
          </a:p>
          <a:p>
            <a:pPr lvl="2"/>
            <a:r>
              <a:rPr lang="en-IN" dirty="0" smtClean="0"/>
              <a:t>Linear probing</a:t>
            </a:r>
          </a:p>
          <a:p>
            <a:pPr lvl="2"/>
            <a:r>
              <a:rPr lang="en-IN" dirty="0" smtClean="0"/>
              <a:t>Quadratic probing</a:t>
            </a:r>
          </a:p>
          <a:p>
            <a:pPr lvl="2"/>
            <a:r>
              <a:rPr lang="en-IN" dirty="0" smtClean="0"/>
              <a:t>Double hashing</a:t>
            </a:r>
          </a:p>
          <a:p>
            <a:pPr lvl="1"/>
            <a:endParaRPr lang="en-IN" dirty="0"/>
          </a:p>
          <a:p>
            <a:pPr lvl="1"/>
            <a:r>
              <a:rPr lang="en-IN" dirty="0" smtClean="0"/>
              <a:t>Open hashing/Separate chaining</a:t>
            </a:r>
            <a:endParaRPr lang="en-IN" dirty="0"/>
          </a:p>
        </p:txBody>
      </p:sp>
    </p:spTree>
    <p:extLst>
      <p:ext uri="{BB962C8B-B14F-4D97-AF65-F5344CB8AC3E}">
        <p14:creationId xmlns:p14="http://schemas.microsoft.com/office/powerpoint/2010/main" val="2287306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562154"/>
          </a:xfrm>
        </p:spPr>
        <p:txBody>
          <a:bodyPr>
            <a:normAutofit fontScale="90000"/>
          </a:bodyPr>
          <a:lstStyle/>
          <a:p>
            <a:r>
              <a:rPr lang="en-IN" dirty="0" smtClean="0"/>
              <a:t>Linear probing</a:t>
            </a:r>
            <a:endParaRPr lang="en-IN" dirty="0"/>
          </a:p>
        </p:txBody>
      </p:sp>
      <p:sp>
        <p:nvSpPr>
          <p:cNvPr id="3" name="Content Placeholder 2"/>
          <p:cNvSpPr>
            <a:spLocks noGrp="1"/>
          </p:cNvSpPr>
          <p:nvPr>
            <p:ph idx="1"/>
          </p:nvPr>
        </p:nvSpPr>
        <p:spPr>
          <a:xfrm>
            <a:off x="838200" y="1378039"/>
            <a:ext cx="10515600" cy="5331854"/>
          </a:xfrm>
        </p:spPr>
        <p:txBody>
          <a:bodyPr/>
          <a:lstStyle/>
          <a:p>
            <a:r>
              <a:rPr lang="en-IN" dirty="0" smtClean="0"/>
              <a:t>42, 34, 50, 45, 22, 70, 62, 84,19,29</a:t>
            </a:r>
          </a:p>
          <a:p>
            <a:r>
              <a:rPr lang="en-IN" dirty="0" smtClean="0"/>
              <a:t>H(x)=x%10</a:t>
            </a:r>
          </a:p>
          <a:p>
            <a:pPr marL="0" indent="0">
              <a:buNone/>
            </a:pPr>
            <a:endParaRPr lang="en-IN" dirty="0" smtClean="0"/>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1712398455"/>
              </p:ext>
            </p:extLst>
          </p:nvPr>
        </p:nvGraphicFramePr>
        <p:xfrm>
          <a:off x="2225181" y="2502721"/>
          <a:ext cx="3042277" cy="4023360"/>
        </p:xfrm>
        <a:graphic>
          <a:graphicData uri="http://schemas.openxmlformats.org/drawingml/2006/table">
            <a:tbl>
              <a:tblPr firstRow="1" bandRow="1">
                <a:tableStyleId>{5C22544A-7EE6-4342-B048-85BDC9FD1C3A}</a:tableStyleId>
              </a:tblPr>
              <a:tblGrid>
                <a:gridCol w="966085"/>
                <a:gridCol w="2076192"/>
              </a:tblGrid>
              <a:tr h="0">
                <a:tc>
                  <a:txBody>
                    <a:bodyPr/>
                    <a:lstStyle/>
                    <a:p>
                      <a:r>
                        <a:rPr lang="en-IN" dirty="0" smtClean="0"/>
                        <a:t>Address</a:t>
                      </a:r>
                      <a:endParaRPr lang="en-IN" dirty="0"/>
                    </a:p>
                  </a:txBody>
                  <a:tcPr/>
                </a:tc>
                <a:tc>
                  <a:txBody>
                    <a:bodyPr/>
                    <a:lstStyle/>
                    <a:p>
                      <a:r>
                        <a:rPr lang="en-IN" dirty="0" smtClean="0"/>
                        <a:t>Value</a:t>
                      </a:r>
                      <a:endParaRPr lang="en-IN" dirty="0"/>
                    </a:p>
                  </a:txBody>
                  <a:tcPr/>
                </a:tc>
              </a:tr>
              <a:tr h="362540">
                <a:tc>
                  <a:txBody>
                    <a:bodyPr/>
                    <a:lstStyle/>
                    <a:p>
                      <a:r>
                        <a:rPr lang="en-IN" dirty="0" smtClean="0"/>
                        <a:t>0</a:t>
                      </a:r>
                      <a:endParaRPr lang="en-IN" dirty="0"/>
                    </a:p>
                  </a:txBody>
                  <a:tcPr/>
                </a:tc>
                <a:tc>
                  <a:txBody>
                    <a:bodyPr/>
                    <a:lstStyle/>
                    <a:p>
                      <a:r>
                        <a:rPr lang="en-IN" dirty="0" smtClean="0"/>
                        <a:t>50</a:t>
                      </a:r>
                      <a:endParaRPr lang="en-IN" dirty="0"/>
                    </a:p>
                  </a:txBody>
                  <a:tcPr/>
                </a:tc>
              </a:tr>
              <a:tr h="362540">
                <a:tc>
                  <a:txBody>
                    <a:bodyPr/>
                    <a:lstStyle/>
                    <a:p>
                      <a:r>
                        <a:rPr lang="en-IN" dirty="0" smtClean="0"/>
                        <a:t>1</a:t>
                      </a:r>
                      <a:endParaRPr lang="en-IN" dirty="0"/>
                    </a:p>
                  </a:txBody>
                  <a:tcPr/>
                </a:tc>
                <a:tc>
                  <a:txBody>
                    <a:bodyPr/>
                    <a:lstStyle/>
                    <a:p>
                      <a:r>
                        <a:rPr lang="en-IN" dirty="0" smtClean="0"/>
                        <a:t>70</a:t>
                      </a:r>
                      <a:endParaRPr lang="en-IN" dirty="0"/>
                    </a:p>
                  </a:txBody>
                  <a:tcPr/>
                </a:tc>
              </a:tr>
              <a:tr h="362540">
                <a:tc>
                  <a:txBody>
                    <a:bodyPr/>
                    <a:lstStyle/>
                    <a:p>
                      <a:r>
                        <a:rPr lang="en-IN" dirty="0" smtClean="0"/>
                        <a:t>2</a:t>
                      </a:r>
                      <a:endParaRPr lang="en-IN" dirty="0"/>
                    </a:p>
                  </a:txBody>
                  <a:tcPr/>
                </a:tc>
                <a:tc>
                  <a:txBody>
                    <a:bodyPr/>
                    <a:lstStyle/>
                    <a:p>
                      <a:r>
                        <a:rPr lang="en-IN" dirty="0" smtClean="0"/>
                        <a:t>42</a:t>
                      </a:r>
                      <a:endParaRPr lang="en-IN" dirty="0"/>
                    </a:p>
                  </a:txBody>
                  <a:tcPr/>
                </a:tc>
              </a:tr>
              <a:tr h="362540">
                <a:tc>
                  <a:txBody>
                    <a:bodyPr/>
                    <a:lstStyle/>
                    <a:p>
                      <a:r>
                        <a:rPr lang="en-IN" dirty="0" smtClean="0"/>
                        <a:t>3</a:t>
                      </a:r>
                      <a:endParaRPr lang="en-IN" dirty="0"/>
                    </a:p>
                  </a:txBody>
                  <a:tcPr/>
                </a:tc>
                <a:tc>
                  <a:txBody>
                    <a:bodyPr/>
                    <a:lstStyle/>
                    <a:p>
                      <a:r>
                        <a:rPr lang="en-IN" dirty="0" smtClean="0"/>
                        <a:t>22</a:t>
                      </a:r>
                      <a:endParaRPr lang="en-IN" dirty="0"/>
                    </a:p>
                  </a:txBody>
                  <a:tcPr/>
                </a:tc>
              </a:tr>
              <a:tr h="362540">
                <a:tc>
                  <a:txBody>
                    <a:bodyPr/>
                    <a:lstStyle/>
                    <a:p>
                      <a:r>
                        <a:rPr lang="en-IN" dirty="0" smtClean="0"/>
                        <a:t>4</a:t>
                      </a:r>
                      <a:endParaRPr lang="en-IN" dirty="0"/>
                    </a:p>
                  </a:txBody>
                  <a:tcPr/>
                </a:tc>
                <a:tc>
                  <a:txBody>
                    <a:bodyPr/>
                    <a:lstStyle/>
                    <a:p>
                      <a:r>
                        <a:rPr lang="en-IN" dirty="0" smtClean="0"/>
                        <a:t>34</a:t>
                      </a:r>
                      <a:endParaRPr lang="en-IN" dirty="0"/>
                    </a:p>
                  </a:txBody>
                  <a:tcPr/>
                </a:tc>
              </a:tr>
              <a:tr h="362540">
                <a:tc>
                  <a:txBody>
                    <a:bodyPr/>
                    <a:lstStyle/>
                    <a:p>
                      <a:r>
                        <a:rPr lang="en-IN" dirty="0" smtClean="0"/>
                        <a:t>5</a:t>
                      </a:r>
                      <a:endParaRPr lang="en-IN" dirty="0"/>
                    </a:p>
                  </a:txBody>
                  <a:tcPr/>
                </a:tc>
                <a:tc>
                  <a:txBody>
                    <a:bodyPr/>
                    <a:lstStyle/>
                    <a:p>
                      <a:r>
                        <a:rPr lang="en-IN" dirty="0" smtClean="0"/>
                        <a:t>45</a:t>
                      </a:r>
                      <a:endParaRPr lang="en-IN" dirty="0"/>
                    </a:p>
                  </a:txBody>
                  <a:tcPr/>
                </a:tc>
              </a:tr>
              <a:tr h="362540">
                <a:tc>
                  <a:txBody>
                    <a:bodyPr/>
                    <a:lstStyle/>
                    <a:p>
                      <a:r>
                        <a:rPr lang="en-IN" dirty="0" smtClean="0"/>
                        <a:t>6</a:t>
                      </a:r>
                      <a:endParaRPr lang="en-IN" dirty="0"/>
                    </a:p>
                  </a:txBody>
                  <a:tcPr/>
                </a:tc>
                <a:tc>
                  <a:txBody>
                    <a:bodyPr/>
                    <a:lstStyle/>
                    <a:p>
                      <a:r>
                        <a:rPr lang="en-IN" dirty="0" smtClean="0"/>
                        <a:t>62</a:t>
                      </a:r>
                      <a:endParaRPr lang="en-IN" dirty="0"/>
                    </a:p>
                  </a:txBody>
                  <a:tcPr/>
                </a:tc>
              </a:tr>
              <a:tr h="362540">
                <a:tc>
                  <a:txBody>
                    <a:bodyPr/>
                    <a:lstStyle/>
                    <a:p>
                      <a:r>
                        <a:rPr lang="en-IN" dirty="0" smtClean="0"/>
                        <a:t>7</a:t>
                      </a:r>
                      <a:endParaRPr lang="en-IN" dirty="0"/>
                    </a:p>
                  </a:txBody>
                  <a:tcPr/>
                </a:tc>
                <a:tc>
                  <a:txBody>
                    <a:bodyPr/>
                    <a:lstStyle/>
                    <a:p>
                      <a:r>
                        <a:rPr lang="en-IN" dirty="0" smtClean="0"/>
                        <a:t>84</a:t>
                      </a:r>
                      <a:endParaRPr lang="en-IN" dirty="0"/>
                    </a:p>
                  </a:txBody>
                  <a:tcPr/>
                </a:tc>
              </a:tr>
              <a:tr h="362540">
                <a:tc>
                  <a:txBody>
                    <a:bodyPr/>
                    <a:lstStyle/>
                    <a:p>
                      <a:r>
                        <a:rPr lang="en-IN" dirty="0" smtClean="0"/>
                        <a:t>8</a:t>
                      </a:r>
                      <a:endParaRPr lang="en-IN" dirty="0"/>
                    </a:p>
                  </a:txBody>
                  <a:tcPr/>
                </a:tc>
                <a:tc>
                  <a:txBody>
                    <a:bodyPr/>
                    <a:lstStyle/>
                    <a:p>
                      <a:r>
                        <a:rPr lang="en-IN" dirty="0" smtClean="0"/>
                        <a:t>29</a:t>
                      </a:r>
                      <a:endParaRPr lang="en-IN" dirty="0"/>
                    </a:p>
                  </a:txBody>
                  <a:tcPr/>
                </a:tc>
              </a:tr>
              <a:tr h="362540">
                <a:tc>
                  <a:txBody>
                    <a:bodyPr/>
                    <a:lstStyle/>
                    <a:p>
                      <a:r>
                        <a:rPr lang="en-IN" dirty="0" smtClean="0"/>
                        <a:t>9</a:t>
                      </a:r>
                      <a:endParaRPr lang="en-IN" dirty="0"/>
                    </a:p>
                  </a:txBody>
                  <a:tcPr/>
                </a:tc>
                <a:tc>
                  <a:txBody>
                    <a:bodyPr/>
                    <a:lstStyle/>
                    <a:p>
                      <a:r>
                        <a:rPr lang="en-IN" dirty="0" smtClean="0"/>
                        <a:t>19</a:t>
                      </a:r>
                      <a:endParaRPr lang="en-IN" dirty="0"/>
                    </a:p>
                  </a:txBody>
                  <a:tcPr/>
                </a:tc>
              </a:tr>
            </a:tbl>
          </a:graphicData>
        </a:graphic>
      </p:graphicFrame>
      <p:sp>
        <p:nvSpPr>
          <p:cNvPr id="6" name="Rectangle 5"/>
          <p:cNvSpPr/>
          <p:nvPr/>
        </p:nvSpPr>
        <p:spPr>
          <a:xfrm>
            <a:off x="5898524" y="2112136"/>
            <a:ext cx="5847008" cy="320684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just">
              <a:buFont typeface="Arial" panose="020B0604020202020204" pitchFamily="34" charset="0"/>
              <a:buChar char="•"/>
            </a:pPr>
            <a:r>
              <a:rPr lang="en-IN" dirty="0" smtClean="0">
                <a:solidFill>
                  <a:schemeClr val="tx1"/>
                </a:solidFill>
              </a:rPr>
              <a:t>In this technique, the colliding elements are placed in the available empty space. For example, the first collision happens for 22 with 42 at index 2. hence 22 is put in the next available empty space or cell at index 3. Similarly 29 collides with 19 at index 9. As the end of array is reached wrap round to top of the array to search for an empty cell. Thus 29 is put at index 8.</a:t>
            </a:r>
          </a:p>
          <a:p>
            <a:pPr marL="285750" indent="-285750" algn="just">
              <a:buFont typeface="Arial" panose="020B0604020202020204" pitchFamily="34" charset="0"/>
              <a:buChar char="•"/>
            </a:pPr>
            <a:r>
              <a:rPr lang="en-IN" dirty="0" smtClean="0">
                <a:solidFill>
                  <a:schemeClr val="tx1"/>
                </a:solidFill>
              </a:rPr>
              <a:t>simple</a:t>
            </a:r>
          </a:p>
          <a:p>
            <a:pPr marL="285750" indent="-285750" algn="just">
              <a:buFont typeface="Arial" panose="020B0604020202020204" pitchFamily="34" charset="0"/>
              <a:buChar char="•"/>
            </a:pPr>
            <a:r>
              <a:rPr lang="en-IN" dirty="0" smtClean="0">
                <a:solidFill>
                  <a:schemeClr val="tx1"/>
                </a:solidFill>
              </a:rPr>
              <a:t>Collision resolved but data is unevenly distributed across the table. This is called clustering.</a:t>
            </a:r>
          </a:p>
          <a:p>
            <a:pPr marL="285750" indent="-285750" algn="just">
              <a:buFont typeface="Arial" panose="020B0604020202020204" pitchFamily="34" charset="0"/>
              <a:buChar char="•"/>
            </a:pPr>
            <a:r>
              <a:rPr lang="en-IN" dirty="0" smtClean="0">
                <a:solidFill>
                  <a:schemeClr val="tx1"/>
                </a:solidFill>
              </a:rPr>
              <a:t>This is called primary clustering as near slots are tried.</a:t>
            </a:r>
          </a:p>
          <a:p>
            <a:pPr algn="ctr"/>
            <a:endParaRPr lang="en-IN" dirty="0">
              <a:solidFill>
                <a:schemeClr val="tx1"/>
              </a:solidFill>
            </a:endParaRPr>
          </a:p>
        </p:txBody>
      </p:sp>
    </p:spTree>
    <p:extLst>
      <p:ext uri="{BB962C8B-B14F-4D97-AF65-F5344CB8AC3E}">
        <p14:creationId xmlns:p14="http://schemas.microsoft.com/office/powerpoint/2010/main" val="41453381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Quadratic probing</a:t>
            </a:r>
            <a:endParaRPr lang="en-IN" dirty="0"/>
          </a:p>
        </p:txBody>
      </p:sp>
      <p:sp>
        <p:nvSpPr>
          <p:cNvPr id="3" name="Content Placeholder 2"/>
          <p:cNvSpPr>
            <a:spLocks noGrp="1"/>
          </p:cNvSpPr>
          <p:nvPr>
            <p:ph idx="1"/>
          </p:nvPr>
        </p:nvSpPr>
        <p:spPr/>
        <p:txBody>
          <a:bodyPr/>
          <a:lstStyle/>
          <a:p>
            <a:r>
              <a:rPr lang="en-US" dirty="0" smtClean="0"/>
              <a:t>H(x)=</a:t>
            </a:r>
            <a:r>
              <a:rPr lang="en-US" dirty="0" err="1" smtClean="0"/>
              <a:t>x%tablesize</a:t>
            </a:r>
            <a:endParaRPr lang="en-US" dirty="0" smtClean="0"/>
          </a:p>
          <a:p>
            <a:r>
              <a:rPr lang="en-US" dirty="0" smtClean="0"/>
              <a:t>Probing</a:t>
            </a:r>
          </a:p>
          <a:p>
            <a:r>
              <a:rPr lang="en-US" dirty="0" smtClean="0"/>
              <a:t>h</a:t>
            </a:r>
            <a:r>
              <a:rPr lang="en-US" baseline="-25000" dirty="0" smtClean="0"/>
              <a:t>i</a:t>
            </a:r>
            <a:r>
              <a:rPr lang="en-US" dirty="0" smtClean="0"/>
              <a:t>(X) = (</a:t>
            </a:r>
            <a:r>
              <a:rPr lang="en-US" i="1" dirty="0" smtClean="0"/>
              <a:t>H(x)</a:t>
            </a:r>
            <a:r>
              <a:rPr lang="en-US" dirty="0" smtClean="0"/>
              <a:t> + i</a:t>
            </a:r>
            <a:r>
              <a:rPr lang="en-US" baseline="30000" dirty="0" smtClean="0"/>
              <a:t>2</a:t>
            </a:r>
            <a:r>
              <a:rPr lang="en-US" dirty="0" smtClean="0"/>
              <a:t>) % Table Size  , </a:t>
            </a:r>
            <a:r>
              <a:rPr lang="en-US" dirty="0" err="1" smtClean="0"/>
              <a:t>i</a:t>
            </a:r>
            <a:r>
              <a:rPr lang="en-US" dirty="0" smtClean="0"/>
              <a:t>=1,2,3…..,</a:t>
            </a:r>
          </a:p>
          <a:p>
            <a:pPr marL="0" indent="0">
              <a:buNone/>
            </a:pPr>
            <a:endParaRPr lang="en-US" dirty="0" smtClean="0"/>
          </a:p>
          <a:p>
            <a:pPr marL="0" indent="0">
              <a:buNone/>
            </a:pPr>
            <a:r>
              <a:rPr lang="en-US" dirty="0" smtClean="0"/>
              <a:t>h</a:t>
            </a:r>
            <a:r>
              <a:rPr lang="en-US" baseline="-25000" dirty="0" smtClean="0"/>
              <a:t>1</a:t>
            </a:r>
            <a:r>
              <a:rPr lang="en-US" dirty="0" smtClean="0"/>
              <a:t>(X) = (</a:t>
            </a:r>
            <a:r>
              <a:rPr lang="en-US" b="1" dirty="0" smtClean="0"/>
              <a:t>H(x) </a:t>
            </a:r>
            <a:r>
              <a:rPr lang="en-US" dirty="0" smtClean="0"/>
              <a:t>+ 1)% Table Size – place colliding data one cell apart</a:t>
            </a:r>
          </a:p>
          <a:p>
            <a:pPr marL="0" indent="0">
              <a:buNone/>
            </a:pPr>
            <a:r>
              <a:rPr lang="en-US" dirty="0" smtClean="0"/>
              <a:t>h</a:t>
            </a:r>
            <a:r>
              <a:rPr lang="en-US" baseline="-25000" dirty="0" smtClean="0"/>
              <a:t>2</a:t>
            </a:r>
            <a:r>
              <a:rPr lang="en-US" dirty="0" smtClean="0"/>
              <a:t>(X) = (</a:t>
            </a:r>
            <a:r>
              <a:rPr lang="en-US" b="1" dirty="0" smtClean="0"/>
              <a:t>H(x)</a:t>
            </a:r>
            <a:r>
              <a:rPr lang="en-US" dirty="0" smtClean="0"/>
              <a:t> + 4)% Table Size</a:t>
            </a:r>
          </a:p>
          <a:p>
            <a:pPr marL="0" indent="0">
              <a:buNone/>
            </a:pPr>
            <a:r>
              <a:rPr lang="en-US" dirty="0" smtClean="0"/>
              <a:t>h</a:t>
            </a:r>
            <a:r>
              <a:rPr lang="en-US" baseline="-25000" dirty="0" smtClean="0"/>
              <a:t>3</a:t>
            </a:r>
            <a:r>
              <a:rPr lang="en-US" dirty="0" smtClean="0"/>
              <a:t>(X) = (</a:t>
            </a:r>
            <a:r>
              <a:rPr lang="en-US" b="1" dirty="0" smtClean="0"/>
              <a:t>H(x)</a:t>
            </a:r>
            <a:r>
              <a:rPr lang="en-US" dirty="0" smtClean="0"/>
              <a:t> + 9) % Table Size</a:t>
            </a:r>
          </a:p>
          <a:p>
            <a:endParaRPr lang="en-IN" dirty="0"/>
          </a:p>
        </p:txBody>
      </p:sp>
    </p:spTree>
    <p:extLst>
      <p:ext uri="{BB962C8B-B14F-4D97-AF65-F5344CB8AC3E}">
        <p14:creationId xmlns:p14="http://schemas.microsoft.com/office/powerpoint/2010/main" val="13938683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292</TotalTime>
  <Words>856</Words>
  <Application>Microsoft Office PowerPoint</Application>
  <PresentationFormat>Widescreen</PresentationFormat>
  <Paragraphs>182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Times New Roman</vt:lpstr>
      <vt:lpstr>Office Theme</vt:lpstr>
      <vt:lpstr>Hash search</vt:lpstr>
      <vt:lpstr>Searching Techniques</vt:lpstr>
      <vt:lpstr>Why hash search?</vt:lpstr>
      <vt:lpstr>Hashing/Key-to-Address Transformation</vt:lpstr>
      <vt:lpstr>Hash table Applications</vt:lpstr>
      <vt:lpstr>Example</vt:lpstr>
      <vt:lpstr>Collision resolution techniques</vt:lpstr>
      <vt:lpstr>Linear probing</vt:lpstr>
      <vt:lpstr>Quadratic probing</vt:lpstr>
      <vt:lpstr>Limitations</vt:lpstr>
      <vt:lpstr>Double hashing</vt:lpstr>
      <vt:lpstr>Open hashing / Separate chaining</vt:lpstr>
      <vt:lpstr>Other hashing techniques</vt:lpstr>
      <vt:lpstr>Other hashing techniques</vt:lpstr>
      <vt:lpstr>Self Study Topics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Hash search</dc:title>
  <dc:creator>Admin</dc:creator>
  <cp:lastModifiedBy>Admin</cp:lastModifiedBy>
  <cp:revision>49</cp:revision>
  <dcterms:created xsi:type="dcterms:W3CDTF">2020-01-31T09:28:51Z</dcterms:created>
  <dcterms:modified xsi:type="dcterms:W3CDTF">2022-09-16T05:23:12Z</dcterms:modified>
</cp:coreProperties>
</file>