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3"/>
  </p:notesMasterIdLst>
  <p:sldIdLst>
    <p:sldId id="256" r:id="rId2"/>
    <p:sldId id="257" r:id="rId3"/>
    <p:sldId id="279" r:id="rId4"/>
    <p:sldId id="295" r:id="rId5"/>
    <p:sldId id="292" r:id="rId6"/>
    <p:sldId id="291" r:id="rId7"/>
    <p:sldId id="294" r:id="rId8"/>
    <p:sldId id="288" r:id="rId9"/>
    <p:sldId id="260" r:id="rId10"/>
    <p:sldId id="261" r:id="rId11"/>
    <p:sldId id="262" r:id="rId12"/>
    <p:sldId id="263" r:id="rId13"/>
    <p:sldId id="264" r:id="rId14"/>
    <p:sldId id="319" r:id="rId15"/>
    <p:sldId id="320" r:id="rId16"/>
    <p:sldId id="321" r:id="rId17"/>
    <p:sldId id="322" r:id="rId18"/>
    <p:sldId id="271" r:id="rId19"/>
    <p:sldId id="272" r:id="rId20"/>
    <p:sldId id="265" r:id="rId21"/>
    <p:sldId id="266" r:id="rId22"/>
    <p:sldId id="267" r:id="rId23"/>
    <p:sldId id="268" r:id="rId24"/>
    <p:sldId id="269" r:id="rId25"/>
    <p:sldId id="297" r:id="rId26"/>
    <p:sldId id="298" r:id="rId27"/>
    <p:sldId id="300" r:id="rId28"/>
    <p:sldId id="302" r:id="rId29"/>
    <p:sldId id="303" r:id="rId30"/>
    <p:sldId id="311" r:id="rId31"/>
    <p:sldId id="323" r:id="rId32"/>
    <p:sldId id="324" r:id="rId33"/>
    <p:sldId id="326" r:id="rId34"/>
    <p:sldId id="325" r:id="rId35"/>
    <p:sldId id="327" r:id="rId36"/>
    <p:sldId id="330" r:id="rId37"/>
    <p:sldId id="329" r:id="rId38"/>
    <p:sldId id="331" r:id="rId39"/>
    <p:sldId id="344" r:id="rId40"/>
    <p:sldId id="337" r:id="rId41"/>
    <p:sldId id="33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2nSjbRflqMhO/uZ0MJoRTg==" hashData="PzKZYuFt3aEah3evrFXHgqgU29Quw3U9pA3vtzO+t3kAt8s/YUoM3h1boIRgaQFrbkDr5cI60eDLNg+v1slb9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0559" autoAdjust="0"/>
  </p:normalViewPr>
  <p:slideViewPr>
    <p:cSldViewPr snapToGrid="0">
      <p:cViewPr>
        <p:scale>
          <a:sx n="70" d="100"/>
          <a:sy n="70"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1F0B8-7466-41B7-ADAB-609D3DA15308}" type="datetimeFigureOut">
              <a:rPr lang="en-IN" smtClean="0"/>
              <a:t>19-09-2024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D89FD-F267-4D49-9EAF-F9FCA10B8019}" type="slidenum">
              <a:rPr lang="en-IN" smtClean="0"/>
              <a:t>‹#›</a:t>
            </a:fld>
            <a:endParaRPr lang="en-IN"/>
          </a:p>
        </p:txBody>
      </p:sp>
    </p:spTree>
    <p:extLst>
      <p:ext uri="{BB962C8B-B14F-4D97-AF65-F5344CB8AC3E}">
        <p14:creationId xmlns:p14="http://schemas.microsoft.com/office/powerpoint/2010/main" val="35219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7BD89FD-F267-4D49-9EAF-F9FCA10B8019}" type="slidenum">
              <a:rPr lang="en-IN" smtClean="0"/>
              <a:t>23</a:t>
            </a:fld>
            <a:endParaRPr lang="en-IN"/>
          </a:p>
        </p:txBody>
      </p:sp>
    </p:spTree>
    <p:extLst>
      <p:ext uri="{BB962C8B-B14F-4D97-AF65-F5344CB8AC3E}">
        <p14:creationId xmlns:p14="http://schemas.microsoft.com/office/powerpoint/2010/main" val="14223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8056EFD-2A20-46E3-8668-FFF68665B44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689306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B2A9E3A-F8E9-4D6F-9F84-F58B64563A7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46152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BB7320-09B7-4EB1-881C-734ECB72A31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97004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029965-B44E-4141-BC53-1DDD6A15DA26}"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TextBox 6"/>
          <p:cNvSpPr txBox="1"/>
          <p:nvPr userDrawn="1"/>
        </p:nvSpPr>
        <p:spPr>
          <a:xfrm rot="19384808">
            <a:off x="5443083" y="3375301"/>
            <a:ext cx="3207657" cy="369332"/>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EFEDE3">
                    <a:lumMod val="75000"/>
                  </a:srgbClr>
                </a:solidFill>
                <a:effectLst/>
                <a:uLnTx/>
                <a:uFillTx/>
                <a:latin typeface="Franklin Gothic Book" panose="020B0503020102020204"/>
                <a:ea typeface="+mn-ea"/>
                <a:cs typeface="+mn-cs"/>
              </a:rPr>
              <a:t>A. Vijayarani, AP, SITE, VIT.</a:t>
            </a:r>
            <a:endParaRPr kumimoji="0" lang="en-IN" sz="1800" b="0" i="0" u="none" strike="noStrike" kern="1200" cap="none" spc="0" normalizeH="0" baseline="0" noProof="0" dirty="0">
              <a:ln>
                <a:noFill/>
              </a:ln>
              <a:solidFill>
                <a:srgbClr val="EFEDE3">
                  <a:lumMod val="75000"/>
                </a:srgbClr>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19303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2239E71-C00A-4C96-AEDD-B4128E88868B}"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669737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C900B0-4CE6-4D8C-9E1B-26BC469CE47F}"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3656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FF838D-D55C-4749-AD7B-CC50C3B014C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56962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0BCA1A-6E8D-414E-9F78-1DE2919EAD91}"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9803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7FA519-92AC-4A8B-B87D-320E4066156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extBox 4"/>
          <p:cNvSpPr txBox="1"/>
          <p:nvPr userDrawn="1"/>
        </p:nvSpPr>
        <p:spPr>
          <a:xfrm rot="19155095">
            <a:off x="5685182" y="3008243"/>
            <a:ext cx="2729948" cy="369332"/>
          </a:xfrm>
          <a:prstGeom prst="rect">
            <a:avLst/>
          </a:prstGeom>
          <a:solidFill>
            <a:schemeClr val="bg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smtClean="0">
                <a:ln>
                  <a:noFill/>
                </a:ln>
                <a:solidFill>
                  <a:prstClr val="white">
                    <a:lumMod val="65000"/>
                  </a:prstClr>
                </a:solidFill>
                <a:effectLst/>
                <a:uLnTx/>
                <a:uFillTx/>
                <a:latin typeface="Franklin Gothic Book" panose="020B0503020102020204"/>
                <a:ea typeface="+mn-ea"/>
                <a:cs typeface="+mn-cs"/>
              </a:rPr>
              <a:t>Vijayarani</a:t>
            </a:r>
            <a:r>
              <a:rPr kumimoji="0" lang="en-IN" sz="1800" b="0" i="0" u="none" strike="noStrike" kern="1200" cap="none" spc="0" normalizeH="0" baseline="0" noProof="0" dirty="0" smtClean="0">
                <a:ln>
                  <a:noFill/>
                </a:ln>
                <a:solidFill>
                  <a:prstClr val="white">
                    <a:lumMod val="65000"/>
                  </a:prstClr>
                </a:solidFill>
                <a:effectLst/>
                <a:uLnTx/>
                <a:uFillTx/>
                <a:latin typeface="Franklin Gothic Book" panose="020B0503020102020204"/>
                <a:ea typeface="+mn-ea"/>
                <a:cs typeface="+mn-cs"/>
              </a:rPr>
              <a:t> A., AP, SITE, VIT</a:t>
            </a:r>
            <a:endParaRPr kumimoji="0" lang="en-IN" sz="1800" b="0" i="0" u="none" strike="noStrike" kern="1200" cap="none" spc="0" normalizeH="0" baseline="0" noProof="0" dirty="0">
              <a:ln>
                <a:noFill/>
              </a:ln>
              <a:solidFill>
                <a:prstClr val="white">
                  <a:lumMod val="65000"/>
                </a:prstClr>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1149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71ADE55-6883-40AC-BD0D-15F5D575DC6C}"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453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5F6F2B-6FC5-4923-A197-62AA7DBC70B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485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AB10BE-41B8-4727-A31F-05245DE9462F}"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19-09-2024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293080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184" y="1622322"/>
            <a:ext cx="8361229" cy="671532"/>
          </a:xfrm>
        </p:spPr>
        <p:txBody>
          <a:bodyPr/>
          <a:lstStyle/>
          <a:p>
            <a:r>
              <a:rPr lang="en-IN" sz="3600" dirty="0" smtClean="0"/>
              <a:t>Servlet and Java server pages</a:t>
            </a:r>
            <a:endParaRPr lang="en-IN" sz="3600" dirty="0"/>
          </a:p>
        </p:txBody>
      </p:sp>
      <p:sp>
        <p:nvSpPr>
          <p:cNvPr id="3" name="Subtitle 2"/>
          <p:cNvSpPr>
            <a:spLocks noGrp="1"/>
          </p:cNvSpPr>
          <p:nvPr>
            <p:ph type="subTitle" idx="1"/>
          </p:nvPr>
        </p:nvSpPr>
        <p:spPr>
          <a:xfrm>
            <a:off x="1795003" y="2619092"/>
            <a:ext cx="8479707" cy="2405192"/>
          </a:xfrm>
        </p:spPr>
        <p:txBody>
          <a:bodyPr>
            <a:normAutofit/>
          </a:bodyPr>
          <a:lstStyle/>
          <a:p>
            <a:pPr algn="just"/>
            <a:r>
              <a:rPr lang="en-US" dirty="0"/>
              <a:t>MVC Architecture- Servlets - TOMCAT Directory Structure for a Web Application - Servlet API </a:t>
            </a:r>
            <a:r>
              <a:rPr lang="en-US" dirty="0">
                <a:latin typeface="Calibri" panose="020F0502020204030204" pitchFamily="34" charset="0"/>
                <a:ea typeface="Calibri" panose="020F0502020204030204" pitchFamily="34" charset="0"/>
                <a:cs typeface="Calibri" panose="020F0502020204030204" pitchFamily="34" charset="0"/>
              </a:rPr>
              <a:t>Overview</a:t>
            </a:r>
            <a:r>
              <a:rPr lang="en-US" dirty="0"/>
              <a:t> - Servlet Life Cycle - </a:t>
            </a:r>
            <a:r>
              <a:rPr lang="en-US" dirty="0" err="1"/>
              <a:t>GenericServlet</a:t>
            </a:r>
            <a:r>
              <a:rPr lang="en-US" dirty="0"/>
              <a:t> &amp; </a:t>
            </a:r>
            <a:r>
              <a:rPr lang="en-US" dirty="0" err="1"/>
              <a:t>HttpServlet</a:t>
            </a:r>
            <a:r>
              <a:rPr lang="en-US" dirty="0"/>
              <a:t> - </a:t>
            </a:r>
            <a:r>
              <a:rPr lang="en-US" dirty="0" err="1"/>
              <a:t>ServletConfig</a:t>
            </a:r>
            <a:r>
              <a:rPr lang="en-US" dirty="0"/>
              <a:t> &amp; </a:t>
            </a:r>
            <a:r>
              <a:rPr lang="en-US" dirty="0" err="1"/>
              <a:t>ServletContext</a:t>
            </a:r>
            <a:r>
              <a:rPr lang="en-US" dirty="0"/>
              <a:t> - JSP Directives, Simple JSP Page - JSP Tags - JSP &amp; Java Beans - Session Management using JSP</a:t>
            </a:r>
            <a:endParaRPr lang="en-IN" dirty="0"/>
          </a:p>
        </p:txBody>
      </p:sp>
    </p:spTree>
    <p:extLst>
      <p:ext uri="{BB962C8B-B14F-4D97-AF65-F5344CB8AC3E}">
        <p14:creationId xmlns:p14="http://schemas.microsoft.com/office/powerpoint/2010/main" val="358097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075459" cy="629957"/>
          </a:xfrm>
        </p:spPr>
        <p:txBody>
          <a:bodyPr>
            <a:normAutofit/>
          </a:bodyPr>
          <a:lstStyle/>
          <a:p>
            <a:pPr algn="ctr"/>
            <a:r>
              <a:rPr lang="en-IN" sz="3200" b="1" dirty="0">
                <a:solidFill>
                  <a:srgbClr val="0000FF"/>
                </a:solidFill>
              </a:rPr>
              <a:t>Servlet Creation in NetBeans</a:t>
            </a:r>
          </a:p>
        </p:txBody>
      </p:sp>
      <p:sp>
        <p:nvSpPr>
          <p:cNvPr id="3" name="Content Placeholder 2"/>
          <p:cNvSpPr>
            <a:spLocks noGrp="1"/>
          </p:cNvSpPr>
          <p:nvPr>
            <p:ph idx="1"/>
          </p:nvPr>
        </p:nvSpPr>
        <p:spPr>
          <a:xfrm>
            <a:off x="1219200" y="1103858"/>
            <a:ext cx="10464051" cy="439479"/>
          </a:xfrm>
        </p:spPr>
        <p:txBody>
          <a:bodyPr wrap="square">
            <a:spAutoFit/>
          </a:bodyPr>
          <a:lstStyle/>
          <a:p>
            <a:pPr marL="0" indent="0">
              <a:buNone/>
            </a:pPr>
            <a:r>
              <a:rPr lang="en-IN" sz="2400" dirty="0" smtClean="0"/>
              <a:t>Provide a name to the Project, then click next </a:t>
            </a:r>
            <a:endParaRPr lang="en-IN" sz="2400" dirty="0"/>
          </a:p>
        </p:txBody>
      </p:sp>
      <p:pic>
        <p:nvPicPr>
          <p:cNvPr id="4" name="Picture 3"/>
          <p:cNvPicPr>
            <a:picLocks noChangeAspect="1"/>
          </p:cNvPicPr>
          <p:nvPr/>
        </p:nvPicPr>
        <p:blipFill>
          <a:blip r:embed="rId2"/>
          <a:stretch>
            <a:fillRect/>
          </a:stretch>
        </p:blipFill>
        <p:spPr>
          <a:xfrm>
            <a:off x="2225486" y="1637366"/>
            <a:ext cx="7624482" cy="4405936"/>
          </a:xfrm>
          <a:prstGeom prst="rect">
            <a:avLst/>
          </a:prstGeom>
        </p:spPr>
      </p:pic>
      <p:sp>
        <p:nvSpPr>
          <p:cNvPr id="5" name="Rounded Rectangle 4"/>
          <p:cNvSpPr/>
          <p:nvPr/>
        </p:nvSpPr>
        <p:spPr>
          <a:xfrm>
            <a:off x="5190564" y="2157102"/>
            <a:ext cx="1237129" cy="309283"/>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6674222" y="5666785"/>
            <a:ext cx="820271" cy="336176"/>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6824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41" y="109630"/>
            <a:ext cx="12075459" cy="629957"/>
          </a:xfrm>
        </p:spPr>
        <p:txBody>
          <a:bodyPr>
            <a:normAutofit/>
          </a:bodyPr>
          <a:lstStyle/>
          <a:p>
            <a:pPr algn="ctr"/>
            <a:r>
              <a:rPr lang="en-IN" sz="3200" b="1" dirty="0">
                <a:solidFill>
                  <a:srgbClr val="0000FF"/>
                </a:solidFill>
              </a:rPr>
              <a:t>Servlet Creation in NetBeans</a:t>
            </a:r>
          </a:p>
        </p:txBody>
      </p:sp>
      <p:sp>
        <p:nvSpPr>
          <p:cNvPr id="3" name="Content Placeholder 2"/>
          <p:cNvSpPr>
            <a:spLocks noGrp="1"/>
          </p:cNvSpPr>
          <p:nvPr>
            <p:ph idx="1"/>
          </p:nvPr>
        </p:nvSpPr>
        <p:spPr>
          <a:xfrm>
            <a:off x="1258529" y="978461"/>
            <a:ext cx="10359728" cy="1133772"/>
          </a:xfrm>
        </p:spPr>
        <p:txBody>
          <a:bodyPr wrap="square">
            <a:spAutoFit/>
          </a:bodyPr>
          <a:lstStyle/>
          <a:p>
            <a:pPr marL="0" indent="0">
              <a:buNone/>
            </a:pPr>
            <a:r>
              <a:rPr lang="en-IN" sz="2400" dirty="0" smtClean="0"/>
              <a:t>Now check, that the Apache Tomcat/Glass Fish Server is selected, verify the java EE version and context path as shown in the below figure. Then click finish.</a:t>
            </a:r>
            <a:endParaRPr lang="en-IN" sz="2400" dirty="0"/>
          </a:p>
        </p:txBody>
      </p:sp>
      <p:pic>
        <p:nvPicPr>
          <p:cNvPr id="5" name="Picture 4"/>
          <p:cNvPicPr>
            <a:picLocks noChangeAspect="1"/>
          </p:cNvPicPr>
          <p:nvPr/>
        </p:nvPicPr>
        <p:blipFill>
          <a:blip r:embed="rId2"/>
          <a:stretch>
            <a:fillRect/>
          </a:stretch>
        </p:blipFill>
        <p:spPr>
          <a:xfrm>
            <a:off x="2524683" y="1974465"/>
            <a:ext cx="6896100" cy="4345653"/>
          </a:xfrm>
          <a:prstGeom prst="rect">
            <a:avLst/>
          </a:prstGeom>
        </p:spPr>
      </p:pic>
      <p:sp>
        <p:nvSpPr>
          <p:cNvPr id="6" name="Rounded Rectangle 5"/>
          <p:cNvSpPr/>
          <p:nvPr/>
        </p:nvSpPr>
        <p:spPr>
          <a:xfrm>
            <a:off x="5217460" y="2818021"/>
            <a:ext cx="3496234" cy="74698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7234514" y="5903908"/>
            <a:ext cx="820271" cy="41621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6830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760"/>
            <a:ext cx="12075459" cy="629957"/>
          </a:xfrm>
        </p:spPr>
        <p:txBody>
          <a:bodyPr>
            <a:normAutofit/>
          </a:bodyPr>
          <a:lstStyle/>
          <a:p>
            <a:pPr algn="ctr"/>
            <a:r>
              <a:rPr lang="en-IN" sz="3200" b="1" dirty="0">
                <a:solidFill>
                  <a:srgbClr val="0000FF"/>
                </a:solidFill>
              </a:rPr>
              <a:t>Servlet Creation in NetBeans</a:t>
            </a:r>
          </a:p>
        </p:txBody>
      </p:sp>
      <p:sp>
        <p:nvSpPr>
          <p:cNvPr id="3" name="Content Placeholder 2"/>
          <p:cNvSpPr>
            <a:spLocks noGrp="1"/>
          </p:cNvSpPr>
          <p:nvPr>
            <p:ph idx="1"/>
          </p:nvPr>
        </p:nvSpPr>
        <p:spPr>
          <a:xfrm>
            <a:off x="1160206" y="1126379"/>
            <a:ext cx="10523046" cy="786626"/>
          </a:xfrm>
        </p:spPr>
        <p:txBody>
          <a:bodyPr wrap="square">
            <a:spAutoFit/>
          </a:bodyPr>
          <a:lstStyle/>
          <a:p>
            <a:pPr marL="0" indent="0">
              <a:buNone/>
            </a:pPr>
            <a:r>
              <a:rPr lang="en-IN" sz="2400" dirty="0" smtClean="0"/>
              <a:t>The Project is created with index.html as initial page to deploy. Can have the html form content here</a:t>
            </a:r>
            <a:endParaRPr lang="en-IN" sz="2400" dirty="0"/>
          </a:p>
        </p:txBody>
      </p:sp>
      <p:grpSp>
        <p:nvGrpSpPr>
          <p:cNvPr id="6" name="Group 5"/>
          <p:cNvGrpSpPr/>
          <p:nvPr/>
        </p:nvGrpSpPr>
        <p:grpSpPr>
          <a:xfrm>
            <a:off x="929527" y="1990488"/>
            <a:ext cx="10753725" cy="4462898"/>
            <a:chOff x="392205" y="1843773"/>
            <a:chExt cx="10753725" cy="4886325"/>
          </a:xfrm>
        </p:grpSpPr>
        <p:pic>
          <p:nvPicPr>
            <p:cNvPr id="4" name="Picture 3"/>
            <p:cNvPicPr>
              <a:picLocks noChangeAspect="1"/>
            </p:cNvPicPr>
            <p:nvPr/>
          </p:nvPicPr>
          <p:blipFill>
            <a:blip r:embed="rId2"/>
            <a:stretch>
              <a:fillRect/>
            </a:stretch>
          </p:blipFill>
          <p:spPr>
            <a:xfrm>
              <a:off x="392205" y="1843773"/>
              <a:ext cx="10753725" cy="4886325"/>
            </a:xfrm>
            <a:prstGeom prst="rect">
              <a:avLst/>
            </a:prstGeom>
            <a:ln>
              <a:solidFill>
                <a:schemeClr val="tx1"/>
              </a:solidFill>
            </a:ln>
          </p:spPr>
        </p:pic>
        <p:sp>
          <p:nvSpPr>
            <p:cNvPr id="5" name="Rounded Rectangle 4"/>
            <p:cNvSpPr/>
            <p:nvPr/>
          </p:nvSpPr>
          <p:spPr>
            <a:xfrm>
              <a:off x="779926" y="3482788"/>
              <a:ext cx="1438839" cy="28238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5347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760"/>
            <a:ext cx="12075459" cy="629957"/>
          </a:xfrm>
        </p:spPr>
        <p:txBody>
          <a:bodyPr>
            <a:normAutofit/>
          </a:bodyPr>
          <a:lstStyle/>
          <a:p>
            <a:pPr algn="ctr"/>
            <a:r>
              <a:rPr lang="en-IN" sz="3200" b="1" dirty="0">
                <a:solidFill>
                  <a:srgbClr val="0000FF"/>
                </a:solidFill>
              </a:rPr>
              <a:t>Deploy Servlet</a:t>
            </a:r>
          </a:p>
        </p:txBody>
      </p:sp>
      <p:sp>
        <p:nvSpPr>
          <p:cNvPr id="3" name="Content Placeholder 2"/>
          <p:cNvSpPr>
            <a:spLocks noGrp="1"/>
          </p:cNvSpPr>
          <p:nvPr>
            <p:ph idx="1"/>
          </p:nvPr>
        </p:nvSpPr>
        <p:spPr>
          <a:xfrm>
            <a:off x="1118346" y="833717"/>
            <a:ext cx="10564906" cy="439479"/>
          </a:xfrm>
        </p:spPr>
        <p:txBody>
          <a:bodyPr wrap="square">
            <a:spAutoFit/>
          </a:bodyPr>
          <a:lstStyle/>
          <a:p>
            <a:pPr marL="0" indent="0">
              <a:buNone/>
            </a:pPr>
            <a:r>
              <a:rPr lang="en-IN" sz="2400" dirty="0" smtClean="0"/>
              <a:t>The output is shown in browser after deployment of the project as shown below:</a:t>
            </a:r>
            <a:endParaRPr lang="en-IN" sz="2400" dirty="0"/>
          </a:p>
        </p:txBody>
      </p:sp>
      <p:pic>
        <p:nvPicPr>
          <p:cNvPr id="4" name="Picture 3"/>
          <p:cNvPicPr>
            <a:picLocks noChangeAspect="1"/>
          </p:cNvPicPr>
          <p:nvPr/>
        </p:nvPicPr>
        <p:blipFill>
          <a:blip r:embed="rId2"/>
          <a:stretch>
            <a:fillRect/>
          </a:stretch>
        </p:blipFill>
        <p:spPr>
          <a:xfrm>
            <a:off x="1118346" y="1648341"/>
            <a:ext cx="10564906" cy="4763024"/>
          </a:xfrm>
          <a:prstGeom prst="rect">
            <a:avLst/>
          </a:prstGeom>
        </p:spPr>
      </p:pic>
      <p:sp>
        <p:nvSpPr>
          <p:cNvPr id="5" name="Rounded Rectangle 4"/>
          <p:cNvSpPr/>
          <p:nvPr/>
        </p:nvSpPr>
        <p:spPr>
          <a:xfrm>
            <a:off x="1755960" y="1463674"/>
            <a:ext cx="5015756" cy="240190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812741" y="1463675"/>
            <a:ext cx="1008530" cy="369332"/>
          </a:xfrm>
          <a:prstGeom prst="rect">
            <a:avLst/>
          </a:prstGeom>
          <a:noFill/>
          <a:ln w="28575">
            <a:solidFill>
              <a:srgbClr val="00B050"/>
            </a:solidFill>
          </a:ln>
        </p:spPr>
        <p:txBody>
          <a:bodyPr wrap="square" rtlCol="0">
            <a:spAutoFit/>
          </a:bodyPr>
          <a:lstStyle/>
          <a:p>
            <a:r>
              <a:rPr lang="en-IN" dirty="0" smtClean="0">
                <a:solidFill>
                  <a:srgbClr val="FF0000"/>
                </a:solidFill>
              </a:rPr>
              <a:t>Output</a:t>
            </a:r>
            <a:endParaRPr lang="en-IN" dirty="0">
              <a:solidFill>
                <a:srgbClr val="FF0000"/>
              </a:solidFill>
            </a:endParaRPr>
          </a:p>
        </p:txBody>
      </p:sp>
      <p:cxnSp>
        <p:nvCxnSpPr>
          <p:cNvPr id="8" name="Straight Arrow Connector 7"/>
          <p:cNvCxnSpPr/>
          <p:nvPr/>
        </p:nvCxnSpPr>
        <p:spPr>
          <a:xfrm flipH="1">
            <a:off x="6771716" y="1648341"/>
            <a:ext cx="1027579" cy="10742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98052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55" y="129150"/>
            <a:ext cx="11052903" cy="629957"/>
          </a:xfrm>
        </p:spPr>
        <p:txBody>
          <a:bodyPr>
            <a:normAutofit/>
          </a:bodyPr>
          <a:lstStyle/>
          <a:p>
            <a:pPr algn="ctr"/>
            <a:r>
              <a:rPr lang="en-IN" sz="3200" b="1" dirty="0" smtClean="0">
                <a:solidFill>
                  <a:srgbClr val="0000FF"/>
                </a:solidFill>
              </a:rPr>
              <a:t>Example </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Rectangle 5"/>
          <p:cNvSpPr/>
          <p:nvPr/>
        </p:nvSpPr>
        <p:spPr>
          <a:xfrm>
            <a:off x="865961" y="813460"/>
            <a:ext cx="6096000" cy="1200329"/>
          </a:xfrm>
          <a:prstGeom prst="rect">
            <a:avLst/>
          </a:prstGeom>
          <a:ln>
            <a:solidFill>
              <a:schemeClr val="tx1"/>
            </a:solidFill>
          </a:ln>
        </p:spPr>
        <p:txBody>
          <a:bodyPr>
            <a:spAutoFit/>
          </a:bodyPr>
          <a:lstStyle/>
          <a:p>
            <a:pPr algn="just"/>
            <a:r>
              <a:rPr lang="en-US" dirty="0">
                <a:solidFill>
                  <a:srgbClr val="000000"/>
                </a:solidFill>
                <a:latin typeface="inter-regular"/>
              </a:rPr>
              <a:t>&lt;form action=</a:t>
            </a:r>
            <a:r>
              <a:rPr lang="en-US" dirty="0">
                <a:solidFill>
                  <a:srgbClr val="0000FF"/>
                </a:solidFill>
                <a:latin typeface="inter-regular"/>
              </a:rPr>
              <a:t>"welcome"</a:t>
            </a:r>
            <a:r>
              <a:rPr lang="en-US" dirty="0">
                <a:solidFill>
                  <a:srgbClr val="000000"/>
                </a:solidFill>
                <a:latin typeface="inter-regular"/>
              </a:rPr>
              <a:t> method</a:t>
            </a:r>
            <a:r>
              <a:rPr lang="en-US" dirty="0" smtClean="0">
                <a:solidFill>
                  <a:srgbClr val="000000"/>
                </a:solidFill>
                <a:latin typeface="inter-regular"/>
              </a:rPr>
              <a:t>=</a:t>
            </a:r>
            <a:r>
              <a:rPr lang="en-US" dirty="0" smtClean="0">
                <a:solidFill>
                  <a:srgbClr val="0000FF"/>
                </a:solidFill>
                <a:latin typeface="inter-regular"/>
              </a:rPr>
              <a:t>“post"</a:t>
            </a:r>
            <a:r>
              <a:rPr lang="en-US" dirty="0" smtClean="0">
                <a:solidFill>
                  <a:srgbClr val="000000"/>
                </a:solidFill>
                <a:latin typeface="inter-regular"/>
              </a:rPr>
              <a:t>&gt;</a:t>
            </a:r>
            <a:r>
              <a:rPr lang="en-US" dirty="0">
                <a:solidFill>
                  <a:srgbClr val="000000"/>
                </a:solidFill>
                <a:latin typeface="inter-regular"/>
              </a:rPr>
              <a:t>  </a:t>
            </a:r>
          </a:p>
          <a:p>
            <a:pPr algn="just"/>
            <a:r>
              <a:rPr lang="en-US" dirty="0">
                <a:solidFill>
                  <a:srgbClr val="000000"/>
                </a:solidFill>
                <a:latin typeface="inter-regular"/>
              </a:rPr>
              <a:t>Enter your name&lt;input type=</a:t>
            </a:r>
            <a:r>
              <a:rPr lang="en-US" dirty="0">
                <a:solidFill>
                  <a:srgbClr val="0000FF"/>
                </a:solidFill>
                <a:latin typeface="inter-regular"/>
              </a:rPr>
              <a:t>"text"</a:t>
            </a:r>
            <a:r>
              <a:rPr lang="en-US" dirty="0">
                <a:solidFill>
                  <a:srgbClr val="000000"/>
                </a:solidFill>
                <a:latin typeface="inter-regular"/>
              </a:rPr>
              <a:t> name</a:t>
            </a:r>
            <a:r>
              <a:rPr lang="en-US" dirty="0" smtClean="0">
                <a:solidFill>
                  <a:srgbClr val="000000"/>
                </a:solidFill>
                <a:latin typeface="inter-regular"/>
              </a:rPr>
              <a:t>=</a:t>
            </a:r>
            <a:r>
              <a:rPr lang="en-US" dirty="0" smtClean="0">
                <a:solidFill>
                  <a:srgbClr val="0000FF"/>
                </a:solidFill>
                <a:latin typeface="inter-regular"/>
              </a:rPr>
              <a:t>"name</a:t>
            </a:r>
            <a:r>
              <a:rPr lang="en-US" dirty="0">
                <a:solidFill>
                  <a:srgbClr val="0000FF"/>
                </a:solidFill>
                <a:latin typeface="inter-regular"/>
              </a:rPr>
              <a:t>"</a:t>
            </a:r>
            <a:r>
              <a:rPr lang="en-US" dirty="0">
                <a:solidFill>
                  <a:srgbClr val="000000"/>
                </a:solidFill>
                <a:latin typeface="inter-regular"/>
              </a:rPr>
              <a:t>&gt;&lt;</a:t>
            </a:r>
            <a:r>
              <a:rPr lang="en-US" dirty="0" err="1">
                <a:solidFill>
                  <a:srgbClr val="000000"/>
                </a:solidFill>
                <a:latin typeface="inter-regular"/>
              </a:rPr>
              <a:t>br</a:t>
            </a:r>
            <a:r>
              <a:rPr lang="en-US" dirty="0">
                <a:solidFill>
                  <a:srgbClr val="000000"/>
                </a:solidFill>
                <a:latin typeface="inter-regular"/>
              </a:rPr>
              <a:t>&gt;  </a:t>
            </a:r>
          </a:p>
          <a:p>
            <a:pPr algn="just"/>
            <a:r>
              <a:rPr lang="en-US" dirty="0">
                <a:solidFill>
                  <a:srgbClr val="000000"/>
                </a:solidFill>
                <a:latin typeface="inter-regular"/>
              </a:rPr>
              <a:t>&lt;input type=</a:t>
            </a:r>
            <a:r>
              <a:rPr lang="en-US" dirty="0">
                <a:solidFill>
                  <a:srgbClr val="0000FF"/>
                </a:solidFill>
                <a:latin typeface="inter-regular"/>
              </a:rPr>
              <a:t>"submit"</a:t>
            </a:r>
            <a:r>
              <a:rPr lang="en-US" dirty="0">
                <a:solidFill>
                  <a:srgbClr val="000000"/>
                </a:solidFill>
                <a:latin typeface="inter-regular"/>
              </a:rPr>
              <a:t> value=</a:t>
            </a:r>
            <a:r>
              <a:rPr lang="en-US" dirty="0">
                <a:solidFill>
                  <a:srgbClr val="0000FF"/>
                </a:solidFill>
                <a:latin typeface="inter-regular"/>
              </a:rPr>
              <a:t>"login"</a:t>
            </a:r>
            <a:r>
              <a:rPr lang="en-US" dirty="0">
                <a:solidFill>
                  <a:srgbClr val="000000"/>
                </a:solidFill>
                <a:latin typeface="inter-regular"/>
              </a:rPr>
              <a:t>&gt;  </a:t>
            </a:r>
          </a:p>
          <a:p>
            <a:pPr algn="just"/>
            <a:r>
              <a:rPr lang="en-US" dirty="0">
                <a:solidFill>
                  <a:srgbClr val="000000"/>
                </a:solidFill>
                <a:latin typeface="inter-regular"/>
              </a:rPr>
              <a:t>&lt;/form&gt;</a:t>
            </a:r>
            <a:endParaRPr lang="en-US" b="0" i="0" dirty="0">
              <a:solidFill>
                <a:srgbClr val="000000"/>
              </a:solidFill>
              <a:effectLst/>
              <a:latin typeface="inter-regular"/>
            </a:endParaRPr>
          </a:p>
        </p:txBody>
      </p:sp>
      <p:sp>
        <p:nvSpPr>
          <p:cNvPr id="7" name="Rectangle 6"/>
          <p:cNvSpPr/>
          <p:nvPr/>
        </p:nvSpPr>
        <p:spPr>
          <a:xfrm>
            <a:off x="1022555" y="444128"/>
            <a:ext cx="1338828" cy="369332"/>
          </a:xfrm>
          <a:prstGeom prst="rect">
            <a:avLst/>
          </a:prstGeom>
        </p:spPr>
        <p:txBody>
          <a:bodyPr wrap="none">
            <a:spAutoFit/>
          </a:bodyPr>
          <a:lstStyle/>
          <a:p>
            <a:r>
              <a:rPr lang="en-IN" b="1" dirty="0" smtClean="0">
                <a:solidFill>
                  <a:srgbClr val="333333"/>
                </a:solidFill>
                <a:latin typeface="inter-bold"/>
              </a:rPr>
              <a:t>index.html</a:t>
            </a:r>
            <a:endParaRPr lang="en-IN" dirty="0"/>
          </a:p>
        </p:txBody>
      </p:sp>
      <p:sp>
        <p:nvSpPr>
          <p:cNvPr id="8" name="Rectangle 7"/>
          <p:cNvSpPr/>
          <p:nvPr/>
        </p:nvSpPr>
        <p:spPr>
          <a:xfrm>
            <a:off x="1956619" y="2648592"/>
            <a:ext cx="9507793" cy="3139321"/>
          </a:xfrm>
          <a:prstGeom prst="rect">
            <a:avLst/>
          </a:prstGeom>
          <a:ln>
            <a:solidFill>
              <a:schemeClr val="tx2"/>
            </a:solidFill>
          </a:ln>
        </p:spPr>
        <p:txBody>
          <a:bodyPr wrap="square">
            <a:spAutoFit/>
          </a:bodyPr>
          <a:lstStyle/>
          <a:p>
            <a:pPr algn="just"/>
            <a:r>
              <a:rPr lang="en-IN" dirty="0">
                <a:solidFill>
                  <a:srgbClr val="000000"/>
                </a:solidFill>
                <a:latin typeface="inter-regular"/>
              </a:rPr>
              <a:t> import java.io</a:t>
            </a:r>
            <a:r>
              <a:rPr lang="en-IN" dirty="0" smtClean="0">
                <a:solidFill>
                  <a:srgbClr val="000000"/>
                </a:solidFill>
                <a:latin typeface="inter-regular"/>
              </a:rPr>
              <a:t>.*;</a:t>
            </a:r>
            <a:endParaRPr lang="en-IN" dirty="0">
              <a:solidFill>
                <a:srgbClr val="000000"/>
              </a:solidFill>
              <a:latin typeface="inter-regular"/>
            </a:endParaRPr>
          </a:p>
          <a:p>
            <a:pPr algn="just"/>
            <a:r>
              <a:rPr lang="en-IN" dirty="0" smtClean="0">
                <a:solidFill>
                  <a:srgbClr val="000000"/>
                </a:solidFill>
                <a:latin typeface="inter-regular"/>
              </a:rPr>
              <a:t>import </a:t>
            </a:r>
            <a:r>
              <a:rPr lang="en-IN" dirty="0" err="1">
                <a:solidFill>
                  <a:srgbClr val="000000"/>
                </a:solidFill>
                <a:latin typeface="inter-regular"/>
              </a:rPr>
              <a:t>javax.servlet.ServletException</a:t>
            </a:r>
            <a:r>
              <a:rPr lang="en-IN" dirty="0">
                <a:solidFill>
                  <a:srgbClr val="000000"/>
                </a:solidFill>
                <a:latin typeface="inter-regular"/>
              </a:rPr>
              <a:t>;</a:t>
            </a:r>
          </a:p>
          <a:p>
            <a:pPr algn="just"/>
            <a:r>
              <a:rPr lang="en-IN" dirty="0">
                <a:solidFill>
                  <a:srgbClr val="000000"/>
                </a:solidFill>
                <a:latin typeface="inter-regular"/>
              </a:rPr>
              <a:t>import </a:t>
            </a:r>
            <a:r>
              <a:rPr lang="en-IN" dirty="0" err="1">
                <a:solidFill>
                  <a:srgbClr val="000000"/>
                </a:solidFill>
                <a:latin typeface="inter-regular"/>
              </a:rPr>
              <a:t>javax.servlet.http</a:t>
            </a:r>
            <a:r>
              <a:rPr lang="en-IN" dirty="0" smtClean="0">
                <a:solidFill>
                  <a:srgbClr val="000000"/>
                </a:solidFill>
                <a:latin typeface="inter-regular"/>
              </a:rPr>
              <a:t>.*;</a:t>
            </a:r>
            <a:endParaRPr lang="en-IN" dirty="0">
              <a:solidFill>
                <a:srgbClr val="000000"/>
              </a:solidFill>
              <a:latin typeface="inter-regular"/>
            </a:endParaRPr>
          </a:p>
          <a:p>
            <a:r>
              <a:rPr lang="en-IN" dirty="0" smtClean="0">
                <a:solidFill>
                  <a:srgbClr val="000000"/>
                </a:solidFill>
                <a:latin typeface="inter-regular"/>
              </a:rPr>
              <a:t>void </a:t>
            </a:r>
            <a:r>
              <a:rPr lang="en-IN" dirty="0" err="1">
                <a:solidFill>
                  <a:srgbClr val="000000"/>
                </a:solidFill>
                <a:latin typeface="inter-regular"/>
              </a:rPr>
              <a:t>processRequest</a:t>
            </a:r>
            <a:r>
              <a:rPr lang="en-IN" dirty="0">
                <a:solidFill>
                  <a:srgbClr val="000000"/>
                </a:solidFill>
                <a:latin typeface="inter-regular"/>
              </a:rPr>
              <a:t>(</a:t>
            </a:r>
            <a:r>
              <a:rPr lang="en-IN" dirty="0" err="1">
                <a:solidFill>
                  <a:srgbClr val="000000"/>
                </a:solidFill>
                <a:latin typeface="inter-regular"/>
              </a:rPr>
              <a:t>HttpServletRequest</a:t>
            </a:r>
            <a:r>
              <a:rPr lang="en-IN" dirty="0">
                <a:solidFill>
                  <a:srgbClr val="000000"/>
                </a:solidFill>
                <a:latin typeface="inter-regular"/>
              </a:rPr>
              <a:t> </a:t>
            </a:r>
            <a:r>
              <a:rPr lang="en-IN" dirty="0">
                <a:solidFill>
                  <a:srgbClr val="0000FF"/>
                </a:solidFill>
                <a:latin typeface="inter-regular"/>
              </a:rPr>
              <a:t>request</a:t>
            </a:r>
            <a:r>
              <a:rPr lang="en-IN" dirty="0">
                <a:solidFill>
                  <a:srgbClr val="000000"/>
                </a:solidFill>
                <a:latin typeface="inter-regular"/>
              </a:rPr>
              <a:t>, </a:t>
            </a:r>
            <a:r>
              <a:rPr lang="en-IN" dirty="0" err="1">
                <a:solidFill>
                  <a:srgbClr val="000000"/>
                </a:solidFill>
                <a:latin typeface="inter-regular"/>
              </a:rPr>
              <a:t>HttpServletResponse</a:t>
            </a:r>
            <a:r>
              <a:rPr lang="en-IN" dirty="0">
                <a:solidFill>
                  <a:srgbClr val="000000"/>
                </a:solidFill>
                <a:latin typeface="inter-regular"/>
              </a:rPr>
              <a:t> </a:t>
            </a:r>
            <a:r>
              <a:rPr lang="en-IN" dirty="0">
                <a:solidFill>
                  <a:srgbClr val="0000FF"/>
                </a:solidFill>
                <a:latin typeface="inter-regular"/>
              </a:rPr>
              <a:t>response</a:t>
            </a:r>
            <a:r>
              <a:rPr lang="en-IN" dirty="0">
                <a:solidFill>
                  <a:srgbClr val="000000"/>
                </a:solidFill>
                <a:latin typeface="inter-regular"/>
              </a:rPr>
              <a:t>)</a:t>
            </a:r>
          </a:p>
          <a:p>
            <a:pPr algn="just"/>
            <a:r>
              <a:rPr lang="en-IN" dirty="0">
                <a:solidFill>
                  <a:srgbClr val="000000"/>
                </a:solidFill>
                <a:latin typeface="inter-regular"/>
              </a:rPr>
              <a:t>            throws </a:t>
            </a:r>
            <a:r>
              <a:rPr lang="en-IN" dirty="0" err="1">
                <a:solidFill>
                  <a:srgbClr val="000000"/>
                </a:solidFill>
                <a:latin typeface="inter-regular"/>
              </a:rPr>
              <a:t>ServletException</a:t>
            </a:r>
            <a:r>
              <a:rPr lang="en-IN" dirty="0">
                <a:solidFill>
                  <a:srgbClr val="000000"/>
                </a:solidFill>
                <a:latin typeface="inter-regular"/>
              </a:rPr>
              <a:t>, </a:t>
            </a:r>
            <a:r>
              <a:rPr lang="en-IN" dirty="0" err="1">
                <a:solidFill>
                  <a:srgbClr val="000000"/>
                </a:solidFill>
                <a:latin typeface="inter-regular"/>
              </a:rPr>
              <a:t>IOException</a:t>
            </a:r>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response.setContentType</a:t>
            </a:r>
            <a:r>
              <a:rPr lang="en-IN" dirty="0">
                <a:solidFill>
                  <a:srgbClr val="000000"/>
                </a:solidFill>
                <a:latin typeface="inter-regular"/>
              </a:rPr>
              <a:t>("text/</a:t>
            </a:r>
            <a:r>
              <a:rPr lang="en-IN" dirty="0" err="1">
                <a:solidFill>
                  <a:srgbClr val="000000"/>
                </a:solidFill>
                <a:latin typeface="inter-regular"/>
              </a:rPr>
              <a:t>html;charset</a:t>
            </a:r>
            <a:r>
              <a:rPr lang="en-IN" dirty="0">
                <a:solidFill>
                  <a:srgbClr val="000000"/>
                </a:solidFill>
                <a:latin typeface="inter-regular"/>
              </a:rPr>
              <a:t>=UTF-8");</a:t>
            </a:r>
          </a:p>
          <a:p>
            <a:pPr algn="just"/>
            <a:r>
              <a:rPr lang="en-IN" dirty="0">
                <a:solidFill>
                  <a:srgbClr val="000000"/>
                </a:solidFill>
                <a:latin typeface="inter-regular"/>
              </a:rPr>
              <a:t>        try (</a:t>
            </a:r>
            <a:r>
              <a:rPr lang="en-IN" dirty="0" err="1">
                <a:solidFill>
                  <a:srgbClr val="000000"/>
                </a:solidFill>
                <a:latin typeface="inter-regular"/>
              </a:rPr>
              <a:t>PrintWriter</a:t>
            </a:r>
            <a:r>
              <a:rPr lang="en-IN" dirty="0">
                <a:solidFill>
                  <a:srgbClr val="000000"/>
                </a:solidFill>
                <a:latin typeface="inter-regular"/>
              </a:rPr>
              <a:t> out = </a:t>
            </a:r>
            <a:r>
              <a:rPr lang="en-IN" dirty="0" err="1">
                <a:solidFill>
                  <a:srgbClr val="0000FF"/>
                </a:solidFill>
                <a:latin typeface="inter-regular"/>
              </a:rPr>
              <a:t>response.getWriter</a:t>
            </a:r>
            <a:r>
              <a:rPr lang="en-IN" dirty="0">
                <a:solidFill>
                  <a:srgbClr val="000000"/>
                </a:solidFill>
                <a:latin typeface="inter-regular"/>
              </a:rPr>
              <a:t>()) </a:t>
            </a:r>
            <a:r>
              <a:rPr lang="en-IN" dirty="0" smtClean="0">
                <a:solidFill>
                  <a:srgbClr val="000000"/>
                </a:solidFill>
                <a:latin typeface="inter-regular"/>
              </a:rPr>
              <a:t>{</a:t>
            </a:r>
          </a:p>
          <a:p>
            <a:pPr algn="just"/>
            <a:r>
              <a:rPr lang="en-US" dirty="0">
                <a:solidFill>
                  <a:srgbClr val="000000"/>
                </a:solidFill>
                <a:latin typeface="inter-regular"/>
              </a:rPr>
              <a:t>	</a:t>
            </a:r>
            <a:r>
              <a:rPr lang="en-US" dirty="0" smtClean="0">
                <a:solidFill>
                  <a:srgbClr val="000000"/>
                </a:solidFill>
                <a:latin typeface="inter-regular"/>
              </a:rPr>
              <a:t>String name = </a:t>
            </a:r>
            <a:r>
              <a:rPr lang="en-US" dirty="0" err="1">
                <a:solidFill>
                  <a:srgbClr val="0000FF"/>
                </a:solidFill>
                <a:latin typeface="inter-regular"/>
              </a:rPr>
              <a:t>request.getParameter</a:t>
            </a:r>
            <a:r>
              <a:rPr lang="en-US" dirty="0" smtClean="0">
                <a:solidFill>
                  <a:srgbClr val="000000"/>
                </a:solidFill>
                <a:latin typeface="inter-regular"/>
              </a:rPr>
              <a:t>(“</a:t>
            </a:r>
            <a:r>
              <a:rPr lang="en-US" dirty="0" err="1">
                <a:solidFill>
                  <a:srgbClr val="0000FF"/>
                </a:solidFill>
                <a:latin typeface="inter-regular"/>
              </a:rPr>
              <a:t>uname</a:t>
            </a:r>
            <a:r>
              <a:rPr lang="en-US" dirty="0" smtClean="0">
                <a:solidFill>
                  <a:srgbClr val="000000"/>
                </a:solidFill>
                <a:latin typeface="inter-regular"/>
              </a:rPr>
              <a:t>”);</a:t>
            </a:r>
            <a:endParaRPr lang="en-IN" dirty="0">
              <a:solidFill>
                <a:srgbClr val="000000"/>
              </a:solidFill>
              <a:latin typeface="inter-regular"/>
            </a:endParaRPr>
          </a:p>
          <a:p>
            <a:pPr algn="just"/>
            <a:r>
              <a:rPr lang="en-IN" dirty="0" smtClean="0">
                <a:solidFill>
                  <a:srgbClr val="000000"/>
                </a:solidFill>
                <a:latin typeface="inter-regular"/>
              </a:rPr>
              <a:t>	</a:t>
            </a:r>
            <a:r>
              <a:rPr lang="en-IN" dirty="0" err="1" smtClean="0">
                <a:solidFill>
                  <a:srgbClr val="000000"/>
                </a:solidFill>
                <a:latin typeface="inter-regular"/>
              </a:rPr>
              <a:t>out.println</a:t>
            </a:r>
            <a:r>
              <a:rPr lang="en-IN" dirty="0" smtClean="0">
                <a:solidFill>
                  <a:srgbClr val="000000"/>
                </a:solidFill>
                <a:latin typeface="inter-regular"/>
              </a:rPr>
              <a:t>(“Welcome “+ name);</a:t>
            </a:r>
          </a:p>
          <a:p>
            <a:pPr algn="just"/>
            <a:r>
              <a:rPr lang="en-IN" dirty="0" smtClean="0">
                <a:solidFill>
                  <a:srgbClr val="000000"/>
                </a:solidFill>
                <a:latin typeface="inter-regular"/>
              </a:rPr>
              <a:t>	}</a:t>
            </a:r>
            <a:endParaRPr lang="en-IN" dirty="0">
              <a:solidFill>
                <a:srgbClr val="000000"/>
              </a:solidFill>
              <a:latin typeface="inter-regular"/>
            </a:endParaRPr>
          </a:p>
          <a:p>
            <a:pPr algn="just"/>
            <a:r>
              <a:rPr lang="en-IN" dirty="0">
                <a:solidFill>
                  <a:srgbClr val="000000"/>
                </a:solidFill>
                <a:latin typeface="inter-regular"/>
              </a:rPr>
              <a:t>    }</a:t>
            </a:r>
            <a:endParaRPr lang="en-IN" b="0" i="0" dirty="0">
              <a:solidFill>
                <a:srgbClr val="000000"/>
              </a:solidFill>
              <a:effectLst/>
              <a:latin typeface="inter-regular"/>
            </a:endParaRPr>
          </a:p>
        </p:txBody>
      </p:sp>
      <p:sp>
        <p:nvSpPr>
          <p:cNvPr id="9" name="Rectangle 8"/>
          <p:cNvSpPr/>
          <p:nvPr/>
        </p:nvSpPr>
        <p:spPr>
          <a:xfrm>
            <a:off x="7240019" y="2117029"/>
            <a:ext cx="1736373" cy="369332"/>
          </a:xfrm>
          <a:prstGeom prst="rect">
            <a:avLst/>
          </a:prstGeom>
        </p:spPr>
        <p:txBody>
          <a:bodyPr wrap="none">
            <a:spAutoFit/>
          </a:bodyPr>
          <a:lstStyle/>
          <a:p>
            <a:r>
              <a:rPr lang="en-IN" b="1" dirty="0" smtClean="0">
                <a:solidFill>
                  <a:srgbClr val="333333"/>
                </a:solidFill>
                <a:latin typeface="inter-bold"/>
              </a:rPr>
              <a:t>welcome.java</a:t>
            </a:r>
            <a:endParaRPr lang="en-IN" dirty="0"/>
          </a:p>
        </p:txBody>
      </p:sp>
    </p:spTree>
    <p:extLst>
      <p:ext uri="{BB962C8B-B14F-4D97-AF65-F5344CB8AC3E}">
        <p14:creationId xmlns:p14="http://schemas.microsoft.com/office/powerpoint/2010/main" val="18754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075459" cy="629957"/>
          </a:xfrm>
        </p:spPr>
        <p:txBody>
          <a:bodyPr>
            <a:normAutofit/>
          </a:bodyPr>
          <a:lstStyle/>
          <a:p>
            <a:pPr algn="ctr"/>
            <a:r>
              <a:rPr lang="en-IN" sz="3200" b="1" dirty="0" smtClean="0">
                <a:solidFill>
                  <a:srgbClr val="0000FF"/>
                </a:solidFill>
              </a:rPr>
              <a:t>Servlet Packages</a:t>
            </a:r>
            <a:endParaRPr lang="en-IN" sz="3200" b="1" dirty="0">
              <a:solidFill>
                <a:srgbClr val="0000FF"/>
              </a:solidFill>
            </a:endParaRPr>
          </a:p>
        </p:txBody>
      </p:sp>
      <p:sp>
        <p:nvSpPr>
          <p:cNvPr id="3" name="Content Placeholder 2"/>
          <p:cNvSpPr>
            <a:spLocks noGrp="1"/>
          </p:cNvSpPr>
          <p:nvPr>
            <p:ph idx="1"/>
          </p:nvPr>
        </p:nvSpPr>
        <p:spPr>
          <a:xfrm>
            <a:off x="855406" y="1637367"/>
            <a:ext cx="11072134" cy="4692310"/>
          </a:xfrm>
        </p:spPr>
        <p:txBody>
          <a:bodyPr wrap="square">
            <a:spAutoFit/>
          </a:bodyPr>
          <a:lstStyle/>
          <a:p>
            <a:pPr marL="342900" indent="-342900" algn="just">
              <a:spcAft>
                <a:spcPts val="1200"/>
              </a:spcAft>
              <a:buFont typeface="Wingdings" pitchFamily="2" charset="2"/>
              <a:buChar char="Ø"/>
            </a:pPr>
            <a:r>
              <a:rPr lang="en-IN" sz="2400" dirty="0" smtClean="0"/>
              <a:t>Servlets can be created using the </a:t>
            </a:r>
            <a:r>
              <a:rPr lang="en-IN" sz="2400" b="1" dirty="0" err="1" smtClean="0"/>
              <a:t>javax.servlet</a:t>
            </a:r>
            <a:r>
              <a:rPr lang="en-IN" sz="2400" dirty="0" smtClean="0"/>
              <a:t> and </a:t>
            </a:r>
            <a:r>
              <a:rPr lang="en-IN" sz="2400" b="1" dirty="0" err="1" smtClean="0"/>
              <a:t>javax.servlet.http</a:t>
            </a:r>
            <a:r>
              <a:rPr lang="en-IN" sz="2400" dirty="0" smtClean="0"/>
              <a:t> packages, which are a standard part of the Java's enterprise edition, an expanded version of the Java class library that supports large-scale development projects.</a:t>
            </a:r>
          </a:p>
          <a:p>
            <a:pPr marL="342900" indent="-342900" algn="just">
              <a:spcAft>
                <a:spcPts val="1200"/>
              </a:spcAft>
              <a:buFont typeface="Wingdings" pitchFamily="2" charset="2"/>
              <a:buChar char="Ø"/>
            </a:pPr>
            <a:r>
              <a:rPr lang="en-IN" sz="2400" dirty="0" smtClean="0"/>
              <a:t>By default, a servlet application is located at the path &lt;Tomcat-installation-directory&gt;/</a:t>
            </a:r>
            <a:r>
              <a:rPr lang="en-IN" sz="2400" dirty="0" err="1" smtClean="0"/>
              <a:t>webapps</a:t>
            </a:r>
            <a:r>
              <a:rPr lang="en-IN" sz="2400" dirty="0" smtClean="0"/>
              <a:t>/ROOT.</a:t>
            </a:r>
          </a:p>
          <a:p>
            <a:pPr marL="342900" indent="-342900" algn="just">
              <a:spcAft>
                <a:spcPts val="1200"/>
              </a:spcAft>
              <a:buFont typeface="Wingdings" pitchFamily="2" charset="2"/>
              <a:buChar char="Ø"/>
            </a:pPr>
            <a:r>
              <a:rPr lang="en-IN" sz="2400" dirty="0" smtClean="0"/>
              <a:t>The class file would reside in &lt;Tomcat-installation-directory&gt;/</a:t>
            </a:r>
            <a:r>
              <a:rPr lang="en-IN" sz="2400" dirty="0" err="1" smtClean="0"/>
              <a:t>webapps</a:t>
            </a:r>
            <a:r>
              <a:rPr lang="en-IN" sz="2400" dirty="0" smtClean="0"/>
              <a:t>/ROOT/WEB-INF/classes.</a:t>
            </a:r>
          </a:p>
          <a:p>
            <a:pPr marL="342900" indent="-342900" algn="just">
              <a:spcAft>
                <a:spcPts val="1200"/>
              </a:spcAft>
              <a:buFont typeface="Wingdings" pitchFamily="2" charset="2"/>
              <a:buChar char="Ø"/>
            </a:pPr>
            <a:r>
              <a:rPr lang="en-IN" sz="2400" dirty="0" smtClean="0"/>
              <a:t>If you have a fully qualified class name of </a:t>
            </a:r>
            <a:r>
              <a:rPr lang="en-IN" sz="2400" b="1" dirty="0" err="1" smtClean="0"/>
              <a:t>com.myorg.MyServlet</a:t>
            </a:r>
            <a:r>
              <a:rPr lang="en-IN" sz="2400" dirty="0" smtClean="0"/>
              <a:t>, then this servlet class must be located in WEB-INF/classes/com/</a:t>
            </a:r>
            <a:r>
              <a:rPr lang="en-IN" sz="2400" dirty="0" err="1" smtClean="0"/>
              <a:t>myorg</a:t>
            </a:r>
            <a:r>
              <a:rPr lang="en-IN" sz="2400" dirty="0" smtClean="0"/>
              <a:t>/</a:t>
            </a:r>
            <a:r>
              <a:rPr lang="en-IN" sz="2400" dirty="0" err="1" smtClean="0"/>
              <a:t>MyServlet.class</a:t>
            </a:r>
            <a:r>
              <a:rPr lang="en-IN" sz="2400" dirty="0" smtClean="0"/>
              <a:t>.</a:t>
            </a:r>
          </a:p>
          <a:p>
            <a:pPr marL="0" indent="0">
              <a:buNone/>
            </a:pPr>
            <a:endParaRPr lang="en-IN" sz="24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12556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075459" cy="629957"/>
          </a:xfrm>
        </p:spPr>
        <p:txBody>
          <a:bodyPr>
            <a:normAutofit/>
          </a:bodyPr>
          <a:lstStyle/>
          <a:p>
            <a:pPr algn="ctr"/>
            <a:r>
              <a:rPr lang="en-IN" sz="3200" b="1" dirty="0">
                <a:solidFill>
                  <a:srgbClr val="0000FF"/>
                </a:solidFill>
              </a:rPr>
              <a:t>Updates in web.xml</a:t>
            </a:r>
          </a:p>
        </p:txBody>
      </p:sp>
      <p:sp>
        <p:nvSpPr>
          <p:cNvPr id="3" name="Content Placeholder 2"/>
          <p:cNvSpPr>
            <a:spLocks noGrp="1"/>
          </p:cNvSpPr>
          <p:nvPr>
            <p:ph idx="1"/>
          </p:nvPr>
        </p:nvSpPr>
        <p:spPr>
          <a:xfrm>
            <a:off x="1130710" y="1637367"/>
            <a:ext cx="10796830" cy="4948791"/>
          </a:xfrm>
        </p:spPr>
        <p:txBody>
          <a:bodyPr wrap="square">
            <a:spAutoFit/>
          </a:bodyPr>
          <a:lstStyle/>
          <a:p>
            <a:pPr marL="0" indent="0">
              <a:buNone/>
            </a:pPr>
            <a:r>
              <a:rPr lang="en-IN" sz="2400" dirty="0" smtClean="0"/>
              <a:t>&lt;servlet&gt;</a:t>
            </a:r>
          </a:p>
          <a:p>
            <a:pPr marL="0" indent="0">
              <a:buNone/>
            </a:pPr>
            <a:r>
              <a:rPr lang="en-IN" sz="2400" dirty="0" smtClean="0"/>
              <a:t>   &lt;servlet-name&gt;</a:t>
            </a:r>
            <a:r>
              <a:rPr lang="en-IN" sz="2400" b="1" dirty="0" smtClean="0"/>
              <a:t>HelloWorld</a:t>
            </a:r>
            <a:r>
              <a:rPr lang="en-IN" sz="2400" dirty="0" smtClean="0"/>
              <a:t>&lt;/servlet-name&gt;</a:t>
            </a:r>
          </a:p>
          <a:p>
            <a:pPr marL="0" indent="0">
              <a:buNone/>
            </a:pPr>
            <a:r>
              <a:rPr lang="en-IN" sz="2400" dirty="0" smtClean="0"/>
              <a:t>   &lt;servlet-class&gt;</a:t>
            </a:r>
            <a:r>
              <a:rPr lang="en-IN" sz="2400" b="1" dirty="0" smtClean="0"/>
              <a:t>HelloWorld</a:t>
            </a:r>
            <a:r>
              <a:rPr lang="en-IN" sz="2400" dirty="0" smtClean="0"/>
              <a:t>&lt;/servlet-class&gt;</a:t>
            </a:r>
          </a:p>
          <a:p>
            <a:pPr marL="0" indent="0">
              <a:buNone/>
            </a:pPr>
            <a:r>
              <a:rPr lang="en-IN" sz="2400" dirty="0" smtClean="0"/>
              <a:t>&lt;/servlet&gt;</a:t>
            </a:r>
          </a:p>
          <a:p>
            <a:endParaRPr lang="en-IN" sz="2400" dirty="0" smtClean="0"/>
          </a:p>
          <a:p>
            <a:pPr marL="0" indent="0">
              <a:buNone/>
            </a:pPr>
            <a:r>
              <a:rPr lang="en-IN" sz="2400" dirty="0" smtClean="0"/>
              <a:t>&lt;servlet-mapping&gt;</a:t>
            </a:r>
          </a:p>
          <a:p>
            <a:pPr marL="0" indent="0">
              <a:buNone/>
            </a:pPr>
            <a:r>
              <a:rPr lang="en-IN" sz="2400" dirty="0" smtClean="0"/>
              <a:t>   &lt;servlet-name&gt;</a:t>
            </a:r>
            <a:r>
              <a:rPr lang="en-IN" sz="2400" b="1" dirty="0" smtClean="0"/>
              <a:t>HelloWorld</a:t>
            </a:r>
            <a:r>
              <a:rPr lang="en-IN" sz="2400" dirty="0" smtClean="0"/>
              <a:t>&lt;/servlet-name&gt;</a:t>
            </a:r>
          </a:p>
          <a:p>
            <a:pPr marL="0" indent="0">
              <a:buNone/>
            </a:pPr>
            <a:r>
              <a:rPr lang="en-IN" sz="2400" dirty="0" smtClean="0"/>
              <a:t>   &lt;</a:t>
            </a:r>
            <a:r>
              <a:rPr lang="en-IN" sz="2400" dirty="0" err="1" smtClean="0"/>
              <a:t>url</a:t>
            </a:r>
            <a:r>
              <a:rPr lang="en-IN" sz="2400" dirty="0" smtClean="0"/>
              <a:t>-pattern&gt;</a:t>
            </a:r>
            <a:r>
              <a:rPr lang="en-IN" sz="2400" b="1" dirty="0" smtClean="0"/>
              <a:t>/HelloWorld</a:t>
            </a:r>
            <a:r>
              <a:rPr lang="en-IN" sz="2400" dirty="0" smtClean="0"/>
              <a:t>&lt;/</a:t>
            </a:r>
            <a:r>
              <a:rPr lang="en-IN" sz="2400" dirty="0" err="1" smtClean="0"/>
              <a:t>url</a:t>
            </a:r>
            <a:r>
              <a:rPr lang="en-IN" sz="2400" dirty="0" smtClean="0"/>
              <a:t>-pattern&gt;</a:t>
            </a:r>
          </a:p>
          <a:p>
            <a:pPr marL="0" indent="0">
              <a:buNone/>
            </a:pPr>
            <a:r>
              <a:rPr lang="en-IN" sz="2400" dirty="0" smtClean="0"/>
              <a:t>&lt;/servlet-mapping&gt;</a:t>
            </a:r>
          </a:p>
          <a:p>
            <a:pPr marL="0" indent="0">
              <a:buNone/>
            </a:pPr>
            <a:endParaRPr lang="en-IN" sz="24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25444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157"/>
            <a:ext cx="12075459" cy="629957"/>
          </a:xfrm>
        </p:spPr>
        <p:txBody>
          <a:bodyPr>
            <a:normAutofit/>
          </a:bodyPr>
          <a:lstStyle/>
          <a:p>
            <a:pPr algn="ctr"/>
            <a:r>
              <a:rPr lang="en-IN" sz="3200" b="1" dirty="0">
                <a:solidFill>
                  <a:srgbClr val="0000FF"/>
                </a:solidFill>
              </a:rPr>
              <a:t>Servlet Structure</a:t>
            </a:r>
          </a:p>
        </p:txBody>
      </p:sp>
      <p:sp>
        <p:nvSpPr>
          <p:cNvPr id="3" name="Content Placeholder 2"/>
          <p:cNvSpPr>
            <a:spLocks noGrp="1"/>
          </p:cNvSpPr>
          <p:nvPr>
            <p:ph idx="1"/>
          </p:nvPr>
        </p:nvSpPr>
        <p:spPr>
          <a:xfrm>
            <a:off x="1002891" y="700114"/>
            <a:ext cx="10306735" cy="5683607"/>
          </a:xfrm>
        </p:spPr>
        <p:txBody>
          <a:bodyPr wrap="square">
            <a:spAutoFit/>
          </a:bodyPr>
          <a:lstStyle/>
          <a:p>
            <a:pPr marL="0" indent="0">
              <a:lnSpc>
                <a:spcPct val="100000"/>
              </a:lnSpc>
              <a:spcBef>
                <a:spcPts val="0"/>
              </a:spcBef>
              <a:buNone/>
            </a:pPr>
            <a:r>
              <a:rPr lang="en-IN" sz="2000" dirty="0" smtClean="0"/>
              <a:t>import java.io.*;</a:t>
            </a:r>
          </a:p>
          <a:p>
            <a:pPr marL="0" indent="0">
              <a:lnSpc>
                <a:spcPct val="100000"/>
              </a:lnSpc>
              <a:spcBef>
                <a:spcPts val="0"/>
              </a:spcBef>
              <a:buNone/>
            </a:pPr>
            <a:r>
              <a:rPr lang="en-IN" sz="2000" dirty="0" smtClean="0"/>
              <a:t>import </a:t>
            </a:r>
            <a:r>
              <a:rPr lang="en-IN" sz="2000" dirty="0" err="1" smtClean="0"/>
              <a:t>javax.servlet</a:t>
            </a:r>
            <a:r>
              <a:rPr lang="en-IN" sz="2000" dirty="0" smtClean="0"/>
              <a:t>.*;</a:t>
            </a:r>
          </a:p>
          <a:p>
            <a:pPr marL="0" indent="0">
              <a:lnSpc>
                <a:spcPct val="100000"/>
              </a:lnSpc>
              <a:spcBef>
                <a:spcPts val="0"/>
              </a:spcBef>
              <a:buNone/>
            </a:pPr>
            <a:r>
              <a:rPr lang="en-IN" sz="2000" dirty="0" smtClean="0"/>
              <a:t>import </a:t>
            </a:r>
            <a:r>
              <a:rPr lang="en-IN" sz="2000" dirty="0" err="1" smtClean="0"/>
              <a:t>javax.servlet.http</a:t>
            </a:r>
            <a:r>
              <a:rPr lang="en-IN" sz="2000" dirty="0" smtClean="0"/>
              <a:t>.*;</a:t>
            </a:r>
          </a:p>
          <a:p>
            <a:pPr marL="0" indent="0">
              <a:lnSpc>
                <a:spcPct val="100000"/>
              </a:lnSpc>
              <a:spcBef>
                <a:spcPts val="0"/>
              </a:spcBef>
              <a:buNone/>
            </a:pPr>
            <a:r>
              <a:rPr lang="en-IN" sz="2000" dirty="0" smtClean="0"/>
              <a:t>public class &lt;servlet class name&gt; extends </a:t>
            </a:r>
            <a:r>
              <a:rPr lang="en-IN" sz="2000" dirty="0" err="1" smtClean="0"/>
              <a:t>HttpServlet</a:t>
            </a:r>
            <a:endParaRPr lang="en-IN" sz="2000" dirty="0" smtClean="0"/>
          </a:p>
          <a:p>
            <a:pPr marL="0" indent="0">
              <a:lnSpc>
                <a:spcPct val="100000"/>
              </a:lnSpc>
              <a:spcBef>
                <a:spcPts val="0"/>
              </a:spcBef>
              <a:buNone/>
            </a:pPr>
            <a:r>
              <a:rPr lang="en-IN" sz="2000" dirty="0" smtClean="0"/>
              <a:t>{</a:t>
            </a:r>
          </a:p>
          <a:p>
            <a:pPr marL="0" indent="0">
              <a:lnSpc>
                <a:spcPct val="100000"/>
              </a:lnSpc>
              <a:spcBef>
                <a:spcPts val="0"/>
              </a:spcBef>
              <a:buNone/>
            </a:pPr>
            <a:r>
              <a:rPr lang="en-IN" sz="2000" dirty="0" smtClean="0"/>
              <a:t>protected void </a:t>
            </a:r>
            <a:r>
              <a:rPr lang="en-IN" sz="2000" b="1" dirty="0" err="1" smtClean="0">
                <a:solidFill>
                  <a:srgbClr val="0000FF"/>
                </a:solidFill>
              </a:rPr>
              <a:t>processRequest</a:t>
            </a:r>
            <a:r>
              <a:rPr lang="en-IN" sz="2000" dirty="0" smtClean="0"/>
              <a:t> (</a:t>
            </a:r>
            <a:r>
              <a:rPr lang="en-IN" sz="2000" dirty="0" err="1" smtClean="0"/>
              <a:t>HttpServletRequest</a:t>
            </a:r>
            <a:r>
              <a:rPr lang="en-IN" sz="2000" dirty="0" smtClean="0"/>
              <a:t> request, </a:t>
            </a:r>
            <a:r>
              <a:rPr lang="en-IN" sz="2000" dirty="0" err="1" smtClean="0"/>
              <a:t>HttpServletResponse</a:t>
            </a:r>
            <a:r>
              <a:rPr lang="en-IN" sz="2000" dirty="0" smtClean="0"/>
              <a:t> response)</a:t>
            </a:r>
          </a:p>
          <a:p>
            <a:pPr marL="0" indent="0">
              <a:lnSpc>
                <a:spcPct val="100000"/>
              </a:lnSpc>
              <a:spcBef>
                <a:spcPts val="0"/>
              </a:spcBef>
              <a:buNone/>
            </a:pPr>
            <a:r>
              <a:rPr lang="en-IN" sz="2000" dirty="0" smtClean="0"/>
              <a:t>            throws </a:t>
            </a:r>
            <a:r>
              <a:rPr lang="en-IN" sz="2000" dirty="0" err="1" smtClean="0"/>
              <a:t>ServletException</a:t>
            </a:r>
            <a:r>
              <a:rPr lang="en-IN" sz="2000" dirty="0" smtClean="0"/>
              <a:t>, </a:t>
            </a:r>
            <a:r>
              <a:rPr lang="en-IN" sz="2000" dirty="0" err="1" smtClean="0"/>
              <a:t>IOException</a:t>
            </a:r>
            <a:r>
              <a:rPr lang="en-IN" sz="2000" dirty="0" smtClean="0"/>
              <a:t> {</a:t>
            </a:r>
          </a:p>
          <a:p>
            <a:pPr marL="0" indent="0">
              <a:lnSpc>
                <a:spcPct val="100000"/>
              </a:lnSpc>
              <a:spcBef>
                <a:spcPts val="0"/>
              </a:spcBef>
              <a:buNone/>
            </a:pPr>
            <a:r>
              <a:rPr lang="en-IN" sz="2000" dirty="0"/>
              <a:t> </a:t>
            </a:r>
            <a:r>
              <a:rPr lang="en-IN" sz="2000" dirty="0" smtClean="0"/>
              <a:t>		code 						}</a:t>
            </a:r>
          </a:p>
          <a:p>
            <a:pPr marL="0" indent="0">
              <a:lnSpc>
                <a:spcPct val="100000"/>
              </a:lnSpc>
              <a:spcBef>
                <a:spcPts val="0"/>
              </a:spcBef>
              <a:buNone/>
            </a:pPr>
            <a:r>
              <a:rPr lang="en-IN" sz="2000" dirty="0" smtClean="0"/>
              <a:t> </a:t>
            </a:r>
          </a:p>
          <a:p>
            <a:pPr marL="0" indent="0">
              <a:lnSpc>
                <a:spcPct val="100000"/>
              </a:lnSpc>
              <a:spcBef>
                <a:spcPts val="0"/>
              </a:spcBef>
              <a:buNone/>
            </a:pPr>
            <a:r>
              <a:rPr lang="en-IN" sz="2000" dirty="0" smtClean="0"/>
              <a:t>public void </a:t>
            </a:r>
            <a:r>
              <a:rPr lang="en-IN" b="1" dirty="0" err="1">
                <a:solidFill>
                  <a:srgbClr val="0000FF"/>
                </a:solidFill>
              </a:rPr>
              <a:t>doGet</a:t>
            </a:r>
            <a:r>
              <a:rPr lang="en-IN" sz="2000" dirty="0" smtClean="0"/>
              <a:t> (</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res) throws </a:t>
            </a:r>
            <a:r>
              <a:rPr lang="en-IN" sz="2000" dirty="0" err="1" smtClean="0"/>
              <a:t>ServletException</a:t>
            </a:r>
            <a:r>
              <a:rPr lang="en-IN" sz="2000" dirty="0" smtClean="0"/>
              <a:t>, </a:t>
            </a:r>
            <a:r>
              <a:rPr lang="en-IN" sz="2000" dirty="0" err="1" smtClean="0"/>
              <a:t>IOException</a:t>
            </a:r>
            <a:r>
              <a:rPr lang="en-IN" sz="2000" dirty="0" smtClean="0"/>
              <a:t> 	{ </a:t>
            </a:r>
          </a:p>
          <a:p>
            <a:pPr marL="0" indent="0">
              <a:lnSpc>
                <a:spcPct val="100000"/>
              </a:lnSpc>
              <a:spcBef>
                <a:spcPts val="0"/>
              </a:spcBef>
              <a:buNone/>
            </a:pPr>
            <a:r>
              <a:rPr lang="en-IN" sz="2000" dirty="0" smtClean="0"/>
              <a:t>		 </a:t>
            </a:r>
            <a:r>
              <a:rPr lang="en-IN" sz="2000" dirty="0" err="1" smtClean="0"/>
              <a:t>processRequest</a:t>
            </a:r>
            <a:r>
              <a:rPr lang="en-IN" sz="2000" dirty="0" smtClean="0"/>
              <a:t>(request, response);	 }</a:t>
            </a:r>
          </a:p>
          <a:p>
            <a:pPr marL="0" indent="0">
              <a:lnSpc>
                <a:spcPct val="100000"/>
              </a:lnSpc>
              <a:spcBef>
                <a:spcPts val="0"/>
              </a:spcBef>
              <a:buNone/>
            </a:pPr>
            <a:r>
              <a:rPr lang="en-IN" sz="2000" dirty="0" smtClean="0"/>
              <a:t> </a:t>
            </a:r>
          </a:p>
          <a:p>
            <a:pPr marL="0" indent="0">
              <a:lnSpc>
                <a:spcPct val="100000"/>
              </a:lnSpc>
              <a:spcBef>
                <a:spcPts val="0"/>
              </a:spcBef>
              <a:buNone/>
            </a:pPr>
            <a:r>
              <a:rPr lang="en-IN" sz="2000" dirty="0" smtClean="0"/>
              <a:t>public void </a:t>
            </a:r>
            <a:r>
              <a:rPr lang="en-IN" b="1" dirty="0" err="1">
                <a:solidFill>
                  <a:srgbClr val="0000FF"/>
                </a:solidFill>
              </a:rPr>
              <a:t>doPost</a:t>
            </a:r>
            <a:r>
              <a:rPr lang="en-IN" sz="2000" dirty="0" smtClean="0"/>
              <a:t> (</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res) throws </a:t>
            </a:r>
            <a:r>
              <a:rPr lang="en-IN" sz="2000" dirty="0" err="1" smtClean="0"/>
              <a:t>ServletException</a:t>
            </a:r>
            <a:r>
              <a:rPr lang="en-IN" sz="2000" dirty="0" smtClean="0"/>
              <a:t>, </a:t>
            </a:r>
            <a:r>
              <a:rPr lang="en-IN" sz="2000" dirty="0" err="1" smtClean="0"/>
              <a:t>IOException</a:t>
            </a:r>
            <a:r>
              <a:rPr lang="en-IN" sz="2000" dirty="0" smtClean="0"/>
              <a:t> 	{ </a:t>
            </a:r>
          </a:p>
          <a:p>
            <a:pPr marL="0" indent="0">
              <a:lnSpc>
                <a:spcPct val="100000"/>
              </a:lnSpc>
              <a:spcBef>
                <a:spcPts val="0"/>
              </a:spcBef>
              <a:buNone/>
            </a:pPr>
            <a:r>
              <a:rPr lang="en-IN" sz="2000" dirty="0" smtClean="0"/>
              <a:t>		 </a:t>
            </a:r>
            <a:r>
              <a:rPr lang="en-IN" sz="2000" dirty="0" err="1" smtClean="0"/>
              <a:t>processRequest</a:t>
            </a:r>
            <a:r>
              <a:rPr lang="en-IN" sz="2000" dirty="0" smtClean="0"/>
              <a:t>(request, response);	 }</a:t>
            </a:r>
          </a:p>
          <a:p>
            <a:pPr marL="0" indent="0">
              <a:lnSpc>
                <a:spcPct val="100000"/>
              </a:lnSpc>
              <a:spcBef>
                <a:spcPts val="0"/>
              </a:spcBef>
              <a:buNone/>
            </a:pPr>
            <a:r>
              <a:rPr lang="en-IN" sz="2000" dirty="0" smtClean="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66887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760"/>
            <a:ext cx="12075459" cy="629957"/>
          </a:xfrm>
        </p:spPr>
        <p:txBody>
          <a:bodyPr>
            <a:normAutofit/>
          </a:bodyPr>
          <a:lstStyle/>
          <a:p>
            <a:pPr algn="ctr"/>
            <a:r>
              <a:rPr lang="en-IN" sz="3200" b="1" dirty="0">
                <a:solidFill>
                  <a:srgbClr val="0000FF"/>
                </a:solidFill>
              </a:rPr>
              <a:t>Update Index.html</a:t>
            </a:r>
          </a:p>
        </p:txBody>
      </p:sp>
      <p:sp>
        <p:nvSpPr>
          <p:cNvPr id="3" name="Content Placeholder 2"/>
          <p:cNvSpPr>
            <a:spLocks noGrp="1"/>
          </p:cNvSpPr>
          <p:nvPr>
            <p:ph idx="1"/>
          </p:nvPr>
        </p:nvSpPr>
        <p:spPr>
          <a:xfrm>
            <a:off x="963562" y="980469"/>
            <a:ext cx="11316929" cy="439479"/>
          </a:xfrm>
        </p:spPr>
        <p:txBody>
          <a:bodyPr wrap="square">
            <a:spAutoFit/>
          </a:bodyPr>
          <a:lstStyle/>
          <a:p>
            <a:pPr marL="0" indent="0" algn="ctr">
              <a:buNone/>
            </a:pPr>
            <a:r>
              <a:rPr lang="en-IN" sz="2400" dirty="0" smtClean="0"/>
              <a:t>Updated index.html to collect user name with a submit button</a:t>
            </a:r>
            <a:endParaRPr lang="en-IN" sz="2400" dirty="0"/>
          </a:p>
        </p:txBody>
      </p:sp>
      <p:pic>
        <p:nvPicPr>
          <p:cNvPr id="6" name="Picture 5"/>
          <p:cNvPicPr>
            <a:picLocks noChangeAspect="1"/>
          </p:cNvPicPr>
          <p:nvPr/>
        </p:nvPicPr>
        <p:blipFill>
          <a:blip r:embed="rId2"/>
          <a:stretch>
            <a:fillRect/>
          </a:stretch>
        </p:blipFill>
        <p:spPr>
          <a:xfrm>
            <a:off x="1978817" y="1631809"/>
            <a:ext cx="9090211" cy="4609715"/>
          </a:xfrm>
          <a:prstGeom prst="rect">
            <a:avLst/>
          </a:prstGeom>
          <a:ln>
            <a:solidFill>
              <a:schemeClr val="tx1"/>
            </a:solidFill>
          </a:ln>
        </p:spPr>
      </p:pic>
      <p:sp>
        <p:nvSpPr>
          <p:cNvPr id="7" name="Rounded Rectangle 6"/>
          <p:cNvSpPr/>
          <p:nvPr/>
        </p:nvSpPr>
        <p:spPr>
          <a:xfrm>
            <a:off x="5219555" y="4840517"/>
            <a:ext cx="4504768" cy="66802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0850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760"/>
            <a:ext cx="12075459" cy="629957"/>
          </a:xfrm>
        </p:spPr>
        <p:txBody>
          <a:bodyPr>
            <a:normAutofit/>
          </a:bodyPr>
          <a:lstStyle/>
          <a:p>
            <a:pPr algn="ctr"/>
            <a:r>
              <a:rPr lang="en-IN" sz="3200" b="1" dirty="0">
                <a:solidFill>
                  <a:srgbClr val="0000FF"/>
                </a:solidFill>
              </a:rPr>
              <a:t>Servlet Output Window</a:t>
            </a:r>
          </a:p>
        </p:txBody>
      </p:sp>
      <p:sp>
        <p:nvSpPr>
          <p:cNvPr id="3" name="Content Placeholder 2"/>
          <p:cNvSpPr>
            <a:spLocks noGrp="1"/>
          </p:cNvSpPr>
          <p:nvPr>
            <p:ph idx="1"/>
          </p:nvPr>
        </p:nvSpPr>
        <p:spPr>
          <a:xfrm>
            <a:off x="1209368" y="1126379"/>
            <a:ext cx="10473884" cy="439479"/>
          </a:xfrm>
        </p:spPr>
        <p:txBody>
          <a:bodyPr wrap="square">
            <a:spAutoFit/>
          </a:bodyPr>
          <a:lstStyle/>
          <a:p>
            <a:pPr marL="0" indent="0" algn="ctr">
              <a:buNone/>
            </a:pPr>
            <a:r>
              <a:rPr lang="en-IN" sz="2400" dirty="0" smtClean="0"/>
              <a:t>The output of updated index.html</a:t>
            </a:r>
            <a:endParaRPr lang="en-IN" sz="2400" dirty="0"/>
          </a:p>
        </p:txBody>
      </p:sp>
      <p:pic>
        <p:nvPicPr>
          <p:cNvPr id="7" name="Picture 6"/>
          <p:cNvPicPr>
            <a:picLocks noChangeAspect="1"/>
          </p:cNvPicPr>
          <p:nvPr/>
        </p:nvPicPr>
        <p:blipFill>
          <a:blip r:embed="rId2"/>
          <a:stretch>
            <a:fillRect/>
          </a:stretch>
        </p:blipFill>
        <p:spPr>
          <a:xfrm>
            <a:off x="2488265" y="2028439"/>
            <a:ext cx="7748099" cy="4076526"/>
          </a:xfrm>
          <a:prstGeom prst="rect">
            <a:avLst/>
          </a:prstGeom>
          <a:ln>
            <a:solidFill>
              <a:schemeClr val="tx1"/>
            </a:solidFill>
          </a:ln>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51572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91" y="109486"/>
            <a:ext cx="12075459" cy="629957"/>
          </a:xfrm>
        </p:spPr>
        <p:txBody>
          <a:bodyPr>
            <a:normAutofit/>
          </a:bodyPr>
          <a:lstStyle/>
          <a:p>
            <a:pPr algn="ctr"/>
            <a:r>
              <a:rPr lang="en-IN" sz="3200" b="1" dirty="0" smtClean="0">
                <a:solidFill>
                  <a:srgbClr val="0000FF"/>
                </a:solidFill>
              </a:rPr>
              <a:t>Servlet Introduction</a:t>
            </a:r>
            <a:endParaRPr lang="en-IN" sz="3200" b="1" dirty="0">
              <a:solidFill>
                <a:srgbClr val="0000FF"/>
              </a:solidFill>
            </a:endParaRPr>
          </a:p>
        </p:txBody>
      </p:sp>
      <p:sp>
        <p:nvSpPr>
          <p:cNvPr id="3" name="Content Placeholder 2"/>
          <p:cNvSpPr>
            <a:spLocks noGrp="1"/>
          </p:cNvSpPr>
          <p:nvPr>
            <p:ph idx="1"/>
          </p:nvPr>
        </p:nvSpPr>
        <p:spPr>
          <a:xfrm>
            <a:off x="776748" y="995082"/>
            <a:ext cx="6725266" cy="5502917"/>
          </a:xfrm>
        </p:spPr>
        <p:txBody>
          <a:bodyPr wrap="square">
            <a:spAutoFit/>
          </a:bodyPr>
          <a:lstStyle/>
          <a:p>
            <a:pPr marL="342900" indent="-342900" algn="just">
              <a:spcAft>
                <a:spcPts val="1200"/>
              </a:spcAft>
              <a:buFont typeface="Wingdings" pitchFamily="2" charset="2"/>
              <a:buChar char="Ø"/>
            </a:pPr>
            <a:r>
              <a:rPr lang="en-US" sz="2400" dirty="0"/>
              <a:t>Servlet can be described in many ways, depending on the context.</a:t>
            </a:r>
          </a:p>
          <a:p>
            <a:pPr>
              <a:buFont typeface="Wingdings" panose="05000000000000000000" pitchFamily="2" charset="2"/>
              <a:buChar char="Ø"/>
            </a:pPr>
            <a:r>
              <a:rPr lang="en-US" sz="2400" dirty="0"/>
              <a:t>Servlet is a technology which is used to create a web application.</a:t>
            </a:r>
          </a:p>
          <a:p>
            <a:pPr>
              <a:buFont typeface="Wingdings" panose="05000000000000000000" pitchFamily="2" charset="2"/>
              <a:buChar char="Ø"/>
            </a:pPr>
            <a:r>
              <a:rPr lang="en-US" sz="2400" dirty="0"/>
              <a:t>Servlet is an API that provides many interfaces and classes including documentation.</a:t>
            </a:r>
          </a:p>
          <a:p>
            <a:pPr>
              <a:buFont typeface="Wingdings" panose="05000000000000000000" pitchFamily="2" charset="2"/>
              <a:buChar char="Ø"/>
            </a:pPr>
            <a:r>
              <a:rPr lang="en-US" sz="2400" dirty="0"/>
              <a:t>Servlet is an interface that must be implemented for creating any Servlet.</a:t>
            </a:r>
          </a:p>
          <a:p>
            <a:pPr>
              <a:buFont typeface="Wingdings" panose="05000000000000000000" pitchFamily="2" charset="2"/>
              <a:buChar char="Ø"/>
            </a:pPr>
            <a:r>
              <a:rPr lang="en-US" sz="2400" dirty="0"/>
              <a:t>Servlet is a class that extends the capabilities of the servers and responds to the incoming requests. It can respond to any requests.</a:t>
            </a:r>
          </a:p>
          <a:p>
            <a:pPr>
              <a:buFont typeface="Wingdings" panose="05000000000000000000" pitchFamily="2" charset="2"/>
              <a:buChar char="Ø"/>
            </a:pPr>
            <a:r>
              <a:rPr lang="en-US" sz="2400" dirty="0"/>
              <a:t>Servlet is a web component that is deployed on the server to create a dynamic web page</a:t>
            </a:r>
            <a:r>
              <a:rPr lang="en-US" sz="2400" dirty="0" smtClean="0"/>
              <a:t>.</a:t>
            </a:r>
            <a:endParaRPr lang="en-US" sz="2400" dirty="0"/>
          </a:p>
        </p:txBody>
      </p:sp>
      <p:pic>
        <p:nvPicPr>
          <p:cNvPr id="1026" name="Picture 2" descr="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4668" y="1337085"/>
            <a:ext cx="4850790" cy="475891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5696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 r="51098" b="16422"/>
          <a:stretch/>
        </p:blipFill>
        <p:spPr>
          <a:xfrm>
            <a:off x="255493" y="1709816"/>
            <a:ext cx="5962014" cy="4637196"/>
          </a:xfrm>
          <a:prstGeom prst="rect">
            <a:avLst/>
          </a:prstGeom>
          <a:ln>
            <a:solidFill>
              <a:schemeClr val="tx1"/>
            </a:solidFill>
          </a:ln>
        </p:spPr>
      </p:pic>
      <p:sp>
        <p:nvSpPr>
          <p:cNvPr id="2" name="Title 1"/>
          <p:cNvSpPr>
            <a:spLocks noGrp="1"/>
          </p:cNvSpPr>
          <p:nvPr>
            <p:ph type="title"/>
          </p:nvPr>
        </p:nvSpPr>
        <p:spPr>
          <a:xfrm>
            <a:off x="0" y="203760"/>
            <a:ext cx="12075459" cy="629957"/>
          </a:xfrm>
        </p:spPr>
        <p:txBody>
          <a:bodyPr>
            <a:normAutofit/>
          </a:bodyPr>
          <a:lstStyle/>
          <a:p>
            <a:pPr algn="ctr"/>
            <a:r>
              <a:rPr lang="en-IN" sz="3200" b="1" dirty="0">
                <a:solidFill>
                  <a:srgbClr val="0000FF"/>
                </a:solidFill>
              </a:rPr>
              <a:t>Create a Servlet Page</a:t>
            </a:r>
          </a:p>
        </p:txBody>
      </p:sp>
      <p:sp>
        <p:nvSpPr>
          <p:cNvPr id="3" name="Content Placeholder 2"/>
          <p:cNvSpPr>
            <a:spLocks noGrp="1"/>
          </p:cNvSpPr>
          <p:nvPr>
            <p:ph idx="1"/>
          </p:nvPr>
        </p:nvSpPr>
        <p:spPr>
          <a:xfrm>
            <a:off x="825910" y="833717"/>
            <a:ext cx="4741172" cy="786626"/>
          </a:xfrm>
        </p:spPr>
        <p:txBody>
          <a:bodyPr wrap="square">
            <a:spAutoFit/>
          </a:bodyPr>
          <a:lstStyle/>
          <a:p>
            <a:pPr marL="0" indent="0">
              <a:buNone/>
            </a:pPr>
            <a:r>
              <a:rPr lang="en-IN" sz="2400" dirty="0" smtClean="0"/>
              <a:t>Right Click Source pages under the project menu -&gt; new -&gt; Servlet</a:t>
            </a:r>
            <a:endParaRPr lang="en-IN" sz="2400" dirty="0"/>
          </a:p>
        </p:txBody>
      </p:sp>
      <p:sp>
        <p:nvSpPr>
          <p:cNvPr id="7" name="Content Placeholder 2"/>
          <p:cNvSpPr txBox="1">
            <a:spLocks/>
          </p:cNvSpPr>
          <p:nvPr/>
        </p:nvSpPr>
        <p:spPr>
          <a:xfrm>
            <a:off x="6812056" y="833717"/>
            <a:ext cx="5174877" cy="7571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smtClean="0"/>
              <a:t>Give a name in the  “Class Name” as shown below, then click “next”</a:t>
            </a:r>
            <a:endParaRPr lang="en-IN" sz="2400" dirty="0"/>
          </a:p>
        </p:txBody>
      </p:sp>
      <p:pic>
        <p:nvPicPr>
          <p:cNvPr id="5" name="Picture 4"/>
          <p:cNvPicPr>
            <a:picLocks noChangeAspect="1"/>
          </p:cNvPicPr>
          <p:nvPr/>
        </p:nvPicPr>
        <p:blipFill>
          <a:blip r:embed="rId3"/>
          <a:stretch>
            <a:fillRect/>
          </a:stretch>
        </p:blipFill>
        <p:spPr>
          <a:xfrm>
            <a:off x="6723529" y="1709816"/>
            <a:ext cx="5351930" cy="4637196"/>
          </a:xfrm>
          <a:prstGeom prst="rect">
            <a:avLst/>
          </a:prstGeom>
          <a:ln>
            <a:solidFill>
              <a:schemeClr val="tx1"/>
            </a:solidFill>
          </a:ln>
        </p:spPr>
      </p:pic>
      <p:sp>
        <p:nvSpPr>
          <p:cNvPr id="6" name="Rounded Rectangle 5"/>
          <p:cNvSpPr/>
          <p:nvPr/>
        </p:nvSpPr>
        <p:spPr>
          <a:xfrm>
            <a:off x="8713693" y="2321152"/>
            <a:ext cx="1196788" cy="27336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9762564" y="5978389"/>
            <a:ext cx="685800" cy="2940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975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760"/>
            <a:ext cx="12075459" cy="629957"/>
          </a:xfrm>
        </p:spPr>
        <p:txBody>
          <a:bodyPr>
            <a:normAutofit/>
          </a:bodyPr>
          <a:lstStyle/>
          <a:p>
            <a:pPr algn="ctr"/>
            <a:r>
              <a:rPr lang="en-IN" sz="3200" b="1" dirty="0">
                <a:solidFill>
                  <a:srgbClr val="0000FF"/>
                </a:solidFill>
              </a:rPr>
              <a:t>Create a Servlet Page</a:t>
            </a:r>
          </a:p>
        </p:txBody>
      </p:sp>
      <p:sp>
        <p:nvSpPr>
          <p:cNvPr id="3" name="Content Placeholder 2"/>
          <p:cNvSpPr>
            <a:spLocks noGrp="1"/>
          </p:cNvSpPr>
          <p:nvPr>
            <p:ph idx="1"/>
          </p:nvPr>
        </p:nvSpPr>
        <p:spPr>
          <a:xfrm>
            <a:off x="1081548" y="1126379"/>
            <a:ext cx="10601704" cy="439479"/>
          </a:xfrm>
        </p:spPr>
        <p:txBody>
          <a:bodyPr wrap="square">
            <a:spAutoFit/>
          </a:bodyPr>
          <a:lstStyle/>
          <a:p>
            <a:pPr marL="0" indent="0">
              <a:buNone/>
            </a:pPr>
            <a:r>
              <a:rPr lang="en-IN" sz="2400" dirty="0" smtClean="0"/>
              <a:t>Now check the “Add information…” as shown in the figure and click “finish”.</a:t>
            </a:r>
            <a:endParaRPr lang="en-IN" sz="2400" dirty="0"/>
          </a:p>
        </p:txBody>
      </p:sp>
      <p:pic>
        <p:nvPicPr>
          <p:cNvPr id="4" name="Picture 3"/>
          <p:cNvPicPr>
            <a:picLocks noChangeAspect="1"/>
          </p:cNvPicPr>
          <p:nvPr/>
        </p:nvPicPr>
        <p:blipFill>
          <a:blip r:embed="rId2"/>
          <a:stretch>
            <a:fillRect/>
          </a:stretch>
        </p:blipFill>
        <p:spPr>
          <a:xfrm>
            <a:off x="4293253" y="1734671"/>
            <a:ext cx="6886575" cy="4435133"/>
          </a:xfrm>
          <a:prstGeom prst="rect">
            <a:avLst/>
          </a:prstGeom>
        </p:spPr>
      </p:pic>
      <p:sp>
        <p:nvSpPr>
          <p:cNvPr id="5" name="Rounded Rectangle 4"/>
          <p:cNvSpPr/>
          <p:nvPr/>
        </p:nvSpPr>
        <p:spPr>
          <a:xfrm>
            <a:off x="6212540" y="2762360"/>
            <a:ext cx="3039035" cy="32236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8982636" y="5791785"/>
            <a:ext cx="793376" cy="35322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2026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94503" y="1225995"/>
            <a:ext cx="10166555" cy="5516468"/>
          </a:xfrm>
          <a:prstGeom prst="rect">
            <a:avLst/>
          </a:prstGeom>
          <a:ln>
            <a:solidFill>
              <a:schemeClr val="tx1"/>
            </a:solidFill>
          </a:ln>
        </p:spPr>
      </p:pic>
      <p:sp>
        <p:nvSpPr>
          <p:cNvPr id="2" name="Title 1"/>
          <p:cNvSpPr>
            <a:spLocks noGrp="1"/>
          </p:cNvSpPr>
          <p:nvPr>
            <p:ph type="title"/>
          </p:nvPr>
        </p:nvSpPr>
        <p:spPr>
          <a:xfrm>
            <a:off x="0" y="50473"/>
            <a:ext cx="12075459" cy="629957"/>
          </a:xfrm>
        </p:spPr>
        <p:txBody>
          <a:bodyPr>
            <a:normAutofit/>
          </a:bodyPr>
          <a:lstStyle/>
          <a:p>
            <a:pPr algn="ctr"/>
            <a:r>
              <a:rPr lang="en-IN" sz="3200" b="1" dirty="0">
                <a:solidFill>
                  <a:srgbClr val="0000FF"/>
                </a:solidFill>
              </a:rPr>
              <a:t>Servlet Code</a:t>
            </a:r>
          </a:p>
        </p:txBody>
      </p:sp>
      <p:sp>
        <p:nvSpPr>
          <p:cNvPr id="3" name="Content Placeholder 2"/>
          <p:cNvSpPr>
            <a:spLocks noGrp="1"/>
          </p:cNvSpPr>
          <p:nvPr>
            <p:ph idx="1"/>
          </p:nvPr>
        </p:nvSpPr>
        <p:spPr>
          <a:xfrm>
            <a:off x="962476" y="672245"/>
            <a:ext cx="11524491" cy="439479"/>
          </a:xfrm>
        </p:spPr>
        <p:txBody>
          <a:bodyPr wrap="square">
            <a:spAutoFit/>
          </a:bodyPr>
          <a:lstStyle/>
          <a:p>
            <a:pPr marL="0" indent="0">
              <a:buNone/>
            </a:pPr>
            <a:r>
              <a:rPr lang="en-IN" sz="2400" dirty="0" smtClean="0"/>
              <a:t>The servlet page is created as shown in the figure and the code can be written.</a:t>
            </a:r>
            <a:endParaRPr lang="en-IN" sz="2400" dirty="0"/>
          </a:p>
        </p:txBody>
      </p:sp>
      <p:sp>
        <p:nvSpPr>
          <p:cNvPr id="5" name="Rounded Rectangle 4"/>
          <p:cNvSpPr/>
          <p:nvPr/>
        </p:nvSpPr>
        <p:spPr>
          <a:xfrm>
            <a:off x="1774483" y="2854205"/>
            <a:ext cx="2645939" cy="59370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ular Callout 5"/>
          <p:cNvSpPr/>
          <p:nvPr/>
        </p:nvSpPr>
        <p:spPr>
          <a:xfrm>
            <a:off x="1964840" y="3752780"/>
            <a:ext cx="2893399" cy="1098186"/>
          </a:xfrm>
          <a:prstGeom prst="wedgeRoundRectCallout">
            <a:avLst>
              <a:gd name="adj1" fmla="val 115352"/>
              <a:gd name="adj2" fmla="val 54360"/>
              <a:gd name="adj3" fmla="val 16667"/>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Code Window</a:t>
            </a:r>
            <a:endParaRPr lang="en-IN" dirty="0">
              <a:solidFill>
                <a:schemeClr val="tx1"/>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48181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760"/>
            <a:ext cx="12075459" cy="629957"/>
          </a:xfrm>
        </p:spPr>
        <p:txBody>
          <a:bodyPr>
            <a:normAutofit/>
          </a:bodyPr>
          <a:lstStyle/>
          <a:p>
            <a:pPr algn="ctr"/>
            <a:r>
              <a:rPr lang="en-IN" sz="3200" b="1" dirty="0">
                <a:solidFill>
                  <a:srgbClr val="0000FF"/>
                </a:solidFill>
              </a:rPr>
              <a:t>Servlet Code Template</a:t>
            </a:r>
          </a:p>
        </p:txBody>
      </p:sp>
      <p:sp>
        <p:nvSpPr>
          <p:cNvPr id="4" name="Rectangle 3"/>
          <p:cNvSpPr/>
          <p:nvPr/>
        </p:nvSpPr>
        <p:spPr>
          <a:xfrm>
            <a:off x="1034993" y="1204458"/>
            <a:ext cx="9235889" cy="4524315"/>
          </a:xfrm>
          <a:prstGeom prst="rect">
            <a:avLst/>
          </a:prstGeom>
        </p:spPr>
        <p:txBody>
          <a:bodyPr wrap="square">
            <a:spAutoFit/>
          </a:bodyPr>
          <a:lstStyle/>
          <a:p>
            <a:r>
              <a:rPr lang="en-IN" dirty="0" smtClean="0"/>
              <a:t>protected void </a:t>
            </a:r>
            <a:r>
              <a:rPr lang="en-IN" b="1" dirty="0" err="1" smtClean="0"/>
              <a:t>processRequest</a:t>
            </a:r>
            <a:r>
              <a:rPr lang="en-IN" dirty="0" smtClean="0"/>
              <a:t> (</a:t>
            </a:r>
            <a:r>
              <a:rPr lang="en-IN" dirty="0" err="1" smtClean="0"/>
              <a:t>HttpServletRequest</a:t>
            </a:r>
            <a:r>
              <a:rPr lang="en-IN" dirty="0" smtClean="0"/>
              <a:t> request, </a:t>
            </a:r>
            <a:r>
              <a:rPr lang="en-IN" dirty="0" err="1" smtClean="0"/>
              <a:t>HttpServletResponse</a:t>
            </a:r>
            <a:r>
              <a:rPr lang="en-IN" dirty="0" smtClean="0"/>
              <a:t> response)</a:t>
            </a:r>
          </a:p>
          <a:p>
            <a:r>
              <a:rPr lang="en-IN" dirty="0" smtClean="0"/>
              <a:t>            throws </a:t>
            </a:r>
            <a:r>
              <a:rPr lang="en-IN" dirty="0" err="1" smtClean="0"/>
              <a:t>ServletException</a:t>
            </a:r>
            <a:r>
              <a:rPr lang="en-IN" dirty="0" smtClean="0"/>
              <a:t>, </a:t>
            </a:r>
            <a:r>
              <a:rPr lang="en-IN" dirty="0" err="1" smtClean="0"/>
              <a:t>IOException</a:t>
            </a:r>
            <a:r>
              <a:rPr lang="en-IN" dirty="0" smtClean="0"/>
              <a:t> {</a:t>
            </a:r>
          </a:p>
          <a:p>
            <a:r>
              <a:rPr lang="en-IN" dirty="0" smtClean="0"/>
              <a:t>        </a:t>
            </a:r>
            <a:r>
              <a:rPr lang="en-IN" dirty="0" err="1" smtClean="0"/>
              <a:t>response.setContentType</a:t>
            </a:r>
            <a:r>
              <a:rPr lang="en-IN" dirty="0" smtClean="0"/>
              <a:t>("text/</a:t>
            </a:r>
            <a:r>
              <a:rPr lang="en-IN" dirty="0" err="1" smtClean="0"/>
              <a:t>html;charset</a:t>
            </a:r>
            <a:r>
              <a:rPr lang="en-IN" dirty="0" smtClean="0"/>
              <a:t>=UTF-8");</a:t>
            </a:r>
          </a:p>
          <a:p>
            <a:r>
              <a:rPr lang="en-IN" dirty="0" smtClean="0"/>
              <a:t>        try (</a:t>
            </a:r>
            <a:r>
              <a:rPr lang="en-IN" dirty="0" err="1" smtClean="0"/>
              <a:t>PrintWriter</a:t>
            </a:r>
            <a:r>
              <a:rPr lang="en-IN" dirty="0" smtClean="0"/>
              <a:t> out = </a:t>
            </a:r>
            <a:r>
              <a:rPr lang="en-IN" dirty="0" err="1" smtClean="0"/>
              <a:t>response.getWriter</a:t>
            </a:r>
            <a:r>
              <a:rPr lang="en-IN" dirty="0" smtClean="0"/>
              <a:t>()) {</a:t>
            </a:r>
          </a:p>
          <a:p>
            <a:r>
              <a:rPr lang="en-IN" dirty="0" smtClean="0"/>
              <a:t>            /* TODO output your page here. You may use following sample code. */</a:t>
            </a:r>
          </a:p>
          <a:p>
            <a:r>
              <a:rPr lang="en-IN" dirty="0" smtClean="0"/>
              <a:t>            </a:t>
            </a:r>
            <a:r>
              <a:rPr lang="en-IN" dirty="0" err="1" smtClean="0"/>
              <a:t>out.println</a:t>
            </a:r>
            <a:r>
              <a:rPr lang="en-IN" dirty="0" smtClean="0"/>
              <a:t>("&lt;!DOCTYPE html&gt;");</a:t>
            </a:r>
          </a:p>
          <a:p>
            <a:r>
              <a:rPr lang="en-IN" dirty="0" smtClean="0"/>
              <a:t>            </a:t>
            </a:r>
            <a:r>
              <a:rPr lang="en-IN" dirty="0" err="1" smtClean="0"/>
              <a:t>out.println</a:t>
            </a:r>
            <a:r>
              <a:rPr lang="en-IN" dirty="0" smtClean="0"/>
              <a:t>("&lt;html&gt;");</a:t>
            </a:r>
          </a:p>
          <a:p>
            <a:r>
              <a:rPr lang="en-IN" dirty="0" smtClean="0"/>
              <a:t>            </a:t>
            </a:r>
            <a:r>
              <a:rPr lang="en-IN" dirty="0" err="1" smtClean="0"/>
              <a:t>out.println</a:t>
            </a:r>
            <a:r>
              <a:rPr lang="en-IN" dirty="0" smtClean="0"/>
              <a:t>("&lt;head&gt;");</a:t>
            </a:r>
          </a:p>
          <a:p>
            <a:r>
              <a:rPr lang="en-IN" dirty="0" smtClean="0"/>
              <a:t>            </a:t>
            </a:r>
            <a:r>
              <a:rPr lang="en-IN" dirty="0" err="1" smtClean="0"/>
              <a:t>out.println</a:t>
            </a:r>
            <a:r>
              <a:rPr lang="en-IN" dirty="0" smtClean="0"/>
              <a:t>("&lt;title&gt;Servlet Page1Servlet&lt;/title&gt;");            </a:t>
            </a:r>
          </a:p>
          <a:p>
            <a:r>
              <a:rPr lang="en-IN" dirty="0" smtClean="0"/>
              <a:t>            </a:t>
            </a:r>
            <a:r>
              <a:rPr lang="en-IN" dirty="0" err="1" smtClean="0"/>
              <a:t>out.println</a:t>
            </a:r>
            <a:r>
              <a:rPr lang="en-IN" dirty="0" smtClean="0"/>
              <a:t>("&lt;/head&gt;");</a:t>
            </a:r>
          </a:p>
          <a:p>
            <a:r>
              <a:rPr lang="en-IN" dirty="0" smtClean="0"/>
              <a:t>            </a:t>
            </a:r>
            <a:r>
              <a:rPr lang="en-IN" dirty="0" err="1" smtClean="0"/>
              <a:t>out.println</a:t>
            </a:r>
            <a:r>
              <a:rPr lang="en-IN" dirty="0" smtClean="0"/>
              <a:t>("&lt;body&gt;");</a:t>
            </a:r>
          </a:p>
          <a:p>
            <a:r>
              <a:rPr lang="en-IN" dirty="0" smtClean="0"/>
              <a:t>            </a:t>
            </a:r>
            <a:r>
              <a:rPr lang="en-IN" dirty="0" err="1" smtClean="0"/>
              <a:t>out.println</a:t>
            </a:r>
            <a:r>
              <a:rPr lang="en-IN" dirty="0" smtClean="0"/>
              <a:t>("&lt;h1&gt;Servlet Page1Servlet at " +  </a:t>
            </a:r>
            <a:r>
              <a:rPr lang="en-IN" dirty="0" err="1" smtClean="0"/>
              <a:t>request.getContextPath</a:t>
            </a:r>
            <a:r>
              <a:rPr lang="en-IN" dirty="0" smtClean="0"/>
              <a:t>() + "&lt;/h1&gt;");</a:t>
            </a:r>
          </a:p>
          <a:p>
            <a:r>
              <a:rPr lang="en-IN" dirty="0" smtClean="0"/>
              <a:t>            </a:t>
            </a:r>
            <a:r>
              <a:rPr lang="en-IN" dirty="0" err="1" smtClean="0"/>
              <a:t>out.println</a:t>
            </a:r>
            <a:r>
              <a:rPr lang="en-IN" dirty="0" smtClean="0"/>
              <a:t>("&lt;/body&gt;");</a:t>
            </a:r>
          </a:p>
          <a:p>
            <a:r>
              <a:rPr lang="en-IN" dirty="0" smtClean="0"/>
              <a:t>            </a:t>
            </a:r>
            <a:r>
              <a:rPr lang="en-IN" dirty="0" err="1" smtClean="0"/>
              <a:t>out.println</a:t>
            </a:r>
            <a:r>
              <a:rPr lang="en-IN" dirty="0" smtClean="0"/>
              <a:t>("&lt;/html&gt;");</a:t>
            </a:r>
          </a:p>
          <a:p>
            <a:r>
              <a:rPr lang="en-IN" dirty="0" smtClean="0"/>
              <a:t>        }</a:t>
            </a:r>
          </a:p>
          <a:p>
            <a:r>
              <a:rPr lang="en-IN" dirty="0" smtClean="0"/>
              <a:t>    }</a:t>
            </a:r>
            <a:endParaRPr lang="en-IN"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272420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760"/>
            <a:ext cx="12075459" cy="629957"/>
          </a:xfrm>
        </p:spPr>
        <p:txBody>
          <a:bodyPr>
            <a:normAutofit/>
          </a:bodyPr>
          <a:lstStyle/>
          <a:p>
            <a:pPr algn="ctr"/>
            <a:r>
              <a:rPr lang="en-IN" sz="3200" b="1" dirty="0">
                <a:solidFill>
                  <a:srgbClr val="0000FF"/>
                </a:solidFill>
              </a:rPr>
              <a:t>Servlet Parameters</a:t>
            </a:r>
          </a:p>
        </p:txBody>
      </p:sp>
      <p:sp>
        <p:nvSpPr>
          <p:cNvPr id="3" name="Content Placeholder 2"/>
          <p:cNvSpPr>
            <a:spLocks noGrp="1"/>
          </p:cNvSpPr>
          <p:nvPr>
            <p:ph idx="1"/>
          </p:nvPr>
        </p:nvSpPr>
        <p:spPr>
          <a:xfrm>
            <a:off x="1052052" y="1126379"/>
            <a:ext cx="10915830" cy="4411849"/>
          </a:xfrm>
        </p:spPr>
        <p:txBody>
          <a:bodyPr wrap="square">
            <a:spAutoFit/>
          </a:bodyPr>
          <a:lstStyle/>
          <a:p>
            <a:pPr marL="0" indent="0">
              <a:buNone/>
            </a:pPr>
            <a:r>
              <a:rPr lang="en-IN" sz="2200" dirty="0" smtClean="0"/>
              <a:t>Servlet output is displayed on the browser. HTML tags are created to show the outputs and this tag can be included in Servlet output statement.</a:t>
            </a:r>
          </a:p>
          <a:p>
            <a:pPr>
              <a:lnSpc>
                <a:spcPct val="100000"/>
              </a:lnSpc>
              <a:spcAft>
                <a:spcPts val="600"/>
              </a:spcAft>
              <a:buFont typeface="Wingdings" panose="05000000000000000000" pitchFamily="2" charset="2"/>
              <a:buChar char="Ø"/>
            </a:pPr>
            <a:r>
              <a:rPr lang="en-IN" sz="2200" b="1" dirty="0" err="1" smtClean="0">
                <a:solidFill>
                  <a:srgbClr val="0000FF"/>
                </a:solidFill>
              </a:rPr>
              <a:t>response.setContentType</a:t>
            </a:r>
            <a:r>
              <a:rPr lang="en-IN" sz="2200" b="1" dirty="0" smtClean="0">
                <a:solidFill>
                  <a:srgbClr val="0000FF"/>
                </a:solidFill>
              </a:rPr>
              <a:t>("text/</a:t>
            </a:r>
            <a:r>
              <a:rPr lang="en-IN" sz="2200" b="1" dirty="0" err="1" smtClean="0">
                <a:solidFill>
                  <a:srgbClr val="0000FF"/>
                </a:solidFill>
              </a:rPr>
              <a:t>html;charset</a:t>
            </a:r>
            <a:r>
              <a:rPr lang="en-IN" sz="2200" b="1" dirty="0" smtClean="0">
                <a:solidFill>
                  <a:srgbClr val="0000FF"/>
                </a:solidFill>
              </a:rPr>
              <a:t>=UTF-8"); </a:t>
            </a:r>
            <a:r>
              <a:rPr lang="en-IN" sz="2200" dirty="0" smtClean="0"/>
              <a:t>- used to set the output type</a:t>
            </a:r>
          </a:p>
          <a:p>
            <a:pPr>
              <a:lnSpc>
                <a:spcPct val="100000"/>
              </a:lnSpc>
              <a:spcAft>
                <a:spcPts val="600"/>
              </a:spcAft>
              <a:buFont typeface="Wingdings" panose="05000000000000000000" pitchFamily="2" charset="2"/>
              <a:buChar char="Ø"/>
            </a:pPr>
            <a:r>
              <a:rPr lang="en-IN" sz="2200" b="1" dirty="0" err="1">
                <a:solidFill>
                  <a:srgbClr val="0000FF"/>
                </a:solidFill>
              </a:rPr>
              <a:t>PrintWriter</a:t>
            </a:r>
            <a:r>
              <a:rPr lang="en-IN" sz="2200" b="1" dirty="0">
                <a:solidFill>
                  <a:srgbClr val="0000FF"/>
                </a:solidFill>
              </a:rPr>
              <a:t> out = </a:t>
            </a:r>
            <a:r>
              <a:rPr lang="en-IN" sz="2200" b="1" dirty="0" err="1">
                <a:solidFill>
                  <a:srgbClr val="0000FF"/>
                </a:solidFill>
              </a:rPr>
              <a:t>response.getWriter</a:t>
            </a:r>
            <a:r>
              <a:rPr lang="en-IN" sz="2200" b="1" dirty="0">
                <a:solidFill>
                  <a:srgbClr val="0000FF"/>
                </a:solidFill>
              </a:rPr>
              <a:t>() </a:t>
            </a:r>
            <a:r>
              <a:rPr lang="en-IN" sz="2200" dirty="0" smtClean="0"/>
              <a:t>– assigning the output window and this should be handled inside </a:t>
            </a:r>
            <a:r>
              <a:rPr lang="en-IN" sz="2200" dirty="0" err="1" smtClean="0"/>
              <a:t>try..catch</a:t>
            </a:r>
            <a:endParaRPr lang="en-IN" sz="2200" dirty="0" smtClean="0"/>
          </a:p>
          <a:p>
            <a:pPr>
              <a:lnSpc>
                <a:spcPct val="100000"/>
              </a:lnSpc>
              <a:spcAft>
                <a:spcPts val="600"/>
              </a:spcAft>
              <a:buFont typeface="Wingdings" panose="05000000000000000000" pitchFamily="2" charset="2"/>
              <a:buChar char="Ø"/>
            </a:pPr>
            <a:r>
              <a:rPr lang="en-IN" sz="2200" b="1" dirty="0" err="1">
                <a:solidFill>
                  <a:srgbClr val="0000FF"/>
                </a:solidFill>
              </a:rPr>
              <a:t>out.println</a:t>
            </a:r>
            <a:r>
              <a:rPr lang="en-IN" sz="2200" b="1" dirty="0">
                <a:solidFill>
                  <a:srgbClr val="0000FF"/>
                </a:solidFill>
              </a:rPr>
              <a:t>() </a:t>
            </a:r>
            <a:r>
              <a:rPr lang="en-IN" sz="2200" dirty="0" smtClean="0"/>
              <a:t>– is the statement for output</a:t>
            </a:r>
          </a:p>
          <a:p>
            <a:pPr>
              <a:lnSpc>
                <a:spcPct val="100000"/>
              </a:lnSpc>
              <a:spcAft>
                <a:spcPts val="600"/>
              </a:spcAft>
              <a:buFont typeface="Wingdings" panose="05000000000000000000" pitchFamily="2" charset="2"/>
              <a:buChar char="Ø"/>
            </a:pPr>
            <a:r>
              <a:rPr lang="en-IN" sz="2200" b="1" dirty="0">
                <a:solidFill>
                  <a:srgbClr val="0000FF"/>
                </a:solidFill>
              </a:rPr>
              <a:t>Variable = </a:t>
            </a:r>
            <a:r>
              <a:rPr lang="en-IN" sz="2200" b="1" dirty="0" err="1">
                <a:solidFill>
                  <a:srgbClr val="0000FF"/>
                </a:solidFill>
              </a:rPr>
              <a:t>request.getParameter</a:t>
            </a:r>
            <a:r>
              <a:rPr lang="en-IN" sz="2200" b="1" dirty="0">
                <a:solidFill>
                  <a:srgbClr val="0000FF"/>
                </a:solidFill>
              </a:rPr>
              <a:t>(“</a:t>
            </a:r>
            <a:r>
              <a:rPr lang="en-IN" sz="2200" b="1" dirty="0" err="1">
                <a:solidFill>
                  <a:srgbClr val="0000FF"/>
                </a:solidFill>
              </a:rPr>
              <a:t>parameterName</a:t>
            </a:r>
            <a:r>
              <a:rPr lang="en-IN" sz="2200" b="1" dirty="0">
                <a:solidFill>
                  <a:srgbClr val="0000FF"/>
                </a:solidFill>
              </a:rPr>
              <a:t>”) </a:t>
            </a:r>
            <a:r>
              <a:rPr lang="en-IN" sz="2200" dirty="0" smtClean="0"/>
              <a:t>– used to get the input from HTML form</a:t>
            </a:r>
          </a:p>
          <a:p>
            <a:pPr marL="0" indent="0">
              <a:lnSpc>
                <a:spcPct val="100000"/>
              </a:lnSpc>
              <a:spcAft>
                <a:spcPts val="600"/>
              </a:spcAft>
              <a:buNone/>
            </a:pPr>
            <a:r>
              <a:rPr lang="en-IN" sz="2200" dirty="0" smtClean="0"/>
              <a:t>Here, </a:t>
            </a:r>
            <a:r>
              <a:rPr lang="en-IN" sz="2200" b="1" dirty="0">
                <a:solidFill>
                  <a:srgbClr val="0000FF"/>
                </a:solidFill>
              </a:rPr>
              <a:t>request</a:t>
            </a:r>
            <a:r>
              <a:rPr lang="en-IN" sz="2200" dirty="0" smtClean="0"/>
              <a:t> and </a:t>
            </a:r>
            <a:r>
              <a:rPr lang="en-IN" sz="2200" b="1" dirty="0">
                <a:solidFill>
                  <a:srgbClr val="0000FF"/>
                </a:solidFill>
              </a:rPr>
              <a:t>response</a:t>
            </a:r>
            <a:r>
              <a:rPr lang="en-IN" sz="2200" dirty="0" smtClean="0"/>
              <a:t> are the parameters for </a:t>
            </a:r>
            <a:r>
              <a:rPr lang="en-IN" sz="2200" dirty="0" err="1" smtClean="0"/>
              <a:t>HTTPServletRequest</a:t>
            </a:r>
            <a:r>
              <a:rPr lang="en-IN" sz="2200" dirty="0" smtClean="0"/>
              <a:t> and </a:t>
            </a:r>
            <a:r>
              <a:rPr lang="en-IN" sz="2200" dirty="0" err="1" smtClean="0"/>
              <a:t>HTTPServletResponse</a:t>
            </a:r>
            <a:r>
              <a:rPr lang="en-IN" sz="2200" dirty="0" smtClean="0"/>
              <a:t> of </a:t>
            </a:r>
            <a:r>
              <a:rPr lang="en-IN" sz="2200" dirty="0" err="1" smtClean="0"/>
              <a:t>processRequest</a:t>
            </a:r>
            <a:r>
              <a:rPr lang="en-IN" sz="2200" dirty="0" smtClean="0"/>
              <a:t> method</a:t>
            </a:r>
            <a:endParaRPr lang="en-IN" sz="2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83122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794" y="70157"/>
            <a:ext cx="11052903" cy="629957"/>
          </a:xfrm>
        </p:spPr>
        <p:txBody>
          <a:bodyPr>
            <a:normAutofit/>
          </a:bodyPr>
          <a:lstStyle/>
          <a:p>
            <a:pPr algn="ctr"/>
            <a:r>
              <a:rPr lang="en-IN" sz="3200" b="1" dirty="0" smtClean="0">
                <a:solidFill>
                  <a:srgbClr val="0000FF"/>
                </a:solidFill>
              </a:rPr>
              <a:t>Servlet Working Scenario</a:t>
            </a:r>
            <a:endParaRPr lang="en-IN" sz="3200" b="1" dirty="0">
              <a:solidFill>
                <a:srgbClr val="0000FF"/>
              </a:solidFill>
            </a:endParaRPr>
          </a:p>
        </p:txBody>
      </p:sp>
      <p:sp>
        <p:nvSpPr>
          <p:cNvPr id="3" name="Content Placeholder 2"/>
          <p:cNvSpPr>
            <a:spLocks noGrp="1"/>
          </p:cNvSpPr>
          <p:nvPr>
            <p:ph idx="1"/>
          </p:nvPr>
        </p:nvSpPr>
        <p:spPr>
          <a:xfrm>
            <a:off x="863794" y="860618"/>
            <a:ext cx="10894142" cy="4622035"/>
          </a:xfrm>
        </p:spPr>
        <p:txBody>
          <a:bodyPr wrap="square">
            <a:spAutoFit/>
          </a:bodyPr>
          <a:lstStyle/>
          <a:p>
            <a:pPr marL="0" indent="0" algn="just">
              <a:spcAft>
                <a:spcPts val="0"/>
              </a:spcAft>
              <a:buNone/>
            </a:pPr>
            <a:r>
              <a:rPr lang="en-US" sz="2400" dirty="0" smtClean="0"/>
              <a:t>1. The </a:t>
            </a:r>
            <a:r>
              <a:rPr lang="en-US" sz="2400" dirty="0"/>
              <a:t>server checks if the servlet is requested for the first time.</a:t>
            </a:r>
          </a:p>
          <a:p>
            <a:pPr marL="0" indent="0" algn="just">
              <a:spcAft>
                <a:spcPts val="0"/>
              </a:spcAft>
              <a:buNone/>
            </a:pPr>
            <a:endParaRPr lang="en-US" sz="2400" dirty="0"/>
          </a:p>
          <a:p>
            <a:pPr marL="0" indent="0" algn="just">
              <a:spcAft>
                <a:spcPts val="0"/>
              </a:spcAft>
              <a:buNone/>
            </a:pPr>
            <a:r>
              <a:rPr lang="en-US" sz="2400" dirty="0" smtClean="0"/>
              <a:t>2. If </a:t>
            </a:r>
            <a:r>
              <a:rPr lang="en-US" sz="2400" dirty="0"/>
              <a:t>yes, web container does the following tasks</a:t>
            </a:r>
            <a:r>
              <a:rPr lang="en-US" sz="2400" dirty="0" smtClean="0"/>
              <a:t>:</a:t>
            </a:r>
          </a:p>
          <a:p>
            <a:pPr lvl="1">
              <a:buFont typeface="Wingdings" panose="05000000000000000000" pitchFamily="2" charset="2"/>
              <a:buChar char="Ø"/>
            </a:pPr>
            <a:r>
              <a:rPr lang="en-US" dirty="0"/>
              <a:t>loads the servlet class.</a:t>
            </a:r>
          </a:p>
          <a:p>
            <a:pPr lvl="1">
              <a:buFont typeface="Wingdings" panose="05000000000000000000" pitchFamily="2" charset="2"/>
              <a:buChar char="Ø"/>
            </a:pPr>
            <a:r>
              <a:rPr lang="en-US" dirty="0"/>
              <a:t>instantiates the servlet class.</a:t>
            </a:r>
          </a:p>
          <a:p>
            <a:pPr lvl="1">
              <a:buFont typeface="Wingdings" panose="05000000000000000000" pitchFamily="2" charset="2"/>
              <a:buChar char="Ø"/>
            </a:pPr>
            <a:r>
              <a:rPr lang="en-US" dirty="0"/>
              <a:t>calls the </a:t>
            </a:r>
            <a:r>
              <a:rPr lang="en-US" dirty="0" err="1"/>
              <a:t>init</a:t>
            </a:r>
            <a:r>
              <a:rPr lang="en-US" dirty="0"/>
              <a:t> method passing the </a:t>
            </a:r>
            <a:r>
              <a:rPr lang="en-US" dirty="0" err="1"/>
              <a:t>ServletConfig</a:t>
            </a:r>
            <a:r>
              <a:rPr lang="en-US" dirty="0"/>
              <a:t> object</a:t>
            </a:r>
          </a:p>
          <a:p>
            <a:pPr marL="0" indent="0">
              <a:buNone/>
            </a:pPr>
            <a:r>
              <a:rPr lang="en-US" sz="2400" dirty="0" smtClean="0"/>
              <a:t>  else</a:t>
            </a:r>
            <a:endParaRPr lang="en-US" sz="2400" dirty="0"/>
          </a:p>
          <a:p>
            <a:pPr lvl="1" algn="just">
              <a:spcAft>
                <a:spcPts val="0"/>
              </a:spcAft>
              <a:buFont typeface="Wingdings" panose="05000000000000000000" pitchFamily="2" charset="2"/>
              <a:buChar char="Ø"/>
            </a:pPr>
            <a:r>
              <a:rPr lang="en-US" dirty="0"/>
              <a:t>calls the service method passing request and response </a:t>
            </a:r>
            <a:r>
              <a:rPr lang="en-US" dirty="0" smtClean="0"/>
              <a:t>objects</a:t>
            </a:r>
          </a:p>
          <a:p>
            <a:pPr marL="0" indent="0" algn="just">
              <a:spcAft>
                <a:spcPts val="0"/>
              </a:spcAft>
              <a:buNone/>
            </a:pPr>
            <a:endParaRPr lang="en-US" dirty="0"/>
          </a:p>
          <a:p>
            <a:pPr marL="0" indent="0" algn="just">
              <a:spcAft>
                <a:spcPts val="0"/>
              </a:spcAft>
              <a:buNone/>
            </a:pPr>
            <a:r>
              <a:rPr lang="en-US" dirty="0" smtClean="0"/>
              <a:t>3. </a:t>
            </a:r>
            <a:r>
              <a:rPr lang="en-US" sz="2400" dirty="0" smtClean="0"/>
              <a:t>The </a:t>
            </a:r>
            <a:r>
              <a:rPr lang="en-US" sz="2400" dirty="0"/>
              <a:t>web container calls the destroy method when it needs to remove the servlet such as at time of stopping server or </a:t>
            </a:r>
            <a:r>
              <a:rPr lang="en-US" sz="2400" dirty="0" err="1"/>
              <a:t>undeploying</a:t>
            </a:r>
            <a:r>
              <a:rPr lang="en-US" sz="2400" dirty="0"/>
              <a:t> the project.</a:t>
            </a:r>
            <a:endParaRPr lang="en-US" sz="2400"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02146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Web Container Handles Servlet Request</a:t>
            </a:r>
            <a:endParaRPr lang="en-IN" sz="3200" b="1" dirty="0">
              <a:solidFill>
                <a:srgbClr val="0000FF"/>
              </a:solidFill>
            </a:endParaRPr>
          </a:p>
        </p:txBody>
      </p:sp>
      <p:sp>
        <p:nvSpPr>
          <p:cNvPr id="3" name="Content Placeholder 2"/>
          <p:cNvSpPr>
            <a:spLocks noGrp="1"/>
          </p:cNvSpPr>
          <p:nvPr>
            <p:ph idx="1"/>
          </p:nvPr>
        </p:nvSpPr>
        <p:spPr>
          <a:xfrm>
            <a:off x="1022555" y="1204747"/>
            <a:ext cx="10726993" cy="4670061"/>
          </a:xfrm>
        </p:spPr>
        <p:txBody>
          <a:bodyPr wrap="square">
            <a:spAutoFit/>
          </a:bodyPr>
          <a:lstStyle/>
          <a:p>
            <a:pPr>
              <a:buFont typeface="Wingdings" panose="05000000000000000000" pitchFamily="2" charset="2"/>
              <a:buChar char="Ø"/>
            </a:pPr>
            <a:r>
              <a:rPr lang="en-US" sz="2200" dirty="0"/>
              <a:t>The web container is responsible to handle the request. </a:t>
            </a:r>
          </a:p>
          <a:p>
            <a:pPr>
              <a:buFont typeface="Wingdings" panose="05000000000000000000" pitchFamily="2" charset="2"/>
              <a:buChar char="Ø"/>
            </a:pPr>
            <a:r>
              <a:rPr lang="en-US" sz="2200" dirty="0"/>
              <a:t>maps the request with the servlet in the web.xml file.</a:t>
            </a:r>
          </a:p>
          <a:p>
            <a:pPr>
              <a:buFont typeface="Wingdings" panose="05000000000000000000" pitchFamily="2" charset="2"/>
              <a:buChar char="Ø"/>
            </a:pPr>
            <a:r>
              <a:rPr lang="en-US" sz="2200" dirty="0"/>
              <a:t>creates request and response objects for this request</a:t>
            </a:r>
          </a:p>
          <a:p>
            <a:pPr>
              <a:buFont typeface="Wingdings" panose="05000000000000000000" pitchFamily="2" charset="2"/>
              <a:buChar char="Ø"/>
            </a:pPr>
            <a:r>
              <a:rPr lang="en-US" sz="2200" dirty="0"/>
              <a:t>calls the service method on the thread</a:t>
            </a:r>
          </a:p>
          <a:p>
            <a:pPr>
              <a:buFont typeface="Wingdings" panose="05000000000000000000" pitchFamily="2" charset="2"/>
              <a:buChar char="Ø"/>
            </a:pPr>
            <a:r>
              <a:rPr lang="en-US" sz="2200" dirty="0"/>
              <a:t>The public service method internally calls the protected service method</a:t>
            </a:r>
          </a:p>
          <a:p>
            <a:pPr>
              <a:buFont typeface="Wingdings" panose="05000000000000000000" pitchFamily="2" charset="2"/>
              <a:buChar char="Ø"/>
            </a:pPr>
            <a:r>
              <a:rPr lang="en-US" sz="2200" dirty="0"/>
              <a:t>The protected service method calls the </a:t>
            </a:r>
            <a:r>
              <a:rPr lang="en-US" sz="2200" dirty="0" err="1"/>
              <a:t>doGet</a:t>
            </a:r>
            <a:r>
              <a:rPr lang="en-US" sz="2200" dirty="0"/>
              <a:t> method depending on the type of request.</a:t>
            </a:r>
          </a:p>
          <a:p>
            <a:pPr>
              <a:buFont typeface="Wingdings" panose="05000000000000000000" pitchFamily="2" charset="2"/>
              <a:buChar char="Ø"/>
            </a:pPr>
            <a:r>
              <a:rPr lang="en-US" sz="2200" dirty="0"/>
              <a:t>The </a:t>
            </a:r>
            <a:r>
              <a:rPr lang="en-US" sz="2200" dirty="0" err="1"/>
              <a:t>doGet</a:t>
            </a:r>
            <a:r>
              <a:rPr lang="en-US" sz="2200" dirty="0"/>
              <a:t> method generates the response and it is passed to the client.</a:t>
            </a:r>
          </a:p>
          <a:p>
            <a:pPr>
              <a:buFont typeface="Wingdings" panose="05000000000000000000" pitchFamily="2" charset="2"/>
              <a:buChar char="Ø"/>
            </a:pPr>
            <a:r>
              <a:rPr lang="en-US" sz="2200" dirty="0"/>
              <a:t>After sending the response, the web container deletes the request and response objects. The thread is contained in the thread pool or deleted depends on the server implementation.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311147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Servlet – Context </a:t>
            </a:r>
            <a:endParaRPr lang="en-IN" sz="3200" b="1" dirty="0">
              <a:solidFill>
                <a:srgbClr val="0000FF"/>
              </a:solidFill>
            </a:endParaRPr>
          </a:p>
        </p:txBody>
      </p:sp>
      <p:sp>
        <p:nvSpPr>
          <p:cNvPr id="3" name="Content Placeholder 2"/>
          <p:cNvSpPr>
            <a:spLocks noGrp="1"/>
          </p:cNvSpPr>
          <p:nvPr>
            <p:ph idx="1"/>
          </p:nvPr>
        </p:nvSpPr>
        <p:spPr>
          <a:xfrm>
            <a:off x="924233" y="880283"/>
            <a:ext cx="10933470" cy="4002891"/>
          </a:xfrm>
        </p:spPr>
        <p:txBody>
          <a:bodyPr wrap="square">
            <a:spAutoFit/>
          </a:bodyPr>
          <a:lstStyle/>
          <a:p>
            <a:r>
              <a:rPr lang="en-US" dirty="0"/>
              <a:t>An object of </a:t>
            </a:r>
            <a:r>
              <a:rPr lang="en-US" b="1" i="1" dirty="0" err="1">
                <a:solidFill>
                  <a:srgbClr val="0000FF"/>
                </a:solidFill>
              </a:rPr>
              <a:t>ServletContext</a:t>
            </a:r>
            <a:r>
              <a:rPr lang="en-US" dirty="0"/>
              <a:t> is created by the web container at time of deploying the project. This object can be used to get configuration information from </a:t>
            </a:r>
            <a:r>
              <a:rPr lang="en-US" b="1" i="1" dirty="0">
                <a:solidFill>
                  <a:srgbClr val="0000FF"/>
                </a:solidFill>
              </a:rPr>
              <a:t>web.xml</a:t>
            </a:r>
            <a:r>
              <a:rPr lang="en-US" dirty="0"/>
              <a:t> file. </a:t>
            </a:r>
            <a:r>
              <a:rPr lang="en-US" b="1" i="1" dirty="0">
                <a:solidFill>
                  <a:srgbClr val="0000FF"/>
                </a:solidFill>
              </a:rPr>
              <a:t>There is only one </a:t>
            </a:r>
            <a:r>
              <a:rPr lang="en-US" b="1" i="1" dirty="0" err="1">
                <a:solidFill>
                  <a:srgbClr val="0000FF"/>
                </a:solidFill>
              </a:rPr>
              <a:t>ServletContext</a:t>
            </a:r>
            <a:r>
              <a:rPr lang="en-US" b="1" i="1" dirty="0">
                <a:solidFill>
                  <a:srgbClr val="0000FF"/>
                </a:solidFill>
              </a:rPr>
              <a:t> object per web application.</a:t>
            </a:r>
          </a:p>
          <a:p>
            <a:r>
              <a:rPr lang="en-US" dirty="0"/>
              <a:t>If any information is shared to many servlet, it is better to provide it from the web.xml file using the </a:t>
            </a:r>
            <a:r>
              <a:rPr lang="en-US" b="1" dirty="0"/>
              <a:t>&lt;</a:t>
            </a:r>
            <a:r>
              <a:rPr lang="en-US" b="1" i="1" dirty="0">
                <a:solidFill>
                  <a:srgbClr val="0000FF"/>
                </a:solidFill>
              </a:rPr>
              <a:t>context-</a:t>
            </a:r>
            <a:r>
              <a:rPr lang="en-US" b="1" i="1" dirty="0" err="1">
                <a:solidFill>
                  <a:srgbClr val="0000FF"/>
                </a:solidFill>
              </a:rPr>
              <a:t>param</a:t>
            </a:r>
            <a:r>
              <a:rPr lang="en-US" b="1" dirty="0"/>
              <a:t>&gt;</a:t>
            </a:r>
            <a:r>
              <a:rPr lang="en-US" dirty="0"/>
              <a:t> element.</a:t>
            </a:r>
          </a:p>
          <a:p>
            <a:pPr marL="0" indent="0" algn="just">
              <a:spcAft>
                <a:spcPts val="0"/>
              </a:spcAft>
              <a:buNone/>
            </a:pPr>
            <a:r>
              <a:rPr lang="en-US" sz="2400" dirty="0" smtClean="0"/>
              <a:t>Usages of Servlet Context:</a:t>
            </a:r>
          </a:p>
          <a:p>
            <a:pPr marL="530352" lvl="1" indent="0">
              <a:lnSpc>
                <a:spcPct val="100000"/>
              </a:lnSpc>
              <a:spcBef>
                <a:spcPts val="0"/>
              </a:spcBef>
              <a:buNone/>
            </a:pPr>
            <a:r>
              <a:rPr lang="en-US" dirty="0"/>
              <a:t>The object of </a:t>
            </a:r>
            <a:r>
              <a:rPr lang="en-US" dirty="0" err="1"/>
              <a:t>ServletContext</a:t>
            </a:r>
            <a:r>
              <a:rPr lang="en-US" dirty="0"/>
              <a:t> provides an interface between the container and servlet.</a:t>
            </a:r>
          </a:p>
          <a:p>
            <a:pPr marL="530352" lvl="1" indent="0">
              <a:lnSpc>
                <a:spcPct val="100000"/>
              </a:lnSpc>
              <a:spcBef>
                <a:spcPts val="0"/>
              </a:spcBef>
              <a:buNone/>
            </a:pPr>
            <a:r>
              <a:rPr lang="en-US" dirty="0"/>
              <a:t>The </a:t>
            </a:r>
            <a:r>
              <a:rPr lang="en-US" dirty="0" err="1"/>
              <a:t>ServletContext</a:t>
            </a:r>
            <a:r>
              <a:rPr lang="en-US" dirty="0"/>
              <a:t> object can be used to get configuration information from the web.xml file.</a:t>
            </a:r>
          </a:p>
          <a:p>
            <a:pPr marL="530352" lvl="1" indent="0">
              <a:lnSpc>
                <a:spcPct val="100000"/>
              </a:lnSpc>
              <a:spcBef>
                <a:spcPts val="0"/>
              </a:spcBef>
              <a:buNone/>
            </a:pPr>
            <a:r>
              <a:rPr lang="en-US" dirty="0"/>
              <a:t>The </a:t>
            </a:r>
            <a:r>
              <a:rPr lang="en-US" dirty="0" err="1"/>
              <a:t>ServletContext</a:t>
            </a:r>
            <a:r>
              <a:rPr lang="en-US" dirty="0"/>
              <a:t> object can be used to set, get or remove attribute from the web.xml file.</a:t>
            </a:r>
          </a:p>
          <a:p>
            <a:pPr marL="530352" lvl="1" indent="0">
              <a:lnSpc>
                <a:spcPct val="100000"/>
              </a:lnSpc>
              <a:spcBef>
                <a:spcPts val="0"/>
              </a:spcBef>
              <a:buNone/>
            </a:pPr>
            <a:r>
              <a:rPr lang="en-US" dirty="0"/>
              <a:t>The </a:t>
            </a:r>
            <a:r>
              <a:rPr lang="en-US" dirty="0" err="1"/>
              <a:t>ServletContext</a:t>
            </a:r>
            <a:r>
              <a:rPr lang="en-US" dirty="0"/>
              <a:t> object can be used to provide inter-application communication.</a:t>
            </a:r>
          </a:p>
          <a:p>
            <a:pPr marL="530352" lvl="1" indent="0" algn="just">
              <a:spcAft>
                <a:spcPts val="0"/>
              </a:spcAft>
              <a:buNone/>
            </a:pPr>
            <a:endParaRPr lang="en-US" sz="2400"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38223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Simple Servlet – Example</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5"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5"/>
          <p:cNvSpPr/>
          <p:nvPr/>
        </p:nvSpPr>
        <p:spPr>
          <a:xfrm>
            <a:off x="797860" y="998670"/>
            <a:ext cx="4265753" cy="2585323"/>
          </a:xfrm>
          <a:prstGeom prst="rect">
            <a:avLst/>
          </a:prstGeom>
          <a:noFill/>
          <a:ln>
            <a:solidFill>
              <a:schemeClr val="tx1"/>
            </a:solidFill>
          </a:ln>
        </p:spPr>
        <p:txBody>
          <a:bodyPr wrap="square">
            <a:spAutoFit/>
          </a:bodyPr>
          <a:lstStyle/>
          <a:p>
            <a:r>
              <a:rPr lang="en-IN" dirty="0"/>
              <a:t>&lt;</a:t>
            </a:r>
            <a:r>
              <a:rPr lang="en-IN" dirty="0" smtClean="0"/>
              <a:t>html</a:t>
            </a:r>
            <a:r>
              <a:rPr lang="en-IN" dirty="0"/>
              <a:t>&gt;</a:t>
            </a:r>
          </a:p>
          <a:p>
            <a:r>
              <a:rPr lang="en-IN" dirty="0" smtClean="0"/>
              <a:t>&lt;</a:t>
            </a:r>
            <a:r>
              <a:rPr lang="en-IN" dirty="0"/>
              <a:t>form action</a:t>
            </a:r>
            <a:r>
              <a:rPr lang="en-IN" dirty="0" smtClean="0"/>
              <a:t>=“Servlet1" </a:t>
            </a:r>
            <a:r>
              <a:rPr lang="en-IN" dirty="0"/>
              <a:t>method ="post"&gt;</a:t>
            </a:r>
          </a:p>
          <a:p>
            <a:r>
              <a:rPr lang="en-IN" dirty="0" smtClean="0"/>
              <a:t>&lt;</a:t>
            </a:r>
            <a:r>
              <a:rPr lang="en-IN" dirty="0"/>
              <a:t>input type="text" name="</a:t>
            </a:r>
            <a:r>
              <a:rPr lang="en-IN" dirty="0" err="1"/>
              <a:t>uname</a:t>
            </a:r>
            <a:r>
              <a:rPr lang="en-IN" dirty="0"/>
              <a:t>" </a:t>
            </a:r>
            <a:endParaRPr lang="en-IN" dirty="0" smtClean="0"/>
          </a:p>
          <a:p>
            <a:r>
              <a:rPr lang="en-IN" dirty="0"/>
              <a:t> </a:t>
            </a:r>
            <a:r>
              <a:rPr lang="en-IN" dirty="0" smtClean="0"/>
              <a:t>    placeholder </a:t>
            </a:r>
            <a:r>
              <a:rPr lang="en-IN" dirty="0"/>
              <a:t>="User Name</a:t>
            </a:r>
            <a:r>
              <a:rPr lang="en-IN" dirty="0" smtClean="0"/>
              <a:t>"&gt;</a:t>
            </a:r>
          </a:p>
          <a:p>
            <a:r>
              <a:rPr lang="en-US" dirty="0"/>
              <a:t> &lt;input type="number" name="</a:t>
            </a:r>
            <a:r>
              <a:rPr lang="en-US" dirty="0" err="1"/>
              <a:t>uage</a:t>
            </a:r>
            <a:r>
              <a:rPr lang="en-US" dirty="0"/>
              <a:t>" </a:t>
            </a:r>
            <a:endParaRPr lang="en-US" dirty="0" smtClean="0"/>
          </a:p>
          <a:p>
            <a:r>
              <a:rPr lang="en-US" dirty="0"/>
              <a:t> </a:t>
            </a:r>
            <a:r>
              <a:rPr lang="en-US" dirty="0" smtClean="0"/>
              <a:t>    placeholder</a:t>
            </a:r>
            <a:r>
              <a:rPr lang="en-US" dirty="0"/>
              <a:t>="Age</a:t>
            </a:r>
            <a:r>
              <a:rPr lang="en-US" dirty="0" smtClean="0"/>
              <a:t>"&gt; </a:t>
            </a:r>
            <a:endParaRPr lang="en-IN" dirty="0"/>
          </a:p>
          <a:p>
            <a:r>
              <a:rPr lang="en-IN" dirty="0" smtClean="0"/>
              <a:t>&lt;</a:t>
            </a:r>
            <a:r>
              <a:rPr lang="en-IN" dirty="0"/>
              <a:t>input type="submit" value ="Login"&gt;</a:t>
            </a:r>
          </a:p>
          <a:p>
            <a:r>
              <a:rPr lang="en-IN" dirty="0" smtClean="0"/>
              <a:t>&lt;/</a:t>
            </a:r>
            <a:r>
              <a:rPr lang="en-IN" dirty="0"/>
              <a:t>form&gt;</a:t>
            </a:r>
          </a:p>
          <a:p>
            <a:r>
              <a:rPr lang="en-IN" dirty="0" smtClean="0"/>
              <a:t>&lt;/</a:t>
            </a:r>
            <a:r>
              <a:rPr lang="en-IN" dirty="0"/>
              <a:t>html&gt;</a:t>
            </a:r>
          </a:p>
        </p:txBody>
      </p:sp>
      <p:sp>
        <p:nvSpPr>
          <p:cNvPr id="18" name="Rectangle 17"/>
          <p:cNvSpPr/>
          <p:nvPr/>
        </p:nvSpPr>
        <p:spPr>
          <a:xfrm>
            <a:off x="5211096" y="1008502"/>
            <a:ext cx="6424736" cy="5355312"/>
          </a:xfrm>
          <a:prstGeom prst="rect">
            <a:avLst/>
          </a:prstGeom>
          <a:ln>
            <a:solidFill>
              <a:schemeClr val="tx1"/>
            </a:solidFill>
          </a:ln>
        </p:spPr>
        <p:txBody>
          <a:bodyPr wrap="square">
            <a:spAutoFit/>
          </a:bodyPr>
          <a:lstStyle/>
          <a:p>
            <a:r>
              <a:rPr lang="en-IN" dirty="0"/>
              <a:t> protected void </a:t>
            </a:r>
            <a:r>
              <a:rPr lang="en-IN" dirty="0" err="1"/>
              <a:t>processRequest</a:t>
            </a:r>
            <a:r>
              <a:rPr lang="en-IN" dirty="0"/>
              <a:t>(</a:t>
            </a:r>
            <a:r>
              <a:rPr lang="en-IN" dirty="0" err="1"/>
              <a:t>HttpServletRequest</a:t>
            </a:r>
            <a:r>
              <a:rPr lang="en-IN" dirty="0"/>
              <a:t> request, </a:t>
            </a:r>
            <a:r>
              <a:rPr lang="en-IN" dirty="0" err="1"/>
              <a:t>HttpServletResponse</a:t>
            </a:r>
            <a:r>
              <a:rPr lang="en-IN" dirty="0"/>
              <a:t> response</a:t>
            </a:r>
            <a:r>
              <a:rPr lang="en-IN" dirty="0" smtClean="0"/>
              <a:t>)  </a:t>
            </a:r>
            <a:r>
              <a:rPr lang="en-IN" dirty="0"/>
              <a:t>throws </a:t>
            </a:r>
            <a:r>
              <a:rPr lang="en-IN" dirty="0" err="1"/>
              <a:t>ServletException</a:t>
            </a:r>
            <a:r>
              <a:rPr lang="en-IN" dirty="0"/>
              <a:t>, </a:t>
            </a:r>
            <a:r>
              <a:rPr lang="en-IN" dirty="0" err="1"/>
              <a:t>IOException</a:t>
            </a:r>
            <a:r>
              <a:rPr lang="en-IN" dirty="0"/>
              <a:t> {</a:t>
            </a:r>
          </a:p>
          <a:p>
            <a:r>
              <a:rPr lang="en-IN" dirty="0"/>
              <a:t>        String name;</a:t>
            </a:r>
          </a:p>
          <a:p>
            <a:r>
              <a:rPr lang="en-IN" dirty="0"/>
              <a:t>        </a:t>
            </a:r>
            <a:r>
              <a:rPr lang="en-IN" dirty="0" err="1"/>
              <a:t>int</a:t>
            </a:r>
            <a:r>
              <a:rPr lang="en-IN" dirty="0"/>
              <a:t> age;</a:t>
            </a:r>
          </a:p>
          <a:p>
            <a:r>
              <a:rPr lang="en-IN" dirty="0"/>
              <a:t>        </a:t>
            </a:r>
            <a:r>
              <a:rPr lang="en-IN" dirty="0" err="1"/>
              <a:t>response.setContentType</a:t>
            </a:r>
            <a:r>
              <a:rPr lang="en-IN" dirty="0"/>
              <a:t>("text/</a:t>
            </a:r>
            <a:r>
              <a:rPr lang="en-IN" dirty="0" err="1"/>
              <a:t>html;charset</a:t>
            </a:r>
            <a:r>
              <a:rPr lang="en-IN" dirty="0"/>
              <a:t>=UTF-8");</a:t>
            </a:r>
          </a:p>
          <a:p>
            <a:r>
              <a:rPr lang="en-IN" dirty="0"/>
              <a:t>        try{</a:t>
            </a:r>
          </a:p>
          <a:p>
            <a:r>
              <a:rPr lang="en-IN" dirty="0"/>
              <a:t>                </a:t>
            </a:r>
            <a:r>
              <a:rPr lang="en-IN" dirty="0" err="1"/>
              <a:t>PrintWriter</a:t>
            </a:r>
            <a:r>
              <a:rPr lang="en-IN" dirty="0"/>
              <a:t> out = </a:t>
            </a:r>
            <a:r>
              <a:rPr lang="en-IN" dirty="0" err="1"/>
              <a:t>response.getWriter</a:t>
            </a:r>
            <a:r>
              <a:rPr lang="en-IN" dirty="0"/>
              <a:t>();</a:t>
            </a:r>
          </a:p>
          <a:p>
            <a:r>
              <a:rPr lang="en-IN" dirty="0"/>
              <a:t>                 name = </a:t>
            </a:r>
            <a:r>
              <a:rPr lang="en-IN" dirty="0" err="1"/>
              <a:t>request.getParameter</a:t>
            </a:r>
            <a:r>
              <a:rPr lang="en-IN" dirty="0"/>
              <a:t>("</a:t>
            </a:r>
            <a:r>
              <a:rPr lang="en-IN" dirty="0" err="1"/>
              <a:t>uname</a:t>
            </a:r>
            <a:r>
              <a:rPr lang="en-IN" dirty="0"/>
              <a:t>");</a:t>
            </a:r>
          </a:p>
          <a:p>
            <a:r>
              <a:rPr lang="en-IN" dirty="0"/>
              <a:t>                 age = </a:t>
            </a:r>
            <a:r>
              <a:rPr lang="en-IN" dirty="0" err="1"/>
              <a:t>Integer.parseInt</a:t>
            </a:r>
            <a:r>
              <a:rPr lang="en-IN" dirty="0"/>
              <a:t>(</a:t>
            </a:r>
            <a:r>
              <a:rPr lang="en-IN" dirty="0" err="1"/>
              <a:t>request.getParameter</a:t>
            </a:r>
            <a:r>
              <a:rPr lang="en-IN" dirty="0"/>
              <a:t>("</a:t>
            </a:r>
            <a:r>
              <a:rPr lang="en-IN" dirty="0" err="1"/>
              <a:t>uage</a:t>
            </a:r>
            <a:r>
              <a:rPr lang="en-IN" dirty="0"/>
              <a:t>"));</a:t>
            </a:r>
          </a:p>
          <a:p>
            <a:r>
              <a:rPr lang="en-IN" dirty="0"/>
              <a:t>                </a:t>
            </a:r>
            <a:r>
              <a:rPr lang="en-IN" dirty="0" err="1"/>
              <a:t>out.print</a:t>
            </a:r>
            <a:r>
              <a:rPr lang="en-IN" dirty="0"/>
              <a:t>("Welcome "+name);</a:t>
            </a:r>
          </a:p>
          <a:p>
            <a:r>
              <a:rPr lang="en-IN" dirty="0"/>
              <a:t>                if (age&lt;18)</a:t>
            </a:r>
          </a:p>
          <a:p>
            <a:r>
              <a:rPr lang="en-IN" dirty="0"/>
              <a:t>                    </a:t>
            </a:r>
            <a:r>
              <a:rPr lang="en-IN" dirty="0" err="1"/>
              <a:t>out.print</a:t>
            </a:r>
            <a:r>
              <a:rPr lang="en-IN" dirty="0"/>
              <a:t>(" You are minor");</a:t>
            </a:r>
          </a:p>
          <a:p>
            <a:r>
              <a:rPr lang="en-IN" dirty="0"/>
              <a:t>                else</a:t>
            </a:r>
          </a:p>
          <a:p>
            <a:r>
              <a:rPr lang="en-IN" dirty="0"/>
              <a:t>                    </a:t>
            </a:r>
            <a:r>
              <a:rPr lang="en-IN" dirty="0" err="1"/>
              <a:t>out.print</a:t>
            </a:r>
            <a:r>
              <a:rPr lang="en-IN" dirty="0"/>
              <a:t>("You are major");</a:t>
            </a:r>
          </a:p>
          <a:p>
            <a:r>
              <a:rPr lang="en-IN" dirty="0"/>
              <a:t>        </a:t>
            </a:r>
            <a:r>
              <a:rPr lang="en-IN" dirty="0" smtClean="0"/>
              <a:t> } catch(</a:t>
            </a:r>
            <a:r>
              <a:rPr lang="en-IN" dirty="0" err="1" smtClean="0"/>
              <a:t>IOException</a:t>
            </a:r>
            <a:r>
              <a:rPr lang="en-IN" dirty="0" smtClean="0"/>
              <a:t> </a:t>
            </a:r>
            <a:r>
              <a:rPr lang="en-IN" dirty="0"/>
              <a:t>e){</a:t>
            </a:r>
          </a:p>
          <a:p>
            <a:r>
              <a:rPr lang="en-IN" dirty="0"/>
              <a:t>            </a:t>
            </a:r>
            <a:r>
              <a:rPr lang="en-IN" dirty="0" err="1"/>
              <a:t>System.out.println</a:t>
            </a:r>
            <a:r>
              <a:rPr lang="en-IN" dirty="0"/>
              <a:t>(e);</a:t>
            </a:r>
          </a:p>
          <a:p>
            <a:r>
              <a:rPr lang="en-IN" dirty="0"/>
              <a:t>        }</a:t>
            </a:r>
          </a:p>
          <a:p>
            <a:r>
              <a:rPr lang="en-IN" dirty="0"/>
              <a:t>    }</a:t>
            </a:r>
          </a:p>
        </p:txBody>
      </p:sp>
      <p:sp>
        <p:nvSpPr>
          <p:cNvPr id="19" name="TextBox 18"/>
          <p:cNvSpPr txBox="1"/>
          <p:nvPr/>
        </p:nvSpPr>
        <p:spPr>
          <a:xfrm>
            <a:off x="797861" y="629957"/>
            <a:ext cx="4265752" cy="369332"/>
          </a:xfrm>
          <a:prstGeom prst="rect">
            <a:avLst/>
          </a:prstGeom>
          <a:noFill/>
        </p:spPr>
        <p:txBody>
          <a:bodyPr wrap="square" rtlCol="0">
            <a:spAutoFit/>
          </a:bodyPr>
          <a:lstStyle/>
          <a:p>
            <a:pPr algn="ctr"/>
            <a:r>
              <a:rPr lang="en-IN" dirty="0" smtClean="0"/>
              <a:t>Index.html</a:t>
            </a:r>
            <a:endParaRPr lang="en-IN" dirty="0"/>
          </a:p>
        </p:txBody>
      </p:sp>
      <p:sp>
        <p:nvSpPr>
          <p:cNvPr id="20" name="TextBox 19"/>
          <p:cNvSpPr txBox="1"/>
          <p:nvPr/>
        </p:nvSpPr>
        <p:spPr>
          <a:xfrm>
            <a:off x="5206984" y="537624"/>
            <a:ext cx="6428848" cy="369332"/>
          </a:xfrm>
          <a:prstGeom prst="rect">
            <a:avLst/>
          </a:prstGeom>
          <a:noFill/>
        </p:spPr>
        <p:txBody>
          <a:bodyPr wrap="square" rtlCol="0">
            <a:spAutoFit/>
          </a:bodyPr>
          <a:lstStyle/>
          <a:p>
            <a:pPr algn="ctr"/>
            <a:r>
              <a:rPr lang="en-IN" dirty="0" smtClean="0"/>
              <a:t>Servlet1.java</a:t>
            </a:r>
            <a:endParaRPr lang="en-IN" dirty="0"/>
          </a:p>
        </p:txBody>
      </p:sp>
    </p:spTree>
    <p:extLst>
      <p:ext uri="{BB962C8B-B14F-4D97-AF65-F5344CB8AC3E}">
        <p14:creationId xmlns:p14="http://schemas.microsoft.com/office/powerpoint/2010/main" val="26893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Simple Servlet – Output</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6" name="Picture 5"/>
          <p:cNvPicPr>
            <a:picLocks noChangeAspect="1"/>
          </p:cNvPicPr>
          <p:nvPr/>
        </p:nvPicPr>
        <p:blipFill>
          <a:blip r:embed="rId2"/>
          <a:stretch>
            <a:fillRect/>
          </a:stretch>
        </p:blipFill>
        <p:spPr>
          <a:xfrm>
            <a:off x="1406840" y="847300"/>
            <a:ext cx="3596952" cy="2933954"/>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6424472" y="904455"/>
            <a:ext cx="4027218" cy="2819644"/>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6458528" y="4548221"/>
            <a:ext cx="4610500" cy="1905165"/>
          </a:xfrm>
          <a:prstGeom prst="rect">
            <a:avLst/>
          </a:prstGeom>
          <a:ln>
            <a:solidFill>
              <a:schemeClr val="tx1"/>
            </a:solidFill>
          </a:ln>
        </p:spPr>
      </p:pic>
      <p:sp>
        <p:nvSpPr>
          <p:cNvPr id="9" name="Right Arrow 8"/>
          <p:cNvSpPr/>
          <p:nvPr/>
        </p:nvSpPr>
        <p:spPr>
          <a:xfrm>
            <a:off x="5003792" y="2314277"/>
            <a:ext cx="1420680" cy="389594"/>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8164010" y="3724099"/>
            <a:ext cx="599768" cy="824122"/>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606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075459" cy="629957"/>
          </a:xfrm>
        </p:spPr>
        <p:txBody>
          <a:bodyPr>
            <a:normAutofit/>
          </a:bodyPr>
          <a:lstStyle/>
          <a:p>
            <a:pPr algn="ctr"/>
            <a:r>
              <a:rPr lang="en-IN" sz="3200" b="1" dirty="0" smtClean="0">
                <a:solidFill>
                  <a:srgbClr val="0000FF"/>
                </a:solidFill>
              </a:rPr>
              <a:t>Advantages of Servlet</a:t>
            </a:r>
            <a:endParaRPr lang="en-IN" sz="3200" b="1" dirty="0">
              <a:solidFill>
                <a:srgbClr val="0000FF"/>
              </a:solidFill>
            </a:endParaRPr>
          </a:p>
        </p:txBody>
      </p:sp>
      <p:sp>
        <p:nvSpPr>
          <p:cNvPr id="3" name="Content Placeholder 2"/>
          <p:cNvSpPr>
            <a:spLocks noGrp="1"/>
          </p:cNvSpPr>
          <p:nvPr>
            <p:ph idx="1"/>
          </p:nvPr>
        </p:nvSpPr>
        <p:spPr>
          <a:xfrm>
            <a:off x="892134" y="995082"/>
            <a:ext cx="5262862" cy="3930307"/>
          </a:xfrm>
        </p:spPr>
        <p:txBody>
          <a:bodyPr wrap="square">
            <a:spAutoFit/>
          </a:bodyPr>
          <a:lstStyle/>
          <a:p>
            <a:pPr marL="342900" indent="-342900" algn="just">
              <a:spcAft>
                <a:spcPts val="1200"/>
              </a:spcAft>
              <a:buFont typeface="Wingdings" pitchFamily="2" charset="2"/>
              <a:buChar char="Ø"/>
            </a:pPr>
            <a:r>
              <a:rPr lang="en-US" sz="2400" dirty="0"/>
              <a:t>Better performance: because it creates a thread for each request, not process.</a:t>
            </a:r>
          </a:p>
          <a:p>
            <a:pPr marL="342900" indent="-342900" algn="just">
              <a:spcAft>
                <a:spcPts val="1200"/>
              </a:spcAft>
              <a:buFont typeface="Wingdings" pitchFamily="2" charset="2"/>
              <a:buChar char="Ø"/>
            </a:pPr>
            <a:r>
              <a:rPr lang="en-US" sz="2400" dirty="0"/>
              <a:t>Portability: because it uses Java language.</a:t>
            </a:r>
          </a:p>
          <a:p>
            <a:pPr marL="342900" indent="-342900" algn="just">
              <a:spcAft>
                <a:spcPts val="1200"/>
              </a:spcAft>
              <a:buFont typeface="Wingdings" pitchFamily="2" charset="2"/>
              <a:buChar char="Ø"/>
            </a:pPr>
            <a:r>
              <a:rPr lang="en-US" sz="2400" dirty="0"/>
              <a:t>Robust: JVM manages Servlets, so we don't need to worry about the memory leak, garbage collection, etc.</a:t>
            </a:r>
          </a:p>
          <a:p>
            <a:pPr marL="342900" indent="-342900" algn="just">
              <a:spcAft>
                <a:spcPts val="1200"/>
              </a:spcAft>
              <a:buFont typeface="Wingdings" pitchFamily="2" charset="2"/>
              <a:buChar char="Ø"/>
            </a:pPr>
            <a:r>
              <a:rPr lang="en-US" sz="2400" dirty="0"/>
              <a:t>Secure: because it uses java </a:t>
            </a:r>
            <a:r>
              <a:rPr lang="en-US" sz="2400" dirty="0" smtClean="0"/>
              <a:t>language.</a:t>
            </a:r>
            <a:endParaRPr lang="en-IN" sz="2400" dirty="0" smtClean="0"/>
          </a:p>
        </p:txBody>
      </p:sp>
      <p:pic>
        <p:nvPicPr>
          <p:cNvPr id="2050" name="Picture 2" descr="Advantages of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897" y="995082"/>
            <a:ext cx="5535561" cy="454306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4710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Simple Servlet – Output</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6" name="Picture 5"/>
          <p:cNvPicPr>
            <a:picLocks noChangeAspect="1"/>
          </p:cNvPicPr>
          <p:nvPr/>
        </p:nvPicPr>
        <p:blipFill>
          <a:blip r:embed="rId2"/>
          <a:stretch>
            <a:fillRect/>
          </a:stretch>
        </p:blipFill>
        <p:spPr>
          <a:xfrm>
            <a:off x="1406840" y="847300"/>
            <a:ext cx="3596952" cy="2933954"/>
          </a:xfrm>
          <a:prstGeom prst="rect">
            <a:avLst/>
          </a:prstGeom>
          <a:ln>
            <a:solidFill>
              <a:schemeClr val="tx1"/>
            </a:solidFill>
          </a:ln>
        </p:spPr>
      </p:pic>
      <p:sp>
        <p:nvSpPr>
          <p:cNvPr id="9" name="Right Arrow 8"/>
          <p:cNvSpPr/>
          <p:nvPr/>
        </p:nvSpPr>
        <p:spPr>
          <a:xfrm>
            <a:off x="5003792" y="2314277"/>
            <a:ext cx="1420680" cy="389594"/>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8164010" y="3687097"/>
            <a:ext cx="599768" cy="861124"/>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3"/>
          <a:stretch>
            <a:fillRect/>
          </a:stretch>
        </p:blipFill>
        <p:spPr>
          <a:xfrm>
            <a:off x="6424472" y="931127"/>
            <a:ext cx="4489334" cy="276630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6450684" y="4573956"/>
            <a:ext cx="4463122" cy="1758017"/>
          </a:xfrm>
          <a:prstGeom prst="rect">
            <a:avLst/>
          </a:prstGeom>
          <a:ln>
            <a:solidFill>
              <a:schemeClr val="tx1"/>
            </a:solidFill>
          </a:ln>
        </p:spPr>
      </p:pic>
    </p:spTree>
    <p:extLst>
      <p:ext uri="{BB962C8B-B14F-4D97-AF65-F5344CB8AC3E}">
        <p14:creationId xmlns:p14="http://schemas.microsoft.com/office/powerpoint/2010/main" val="269222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Servlet – </a:t>
            </a:r>
            <a:r>
              <a:rPr lang="en-IN" sz="3200" b="1" dirty="0" err="1" smtClean="0">
                <a:solidFill>
                  <a:srgbClr val="0000FF"/>
                </a:solidFill>
              </a:rPr>
              <a:t>RequestDispatcher</a:t>
            </a:r>
            <a:endParaRPr lang="en-IN" sz="3200" b="1" dirty="0">
              <a:solidFill>
                <a:srgbClr val="0000FF"/>
              </a:solidFill>
            </a:endParaRPr>
          </a:p>
        </p:txBody>
      </p:sp>
      <p:sp>
        <p:nvSpPr>
          <p:cNvPr id="6" name="Content Placeholder 2"/>
          <p:cNvSpPr>
            <a:spLocks noGrp="1"/>
          </p:cNvSpPr>
          <p:nvPr>
            <p:ph idx="1"/>
          </p:nvPr>
        </p:nvSpPr>
        <p:spPr>
          <a:xfrm>
            <a:off x="1022555" y="1204747"/>
            <a:ext cx="10726993" cy="2933367"/>
          </a:xfrm>
        </p:spPr>
        <p:txBody>
          <a:bodyPr wrap="square">
            <a:spAutoFit/>
          </a:bodyPr>
          <a:lstStyle/>
          <a:p>
            <a:pPr>
              <a:buFont typeface="Wingdings" panose="05000000000000000000" pitchFamily="2" charset="2"/>
              <a:buChar char="Ø"/>
            </a:pPr>
            <a:r>
              <a:rPr lang="en-US" sz="2400" b="1" i="1" dirty="0" err="1">
                <a:solidFill>
                  <a:srgbClr val="0000FF"/>
                </a:solidFill>
              </a:rPr>
              <a:t>RequestDispatcher</a:t>
            </a:r>
            <a:r>
              <a:rPr lang="en-US" sz="2400" dirty="0" smtClean="0"/>
              <a:t> - </a:t>
            </a:r>
            <a:r>
              <a:rPr lang="en-US" sz="2400" dirty="0"/>
              <a:t>interface provides the facility of dispatching the request to another resource it may be html, servlet or </a:t>
            </a:r>
            <a:r>
              <a:rPr lang="en-US" sz="2400" dirty="0" err="1"/>
              <a:t>jsp</a:t>
            </a:r>
            <a:r>
              <a:rPr lang="en-US" sz="2400" dirty="0" smtClean="0"/>
              <a:t>. </a:t>
            </a:r>
            <a:r>
              <a:rPr lang="en-US" sz="2400" dirty="0"/>
              <a:t>This interface can also be used to include the content of another resource </a:t>
            </a:r>
            <a:r>
              <a:rPr lang="en-US" sz="2400" dirty="0" smtClean="0"/>
              <a:t>also</a:t>
            </a:r>
            <a:r>
              <a:rPr lang="en-US" sz="2400" dirty="0"/>
              <a:t>. It is one of the way of servlet collaboration. </a:t>
            </a:r>
            <a:r>
              <a:rPr lang="en-US" sz="2400" dirty="0" smtClean="0"/>
              <a:t> </a:t>
            </a:r>
          </a:p>
          <a:p>
            <a:pPr lvl="1">
              <a:buFont typeface="Wingdings" panose="05000000000000000000" pitchFamily="2" charset="2"/>
              <a:buChar char="Ø"/>
            </a:pPr>
            <a:r>
              <a:rPr lang="en-US" sz="2200" b="1" dirty="0">
                <a:solidFill>
                  <a:srgbClr val="0000FF"/>
                </a:solidFill>
              </a:rPr>
              <a:t>Forward</a:t>
            </a:r>
            <a:r>
              <a:rPr lang="en-US" sz="2200" dirty="0" smtClean="0"/>
              <a:t> – </a:t>
            </a:r>
            <a:r>
              <a:rPr lang="en-US" sz="2200" i="0" dirty="0" smtClean="0"/>
              <a:t>Forwards a </a:t>
            </a:r>
            <a:r>
              <a:rPr lang="en-US" sz="2200" i="0" dirty="0"/>
              <a:t>request from a servlet to another resource (servlet, JSP file, or HTML file) on the server.</a:t>
            </a:r>
            <a:endParaRPr lang="en-US" sz="2200" dirty="0" smtClean="0"/>
          </a:p>
          <a:p>
            <a:pPr lvl="1">
              <a:buFont typeface="Wingdings" panose="05000000000000000000" pitchFamily="2" charset="2"/>
              <a:buChar char="Ø"/>
            </a:pPr>
            <a:r>
              <a:rPr lang="en-US" sz="2200" b="1" dirty="0">
                <a:solidFill>
                  <a:srgbClr val="0000FF"/>
                </a:solidFill>
              </a:rPr>
              <a:t>Include</a:t>
            </a:r>
            <a:r>
              <a:rPr lang="en-US" sz="2200" dirty="0" smtClean="0"/>
              <a:t> – </a:t>
            </a:r>
            <a:r>
              <a:rPr lang="en-US" sz="2200" i="0" dirty="0" smtClean="0"/>
              <a:t>Includes  </a:t>
            </a:r>
            <a:r>
              <a:rPr lang="en-US" sz="2200" i="0" dirty="0"/>
              <a:t>the content of a resource (servlet, JSP page, or HTML file) in the response</a:t>
            </a:r>
            <a:r>
              <a:rPr lang="en-US" sz="2200" i="0" dirty="0" smtClean="0"/>
              <a:t>.</a:t>
            </a:r>
            <a:endParaRPr lang="en-US" sz="2200" dirty="0" smtClean="0"/>
          </a:p>
        </p:txBody>
      </p:sp>
    </p:spTree>
    <p:extLst>
      <p:ext uri="{BB962C8B-B14F-4D97-AF65-F5344CB8AC3E}">
        <p14:creationId xmlns:p14="http://schemas.microsoft.com/office/powerpoint/2010/main" val="33899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itle 1"/>
          <p:cNvSpPr>
            <a:spLocks noGrp="1"/>
          </p:cNvSpPr>
          <p:nvPr>
            <p:ph type="title"/>
          </p:nvPr>
        </p:nvSpPr>
        <p:spPr>
          <a:xfrm>
            <a:off x="924233" y="0"/>
            <a:ext cx="11052903" cy="629957"/>
          </a:xfrm>
        </p:spPr>
        <p:txBody>
          <a:bodyPr>
            <a:normAutofit/>
          </a:bodyPr>
          <a:lstStyle/>
          <a:p>
            <a:pPr algn="ctr"/>
            <a:r>
              <a:rPr lang="en-IN" sz="3200" b="1" dirty="0" err="1" smtClean="0">
                <a:solidFill>
                  <a:srgbClr val="0000FF"/>
                </a:solidFill>
              </a:rPr>
              <a:t>RequestDispatcher</a:t>
            </a:r>
            <a:r>
              <a:rPr lang="en-IN" sz="3200" b="1" dirty="0" smtClean="0">
                <a:solidFill>
                  <a:srgbClr val="0000FF"/>
                </a:solidFill>
              </a:rPr>
              <a:t> – Creation Steps</a:t>
            </a:r>
            <a:endParaRPr lang="en-IN" sz="3200" b="1" dirty="0">
              <a:solidFill>
                <a:srgbClr val="0000FF"/>
              </a:solidFill>
            </a:endParaRPr>
          </a:p>
        </p:txBody>
      </p:sp>
      <p:sp>
        <p:nvSpPr>
          <p:cNvPr id="6" name="Content Placeholder 2"/>
          <p:cNvSpPr>
            <a:spLocks noGrp="1"/>
          </p:cNvSpPr>
          <p:nvPr>
            <p:ph idx="1"/>
          </p:nvPr>
        </p:nvSpPr>
        <p:spPr>
          <a:xfrm>
            <a:off x="1022555" y="1204747"/>
            <a:ext cx="10726993" cy="3189206"/>
          </a:xfrm>
        </p:spPr>
        <p:txBody>
          <a:bodyPr wrap="square">
            <a:spAutoFit/>
          </a:bodyPr>
          <a:lstStyle/>
          <a:p>
            <a:pPr marL="0" indent="0">
              <a:buNone/>
            </a:pPr>
            <a:r>
              <a:rPr lang="en-US" sz="2400" dirty="0" smtClean="0"/>
              <a:t>Steps involved in a request dispatcher:</a:t>
            </a:r>
          </a:p>
          <a:p>
            <a:pPr marL="457200" indent="-457200">
              <a:buAutoNum type="arabicPeriod"/>
            </a:pPr>
            <a:r>
              <a:rPr lang="en-US" sz="2400" dirty="0" smtClean="0"/>
              <a:t>Create object </a:t>
            </a:r>
            <a:r>
              <a:rPr lang="en-US" sz="2400" dirty="0" smtClean="0">
                <a:sym typeface="Wingdings" panose="05000000000000000000" pitchFamily="2" charset="2"/>
              </a:rPr>
              <a:t> </a:t>
            </a:r>
            <a:r>
              <a:rPr lang="en-US" sz="2400" dirty="0" err="1" smtClean="0"/>
              <a:t>RequestDispatcher</a:t>
            </a:r>
            <a:r>
              <a:rPr lang="en-US" sz="2400" dirty="0" smtClean="0"/>
              <a:t> </a:t>
            </a:r>
            <a:r>
              <a:rPr lang="en-US" sz="2400" dirty="0" err="1" smtClean="0"/>
              <a:t>objectName</a:t>
            </a:r>
            <a:endParaRPr lang="en-US" sz="2400" dirty="0" smtClean="0"/>
          </a:p>
          <a:p>
            <a:pPr marL="457200" indent="-457200">
              <a:buAutoNum type="arabicPeriod"/>
            </a:pPr>
            <a:r>
              <a:rPr lang="en-US" sz="2400" dirty="0" smtClean="0"/>
              <a:t>Assigning </a:t>
            </a:r>
            <a:r>
              <a:rPr lang="en-US" sz="2400" dirty="0" smtClean="0"/>
              <a:t>context </a:t>
            </a:r>
            <a:r>
              <a:rPr lang="en-US" sz="2400" dirty="0" smtClean="0"/>
              <a:t>to the object </a:t>
            </a:r>
          </a:p>
          <a:p>
            <a:pPr marL="987552" lvl="1" indent="-457200">
              <a:buFont typeface="+mj-lt"/>
              <a:buAutoNum type="alphaLcPeriod"/>
            </a:pPr>
            <a:r>
              <a:rPr lang="en-US" sz="2400" dirty="0" err="1" smtClean="0"/>
              <a:t>objectName</a:t>
            </a:r>
            <a:r>
              <a:rPr lang="en-US" sz="2400" dirty="0"/>
              <a:t> = </a:t>
            </a:r>
            <a:r>
              <a:rPr lang="en-US" sz="2400" dirty="0" err="1" smtClean="0"/>
              <a:t>request.getRequestDispatcher</a:t>
            </a:r>
            <a:r>
              <a:rPr lang="en-US" sz="2400" dirty="0" smtClean="0"/>
              <a:t>(“/path or file name");</a:t>
            </a:r>
          </a:p>
          <a:p>
            <a:pPr marL="987552" lvl="1" indent="-457200">
              <a:buFont typeface="+mj-lt"/>
              <a:buAutoNum type="alphaLcPeriod"/>
            </a:pPr>
            <a:r>
              <a:rPr lang="en-US" sz="2400" dirty="0" err="1" smtClean="0"/>
              <a:t>objectName.</a:t>
            </a:r>
            <a:r>
              <a:rPr lang="en-US" sz="2200" b="1" dirty="0" err="1">
                <a:solidFill>
                  <a:srgbClr val="0000FF"/>
                </a:solidFill>
              </a:rPr>
              <a:t>forward</a:t>
            </a:r>
            <a:r>
              <a:rPr lang="en-US" sz="2400" dirty="0" smtClean="0"/>
              <a:t>(</a:t>
            </a:r>
            <a:r>
              <a:rPr lang="en-US" sz="2400" dirty="0" err="1" smtClean="0"/>
              <a:t>requestObject</a:t>
            </a:r>
            <a:r>
              <a:rPr lang="en-US" sz="2400" dirty="0" smtClean="0"/>
              <a:t>, </a:t>
            </a:r>
            <a:r>
              <a:rPr lang="en-US" sz="2400" dirty="0" err="1" smtClean="0"/>
              <a:t>responseObject</a:t>
            </a:r>
            <a:r>
              <a:rPr lang="en-US" sz="2400" dirty="0" smtClean="0"/>
              <a:t>)</a:t>
            </a:r>
          </a:p>
          <a:p>
            <a:pPr marL="530352" lvl="1" indent="0">
              <a:buNone/>
            </a:pPr>
            <a:r>
              <a:rPr lang="en-US" sz="2400" dirty="0" smtClean="0"/>
              <a:t>				(or)</a:t>
            </a:r>
          </a:p>
          <a:p>
            <a:pPr marL="987552" lvl="1" indent="-457200">
              <a:buFont typeface="+mj-lt"/>
              <a:buAutoNum type="alphaLcPeriod" startAt="3"/>
            </a:pPr>
            <a:r>
              <a:rPr lang="en-US" sz="2400" dirty="0" err="1" smtClean="0"/>
              <a:t>objectName.</a:t>
            </a:r>
            <a:r>
              <a:rPr lang="en-US" sz="2200" b="1" dirty="0" err="1">
                <a:solidFill>
                  <a:srgbClr val="0000FF"/>
                </a:solidFill>
              </a:rPr>
              <a:t>include</a:t>
            </a:r>
            <a:r>
              <a:rPr lang="en-US" sz="2400" dirty="0" smtClean="0"/>
              <a:t>(</a:t>
            </a:r>
            <a:r>
              <a:rPr lang="en-US" sz="2400" dirty="0" err="1" smtClean="0"/>
              <a:t>requestObject</a:t>
            </a:r>
            <a:r>
              <a:rPr lang="en-US" sz="2400" dirty="0" smtClean="0"/>
              <a:t>, </a:t>
            </a:r>
            <a:r>
              <a:rPr lang="en-US" sz="2400" dirty="0" err="1" smtClean="0"/>
              <a:t>responseObject</a:t>
            </a:r>
            <a:r>
              <a:rPr lang="en-US" sz="2400" dirty="0" smtClean="0"/>
              <a:t>)</a:t>
            </a:r>
          </a:p>
        </p:txBody>
      </p:sp>
    </p:spTree>
    <p:extLst>
      <p:ext uri="{BB962C8B-B14F-4D97-AF65-F5344CB8AC3E}">
        <p14:creationId xmlns:p14="http://schemas.microsoft.com/office/powerpoint/2010/main" val="383862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itle 1"/>
          <p:cNvSpPr>
            <a:spLocks noGrp="1"/>
          </p:cNvSpPr>
          <p:nvPr>
            <p:ph type="title"/>
          </p:nvPr>
        </p:nvSpPr>
        <p:spPr>
          <a:xfrm>
            <a:off x="924233" y="0"/>
            <a:ext cx="11052903" cy="629957"/>
          </a:xfrm>
        </p:spPr>
        <p:txBody>
          <a:bodyPr>
            <a:normAutofit/>
          </a:bodyPr>
          <a:lstStyle/>
          <a:p>
            <a:pPr algn="ctr"/>
            <a:r>
              <a:rPr lang="en-IN" sz="3200" b="1" dirty="0" err="1" smtClean="0">
                <a:solidFill>
                  <a:srgbClr val="0000FF"/>
                </a:solidFill>
              </a:rPr>
              <a:t>RequestDispatcher</a:t>
            </a:r>
            <a:r>
              <a:rPr lang="en-IN" sz="3200" b="1" dirty="0" smtClean="0">
                <a:solidFill>
                  <a:srgbClr val="0000FF"/>
                </a:solidFill>
              </a:rPr>
              <a:t> – Example</a:t>
            </a:r>
            <a:endParaRPr lang="en-IN" sz="3200" b="1" dirty="0">
              <a:solidFill>
                <a:srgbClr val="0000FF"/>
              </a:solidFill>
            </a:endParaRPr>
          </a:p>
        </p:txBody>
      </p:sp>
      <p:sp>
        <p:nvSpPr>
          <p:cNvPr id="6" name="Content Placeholder 2"/>
          <p:cNvSpPr>
            <a:spLocks noGrp="1"/>
          </p:cNvSpPr>
          <p:nvPr>
            <p:ph idx="1"/>
          </p:nvPr>
        </p:nvSpPr>
        <p:spPr>
          <a:xfrm>
            <a:off x="1022555" y="1204747"/>
            <a:ext cx="10726993" cy="4535152"/>
          </a:xfrm>
        </p:spPr>
        <p:txBody>
          <a:bodyPr wrap="square">
            <a:spAutoFit/>
          </a:bodyPr>
          <a:lstStyle/>
          <a:p>
            <a:pPr marL="0" indent="0">
              <a:buNone/>
            </a:pPr>
            <a:r>
              <a:rPr lang="en-US" sz="2400" dirty="0" smtClean="0"/>
              <a:t>Steps involved in a request dispatcher:</a:t>
            </a:r>
          </a:p>
          <a:p>
            <a:pPr marL="457200" indent="-457200">
              <a:buAutoNum type="arabicPeriod"/>
            </a:pPr>
            <a:r>
              <a:rPr lang="en-US" sz="2400" dirty="0" smtClean="0"/>
              <a:t>Create object </a:t>
            </a:r>
            <a:r>
              <a:rPr lang="en-US" sz="2400" dirty="0" smtClean="0">
                <a:sym typeface="Wingdings" panose="05000000000000000000" pitchFamily="2" charset="2"/>
              </a:rPr>
              <a:t> </a:t>
            </a:r>
            <a:r>
              <a:rPr lang="en-US" sz="2400" dirty="0" err="1" smtClean="0"/>
              <a:t>RequestDispatcher</a:t>
            </a:r>
            <a:r>
              <a:rPr lang="en-US" sz="2400" dirty="0" smtClean="0"/>
              <a:t> </a:t>
            </a:r>
            <a:r>
              <a:rPr lang="en-US" sz="2400" dirty="0" err="1" smtClean="0"/>
              <a:t>rd</a:t>
            </a:r>
            <a:endParaRPr lang="en-US" sz="2400" dirty="0" smtClean="0"/>
          </a:p>
          <a:p>
            <a:pPr marL="457200" indent="-457200">
              <a:buAutoNum type="arabicPeriod"/>
            </a:pPr>
            <a:r>
              <a:rPr lang="en-US" sz="2400" dirty="0" smtClean="0"/>
              <a:t>Assigning </a:t>
            </a:r>
            <a:r>
              <a:rPr lang="en-US" sz="2400" dirty="0" smtClean="0"/>
              <a:t>context </a:t>
            </a:r>
            <a:r>
              <a:rPr lang="en-US" sz="2400" dirty="0" smtClean="0"/>
              <a:t>to the object </a:t>
            </a:r>
          </a:p>
          <a:p>
            <a:pPr marL="987552" lvl="1" indent="-457200">
              <a:buFont typeface="+mj-lt"/>
              <a:buAutoNum type="alphaLcPeriod"/>
            </a:pPr>
            <a:r>
              <a:rPr lang="en-US" sz="2400" dirty="0" err="1" smtClean="0"/>
              <a:t>rd</a:t>
            </a:r>
            <a:r>
              <a:rPr lang="en-US" sz="2400" dirty="0" smtClean="0"/>
              <a:t> </a:t>
            </a:r>
            <a:r>
              <a:rPr lang="en-US" sz="2400" dirty="0"/>
              <a:t>= </a:t>
            </a:r>
            <a:r>
              <a:rPr lang="en-US" sz="2400" dirty="0" err="1" smtClean="0"/>
              <a:t>request.getRequestDispatcher</a:t>
            </a:r>
            <a:r>
              <a:rPr lang="en-US" sz="2400" dirty="0" smtClean="0"/>
              <a:t>(“/Page2</a:t>
            </a:r>
            <a:r>
              <a:rPr lang="en-US" sz="2400" dirty="0" smtClean="0"/>
              <a:t>");</a:t>
            </a:r>
          </a:p>
          <a:p>
            <a:pPr marL="987552" lvl="2" indent="0">
              <a:buNone/>
            </a:pPr>
            <a:r>
              <a:rPr lang="en-US" sz="2200" dirty="0" smtClean="0"/>
              <a:t> </a:t>
            </a:r>
            <a:r>
              <a:rPr lang="en-US" sz="2200" dirty="0" smtClean="0"/>
              <a:t>(or) </a:t>
            </a:r>
            <a:endParaRPr lang="en-US" sz="2200" dirty="0" smtClean="0"/>
          </a:p>
          <a:p>
            <a:pPr marL="530352" lvl="1" indent="0">
              <a:buNone/>
            </a:pPr>
            <a:r>
              <a:rPr lang="en-US" sz="2400" dirty="0" smtClean="0"/>
              <a:t>b. </a:t>
            </a:r>
            <a:r>
              <a:rPr lang="en-US" sz="2400" dirty="0" err="1" smtClean="0"/>
              <a:t>request.getRequestDispatcher</a:t>
            </a:r>
            <a:r>
              <a:rPr lang="en-US" sz="2400" dirty="0" smtClean="0"/>
              <a:t>(“/index.html"); </a:t>
            </a:r>
            <a:endParaRPr lang="en-US" sz="2400" dirty="0" smtClean="0"/>
          </a:p>
          <a:p>
            <a:pPr marL="0" indent="0">
              <a:buNone/>
            </a:pPr>
            <a:r>
              <a:rPr lang="en-US" sz="2400" dirty="0" smtClean="0"/>
              <a:t>3.  Redirect to the URL</a:t>
            </a:r>
            <a:endParaRPr lang="en-US" sz="2400" dirty="0" smtClean="0"/>
          </a:p>
          <a:p>
            <a:pPr marL="987552" lvl="1" indent="-457200">
              <a:buFont typeface="+mj-lt"/>
              <a:buAutoNum type="alphaLcPeriod"/>
            </a:pPr>
            <a:r>
              <a:rPr lang="en-US" sz="2400" dirty="0" err="1" smtClean="0"/>
              <a:t>objectName.</a:t>
            </a:r>
            <a:r>
              <a:rPr lang="en-US" sz="2200" b="1" dirty="0" err="1" smtClean="0">
                <a:solidFill>
                  <a:srgbClr val="0000FF"/>
                </a:solidFill>
              </a:rPr>
              <a:t>forward</a:t>
            </a:r>
            <a:r>
              <a:rPr lang="en-US" sz="2400" dirty="0" smtClean="0"/>
              <a:t>(request, response)</a:t>
            </a:r>
          </a:p>
          <a:p>
            <a:pPr marL="530352" lvl="1" indent="0">
              <a:buNone/>
            </a:pPr>
            <a:r>
              <a:rPr lang="en-US" sz="2400" dirty="0" smtClean="0"/>
              <a:t>				(or)</a:t>
            </a:r>
          </a:p>
          <a:p>
            <a:pPr marL="987552" lvl="1" indent="-457200">
              <a:buFont typeface="+mj-lt"/>
              <a:buAutoNum type="alphaLcPeriod" startAt="2"/>
            </a:pPr>
            <a:r>
              <a:rPr lang="en-US" sz="2400" dirty="0" err="1" smtClean="0"/>
              <a:t>objectName.</a:t>
            </a:r>
            <a:r>
              <a:rPr lang="en-US" sz="2200" b="1" dirty="0" err="1" smtClean="0">
                <a:solidFill>
                  <a:srgbClr val="0000FF"/>
                </a:solidFill>
              </a:rPr>
              <a:t>include</a:t>
            </a:r>
            <a:r>
              <a:rPr lang="en-US" sz="2400" dirty="0" smtClean="0"/>
              <a:t>(request, response)</a:t>
            </a:r>
          </a:p>
        </p:txBody>
      </p:sp>
    </p:spTree>
    <p:extLst>
      <p:ext uri="{BB962C8B-B14F-4D97-AF65-F5344CB8AC3E}">
        <p14:creationId xmlns:p14="http://schemas.microsoft.com/office/powerpoint/2010/main" val="253238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6" name="Picture 2" descr="forward() method of RequestDispatcher interface"/>
          <p:cNvPicPr>
            <a:picLocks noChangeAspect="1" noChangeArrowheads="1"/>
          </p:cNvPicPr>
          <p:nvPr/>
        </p:nvPicPr>
        <p:blipFill rotWithShape="1">
          <a:blip r:embed="rId2">
            <a:extLst>
              <a:ext uri="{28A0092B-C50C-407E-A947-70E740481C1C}">
                <a14:useLocalDpi xmlns:a14="http://schemas.microsoft.com/office/drawing/2010/main" val="0"/>
              </a:ext>
            </a:extLst>
          </a:blip>
          <a:srcRect l="1814" t="14286" r="3879" b="19941"/>
          <a:stretch/>
        </p:blipFill>
        <p:spPr bwMode="auto">
          <a:xfrm>
            <a:off x="924233" y="629957"/>
            <a:ext cx="8251372" cy="26996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924233" y="0"/>
            <a:ext cx="11052903" cy="629957"/>
          </a:xfrm>
        </p:spPr>
        <p:txBody>
          <a:bodyPr>
            <a:normAutofit/>
          </a:bodyPr>
          <a:lstStyle/>
          <a:p>
            <a:pPr algn="ctr"/>
            <a:r>
              <a:rPr lang="en-IN" sz="3200" b="1" dirty="0" err="1" smtClean="0">
                <a:solidFill>
                  <a:srgbClr val="0000FF"/>
                </a:solidFill>
              </a:rPr>
              <a:t>RequestDispatcher</a:t>
            </a:r>
            <a:r>
              <a:rPr lang="en-IN" sz="3200" b="1" dirty="0" smtClean="0">
                <a:solidFill>
                  <a:srgbClr val="0000FF"/>
                </a:solidFill>
              </a:rPr>
              <a:t> – forward vs include</a:t>
            </a:r>
            <a:endParaRPr lang="en-IN" sz="3200" b="1" dirty="0">
              <a:solidFill>
                <a:srgbClr val="0000FF"/>
              </a:solidFill>
            </a:endParaRPr>
          </a:p>
        </p:txBody>
      </p:sp>
      <p:pic>
        <p:nvPicPr>
          <p:cNvPr id="1028" name="Picture 4" descr="include() method of RequestDispatcher interface"/>
          <p:cNvPicPr>
            <a:picLocks noChangeAspect="1" noChangeArrowheads="1"/>
          </p:cNvPicPr>
          <p:nvPr/>
        </p:nvPicPr>
        <p:blipFill rotWithShape="1">
          <a:blip r:embed="rId3">
            <a:extLst>
              <a:ext uri="{28A0092B-C50C-407E-A947-70E740481C1C}">
                <a14:useLocalDpi xmlns:a14="http://schemas.microsoft.com/office/drawing/2010/main" val="0"/>
              </a:ext>
            </a:extLst>
          </a:blip>
          <a:srcRect b="37203"/>
          <a:stretch/>
        </p:blipFill>
        <p:spPr bwMode="auto">
          <a:xfrm>
            <a:off x="924233" y="3614057"/>
            <a:ext cx="8251372" cy="30697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551714" y="4669971"/>
            <a:ext cx="1817916" cy="838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296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41535"/>
          <a:stretch/>
        </p:blipFill>
        <p:spPr>
          <a:xfrm>
            <a:off x="6760028" y="3178629"/>
            <a:ext cx="5105039" cy="3274756"/>
          </a:xfrm>
          <a:prstGeom prst="rect">
            <a:avLst/>
          </a:prstGeo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5" name="Picture 4"/>
          <p:cNvPicPr>
            <a:picLocks noChangeAspect="1"/>
          </p:cNvPicPr>
          <p:nvPr/>
        </p:nvPicPr>
        <p:blipFill rotWithShape="1">
          <a:blip r:embed="rId2"/>
          <a:srcRect b="58853"/>
          <a:stretch/>
        </p:blipFill>
        <p:spPr>
          <a:xfrm>
            <a:off x="6760029" y="852150"/>
            <a:ext cx="5105039" cy="2304707"/>
          </a:xfrm>
          <a:prstGeom prst="rect">
            <a:avLst/>
          </a:prstGeom>
        </p:spPr>
      </p:pic>
      <p:pic>
        <p:nvPicPr>
          <p:cNvPr id="6" name="Picture 5"/>
          <p:cNvPicPr>
            <a:picLocks noChangeAspect="1"/>
          </p:cNvPicPr>
          <p:nvPr/>
        </p:nvPicPr>
        <p:blipFill rotWithShape="1">
          <a:blip r:embed="rId3"/>
          <a:srcRect b="50301"/>
          <a:stretch/>
        </p:blipFill>
        <p:spPr>
          <a:xfrm>
            <a:off x="1051932" y="830380"/>
            <a:ext cx="4750154" cy="2794563"/>
          </a:xfrm>
          <a:prstGeom prst="rect">
            <a:avLst/>
          </a:prstGeom>
        </p:spPr>
      </p:pic>
      <p:sp>
        <p:nvSpPr>
          <p:cNvPr id="7" name="Rectangle 6"/>
          <p:cNvSpPr/>
          <p:nvPr/>
        </p:nvSpPr>
        <p:spPr>
          <a:xfrm>
            <a:off x="6868886" y="4278086"/>
            <a:ext cx="4996182" cy="5878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051932" y="267375"/>
            <a:ext cx="4750154" cy="584775"/>
          </a:xfrm>
          <a:prstGeom prst="rect">
            <a:avLst/>
          </a:prstGeom>
          <a:noFill/>
        </p:spPr>
        <p:txBody>
          <a:bodyPr wrap="square" rtlCol="0">
            <a:spAutoFit/>
          </a:bodyPr>
          <a:lstStyle/>
          <a:p>
            <a:pPr algn="ctr"/>
            <a:r>
              <a:rPr lang="en-US" sz="3200" b="1" dirty="0">
                <a:solidFill>
                  <a:srgbClr val="0000FF"/>
                </a:solidFill>
                <a:latin typeface="+mj-lt"/>
                <a:ea typeface="+mj-ea"/>
                <a:cs typeface="+mj-cs"/>
              </a:rPr>
              <a:t>Dispatcher - forward</a:t>
            </a:r>
            <a:endParaRPr lang="en-IN" sz="3200" b="1" dirty="0">
              <a:solidFill>
                <a:srgbClr val="0000FF"/>
              </a:solidFill>
              <a:latin typeface="+mj-lt"/>
              <a:ea typeface="+mj-ea"/>
              <a:cs typeface="+mj-cs"/>
            </a:endParaRPr>
          </a:p>
        </p:txBody>
      </p:sp>
      <p:sp>
        <p:nvSpPr>
          <p:cNvPr id="10" name="TextBox 9"/>
          <p:cNvSpPr txBox="1"/>
          <p:nvPr/>
        </p:nvSpPr>
        <p:spPr>
          <a:xfrm>
            <a:off x="6760028" y="267375"/>
            <a:ext cx="5105039" cy="584775"/>
          </a:xfrm>
          <a:prstGeom prst="rect">
            <a:avLst/>
          </a:prstGeom>
          <a:noFill/>
        </p:spPr>
        <p:txBody>
          <a:bodyPr wrap="square" rtlCol="0">
            <a:spAutoFit/>
          </a:bodyPr>
          <a:lstStyle/>
          <a:p>
            <a:pPr algn="ctr"/>
            <a:r>
              <a:rPr lang="en-US" sz="3200" b="1" dirty="0">
                <a:solidFill>
                  <a:srgbClr val="0000FF"/>
                </a:solidFill>
                <a:latin typeface="+mj-lt"/>
                <a:ea typeface="+mj-ea"/>
                <a:cs typeface="+mj-cs"/>
              </a:rPr>
              <a:t>Dispatcher - </a:t>
            </a:r>
            <a:r>
              <a:rPr lang="en-US" sz="3200" b="1" dirty="0" smtClean="0">
                <a:solidFill>
                  <a:srgbClr val="0000FF"/>
                </a:solidFill>
                <a:latin typeface="+mj-lt"/>
                <a:ea typeface="+mj-ea"/>
                <a:cs typeface="+mj-cs"/>
              </a:rPr>
              <a:t>include</a:t>
            </a:r>
            <a:endParaRPr lang="en-IN" sz="3200" b="1" dirty="0">
              <a:solidFill>
                <a:srgbClr val="0000FF"/>
              </a:solidFill>
              <a:latin typeface="+mj-lt"/>
              <a:ea typeface="+mj-ea"/>
              <a:cs typeface="+mj-cs"/>
            </a:endParaRPr>
          </a:p>
        </p:txBody>
      </p:sp>
      <p:pic>
        <p:nvPicPr>
          <p:cNvPr id="12" name="Picture 11"/>
          <p:cNvPicPr>
            <a:picLocks noChangeAspect="1"/>
          </p:cNvPicPr>
          <p:nvPr/>
        </p:nvPicPr>
        <p:blipFill rotWithShape="1">
          <a:blip r:embed="rId3"/>
          <a:srcRect t="51828"/>
          <a:stretch/>
        </p:blipFill>
        <p:spPr>
          <a:xfrm>
            <a:off x="1051932" y="3744686"/>
            <a:ext cx="4750154" cy="2708699"/>
          </a:xfrm>
          <a:prstGeom prst="rect">
            <a:avLst/>
          </a:prstGeom>
        </p:spPr>
      </p:pic>
    </p:spTree>
    <p:extLst>
      <p:ext uri="{BB962C8B-B14F-4D97-AF65-F5344CB8AC3E}">
        <p14:creationId xmlns:p14="http://schemas.microsoft.com/office/powerpoint/2010/main" val="370329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Session Tracking</a:t>
            </a:r>
            <a:endParaRPr lang="en-IN" sz="3200" b="1" dirty="0">
              <a:solidFill>
                <a:srgbClr val="0000FF"/>
              </a:solidFill>
            </a:endParaRPr>
          </a:p>
        </p:txBody>
      </p:sp>
      <p:sp>
        <p:nvSpPr>
          <p:cNvPr id="3" name="Content Placeholder 2"/>
          <p:cNvSpPr>
            <a:spLocks noGrp="1"/>
          </p:cNvSpPr>
          <p:nvPr>
            <p:ph idx="1"/>
          </p:nvPr>
        </p:nvSpPr>
        <p:spPr>
          <a:xfrm>
            <a:off x="1022555" y="1204747"/>
            <a:ext cx="5922531" cy="3986091"/>
          </a:xfrm>
        </p:spPr>
        <p:txBody>
          <a:bodyPr wrap="square">
            <a:spAutoFit/>
          </a:bodyPr>
          <a:lstStyle/>
          <a:p>
            <a:pPr marL="0" indent="0" algn="just">
              <a:buNone/>
            </a:pPr>
            <a:r>
              <a:rPr lang="en-US" sz="2400" b="1" dirty="0"/>
              <a:t>Session Tracking</a:t>
            </a:r>
            <a:r>
              <a:rPr lang="en-US" sz="2400" dirty="0"/>
              <a:t> is a way to maintain state (data) of an user. It is also known as </a:t>
            </a:r>
            <a:r>
              <a:rPr lang="en-US" sz="2400" b="1" dirty="0"/>
              <a:t>session management</a:t>
            </a:r>
            <a:r>
              <a:rPr lang="en-US" sz="2400" dirty="0"/>
              <a:t> in servlet</a:t>
            </a:r>
            <a:r>
              <a:rPr lang="en-US" sz="2400" dirty="0" smtClean="0"/>
              <a:t>. It </a:t>
            </a:r>
            <a:r>
              <a:rPr lang="en-US" sz="2400" dirty="0"/>
              <a:t>is used to recognize the particular user</a:t>
            </a:r>
            <a:r>
              <a:rPr lang="en-US" sz="2400" dirty="0" smtClean="0"/>
              <a:t>.</a:t>
            </a:r>
          </a:p>
          <a:p>
            <a:pPr marL="0" indent="0">
              <a:buNone/>
            </a:pPr>
            <a:r>
              <a:rPr lang="en-US" sz="2400" dirty="0" smtClean="0"/>
              <a:t>Session Tracking Techniques</a:t>
            </a:r>
          </a:p>
          <a:p>
            <a:pPr>
              <a:buFont typeface="Wingdings" panose="05000000000000000000" pitchFamily="2" charset="2"/>
              <a:buChar char="Ø"/>
            </a:pPr>
            <a:r>
              <a:rPr lang="en-US" sz="2400" dirty="0" err="1" smtClean="0"/>
              <a:t>HttpSession</a:t>
            </a:r>
            <a:endParaRPr lang="en-US" sz="2400" dirty="0"/>
          </a:p>
          <a:p>
            <a:pPr>
              <a:buFont typeface="Wingdings" panose="05000000000000000000" pitchFamily="2" charset="2"/>
              <a:buChar char="Ø"/>
            </a:pPr>
            <a:r>
              <a:rPr lang="en-US" sz="2400" dirty="0" smtClean="0"/>
              <a:t>Cookies</a:t>
            </a:r>
          </a:p>
          <a:p>
            <a:pPr>
              <a:buFont typeface="Wingdings" panose="05000000000000000000" pitchFamily="2" charset="2"/>
              <a:buChar char="Ø"/>
            </a:pPr>
            <a:r>
              <a:rPr lang="en-US" sz="2400" dirty="0" smtClean="0"/>
              <a:t>Hidden Form </a:t>
            </a:r>
            <a:r>
              <a:rPr lang="en-US" sz="2400" dirty="0" smtClean="0"/>
              <a:t>Field</a:t>
            </a:r>
          </a:p>
          <a:p>
            <a:pPr>
              <a:buFont typeface="Wingdings" panose="05000000000000000000" pitchFamily="2" charset="2"/>
              <a:buChar char="Ø"/>
            </a:pPr>
            <a:r>
              <a:rPr lang="en-US" sz="2400" dirty="0" smtClean="0"/>
              <a:t>URL </a:t>
            </a:r>
            <a:r>
              <a:rPr lang="en-US" sz="2400" dirty="0" smtClean="0"/>
              <a:t>Rewriting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6" name="Picture 2" descr="session tra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503" y="840694"/>
            <a:ext cx="4727633" cy="321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75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Cookie</a:t>
            </a:r>
            <a:endParaRPr lang="en-IN" sz="3200" b="1" dirty="0">
              <a:solidFill>
                <a:srgbClr val="0000FF"/>
              </a:solidFill>
            </a:endParaRPr>
          </a:p>
        </p:txBody>
      </p:sp>
      <p:sp>
        <p:nvSpPr>
          <p:cNvPr id="2" name="Rectangle 1"/>
          <p:cNvSpPr/>
          <p:nvPr/>
        </p:nvSpPr>
        <p:spPr>
          <a:xfrm>
            <a:off x="1045027" y="894193"/>
            <a:ext cx="10482943" cy="4601260"/>
          </a:xfrm>
          <a:prstGeom prst="rect">
            <a:avLst/>
          </a:prstGeom>
        </p:spPr>
        <p:txBody>
          <a:bodyPr wrap="square">
            <a:spAutoFit/>
          </a:bodyPr>
          <a:lstStyle/>
          <a:p>
            <a:pPr algn="just"/>
            <a:r>
              <a:rPr lang="en-US" sz="2400" dirty="0">
                <a:solidFill>
                  <a:srgbClr val="2B2A29"/>
                </a:solidFill>
              </a:rPr>
              <a:t>A </a:t>
            </a:r>
            <a:r>
              <a:rPr lang="en-US" sz="2400" b="1" dirty="0">
                <a:solidFill>
                  <a:srgbClr val="2B2A29"/>
                </a:solidFill>
              </a:rPr>
              <a:t>cookie</a:t>
            </a:r>
            <a:r>
              <a:rPr lang="en-US" sz="2400" dirty="0">
                <a:solidFill>
                  <a:srgbClr val="2B2A29"/>
                </a:solidFill>
              </a:rPr>
              <a:t> is a </a:t>
            </a:r>
            <a:r>
              <a:rPr lang="en-US" sz="2400" b="1" i="1" dirty="0">
                <a:solidFill>
                  <a:srgbClr val="0000FF"/>
                </a:solidFill>
              </a:rPr>
              <a:t>small</a:t>
            </a:r>
            <a:r>
              <a:rPr lang="en-US" sz="2400" dirty="0">
                <a:solidFill>
                  <a:srgbClr val="2B2A29"/>
                </a:solidFill>
              </a:rPr>
              <a:t> </a:t>
            </a:r>
            <a:r>
              <a:rPr lang="en-US" sz="2400" b="1" i="1" dirty="0">
                <a:solidFill>
                  <a:srgbClr val="0000FF"/>
                </a:solidFill>
              </a:rPr>
              <a:t>piece</a:t>
            </a:r>
            <a:r>
              <a:rPr lang="en-US" sz="2400" dirty="0">
                <a:solidFill>
                  <a:srgbClr val="2B2A29"/>
                </a:solidFill>
              </a:rPr>
              <a:t> of </a:t>
            </a:r>
            <a:r>
              <a:rPr lang="en-US" sz="2400" b="1" i="1" dirty="0">
                <a:solidFill>
                  <a:srgbClr val="0000FF"/>
                </a:solidFill>
              </a:rPr>
              <a:t>information</a:t>
            </a:r>
            <a:r>
              <a:rPr lang="en-US" sz="2400" dirty="0">
                <a:solidFill>
                  <a:srgbClr val="2B2A29"/>
                </a:solidFill>
              </a:rPr>
              <a:t> that is persisted between the multiple client requests.</a:t>
            </a:r>
          </a:p>
          <a:p>
            <a:pPr algn="just"/>
            <a:r>
              <a:rPr lang="en-US" sz="2400" dirty="0">
                <a:solidFill>
                  <a:srgbClr val="2B2A29"/>
                </a:solidFill>
              </a:rPr>
              <a:t>A cookie has a </a:t>
            </a:r>
            <a:r>
              <a:rPr lang="en-US" sz="2400" b="1" i="1" dirty="0">
                <a:solidFill>
                  <a:srgbClr val="0000FF"/>
                </a:solidFill>
              </a:rPr>
              <a:t>name</a:t>
            </a:r>
            <a:r>
              <a:rPr lang="en-US" sz="2400" dirty="0">
                <a:solidFill>
                  <a:srgbClr val="2B2A29"/>
                </a:solidFill>
              </a:rPr>
              <a:t>, a single </a:t>
            </a:r>
            <a:r>
              <a:rPr lang="en-US" sz="2400" b="1" i="1" dirty="0">
                <a:solidFill>
                  <a:srgbClr val="0000FF"/>
                </a:solidFill>
              </a:rPr>
              <a:t>value</a:t>
            </a:r>
            <a:r>
              <a:rPr lang="en-US" sz="2400" dirty="0">
                <a:solidFill>
                  <a:srgbClr val="2B2A29"/>
                </a:solidFill>
              </a:rPr>
              <a:t>, and optional attributes such as a comment, </a:t>
            </a:r>
            <a:r>
              <a:rPr lang="en-US" sz="2400" b="1" i="1" dirty="0">
                <a:solidFill>
                  <a:srgbClr val="0000FF"/>
                </a:solidFill>
              </a:rPr>
              <a:t>path</a:t>
            </a:r>
            <a:r>
              <a:rPr lang="en-US" sz="2400" dirty="0">
                <a:solidFill>
                  <a:srgbClr val="2B2A29"/>
                </a:solidFill>
              </a:rPr>
              <a:t> and </a:t>
            </a:r>
            <a:r>
              <a:rPr lang="en-US" sz="2400" b="1" i="1" dirty="0">
                <a:solidFill>
                  <a:srgbClr val="0000FF"/>
                </a:solidFill>
              </a:rPr>
              <a:t>domain</a:t>
            </a:r>
            <a:r>
              <a:rPr lang="en-US" sz="2400" dirty="0">
                <a:solidFill>
                  <a:srgbClr val="2B2A29"/>
                </a:solidFill>
              </a:rPr>
              <a:t> qualifiers, a maximum </a:t>
            </a:r>
            <a:r>
              <a:rPr lang="en-US" sz="2400" b="1" i="1" dirty="0">
                <a:solidFill>
                  <a:srgbClr val="0000FF"/>
                </a:solidFill>
              </a:rPr>
              <a:t>age</a:t>
            </a:r>
            <a:r>
              <a:rPr lang="en-US" sz="2400" dirty="0">
                <a:solidFill>
                  <a:srgbClr val="2B2A29"/>
                </a:solidFill>
              </a:rPr>
              <a:t>, and a </a:t>
            </a:r>
            <a:r>
              <a:rPr lang="en-US" sz="2400" b="1" i="1" dirty="0">
                <a:solidFill>
                  <a:srgbClr val="0000FF"/>
                </a:solidFill>
              </a:rPr>
              <a:t>version</a:t>
            </a:r>
            <a:r>
              <a:rPr lang="en-US" sz="2400" dirty="0">
                <a:solidFill>
                  <a:srgbClr val="2B2A29"/>
                </a:solidFill>
              </a:rPr>
              <a:t> </a:t>
            </a:r>
            <a:r>
              <a:rPr lang="en-US" sz="2400" b="1" i="1" dirty="0">
                <a:solidFill>
                  <a:srgbClr val="0000FF"/>
                </a:solidFill>
              </a:rPr>
              <a:t>number</a:t>
            </a:r>
            <a:r>
              <a:rPr lang="en-US" sz="2400" dirty="0" smtClean="0">
                <a:solidFill>
                  <a:srgbClr val="2B2A29"/>
                </a:solidFill>
              </a:rPr>
              <a:t>.</a:t>
            </a:r>
          </a:p>
          <a:p>
            <a:pPr algn="just"/>
            <a:endParaRPr lang="en-US" sz="2400" dirty="0" smtClean="0">
              <a:solidFill>
                <a:srgbClr val="2B2A29"/>
              </a:solidFill>
            </a:endParaRPr>
          </a:p>
          <a:p>
            <a:pPr algn="just"/>
            <a:r>
              <a:rPr lang="en-US" sz="2400" b="1" i="1" dirty="0">
                <a:solidFill>
                  <a:srgbClr val="0000FF"/>
                </a:solidFill>
              </a:rPr>
              <a:t>Types</a:t>
            </a:r>
            <a:r>
              <a:rPr lang="en-US" sz="2400" dirty="0" smtClean="0">
                <a:solidFill>
                  <a:srgbClr val="2B2A29"/>
                </a:solidFill>
              </a:rPr>
              <a:t>:</a:t>
            </a:r>
          </a:p>
          <a:p>
            <a:pPr marL="457200" indent="-457200" algn="just">
              <a:spcAft>
                <a:spcPts val="600"/>
              </a:spcAft>
              <a:buAutoNum type="arabicPeriod"/>
            </a:pPr>
            <a:r>
              <a:rPr lang="en-US" sz="2400" b="1" i="1" dirty="0">
                <a:solidFill>
                  <a:srgbClr val="0000FF"/>
                </a:solidFill>
              </a:rPr>
              <a:t>Non-persistent</a:t>
            </a:r>
            <a:r>
              <a:rPr lang="en-US" sz="2400" dirty="0" smtClean="0">
                <a:solidFill>
                  <a:srgbClr val="2B2A29"/>
                </a:solidFill>
              </a:rPr>
              <a:t> </a:t>
            </a:r>
            <a:r>
              <a:rPr lang="en-US" sz="2400" b="1" i="1" dirty="0">
                <a:solidFill>
                  <a:srgbClr val="0000FF"/>
                </a:solidFill>
              </a:rPr>
              <a:t>cookie</a:t>
            </a:r>
            <a:r>
              <a:rPr lang="en-US" sz="2400" dirty="0" smtClean="0">
                <a:solidFill>
                  <a:srgbClr val="2B2A29"/>
                </a:solidFill>
              </a:rPr>
              <a:t> </a:t>
            </a:r>
            <a:r>
              <a:rPr lang="en-US" sz="2400" dirty="0">
                <a:solidFill>
                  <a:srgbClr val="2B2A29"/>
                </a:solidFill>
              </a:rPr>
              <a:t>- It is valid for single session only. It is removed each time when user closes the </a:t>
            </a:r>
            <a:r>
              <a:rPr lang="en-US" sz="2400" dirty="0" smtClean="0">
                <a:solidFill>
                  <a:srgbClr val="2B2A29"/>
                </a:solidFill>
              </a:rPr>
              <a:t>browser.</a:t>
            </a:r>
          </a:p>
          <a:p>
            <a:pPr marL="457200" indent="-457200" algn="just">
              <a:buAutoNum type="arabicPeriod"/>
            </a:pPr>
            <a:r>
              <a:rPr lang="en-US" sz="2400" b="1" i="1" dirty="0">
                <a:solidFill>
                  <a:srgbClr val="0000FF"/>
                </a:solidFill>
              </a:rPr>
              <a:t>Persistent</a:t>
            </a:r>
            <a:r>
              <a:rPr lang="en-US" sz="2400" dirty="0" smtClean="0">
                <a:solidFill>
                  <a:srgbClr val="2B2A29"/>
                </a:solidFill>
              </a:rPr>
              <a:t> </a:t>
            </a:r>
            <a:r>
              <a:rPr lang="en-US" sz="2400" b="1" i="1" dirty="0">
                <a:solidFill>
                  <a:srgbClr val="0000FF"/>
                </a:solidFill>
              </a:rPr>
              <a:t>cookie</a:t>
            </a:r>
            <a:r>
              <a:rPr lang="en-US" sz="2400" dirty="0" smtClean="0">
                <a:solidFill>
                  <a:srgbClr val="2B2A29"/>
                </a:solidFill>
              </a:rPr>
              <a:t> </a:t>
            </a:r>
            <a:r>
              <a:rPr lang="en-US" sz="2400" dirty="0">
                <a:solidFill>
                  <a:srgbClr val="2B2A29"/>
                </a:solidFill>
              </a:rPr>
              <a:t>- It is valid for multiple session . It is not removed each time when user closes the browser. It is removed only if user logout or </a:t>
            </a:r>
            <a:r>
              <a:rPr lang="en-US" sz="2400" dirty="0" err="1">
                <a:solidFill>
                  <a:srgbClr val="2B2A29"/>
                </a:solidFill>
              </a:rPr>
              <a:t>signout</a:t>
            </a:r>
            <a:r>
              <a:rPr lang="en-US" sz="2400" dirty="0" smtClean="0">
                <a:solidFill>
                  <a:srgbClr val="2B2A29"/>
                </a:solidFill>
              </a:rPr>
              <a:t>.</a:t>
            </a:r>
          </a:p>
          <a:p>
            <a:pPr marL="457200" indent="-457200" algn="just">
              <a:buAutoNum type="arabicPeriod"/>
            </a:pPr>
            <a:endParaRPr lang="en-US" sz="2400" b="0" i="0" dirty="0">
              <a:solidFill>
                <a:srgbClr val="2B2A29"/>
              </a:solidFill>
              <a:effectLst/>
            </a:endParaRPr>
          </a:p>
        </p:txBody>
      </p:sp>
    </p:spTree>
    <p:extLst>
      <p:ext uri="{BB962C8B-B14F-4D97-AF65-F5344CB8AC3E}">
        <p14:creationId xmlns:p14="http://schemas.microsoft.com/office/powerpoint/2010/main" val="283873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Rectangle 2"/>
          <p:cNvSpPr/>
          <p:nvPr/>
        </p:nvSpPr>
        <p:spPr>
          <a:xfrm>
            <a:off x="1077686" y="831894"/>
            <a:ext cx="9991342" cy="2677656"/>
          </a:xfrm>
          <a:prstGeom prst="rect">
            <a:avLst/>
          </a:prstGeom>
        </p:spPr>
        <p:txBody>
          <a:bodyPr wrap="square">
            <a:spAutoFit/>
          </a:bodyPr>
          <a:lstStyle/>
          <a:p>
            <a:r>
              <a:rPr lang="en-US" sz="2400" b="1" i="1" dirty="0">
                <a:solidFill>
                  <a:srgbClr val="0000FF"/>
                </a:solidFill>
              </a:rPr>
              <a:t>Advantage</a:t>
            </a:r>
            <a:r>
              <a:rPr lang="en-US" sz="2400" dirty="0">
                <a:solidFill>
                  <a:srgbClr val="1D1D27"/>
                </a:solidFill>
              </a:rPr>
              <a:t> </a:t>
            </a:r>
            <a:r>
              <a:rPr lang="en-US" sz="2400" b="1" i="1" dirty="0">
                <a:solidFill>
                  <a:srgbClr val="0000FF"/>
                </a:solidFill>
              </a:rPr>
              <a:t>of</a:t>
            </a:r>
            <a:r>
              <a:rPr lang="en-US" sz="2400" dirty="0">
                <a:solidFill>
                  <a:srgbClr val="1D1D27"/>
                </a:solidFill>
              </a:rPr>
              <a:t> </a:t>
            </a:r>
            <a:r>
              <a:rPr lang="en-US" sz="2400" b="1" i="1" dirty="0">
                <a:solidFill>
                  <a:srgbClr val="0000FF"/>
                </a:solidFill>
              </a:rPr>
              <a:t>Cookies</a:t>
            </a:r>
          </a:p>
          <a:p>
            <a:pPr>
              <a:buFont typeface="+mj-lt"/>
              <a:buAutoNum type="arabicPeriod"/>
            </a:pPr>
            <a:r>
              <a:rPr lang="en-US" sz="2400" dirty="0">
                <a:solidFill>
                  <a:srgbClr val="2B2A29"/>
                </a:solidFill>
              </a:rPr>
              <a:t>Simplest technique of maintaining the state.</a:t>
            </a:r>
          </a:p>
          <a:p>
            <a:pPr>
              <a:buFont typeface="+mj-lt"/>
              <a:buAutoNum type="arabicPeriod"/>
            </a:pPr>
            <a:r>
              <a:rPr lang="en-US" sz="2400" dirty="0">
                <a:solidFill>
                  <a:srgbClr val="2B2A29"/>
                </a:solidFill>
              </a:rPr>
              <a:t>Cookies are maintained at client side</a:t>
            </a:r>
            <a:r>
              <a:rPr lang="en-US" sz="2400" dirty="0" smtClean="0">
                <a:solidFill>
                  <a:srgbClr val="2B2A29"/>
                </a:solidFill>
              </a:rPr>
              <a:t>.</a:t>
            </a:r>
          </a:p>
          <a:p>
            <a:endParaRPr lang="en-US" sz="2400" dirty="0">
              <a:solidFill>
                <a:srgbClr val="2B2A29"/>
              </a:solidFill>
            </a:endParaRPr>
          </a:p>
          <a:p>
            <a:r>
              <a:rPr lang="en-US" sz="2400" b="1" i="1" dirty="0">
                <a:solidFill>
                  <a:srgbClr val="0000FF"/>
                </a:solidFill>
              </a:rPr>
              <a:t>Disadvantage</a:t>
            </a:r>
            <a:r>
              <a:rPr lang="en-US" sz="2400" dirty="0">
                <a:solidFill>
                  <a:srgbClr val="1D1D27"/>
                </a:solidFill>
              </a:rPr>
              <a:t> </a:t>
            </a:r>
            <a:r>
              <a:rPr lang="en-US" sz="2400" b="1" i="1" dirty="0">
                <a:solidFill>
                  <a:srgbClr val="0000FF"/>
                </a:solidFill>
              </a:rPr>
              <a:t>of</a:t>
            </a:r>
            <a:r>
              <a:rPr lang="en-US" sz="2400" dirty="0">
                <a:solidFill>
                  <a:srgbClr val="1D1D27"/>
                </a:solidFill>
              </a:rPr>
              <a:t> </a:t>
            </a:r>
            <a:r>
              <a:rPr lang="en-US" sz="2400" b="1" i="1" dirty="0">
                <a:solidFill>
                  <a:srgbClr val="0000FF"/>
                </a:solidFill>
              </a:rPr>
              <a:t>Cookies</a:t>
            </a:r>
          </a:p>
          <a:p>
            <a:pPr>
              <a:buFont typeface="+mj-lt"/>
              <a:buAutoNum type="arabicPeriod"/>
            </a:pPr>
            <a:r>
              <a:rPr lang="en-US" sz="2400" dirty="0">
                <a:solidFill>
                  <a:srgbClr val="2B2A29"/>
                </a:solidFill>
              </a:rPr>
              <a:t>It will not work if cookie is disabled from the browser.</a:t>
            </a:r>
          </a:p>
          <a:p>
            <a:pPr>
              <a:buFont typeface="+mj-lt"/>
              <a:buAutoNum type="arabicPeriod"/>
            </a:pPr>
            <a:r>
              <a:rPr lang="en-US" sz="2400" dirty="0">
                <a:solidFill>
                  <a:srgbClr val="2B2A29"/>
                </a:solidFill>
              </a:rPr>
              <a:t>Only textual information can be set in Cookie object.</a:t>
            </a:r>
            <a:endParaRPr lang="en-US" sz="2400" b="0" i="0" dirty="0">
              <a:solidFill>
                <a:srgbClr val="2B2A29"/>
              </a:solidFill>
              <a:effectLst/>
            </a:endParaRPr>
          </a:p>
        </p:txBody>
      </p:sp>
      <p:sp>
        <p:nvSpPr>
          <p:cNvPr id="5"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Cookie</a:t>
            </a:r>
            <a:endParaRPr lang="en-IN" sz="3200" b="1" dirty="0">
              <a:solidFill>
                <a:srgbClr val="0000FF"/>
              </a:solidFill>
            </a:endParaRPr>
          </a:p>
        </p:txBody>
      </p:sp>
    </p:spTree>
    <p:extLst>
      <p:ext uri="{BB962C8B-B14F-4D97-AF65-F5344CB8AC3E}">
        <p14:creationId xmlns:p14="http://schemas.microsoft.com/office/powerpoint/2010/main" val="9259364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Rectangle 2"/>
          <p:cNvSpPr/>
          <p:nvPr/>
        </p:nvSpPr>
        <p:spPr>
          <a:xfrm>
            <a:off x="1077686" y="831894"/>
            <a:ext cx="9991342" cy="4154984"/>
          </a:xfrm>
          <a:prstGeom prst="rect">
            <a:avLst/>
          </a:prstGeom>
        </p:spPr>
        <p:txBody>
          <a:bodyPr wrap="square">
            <a:spAutoFit/>
          </a:bodyPr>
          <a:lstStyle/>
          <a:p>
            <a:r>
              <a:rPr lang="en-US" sz="2400" b="1" i="1" dirty="0" smtClean="0">
                <a:solidFill>
                  <a:srgbClr val="0000FF"/>
                </a:solidFill>
              </a:rPr>
              <a:t>Creating Cookies</a:t>
            </a:r>
          </a:p>
          <a:p>
            <a:pPr>
              <a:buFont typeface="+mj-lt"/>
              <a:buAutoNum type="arabicPeriod"/>
            </a:pPr>
            <a:r>
              <a:rPr lang="en-US" sz="2400" dirty="0" smtClean="0">
                <a:solidFill>
                  <a:srgbClr val="2B2A29"/>
                </a:solidFill>
              </a:rPr>
              <a:t> Create object to the Cookie class </a:t>
            </a:r>
          </a:p>
          <a:p>
            <a:pPr>
              <a:buFont typeface="+mj-lt"/>
              <a:buAutoNum type="arabicPeriod"/>
            </a:pPr>
            <a:r>
              <a:rPr lang="en-US" sz="2400" dirty="0">
                <a:solidFill>
                  <a:srgbClr val="2B2A29"/>
                </a:solidFill>
              </a:rPr>
              <a:t> A</a:t>
            </a:r>
            <a:r>
              <a:rPr lang="en-US" sz="2400" dirty="0" smtClean="0">
                <a:solidFill>
                  <a:srgbClr val="2B2A29"/>
                </a:solidFill>
              </a:rPr>
              <a:t>dd Cookie to the response object</a:t>
            </a:r>
          </a:p>
          <a:p>
            <a:pPr>
              <a:buFont typeface="+mj-lt"/>
              <a:buAutoNum type="arabicPeriod"/>
            </a:pPr>
            <a:r>
              <a:rPr lang="en-US" sz="2400" dirty="0">
                <a:solidFill>
                  <a:srgbClr val="2B2A29"/>
                </a:solidFill>
              </a:rPr>
              <a:t> </a:t>
            </a:r>
            <a:r>
              <a:rPr lang="en-US" sz="2400" dirty="0" smtClean="0">
                <a:solidFill>
                  <a:srgbClr val="2B2A29"/>
                </a:solidFill>
              </a:rPr>
              <a:t>Use request object to access the cookie</a:t>
            </a:r>
          </a:p>
          <a:p>
            <a:pPr>
              <a:buFont typeface="+mj-lt"/>
              <a:buAutoNum type="arabicPeriod"/>
            </a:pPr>
            <a:endParaRPr lang="en-US" sz="2400" dirty="0" smtClean="0">
              <a:solidFill>
                <a:srgbClr val="2B2A29"/>
              </a:solidFill>
            </a:endParaRPr>
          </a:p>
          <a:p>
            <a:r>
              <a:rPr lang="en-US" sz="2400" b="1" i="1" dirty="0">
                <a:solidFill>
                  <a:srgbClr val="0000FF"/>
                </a:solidFill>
              </a:rPr>
              <a:t>Cookie Methods:</a:t>
            </a:r>
          </a:p>
          <a:p>
            <a:pPr marL="457200" indent="-457200">
              <a:buAutoNum type="arabicPeriod"/>
            </a:pPr>
            <a:r>
              <a:rPr lang="en-US" sz="2400" dirty="0" smtClean="0">
                <a:solidFill>
                  <a:srgbClr val="2B2A29"/>
                </a:solidFill>
              </a:rPr>
              <a:t>Creation </a:t>
            </a:r>
            <a:r>
              <a:rPr lang="en-US" sz="2400" dirty="0" smtClean="0">
                <a:solidFill>
                  <a:srgbClr val="2B2A29"/>
                </a:solidFill>
                <a:sym typeface="Wingdings" panose="05000000000000000000" pitchFamily="2" charset="2"/>
              </a:rPr>
              <a:t> </a:t>
            </a:r>
            <a:r>
              <a:rPr lang="en-US" sz="2400" dirty="0" smtClean="0">
                <a:solidFill>
                  <a:srgbClr val="2B2A29"/>
                </a:solidFill>
              </a:rPr>
              <a:t>Cookie </a:t>
            </a:r>
            <a:r>
              <a:rPr lang="en-US" sz="2400" dirty="0" err="1" smtClean="0">
                <a:solidFill>
                  <a:srgbClr val="2B2A29"/>
                </a:solidFill>
              </a:rPr>
              <a:t>obj</a:t>
            </a:r>
            <a:r>
              <a:rPr lang="en-US" sz="2400" dirty="0" smtClean="0">
                <a:solidFill>
                  <a:srgbClr val="2B2A29"/>
                </a:solidFill>
              </a:rPr>
              <a:t> </a:t>
            </a:r>
            <a:r>
              <a:rPr lang="en-US" sz="2400" dirty="0">
                <a:solidFill>
                  <a:srgbClr val="2B2A29"/>
                </a:solidFill>
              </a:rPr>
              <a:t>= new </a:t>
            </a:r>
            <a:r>
              <a:rPr lang="en-US" sz="2400" dirty="0" smtClean="0">
                <a:solidFill>
                  <a:srgbClr val="2B2A29"/>
                </a:solidFill>
              </a:rPr>
              <a:t>Cookie(</a:t>
            </a:r>
            <a:r>
              <a:rPr lang="en-US" sz="2400" dirty="0" err="1" smtClean="0">
                <a:solidFill>
                  <a:srgbClr val="2B2A29"/>
                </a:solidFill>
              </a:rPr>
              <a:t>cookiename</a:t>
            </a:r>
            <a:r>
              <a:rPr lang="en-US" sz="2400" dirty="0" smtClean="0">
                <a:solidFill>
                  <a:srgbClr val="2B2A29"/>
                </a:solidFill>
              </a:rPr>
              <a:t>, </a:t>
            </a:r>
            <a:r>
              <a:rPr lang="en-US" sz="2400" dirty="0" err="1" smtClean="0">
                <a:solidFill>
                  <a:srgbClr val="2B2A29"/>
                </a:solidFill>
              </a:rPr>
              <a:t>CookieValue</a:t>
            </a:r>
            <a:r>
              <a:rPr lang="en-US" sz="2400" dirty="0" smtClean="0">
                <a:solidFill>
                  <a:srgbClr val="2B2A29"/>
                </a:solidFill>
              </a:rPr>
              <a:t>);</a:t>
            </a:r>
          </a:p>
          <a:p>
            <a:pPr marL="457200" indent="-457200">
              <a:buAutoNum type="arabicPeriod"/>
            </a:pPr>
            <a:r>
              <a:rPr lang="en-US" sz="2400" b="0" i="0" dirty="0" smtClean="0">
                <a:solidFill>
                  <a:srgbClr val="2B2A29"/>
                </a:solidFill>
                <a:effectLst/>
              </a:rPr>
              <a:t>Send </a:t>
            </a:r>
            <a:r>
              <a:rPr lang="en-US" sz="2400" b="0" i="0" dirty="0" smtClean="0">
                <a:solidFill>
                  <a:srgbClr val="2B2A29"/>
                </a:solidFill>
                <a:effectLst/>
                <a:sym typeface="Wingdings" panose="05000000000000000000" pitchFamily="2" charset="2"/>
              </a:rPr>
              <a:t> </a:t>
            </a:r>
            <a:r>
              <a:rPr lang="en-US" sz="2400" b="0" i="0" dirty="0" err="1" smtClean="0">
                <a:solidFill>
                  <a:srgbClr val="2B2A29"/>
                </a:solidFill>
                <a:effectLst/>
                <a:sym typeface="Wingdings" panose="05000000000000000000" pitchFamily="2" charset="2"/>
              </a:rPr>
              <a:t>response.addCookie</a:t>
            </a:r>
            <a:r>
              <a:rPr lang="en-US" sz="2400" b="0" i="0" dirty="0" smtClean="0">
                <a:solidFill>
                  <a:srgbClr val="2B2A29"/>
                </a:solidFill>
                <a:effectLst/>
                <a:sym typeface="Wingdings" panose="05000000000000000000" pitchFamily="2" charset="2"/>
              </a:rPr>
              <a:t>(</a:t>
            </a:r>
            <a:r>
              <a:rPr lang="en-US" sz="2400" b="0" i="0" dirty="0" err="1" smtClean="0">
                <a:solidFill>
                  <a:srgbClr val="2B2A29"/>
                </a:solidFill>
                <a:effectLst/>
                <a:sym typeface="Wingdings" panose="05000000000000000000" pitchFamily="2" charset="2"/>
              </a:rPr>
              <a:t>obj</a:t>
            </a:r>
            <a:r>
              <a:rPr lang="en-US" sz="2400" b="0" i="0" dirty="0" smtClean="0">
                <a:solidFill>
                  <a:srgbClr val="2B2A29"/>
                </a:solidFill>
                <a:effectLst/>
                <a:sym typeface="Wingdings" panose="05000000000000000000" pitchFamily="2" charset="2"/>
              </a:rPr>
              <a:t>)</a:t>
            </a:r>
          </a:p>
          <a:p>
            <a:pPr marL="457200" indent="-457200">
              <a:buAutoNum type="arabicPeriod"/>
            </a:pPr>
            <a:r>
              <a:rPr lang="en-US" sz="2400" dirty="0" smtClean="0">
                <a:solidFill>
                  <a:srgbClr val="2B2A29"/>
                </a:solidFill>
                <a:sym typeface="Wingdings" panose="05000000000000000000" pitchFamily="2" charset="2"/>
              </a:rPr>
              <a:t>Access  </a:t>
            </a:r>
            <a:r>
              <a:rPr lang="en-US" sz="2400" dirty="0" err="1" smtClean="0">
                <a:solidFill>
                  <a:srgbClr val="2B2A29"/>
                </a:solidFill>
                <a:sym typeface="Wingdings" panose="05000000000000000000" pitchFamily="2" charset="2"/>
              </a:rPr>
              <a:t>arrObj</a:t>
            </a:r>
            <a:r>
              <a:rPr lang="en-US" sz="2400" dirty="0" smtClean="0">
                <a:solidFill>
                  <a:srgbClr val="2B2A29"/>
                </a:solidFill>
                <a:sym typeface="Wingdings" panose="05000000000000000000" pitchFamily="2" charset="2"/>
              </a:rPr>
              <a:t> = </a:t>
            </a:r>
            <a:r>
              <a:rPr lang="en-US" sz="2400" dirty="0" err="1" smtClean="0">
                <a:solidFill>
                  <a:srgbClr val="2B2A29"/>
                </a:solidFill>
                <a:sym typeface="Wingdings" panose="05000000000000000000" pitchFamily="2" charset="2"/>
              </a:rPr>
              <a:t>request.getCookies</a:t>
            </a:r>
            <a:r>
              <a:rPr lang="en-US" sz="2400" dirty="0" smtClean="0">
                <a:solidFill>
                  <a:srgbClr val="2B2A29"/>
                </a:solidFill>
                <a:sym typeface="Wingdings" panose="05000000000000000000" pitchFamily="2" charset="2"/>
              </a:rPr>
              <a:t>();</a:t>
            </a:r>
          </a:p>
          <a:p>
            <a:pPr marL="457200" indent="-457200">
              <a:buAutoNum type="arabicPeriod"/>
            </a:pPr>
            <a:r>
              <a:rPr lang="en-US" sz="2400" b="0" i="0" dirty="0" smtClean="0">
                <a:solidFill>
                  <a:srgbClr val="2B2A29"/>
                </a:solidFill>
                <a:effectLst/>
                <a:sym typeface="Wingdings" panose="05000000000000000000" pitchFamily="2" charset="2"/>
              </a:rPr>
              <a:t>Iterate the array with </a:t>
            </a:r>
            <a:r>
              <a:rPr lang="en-US" sz="2400" b="0" i="0" dirty="0" err="1" smtClean="0">
                <a:solidFill>
                  <a:srgbClr val="2B2A29"/>
                </a:solidFill>
                <a:effectLst/>
                <a:sym typeface="Wingdings" panose="05000000000000000000" pitchFamily="2" charset="2"/>
              </a:rPr>
              <a:t>getName</a:t>
            </a:r>
            <a:r>
              <a:rPr lang="en-US" sz="2400" b="0" i="0" dirty="0" smtClean="0">
                <a:solidFill>
                  <a:srgbClr val="2B2A29"/>
                </a:solidFill>
                <a:effectLst/>
                <a:sym typeface="Wingdings" panose="05000000000000000000" pitchFamily="2" charset="2"/>
              </a:rPr>
              <a:t> and </a:t>
            </a:r>
            <a:r>
              <a:rPr lang="en-US" sz="2400" b="0" i="0" dirty="0" err="1" smtClean="0">
                <a:solidFill>
                  <a:srgbClr val="2B2A29"/>
                </a:solidFill>
                <a:effectLst/>
                <a:sym typeface="Wingdings" panose="05000000000000000000" pitchFamily="2" charset="2"/>
              </a:rPr>
              <a:t>getValue</a:t>
            </a:r>
            <a:r>
              <a:rPr lang="en-US" sz="2400" b="0" i="0" dirty="0" smtClean="0">
                <a:solidFill>
                  <a:srgbClr val="2B2A29"/>
                </a:solidFill>
                <a:effectLst/>
                <a:sym typeface="Wingdings" panose="05000000000000000000" pitchFamily="2" charset="2"/>
              </a:rPr>
              <a:t> methods to retrieve the information.</a:t>
            </a:r>
            <a:endParaRPr lang="en-US" sz="2400" b="0" i="0" dirty="0">
              <a:solidFill>
                <a:srgbClr val="2B2A29"/>
              </a:solidFill>
              <a:effectLst/>
            </a:endParaRPr>
          </a:p>
        </p:txBody>
      </p:sp>
      <p:sp>
        <p:nvSpPr>
          <p:cNvPr id="5"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Cookie</a:t>
            </a:r>
            <a:endParaRPr lang="en-IN" sz="3200" b="1" dirty="0">
              <a:solidFill>
                <a:srgbClr val="0000FF"/>
              </a:solidFill>
            </a:endParaRPr>
          </a:p>
        </p:txBody>
      </p:sp>
    </p:spTree>
    <p:extLst>
      <p:ext uri="{BB962C8B-B14F-4D97-AF65-F5344CB8AC3E}">
        <p14:creationId xmlns:p14="http://schemas.microsoft.com/office/powerpoint/2010/main" val="1101245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8" y="70157"/>
            <a:ext cx="11249548" cy="629957"/>
          </a:xfrm>
        </p:spPr>
        <p:txBody>
          <a:bodyPr>
            <a:normAutofit/>
          </a:bodyPr>
          <a:lstStyle/>
          <a:p>
            <a:pPr algn="ctr"/>
            <a:r>
              <a:rPr lang="en-IN" sz="3200" b="1" dirty="0" smtClean="0">
                <a:solidFill>
                  <a:srgbClr val="0000FF"/>
                </a:solidFill>
              </a:rPr>
              <a:t>Servlet API</a:t>
            </a:r>
            <a:endParaRPr lang="en-IN" sz="3200" b="1" dirty="0">
              <a:solidFill>
                <a:srgbClr val="0000FF"/>
              </a:solidFill>
            </a:endParaRPr>
          </a:p>
        </p:txBody>
      </p:sp>
      <p:sp>
        <p:nvSpPr>
          <p:cNvPr id="3" name="Content Placeholder 2"/>
          <p:cNvSpPr>
            <a:spLocks noGrp="1"/>
          </p:cNvSpPr>
          <p:nvPr>
            <p:ph idx="1"/>
          </p:nvPr>
        </p:nvSpPr>
        <p:spPr>
          <a:xfrm>
            <a:off x="934065" y="1057264"/>
            <a:ext cx="10678843" cy="2739468"/>
          </a:xfrm>
        </p:spPr>
        <p:txBody>
          <a:bodyPr wrap="square">
            <a:spAutoFit/>
          </a:bodyPr>
          <a:lstStyle/>
          <a:p>
            <a:pPr marL="342900" indent="-342900" algn="just">
              <a:spcAft>
                <a:spcPts val="1200"/>
              </a:spcAft>
              <a:buFont typeface="Wingdings" pitchFamily="2" charset="2"/>
              <a:buChar char="Ø"/>
            </a:pPr>
            <a:r>
              <a:rPr lang="en-US" sz="2400" dirty="0"/>
              <a:t>The </a:t>
            </a:r>
            <a:r>
              <a:rPr lang="en-US" sz="2400" b="1" dirty="0" err="1">
                <a:solidFill>
                  <a:srgbClr val="0000FF"/>
                </a:solidFill>
                <a:latin typeface="+mj-lt"/>
                <a:ea typeface="+mj-ea"/>
                <a:cs typeface="+mj-cs"/>
              </a:rPr>
              <a:t>javax.servlet</a:t>
            </a:r>
            <a:r>
              <a:rPr lang="en-US" sz="2400" dirty="0"/>
              <a:t> and </a:t>
            </a:r>
            <a:r>
              <a:rPr lang="en-US" sz="2400" b="1" dirty="0" err="1">
                <a:solidFill>
                  <a:srgbClr val="0000FF"/>
                </a:solidFill>
                <a:latin typeface="+mj-lt"/>
                <a:ea typeface="+mj-ea"/>
                <a:cs typeface="+mj-cs"/>
              </a:rPr>
              <a:t>javax.servlet.http</a:t>
            </a:r>
            <a:r>
              <a:rPr lang="en-US" sz="2400" dirty="0"/>
              <a:t> packages represent interfaces and classes for servlet </a:t>
            </a:r>
            <a:r>
              <a:rPr lang="en-US" sz="2400" dirty="0" err="1"/>
              <a:t>api</a:t>
            </a:r>
            <a:r>
              <a:rPr lang="en-US" sz="2400" dirty="0" smtClean="0"/>
              <a:t>.</a:t>
            </a:r>
            <a:endParaRPr lang="en-US" sz="2400" dirty="0"/>
          </a:p>
          <a:p>
            <a:pPr marL="342900" indent="-342900" algn="just">
              <a:spcAft>
                <a:spcPts val="1200"/>
              </a:spcAft>
              <a:buFont typeface="Wingdings" pitchFamily="2" charset="2"/>
              <a:buChar char="Ø"/>
            </a:pPr>
            <a:r>
              <a:rPr lang="en-US" sz="2400" dirty="0"/>
              <a:t>The </a:t>
            </a:r>
            <a:r>
              <a:rPr lang="en-US" sz="2400" dirty="0" err="1"/>
              <a:t>javax.servlet</a:t>
            </a:r>
            <a:r>
              <a:rPr lang="en-US" sz="2400" dirty="0"/>
              <a:t> package contains many interfaces and classes that are used by the servlet or web container. These are not specific to any protocol</a:t>
            </a:r>
            <a:r>
              <a:rPr lang="en-US" sz="2400" dirty="0" smtClean="0"/>
              <a:t>.</a:t>
            </a:r>
            <a:endParaRPr lang="en-US" sz="2400" dirty="0"/>
          </a:p>
          <a:p>
            <a:pPr marL="342900" indent="-342900" algn="just">
              <a:spcAft>
                <a:spcPts val="1200"/>
              </a:spcAft>
              <a:buFont typeface="Wingdings" pitchFamily="2" charset="2"/>
              <a:buChar char="Ø"/>
            </a:pPr>
            <a:r>
              <a:rPr lang="en-US" sz="2400" dirty="0"/>
              <a:t>The </a:t>
            </a:r>
            <a:r>
              <a:rPr lang="en-US" sz="2400" dirty="0" err="1"/>
              <a:t>javax.servlet.http</a:t>
            </a:r>
            <a:r>
              <a:rPr lang="en-US" sz="2400" dirty="0"/>
              <a:t> package contains interfaces and classes that are responsible for http requests only</a:t>
            </a:r>
            <a:r>
              <a:rPr lang="en-US" sz="2400" dirty="0" smtClean="0"/>
              <a:t>.</a:t>
            </a:r>
            <a:endParaRPr lang="en-IN" sz="2400"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3786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7686" y="831894"/>
            <a:ext cx="9991342" cy="2477601"/>
          </a:xfrm>
          <a:prstGeom prst="rect">
            <a:avLst/>
          </a:prstGeom>
        </p:spPr>
        <p:txBody>
          <a:bodyPr wrap="square">
            <a:spAutoFit/>
          </a:bodyPr>
          <a:lstStyle/>
          <a:p>
            <a:r>
              <a:rPr lang="en-US" sz="2400" dirty="0" smtClean="0">
                <a:solidFill>
                  <a:srgbClr val="2B2A29"/>
                </a:solidFill>
              </a:rPr>
              <a:t>Container </a:t>
            </a:r>
            <a:r>
              <a:rPr lang="en-US" sz="2400" dirty="0">
                <a:solidFill>
                  <a:srgbClr val="2B2A29"/>
                </a:solidFill>
              </a:rPr>
              <a:t>creates a session id for each user</a:t>
            </a:r>
            <a:r>
              <a:rPr lang="en-US" sz="2400" dirty="0" smtClean="0">
                <a:solidFill>
                  <a:srgbClr val="2B2A29"/>
                </a:solidFill>
              </a:rPr>
              <a:t>. The </a:t>
            </a:r>
            <a:r>
              <a:rPr lang="en-US" sz="2400" dirty="0">
                <a:solidFill>
                  <a:srgbClr val="2B2A29"/>
                </a:solidFill>
              </a:rPr>
              <a:t>container uses this id to identify the particular user</a:t>
            </a:r>
            <a:r>
              <a:rPr lang="en-US" sz="2400" dirty="0" smtClean="0">
                <a:solidFill>
                  <a:srgbClr val="2B2A29"/>
                </a:solidFill>
              </a:rPr>
              <a:t>. An </a:t>
            </a:r>
            <a:r>
              <a:rPr lang="en-US" sz="2400" dirty="0">
                <a:solidFill>
                  <a:srgbClr val="2B2A29"/>
                </a:solidFill>
              </a:rPr>
              <a:t>object of </a:t>
            </a:r>
            <a:r>
              <a:rPr lang="en-US" sz="2400" b="1" i="1" dirty="0" err="1">
                <a:solidFill>
                  <a:srgbClr val="0000FF"/>
                </a:solidFill>
              </a:rPr>
              <a:t>HttpSession</a:t>
            </a:r>
            <a:r>
              <a:rPr lang="en-US" sz="2400" dirty="0">
                <a:solidFill>
                  <a:srgbClr val="2B2A29"/>
                </a:solidFill>
              </a:rPr>
              <a:t> can be used to perform two tasks:</a:t>
            </a:r>
          </a:p>
          <a:p>
            <a:endParaRPr lang="en-US" sz="1100" dirty="0">
              <a:solidFill>
                <a:srgbClr val="2B2A29"/>
              </a:solidFill>
            </a:endParaRPr>
          </a:p>
          <a:p>
            <a:r>
              <a:rPr lang="en-US" sz="2400" dirty="0" smtClean="0">
                <a:solidFill>
                  <a:srgbClr val="2B2A29"/>
                </a:solidFill>
              </a:rPr>
              <a:t>1. Bind </a:t>
            </a:r>
            <a:r>
              <a:rPr lang="en-US" sz="2400" dirty="0">
                <a:solidFill>
                  <a:srgbClr val="2B2A29"/>
                </a:solidFill>
              </a:rPr>
              <a:t>objects</a:t>
            </a:r>
          </a:p>
          <a:p>
            <a:r>
              <a:rPr lang="en-US" sz="2400" dirty="0" smtClean="0">
                <a:solidFill>
                  <a:srgbClr val="2B2A29"/>
                </a:solidFill>
              </a:rPr>
              <a:t>2. View </a:t>
            </a:r>
            <a:r>
              <a:rPr lang="en-US" sz="2400" dirty="0">
                <a:solidFill>
                  <a:srgbClr val="2B2A29"/>
                </a:solidFill>
              </a:rPr>
              <a:t>and manipulate information about a session, such as the session identifier, creation time, and last accessed time</a:t>
            </a:r>
            <a:r>
              <a:rPr lang="en-US" sz="2400" dirty="0" smtClean="0">
                <a:solidFill>
                  <a:srgbClr val="2B2A29"/>
                </a:solidFill>
              </a:rPr>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itle 1"/>
          <p:cNvSpPr>
            <a:spLocks noGrp="1"/>
          </p:cNvSpPr>
          <p:nvPr>
            <p:ph type="title"/>
          </p:nvPr>
        </p:nvSpPr>
        <p:spPr>
          <a:xfrm>
            <a:off x="924233" y="0"/>
            <a:ext cx="11052903" cy="629957"/>
          </a:xfrm>
        </p:spPr>
        <p:txBody>
          <a:bodyPr>
            <a:normAutofit/>
          </a:bodyPr>
          <a:lstStyle/>
          <a:p>
            <a:pPr algn="ctr"/>
            <a:r>
              <a:rPr lang="en-IN" sz="3200" b="1" dirty="0" smtClean="0">
                <a:solidFill>
                  <a:srgbClr val="0000FF"/>
                </a:solidFill>
              </a:rPr>
              <a:t>Session</a:t>
            </a:r>
            <a:endParaRPr lang="en-IN" sz="3200" b="1" dirty="0">
              <a:solidFill>
                <a:srgbClr val="0000FF"/>
              </a:solidFill>
            </a:endParaRPr>
          </a:p>
        </p:txBody>
      </p:sp>
      <p:pic>
        <p:nvPicPr>
          <p:cNvPr id="8196" name="Picture 4" descr="HttpSessio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3878882"/>
            <a:ext cx="10120539"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03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Rectangle 2"/>
          <p:cNvSpPr/>
          <p:nvPr/>
        </p:nvSpPr>
        <p:spPr>
          <a:xfrm>
            <a:off x="1077686" y="831894"/>
            <a:ext cx="9991342" cy="3046988"/>
          </a:xfrm>
          <a:prstGeom prst="rect">
            <a:avLst/>
          </a:prstGeom>
        </p:spPr>
        <p:txBody>
          <a:bodyPr wrap="square">
            <a:spAutoFit/>
          </a:bodyPr>
          <a:lstStyle/>
          <a:p>
            <a:r>
              <a:rPr lang="en-US" sz="2400" b="1" i="1" dirty="0" smtClean="0">
                <a:solidFill>
                  <a:srgbClr val="0000FF"/>
                </a:solidFill>
              </a:rPr>
              <a:t>Session Creation:</a:t>
            </a:r>
            <a:endParaRPr lang="en-US" sz="2400" b="1" i="1" dirty="0">
              <a:solidFill>
                <a:srgbClr val="0000FF"/>
              </a:solidFill>
            </a:endParaRPr>
          </a:p>
          <a:p>
            <a:pPr>
              <a:buFont typeface="+mj-lt"/>
              <a:buAutoNum type="arabicPeriod"/>
            </a:pPr>
            <a:r>
              <a:rPr lang="en-US" sz="2400" dirty="0" smtClean="0">
                <a:solidFill>
                  <a:srgbClr val="2B2A29"/>
                </a:solidFill>
              </a:rPr>
              <a:t> Create a </a:t>
            </a:r>
            <a:r>
              <a:rPr lang="en-US" sz="2400" b="1" i="1" dirty="0" err="1">
                <a:solidFill>
                  <a:srgbClr val="0000FF"/>
                </a:solidFill>
              </a:rPr>
              <a:t>HttpSession</a:t>
            </a:r>
            <a:r>
              <a:rPr lang="en-US" sz="2400" dirty="0" smtClean="0">
                <a:solidFill>
                  <a:srgbClr val="2B2A29"/>
                </a:solidFill>
              </a:rPr>
              <a:t> object</a:t>
            </a:r>
          </a:p>
          <a:p>
            <a:pPr>
              <a:buFont typeface="+mj-lt"/>
              <a:buAutoNum type="arabicPeriod"/>
            </a:pPr>
            <a:r>
              <a:rPr lang="en-US" sz="2400" dirty="0">
                <a:solidFill>
                  <a:srgbClr val="2B2A29"/>
                </a:solidFill>
              </a:rPr>
              <a:t> G</a:t>
            </a:r>
            <a:r>
              <a:rPr lang="en-US" sz="2400" dirty="0" smtClean="0">
                <a:solidFill>
                  <a:srgbClr val="2B2A29"/>
                </a:solidFill>
              </a:rPr>
              <a:t>et the current session through the request object.</a:t>
            </a:r>
          </a:p>
          <a:p>
            <a:pPr>
              <a:buFont typeface="+mj-lt"/>
              <a:buAutoNum type="arabicPeriod"/>
            </a:pPr>
            <a:r>
              <a:rPr lang="en-US" sz="2400" dirty="0">
                <a:solidFill>
                  <a:srgbClr val="2B2A29"/>
                </a:solidFill>
              </a:rPr>
              <a:t> U</a:t>
            </a:r>
            <a:r>
              <a:rPr lang="en-US" sz="2400" dirty="0" smtClean="0">
                <a:solidFill>
                  <a:srgbClr val="2B2A29"/>
                </a:solidFill>
              </a:rPr>
              <a:t>se </a:t>
            </a:r>
            <a:r>
              <a:rPr lang="en-US" sz="2400" b="1" i="1" dirty="0" err="1">
                <a:solidFill>
                  <a:srgbClr val="0000FF"/>
                </a:solidFill>
              </a:rPr>
              <a:t>setAttribute</a:t>
            </a:r>
            <a:r>
              <a:rPr lang="en-US" sz="2400" b="1" i="1" dirty="0">
                <a:solidFill>
                  <a:srgbClr val="0000FF"/>
                </a:solidFill>
              </a:rPr>
              <a:t>(id</a:t>
            </a:r>
            <a:r>
              <a:rPr lang="en-US" sz="2400" dirty="0" smtClean="0">
                <a:solidFill>
                  <a:srgbClr val="2B2A29"/>
                </a:solidFill>
              </a:rPr>
              <a:t>, </a:t>
            </a:r>
            <a:r>
              <a:rPr lang="en-US" sz="2400" b="1" i="1" dirty="0">
                <a:solidFill>
                  <a:srgbClr val="0000FF"/>
                </a:solidFill>
              </a:rPr>
              <a:t>value) </a:t>
            </a:r>
            <a:r>
              <a:rPr lang="en-US" sz="2400" dirty="0" smtClean="0">
                <a:solidFill>
                  <a:srgbClr val="2B2A29"/>
                </a:solidFill>
              </a:rPr>
              <a:t>method of session with the parameters session id and value for that.</a:t>
            </a:r>
          </a:p>
          <a:p>
            <a:pPr>
              <a:buFont typeface="+mj-lt"/>
              <a:buAutoNum type="arabicPeriod"/>
            </a:pPr>
            <a:r>
              <a:rPr lang="en-US" sz="2400" dirty="0" smtClean="0">
                <a:solidFill>
                  <a:srgbClr val="2B2A29"/>
                </a:solidFill>
              </a:rPr>
              <a:t>Use </a:t>
            </a:r>
            <a:r>
              <a:rPr lang="en-US" sz="2400" b="1" i="1" dirty="0" err="1">
                <a:solidFill>
                  <a:srgbClr val="0000FF"/>
                </a:solidFill>
              </a:rPr>
              <a:t>getAttribute</a:t>
            </a:r>
            <a:r>
              <a:rPr lang="en-US" sz="2400" b="1" i="1" dirty="0">
                <a:solidFill>
                  <a:srgbClr val="0000FF"/>
                </a:solidFill>
              </a:rPr>
              <a:t>(id)</a:t>
            </a:r>
            <a:r>
              <a:rPr lang="en-US" sz="2400" dirty="0" smtClean="0">
                <a:solidFill>
                  <a:srgbClr val="2B2A29"/>
                </a:solidFill>
              </a:rPr>
              <a:t> to access the session and convert it to the required data type.</a:t>
            </a:r>
          </a:p>
          <a:p>
            <a:pPr>
              <a:buFont typeface="+mj-lt"/>
              <a:buAutoNum type="arabicPeriod"/>
            </a:pPr>
            <a:endParaRPr lang="en-US" sz="2400" dirty="0" smtClean="0">
              <a:solidFill>
                <a:srgbClr val="2B2A29"/>
              </a:solidFill>
            </a:endParaRPr>
          </a:p>
        </p:txBody>
      </p:sp>
      <p:sp>
        <p:nvSpPr>
          <p:cNvPr id="5" name="Title 1"/>
          <p:cNvSpPr>
            <a:spLocks noGrp="1"/>
          </p:cNvSpPr>
          <p:nvPr>
            <p:ph type="title"/>
          </p:nvPr>
        </p:nvSpPr>
        <p:spPr>
          <a:xfrm>
            <a:off x="924233" y="0"/>
            <a:ext cx="11052903" cy="629957"/>
          </a:xfrm>
        </p:spPr>
        <p:txBody>
          <a:bodyPr>
            <a:normAutofit/>
          </a:bodyPr>
          <a:lstStyle/>
          <a:p>
            <a:pPr algn="ctr"/>
            <a:r>
              <a:rPr lang="en-IN" sz="3200" b="1" dirty="0" err="1" smtClean="0">
                <a:solidFill>
                  <a:srgbClr val="0000FF"/>
                </a:solidFill>
              </a:rPr>
              <a:t>HttpSession</a:t>
            </a:r>
            <a:r>
              <a:rPr lang="en-IN" sz="3200" b="1" dirty="0" smtClean="0">
                <a:solidFill>
                  <a:srgbClr val="0000FF"/>
                </a:solidFill>
              </a:rPr>
              <a:t> </a:t>
            </a:r>
            <a:endParaRPr lang="en-IN" sz="3200" b="1" dirty="0">
              <a:solidFill>
                <a:srgbClr val="0000FF"/>
              </a:solidFill>
            </a:endParaRPr>
          </a:p>
        </p:txBody>
      </p:sp>
    </p:spTree>
    <p:extLst>
      <p:ext uri="{BB962C8B-B14F-4D97-AF65-F5344CB8AC3E}">
        <p14:creationId xmlns:p14="http://schemas.microsoft.com/office/powerpoint/2010/main" val="146339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55" y="365125"/>
            <a:ext cx="11052903" cy="629957"/>
          </a:xfrm>
        </p:spPr>
        <p:txBody>
          <a:bodyPr>
            <a:normAutofit/>
          </a:bodyPr>
          <a:lstStyle/>
          <a:p>
            <a:pPr algn="ctr"/>
            <a:r>
              <a:rPr lang="en-IN" sz="3200" b="1" dirty="0" smtClean="0">
                <a:solidFill>
                  <a:srgbClr val="0000FF"/>
                </a:solidFill>
              </a:rPr>
              <a:t>Http Servlet Class</a:t>
            </a:r>
            <a:endParaRPr lang="en-IN" sz="3200" b="1" dirty="0">
              <a:solidFill>
                <a:srgbClr val="0000FF"/>
              </a:solidFill>
            </a:endParaRPr>
          </a:p>
        </p:txBody>
      </p:sp>
      <p:sp>
        <p:nvSpPr>
          <p:cNvPr id="3" name="Content Placeholder 2"/>
          <p:cNvSpPr>
            <a:spLocks noGrp="1"/>
          </p:cNvSpPr>
          <p:nvPr>
            <p:ph idx="1"/>
          </p:nvPr>
        </p:nvSpPr>
        <p:spPr>
          <a:xfrm>
            <a:off x="1091381" y="995082"/>
            <a:ext cx="10599174" cy="670953"/>
          </a:xfrm>
        </p:spPr>
        <p:txBody>
          <a:bodyPr wrap="square">
            <a:spAutoFit/>
          </a:bodyPr>
          <a:lstStyle/>
          <a:p>
            <a:pPr marL="0" indent="0" algn="just">
              <a:spcAft>
                <a:spcPts val="0"/>
              </a:spcAft>
              <a:buNone/>
            </a:pPr>
            <a:r>
              <a:rPr lang="en-US" dirty="0" smtClean="0"/>
              <a:t>The </a:t>
            </a:r>
            <a:r>
              <a:rPr lang="en-US" dirty="0" err="1"/>
              <a:t>HttpServlet</a:t>
            </a:r>
            <a:r>
              <a:rPr lang="en-US" dirty="0"/>
              <a:t> class extends the </a:t>
            </a:r>
            <a:r>
              <a:rPr lang="en-US" dirty="0" err="1"/>
              <a:t>GenericServlet</a:t>
            </a:r>
            <a:r>
              <a:rPr lang="en-US" dirty="0"/>
              <a:t> class and implements Serializable interface. It provides http specific methods such as </a:t>
            </a:r>
            <a:r>
              <a:rPr lang="en-US" dirty="0" err="1"/>
              <a:t>doGet</a:t>
            </a:r>
            <a:r>
              <a:rPr lang="en-US" dirty="0"/>
              <a:t>, </a:t>
            </a:r>
            <a:r>
              <a:rPr lang="en-US" dirty="0" err="1"/>
              <a:t>doPost</a:t>
            </a:r>
            <a:r>
              <a:rPr lang="en-US" dirty="0"/>
              <a:t>, </a:t>
            </a:r>
            <a:r>
              <a:rPr lang="en-US" dirty="0" err="1"/>
              <a:t>doHead</a:t>
            </a:r>
            <a:r>
              <a:rPr lang="en-US" dirty="0"/>
              <a:t>, </a:t>
            </a:r>
            <a:r>
              <a:rPr lang="en-US" dirty="0" err="1"/>
              <a:t>doTrace</a:t>
            </a:r>
            <a:r>
              <a:rPr lang="en-US" dirty="0"/>
              <a:t> </a:t>
            </a:r>
            <a:r>
              <a:rPr lang="en-US" dirty="0" err="1"/>
              <a:t>etc</a:t>
            </a:r>
            <a:endParaRPr lang="en-US" sz="2400"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p:cNvSpPr/>
          <p:nvPr/>
        </p:nvSpPr>
        <p:spPr>
          <a:xfrm>
            <a:off x="1165845" y="2046730"/>
            <a:ext cx="10766322" cy="3247043"/>
          </a:xfrm>
          <a:prstGeom prst="rect">
            <a:avLst/>
          </a:prstGeom>
        </p:spPr>
        <p:txBody>
          <a:bodyPr wrap="square">
            <a:spAutoFit/>
          </a:bodyPr>
          <a:lstStyle/>
          <a:p>
            <a:pPr algn="just">
              <a:spcAft>
                <a:spcPts val="1000"/>
              </a:spcAft>
              <a:buFont typeface="+mj-lt"/>
              <a:buAutoNum type="arabicPeriod"/>
            </a:pPr>
            <a:r>
              <a:rPr lang="en-US" sz="20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protected </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void </a:t>
            </a:r>
            <a:r>
              <a:rPr lang="en-US" sz="2000" b="1" dirty="0" err="1" smtClean="0">
                <a:solidFill>
                  <a:srgbClr val="0000FF"/>
                </a:solidFill>
                <a:latin typeface="Calibri" panose="020F0502020204030204" pitchFamily="34" charset="0"/>
                <a:ea typeface="Calibri" panose="020F0502020204030204" pitchFamily="34" charset="0"/>
                <a:cs typeface="Calibri" panose="020F0502020204030204" pitchFamily="34" charset="0"/>
              </a:rPr>
              <a:t>processRequest</a:t>
            </a:r>
            <a:r>
              <a:rPr lang="en-US" sz="20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HttpServletRequest</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req</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HttpServletResponse</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res)</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receives the request from the service method, and dispatches the request to the </a:t>
            </a:r>
            <a:r>
              <a:rPr lang="en-US" sz="2000" dirty="0" err="1">
                <a:solidFill>
                  <a:srgbClr val="000000"/>
                </a:solidFill>
                <a:latin typeface="Calibri" panose="020F0502020204030204" pitchFamily="34" charset="0"/>
                <a:ea typeface="Calibri" panose="020F0502020204030204" pitchFamily="34" charset="0"/>
                <a:cs typeface="Calibri" panose="020F0502020204030204" pitchFamily="34" charset="0"/>
              </a:rPr>
              <a:t>doXXX</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method depending on the incoming http request type.</a:t>
            </a:r>
          </a:p>
          <a:p>
            <a:pPr algn="just">
              <a:spcAft>
                <a:spcPts val="1000"/>
              </a:spcAft>
              <a:buFont typeface="+mj-lt"/>
              <a:buAutoNum type="arabicPeriod"/>
            </a:pP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protected void </a:t>
            </a:r>
            <a:r>
              <a:rPr lang="en-US" sz="2000" b="1" dirty="0" err="1">
                <a:solidFill>
                  <a:srgbClr val="0000FF"/>
                </a:solidFill>
                <a:latin typeface="Calibri" panose="020F0502020204030204" pitchFamily="34" charset="0"/>
                <a:ea typeface="Calibri" panose="020F0502020204030204" pitchFamily="34" charset="0"/>
                <a:cs typeface="Calibri" panose="020F0502020204030204" pitchFamily="34" charset="0"/>
              </a:rPr>
              <a:t>doGet</a:t>
            </a:r>
            <a:r>
              <a:rPr lang="en-US" sz="20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HttpServletRequest</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req</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HttpServletResponse</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res)</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handles the GET request. It is invoked by the web container.</a:t>
            </a:r>
          </a:p>
          <a:p>
            <a:pPr algn="just">
              <a:spcAft>
                <a:spcPts val="1000"/>
              </a:spcAft>
              <a:buFont typeface="+mj-lt"/>
              <a:buAutoNum type="arabicPeriod"/>
            </a:pP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protected void </a:t>
            </a:r>
            <a:r>
              <a:rPr lang="en-US" sz="2000" b="1" dirty="0" err="1">
                <a:solidFill>
                  <a:srgbClr val="0000FF"/>
                </a:solidFill>
                <a:latin typeface="Calibri" panose="020F0502020204030204" pitchFamily="34" charset="0"/>
                <a:ea typeface="Calibri" panose="020F0502020204030204" pitchFamily="34" charset="0"/>
                <a:cs typeface="Calibri" panose="020F0502020204030204" pitchFamily="34" charset="0"/>
              </a:rPr>
              <a:t>doPost</a:t>
            </a:r>
            <a:r>
              <a:rPr lang="en-US" sz="20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HttpServletRequest</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req</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HttpServletResponse</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res)</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handles the POST request. It is invoked by the web container.</a:t>
            </a:r>
          </a:p>
          <a:p>
            <a:pPr algn="just">
              <a:spcAft>
                <a:spcPts val="1000"/>
              </a:spcAft>
              <a:buFont typeface="+mj-lt"/>
              <a:buAutoNum type="arabicPeriod"/>
            </a:pP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protected void </a:t>
            </a:r>
            <a:r>
              <a:rPr lang="en-US" sz="2000" b="1" dirty="0" err="1">
                <a:solidFill>
                  <a:srgbClr val="0000FF"/>
                </a:solidFill>
                <a:latin typeface="Calibri" panose="020F0502020204030204" pitchFamily="34" charset="0"/>
                <a:ea typeface="Calibri" panose="020F0502020204030204" pitchFamily="34" charset="0"/>
                <a:cs typeface="Calibri" panose="020F0502020204030204" pitchFamily="34" charset="0"/>
              </a:rPr>
              <a:t>doHead</a:t>
            </a:r>
            <a:r>
              <a:rPr lang="en-US" sz="20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HttpServletRequest</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req</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HttpServletResponse</a:t>
            </a: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res)</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handles the HEAD request. It is invoked by the web container</a:t>
            </a:r>
            <a:r>
              <a:rPr lang="en-US" sz="20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691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55" y="0"/>
            <a:ext cx="11052903" cy="629957"/>
          </a:xfrm>
        </p:spPr>
        <p:txBody>
          <a:bodyPr>
            <a:normAutofit/>
          </a:bodyPr>
          <a:lstStyle/>
          <a:p>
            <a:pPr algn="ctr"/>
            <a:r>
              <a:rPr lang="en-IN" sz="3200" b="1" dirty="0" smtClean="0">
                <a:solidFill>
                  <a:srgbClr val="0000FF"/>
                </a:solidFill>
              </a:rPr>
              <a:t>Servlet Life Cycle</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p:cNvSpPr/>
          <p:nvPr/>
        </p:nvSpPr>
        <p:spPr>
          <a:xfrm>
            <a:off x="924232" y="995021"/>
            <a:ext cx="7195278" cy="5970865"/>
          </a:xfrm>
          <a:prstGeom prst="rect">
            <a:avLst/>
          </a:prstGeom>
        </p:spPr>
        <p:txBody>
          <a:bodyPr wrap="square">
            <a:spAutoFit/>
          </a:bodyPr>
          <a:lstStyle/>
          <a:p>
            <a:pPr algn="just">
              <a:spcAft>
                <a:spcPts val="1200"/>
              </a:spcAft>
              <a:buFont typeface="+mj-lt"/>
              <a:buAutoNum type="arabicPeriod"/>
            </a:pPr>
            <a:r>
              <a:rPr lang="en-US" b="1" dirty="0">
                <a:solidFill>
                  <a:srgbClr val="0000FF"/>
                </a:solidFill>
                <a:ea typeface="Calibri Light" panose="020F0302020204030204" pitchFamily="34" charset="0"/>
                <a:cs typeface="Calibri Light" panose="020F0302020204030204" pitchFamily="34" charset="0"/>
              </a:rPr>
              <a:t>Servlet class is </a:t>
            </a:r>
            <a:r>
              <a:rPr lang="en-US" b="1" dirty="0" smtClean="0">
                <a:solidFill>
                  <a:srgbClr val="0000FF"/>
                </a:solidFill>
                <a:ea typeface="Calibri Light" panose="020F0302020204030204" pitchFamily="34" charset="0"/>
                <a:cs typeface="Calibri Light" panose="020F0302020204030204" pitchFamily="34" charset="0"/>
              </a:rPr>
              <a:t>loaded </a:t>
            </a:r>
            <a:r>
              <a:rPr lang="en-US" dirty="0" smtClean="0">
                <a:solidFill>
                  <a:srgbClr val="000000"/>
                </a:solidFill>
                <a:ea typeface="Calibri Light" panose="020F0302020204030204" pitchFamily="34" charset="0"/>
                <a:cs typeface="Calibri Light" panose="020F0302020204030204" pitchFamily="34" charset="0"/>
              </a:rPr>
              <a:t>- </a:t>
            </a:r>
            <a:r>
              <a:rPr lang="en-US" dirty="0">
                <a:ea typeface="Calibri Light" panose="020F0302020204030204" pitchFamily="34" charset="0"/>
                <a:cs typeface="Calibri Light" panose="020F0302020204030204" pitchFamily="34" charset="0"/>
              </a:rPr>
              <a:t>The </a:t>
            </a:r>
            <a:r>
              <a:rPr lang="en-US" dirty="0" smtClean="0">
                <a:ea typeface="Calibri Light" panose="020F0302020204030204" pitchFamily="34" charset="0"/>
                <a:cs typeface="Calibri Light" panose="020F0302020204030204" pitchFamily="34" charset="0"/>
              </a:rPr>
              <a:t>class loader </a:t>
            </a:r>
            <a:r>
              <a:rPr lang="en-US" dirty="0">
                <a:ea typeface="Calibri Light" panose="020F0302020204030204" pitchFamily="34" charset="0"/>
                <a:cs typeface="Calibri Light" panose="020F0302020204030204" pitchFamily="34" charset="0"/>
              </a:rPr>
              <a:t>is responsible to load the servlet class. The servlet class is loaded when the first request for the servlet is received by the web container.</a:t>
            </a:r>
            <a:endParaRPr lang="en-US" dirty="0">
              <a:solidFill>
                <a:srgbClr val="000000"/>
              </a:solidFill>
              <a:ea typeface="Calibri Light" panose="020F0302020204030204" pitchFamily="34" charset="0"/>
              <a:cs typeface="Calibri Light" panose="020F0302020204030204" pitchFamily="34" charset="0"/>
            </a:endParaRPr>
          </a:p>
          <a:p>
            <a:pPr algn="just">
              <a:spcAft>
                <a:spcPts val="1200"/>
              </a:spcAft>
              <a:buFont typeface="+mj-lt"/>
              <a:buAutoNum type="arabicPeriod"/>
            </a:pPr>
            <a:r>
              <a:rPr lang="en-US" b="1" dirty="0">
                <a:solidFill>
                  <a:srgbClr val="0000FF"/>
                </a:solidFill>
                <a:ea typeface="Calibri Light" panose="020F0302020204030204" pitchFamily="34" charset="0"/>
                <a:cs typeface="Calibri Light" panose="020F0302020204030204" pitchFamily="34" charset="0"/>
              </a:rPr>
              <a:t>Servlet instance is created </a:t>
            </a:r>
            <a:r>
              <a:rPr lang="en-US" dirty="0" smtClean="0">
                <a:solidFill>
                  <a:srgbClr val="000000"/>
                </a:solidFill>
                <a:ea typeface="Calibri Light" panose="020F0302020204030204" pitchFamily="34" charset="0"/>
                <a:cs typeface="Calibri Light" panose="020F0302020204030204" pitchFamily="34" charset="0"/>
              </a:rPr>
              <a:t>- </a:t>
            </a:r>
            <a:r>
              <a:rPr lang="en-US" dirty="0">
                <a:ea typeface="Calibri Light" panose="020F0302020204030204" pitchFamily="34" charset="0"/>
                <a:cs typeface="Calibri Light" panose="020F0302020204030204" pitchFamily="34" charset="0"/>
              </a:rPr>
              <a:t>The web container creates the instance of a servlet after loading the servlet class. The servlet instance is created only once in the servlet life cycle.</a:t>
            </a:r>
            <a:endParaRPr lang="en-US" dirty="0">
              <a:solidFill>
                <a:srgbClr val="000000"/>
              </a:solidFill>
              <a:ea typeface="Calibri Light" panose="020F0302020204030204" pitchFamily="34" charset="0"/>
              <a:cs typeface="Calibri Light" panose="020F0302020204030204" pitchFamily="34" charset="0"/>
            </a:endParaRPr>
          </a:p>
          <a:p>
            <a:pPr algn="just">
              <a:spcAft>
                <a:spcPts val="1200"/>
              </a:spcAft>
              <a:buFont typeface="+mj-lt"/>
              <a:buAutoNum type="arabicPeriod"/>
            </a:pPr>
            <a:r>
              <a:rPr lang="en-US" b="1" dirty="0" err="1">
                <a:solidFill>
                  <a:srgbClr val="0000FF"/>
                </a:solidFill>
                <a:ea typeface="Calibri Light" panose="020F0302020204030204" pitchFamily="34" charset="0"/>
                <a:cs typeface="Calibri Light" panose="020F0302020204030204" pitchFamily="34" charset="0"/>
              </a:rPr>
              <a:t>init</a:t>
            </a:r>
            <a:r>
              <a:rPr lang="en-US" b="1" dirty="0">
                <a:solidFill>
                  <a:srgbClr val="0000FF"/>
                </a:solidFill>
                <a:ea typeface="Calibri Light" panose="020F0302020204030204" pitchFamily="34" charset="0"/>
                <a:cs typeface="Calibri Light" panose="020F0302020204030204" pitchFamily="34" charset="0"/>
              </a:rPr>
              <a:t> method is invoked </a:t>
            </a:r>
            <a:r>
              <a:rPr lang="en-US" dirty="0" smtClean="0">
                <a:solidFill>
                  <a:srgbClr val="000000"/>
                </a:solidFill>
                <a:ea typeface="Calibri Light" panose="020F0302020204030204" pitchFamily="34" charset="0"/>
                <a:cs typeface="Calibri Light" panose="020F0302020204030204" pitchFamily="34" charset="0"/>
              </a:rPr>
              <a:t>- </a:t>
            </a:r>
            <a:r>
              <a:rPr lang="en-US" dirty="0">
                <a:ea typeface="Calibri Light" panose="020F0302020204030204" pitchFamily="34" charset="0"/>
                <a:cs typeface="Calibri Light" panose="020F0302020204030204" pitchFamily="34" charset="0"/>
              </a:rPr>
              <a:t>The web container calls the </a:t>
            </a:r>
            <a:r>
              <a:rPr lang="en-US" dirty="0" err="1">
                <a:ea typeface="Calibri Light" panose="020F0302020204030204" pitchFamily="34" charset="0"/>
                <a:cs typeface="Calibri Light" panose="020F0302020204030204" pitchFamily="34" charset="0"/>
              </a:rPr>
              <a:t>init</a:t>
            </a:r>
            <a:r>
              <a:rPr lang="en-US" dirty="0">
                <a:ea typeface="Calibri Light" panose="020F0302020204030204" pitchFamily="34" charset="0"/>
                <a:cs typeface="Calibri Light" panose="020F0302020204030204" pitchFamily="34" charset="0"/>
              </a:rPr>
              <a:t> method only once after creating the servlet instance. The </a:t>
            </a:r>
            <a:r>
              <a:rPr lang="en-US" dirty="0" err="1">
                <a:ea typeface="Calibri Light" panose="020F0302020204030204" pitchFamily="34" charset="0"/>
                <a:cs typeface="Calibri Light" panose="020F0302020204030204" pitchFamily="34" charset="0"/>
              </a:rPr>
              <a:t>init</a:t>
            </a:r>
            <a:r>
              <a:rPr lang="en-US" dirty="0">
                <a:ea typeface="Calibri Light" panose="020F0302020204030204" pitchFamily="34" charset="0"/>
                <a:cs typeface="Calibri Light" panose="020F0302020204030204" pitchFamily="34" charset="0"/>
              </a:rPr>
              <a:t> method is used to initialize the servlet. It is the life cycle method of the </a:t>
            </a:r>
            <a:r>
              <a:rPr lang="en-US" dirty="0" err="1">
                <a:ea typeface="Calibri Light" panose="020F0302020204030204" pitchFamily="34" charset="0"/>
                <a:cs typeface="Calibri Light" panose="020F0302020204030204" pitchFamily="34" charset="0"/>
              </a:rPr>
              <a:t>javax.servlet.Servlet</a:t>
            </a:r>
            <a:r>
              <a:rPr lang="en-US" dirty="0">
                <a:ea typeface="Calibri Light" panose="020F0302020204030204" pitchFamily="34" charset="0"/>
                <a:cs typeface="Calibri Light" panose="020F0302020204030204" pitchFamily="34" charset="0"/>
              </a:rPr>
              <a:t> interface</a:t>
            </a:r>
            <a:endParaRPr lang="en-US" dirty="0">
              <a:solidFill>
                <a:srgbClr val="000000"/>
              </a:solidFill>
              <a:ea typeface="Calibri Light" panose="020F0302020204030204" pitchFamily="34" charset="0"/>
              <a:cs typeface="Calibri Light" panose="020F0302020204030204" pitchFamily="34" charset="0"/>
            </a:endParaRPr>
          </a:p>
          <a:p>
            <a:pPr algn="just">
              <a:spcAft>
                <a:spcPts val="1200"/>
              </a:spcAft>
              <a:buFont typeface="+mj-lt"/>
              <a:buAutoNum type="arabicPeriod"/>
            </a:pPr>
            <a:r>
              <a:rPr lang="en-US" b="1" dirty="0">
                <a:solidFill>
                  <a:srgbClr val="0000FF"/>
                </a:solidFill>
                <a:ea typeface="Calibri Light" panose="020F0302020204030204" pitchFamily="34" charset="0"/>
                <a:cs typeface="Calibri Light" panose="020F0302020204030204" pitchFamily="34" charset="0"/>
              </a:rPr>
              <a:t>service method is invoked </a:t>
            </a:r>
            <a:r>
              <a:rPr lang="en-US" dirty="0" smtClean="0">
                <a:solidFill>
                  <a:srgbClr val="000000"/>
                </a:solidFill>
                <a:ea typeface="Calibri Light" panose="020F0302020204030204" pitchFamily="34" charset="0"/>
                <a:cs typeface="Calibri Light" panose="020F0302020204030204" pitchFamily="34" charset="0"/>
              </a:rPr>
              <a:t>- </a:t>
            </a:r>
            <a:r>
              <a:rPr lang="en-US" dirty="0">
                <a:ea typeface="Calibri Light" panose="020F0302020204030204" pitchFamily="34" charset="0"/>
                <a:cs typeface="Calibri Light" panose="020F0302020204030204" pitchFamily="34" charset="0"/>
              </a:rPr>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a:t>
            </a:r>
            <a:endParaRPr lang="en-US" dirty="0">
              <a:solidFill>
                <a:srgbClr val="000000"/>
              </a:solidFill>
              <a:ea typeface="Calibri Light" panose="020F0302020204030204" pitchFamily="34" charset="0"/>
              <a:cs typeface="Calibri Light" panose="020F0302020204030204" pitchFamily="34" charset="0"/>
            </a:endParaRPr>
          </a:p>
          <a:p>
            <a:pPr algn="just">
              <a:spcAft>
                <a:spcPts val="1200"/>
              </a:spcAft>
              <a:buFont typeface="+mj-lt"/>
              <a:buAutoNum type="arabicPeriod"/>
            </a:pPr>
            <a:r>
              <a:rPr lang="en-US" b="1" dirty="0">
                <a:solidFill>
                  <a:srgbClr val="0000FF"/>
                </a:solidFill>
                <a:ea typeface="Calibri Light" panose="020F0302020204030204" pitchFamily="34" charset="0"/>
                <a:cs typeface="Calibri Light" panose="020F0302020204030204" pitchFamily="34" charset="0"/>
              </a:rPr>
              <a:t>destroy method is invoked </a:t>
            </a:r>
            <a:r>
              <a:rPr lang="en-US" dirty="0" smtClean="0">
                <a:solidFill>
                  <a:srgbClr val="000000"/>
                </a:solidFill>
                <a:ea typeface="Calibri Light" panose="020F0302020204030204" pitchFamily="34" charset="0"/>
                <a:cs typeface="Calibri Light" panose="020F0302020204030204" pitchFamily="34" charset="0"/>
              </a:rPr>
              <a:t>- </a:t>
            </a:r>
            <a:r>
              <a:rPr lang="en-US" dirty="0">
                <a:ea typeface="Calibri Light" panose="020F0302020204030204" pitchFamily="34" charset="0"/>
                <a:cs typeface="Calibri Light" panose="020F0302020204030204" pitchFamily="34" charset="0"/>
              </a:rPr>
              <a:t>The web container calls the destroy method before removing the servlet instance from the service. It gives the servlet an opportunity to clean up any resource for example memory, thread etc. </a:t>
            </a:r>
            <a:endParaRPr lang="en-US" b="0" i="0" dirty="0">
              <a:solidFill>
                <a:srgbClr val="000000"/>
              </a:solidFill>
              <a:effectLst/>
              <a:ea typeface="Calibri Light" panose="020F0302020204030204" pitchFamily="34" charset="0"/>
              <a:cs typeface="Calibri Light" panose="020F0302020204030204" pitchFamily="34" charset="0"/>
            </a:endParaRPr>
          </a:p>
        </p:txBody>
      </p:sp>
      <p:pic>
        <p:nvPicPr>
          <p:cNvPr id="1026" name="Picture 2" descr="Life cycle of a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833" y="1081548"/>
            <a:ext cx="3857625" cy="488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72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54" y="220112"/>
            <a:ext cx="11052903" cy="629957"/>
          </a:xfrm>
        </p:spPr>
        <p:txBody>
          <a:bodyPr>
            <a:normAutofit/>
          </a:bodyPr>
          <a:lstStyle/>
          <a:p>
            <a:pPr algn="ctr"/>
            <a:r>
              <a:rPr lang="en-IN" sz="3200" b="1" dirty="0" smtClean="0">
                <a:solidFill>
                  <a:srgbClr val="0000FF"/>
                </a:solidFill>
              </a:rPr>
              <a:t>Directory Structure of Apache Tomcat Server</a:t>
            </a:r>
            <a:endParaRPr lang="en-IN" sz="3200" b="1" dirty="0">
              <a:solidFill>
                <a:srgbClr val="0000FF"/>
              </a:solidFill>
            </a:endParaRPr>
          </a:p>
        </p:txBody>
      </p:sp>
      <p:sp>
        <p:nvSpPr>
          <p:cNvPr id="3" name="Content Placeholder 2"/>
          <p:cNvSpPr>
            <a:spLocks noGrp="1"/>
          </p:cNvSpPr>
          <p:nvPr>
            <p:ph idx="1"/>
          </p:nvPr>
        </p:nvSpPr>
        <p:spPr>
          <a:xfrm>
            <a:off x="1091380" y="1587488"/>
            <a:ext cx="6322143" cy="3003899"/>
          </a:xfrm>
        </p:spPr>
        <p:txBody>
          <a:bodyPr wrap="square">
            <a:spAutoFit/>
          </a:bodyPr>
          <a:lstStyle/>
          <a:p>
            <a:pPr marL="0" indent="0" algn="just">
              <a:buNone/>
            </a:pPr>
            <a:r>
              <a:rPr lang="en-US" dirty="0">
                <a:solidFill>
                  <a:schemeClr val="tx1"/>
                </a:solidFill>
                <a:ea typeface="Calibri Light" panose="020F0302020204030204" pitchFamily="34" charset="0"/>
                <a:cs typeface="Calibri Light" panose="020F0302020204030204" pitchFamily="34" charset="0"/>
              </a:rPr>
              <a:t>The </a:t>
            </a:r>
            <a:r>
              <a:rPr lang="en-US" b="1" dirty="0">
                <a:solidFill>
                  <a:srgbClr val="0000FF"/>
                </a:solidFill>
                <a:ea typeface="Calibri Light" panose="020F0302020204030204" pitchFamily="34" charset="0"/>
                <a:cs typeface="Calibri Light" panose="020F0302020204030204" pitchFamily="34" charset="0"/>
              </a:rPr>
              <a:t>directory</a:t>
            </a:r>
            <a:r>
              <a:rPr lang="en-US" b="1" dirty="0">
                <a:solidFill>
                  <a:schemeClr val="tx1"/>
                </a:solidFill>
                <a:ea typeface="Calibri Light" panose="020F0302020204030204" pitchFamily="34" charset="0"/>
                <a:cs typeface="Calibri Light" panose="020F0302020204030204" pitchFamily="34" charset="0"/>
              </a:rPr>
              <a:t> </a:t>
            </a:r>
            <a:r>
              <a:rPr lang="en-US" b="1" dirty="0">
                <a:solidFill>
                  <a:srgbClr val="0000FF"/>
                </a:solidFill>
                <a:ea typeface="Calibri Light" panose="020F0302020204030204" pitchFamily="34" charset="0"/>
                <a:cs typeface="Calibri Light" panose="020F0302020204030204" pitchFamily="34" charset="0"/>
              </a:rPr>
              <a:t>structure</a:t>
            </a:r>
            <a:r>
              <a:rPr lang="en-US" dirty="0">
                <a:solidFill>
                  <a:schemeClr val="tx1"/>
                </a:solidFill>
                <a:ea typeface="Calibri Light" panose="020F0302020204030204" pitchFamily="34" charset="0"/>
                <a:cs typeface="Calibri Light" panose="020F0302020204030204" pitchFamily="34" charset="0"/>
              </a:rPr>
              <a:t> defines that where to put the different types of files so that web container may get the information and respond to the client.</a:t>
            </a:r>
          </a:p>
          <a:p>
            <a:pPr marL="0" indent="0" algn="just">
              <a:buNone/>
            </a:pPr>
            <a:r>
              <a:rPr lang="en-US" dirty="0">
                <a:solidFill>
                  <a:schemeClr val="tx1"/>
                </a:solidFill>
                <a:ea typeface="Calibri Light" panose="020F0302020204030204" pitchFamily="34" charset="0"/>
                <a:cs typeface="Calibri Light" panose="020F0302020204030204" pitchFamily="34" charset="0"/>
              </a:rPr>
              <a:t>The Sun Microsystem defines a unique standard to be followed by all the server vendors. Let's see the directory structure that must be followed to create the servlet</a:t>
            </a:r>
            <a:r>
              <a:rPr lang="en-US" dirty="0" smtClean="0">
                <a:solidFill>
                  <a:schemeClr val="tx1"/>
                </a:solidFill>
                <a:ea typeface="Calibri Light" panose="020F0302020204030204" pitchFamily="34" charset="0"/>
                <a:cs typeface="Calibri Light" panose="020F0302020204030204" pitchFamily="34" charset="0"/>
              </a:rPr>
              <a:t>.</a:t>
            </a:r>
          </a:p>
          <a:p>
            <a:pPr marL="0" indent="0" algn="just">
              <a:buNone/>
            </a:pPr>
            <a:r>
              <a:rPr lang="en-US" dirty="0">
                <a:solidFill>
                  <a:schemeClr val="tx1"/>
                </a:solidFill>
                <a:ea typeface="Calibri Light" panose="020F0302020204030204" pitchFamily="34" charset="0"/>
                <a:cs typeface="Calibri Light" panose="020F0302020204030204" pitchFamily="34" charset="0"/>
              </a:rPr>
              <a:t>As you can see that the servlet class file must be in the classes folder. The web.xml file must be under the WEB-INF folder.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2050" name="Picture 2" descr="directory structure of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989" y="924232"/>
            <a:ext cx="4156906" cy="525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56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55" y="0"/>
            <a:ext cx="11052903" cy="629957"/>
          </a:xfrm>
        </p:spPr>
        <p:txBody>
          <a:bodyPr>
            <a:normAutofit/>
          </a:bodyPr>
          <a:lstStyle/>
          <a:p>
            <a:pPr algn="ctr"/>
            <a:r>
              <a:rPr lang="en-IN" sz="3200" b="1" dirty="0" smtClean="0">
                <a:solidFill>
                  <a:srgbClr val="0000FF"/>
                </a:solidFill>
              </a:rPr>
              <a:t>Servlet Request Object</a:t>
            </a:r>
            <a:endParaRPr lang="en-IN" sz="3200" b="1" dirty="0">
              <a:solidFill>
                <a:srgbClr val="0000FF"/>
              </a:solidFill>
            </a:endParaRPr>
          </a:p>
        </p:txBody>
      </p:sp>
      <p:sp>
        <p:nvSpPr>
          <p:cNvPr id="3" name="Content Placeholder 2"/>
          <p:cNvSpPr>
            <a:spLocks noGrp="1"/>
          </p:cNvSpPr>
          <p:nvPr>
            <p:ph idx="1"/>
          </p:nvPr>
        </p:nvSpPr>
        <p:spPr>
          <a:xfrm>
            <a:off x="1032387" y="573692"/>
            <a:ext cx="10530348" cy="670953"/>
          </a:xfrm>
        </p:spPr>
        <p:txBody>
          <a:bodyPr wrap="square">
            <a:spAutoFit/>
          </a:bodyPr>
          <a:lstStyle/>
          <a:p>
            <a:pPr marL="0" indent="0" algn="just">
              <a:spcAft>
                <a:spcPts val="0"/>
              </a:spcAft>
              <a:buNone/>
            </a:pPr>
            <a:r>
              <a:rPr lang="en-US" dirty="0"/>
              <a:t>An object of </a:t>
            </a:r>
            <a:r>
              <a:rPr lang="en-US" dirty="0" err="1"/>
              <a:t>ServletRequest</a:t>
            </a:r>
            <a:r>
              <a:rPr lang="en-US" dirty="0"/>
              <a:t> is used to provide the client request information to a servlet such as content type, content length, parameter names and values, header </a:t>
            </a:r>
            <a:r>
              <a:rPr lang="en-US" dirty="0" smtClean="0"/>
              <a:t>information, </a:t>
            </a:r>
            <a:r>
              <a:rPr lang="en-US" dirty="0"/>
              <a:t>attributes etc</a:t>
            </a:r>
            <a:r>
              <a:rPr lang="en-US" dirty="0" smtClean="0"/>
              <a:t>.</a:t>
            </a:r>
            <a:endParaRPr lang="en-US" sz="2400"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581304287"/>
              </p:ext>
            </p:extLst>
          </p:nvPr>
        </p:nvGraphicFramePr>
        <p:xfrm>
          <a:off x="1022556" y="1828169"/>
          <a:ext cx="10441858" cy="2755414"/>
        </p:xfrm>
        <a:graphic>
          <a:graphicData uri="http://schemas.openxmlformats.org/drawingml/2006/table">
            <a:tbl>
              <a:tblPr/>
              <a:tblGrid>
                <a:gridCol w="4493222">
                  <a:extLst>
                    <a:ext uri="{9D8B030D-6E8A-4147-A177-3AD203B41FA5}">
                      <a16:colId xmlns:a16="http://schemas.microsoft.com/office/drawing/2014/main" val="1872743354"/>
                    </a:ext>
                  </a:extLst>
                </a:gridCol>
                <a:gridCol w="5948636">
                  <a:extLst>
                    <a:ext uri="{9D8B030D-6E8A-4147-A177-3AD203B41FA5}">
                      <a16:colId xmlns:a16="http://schemas.microsoft.com/office/drawing/2014/main" val="1123715685"/>
                    </a:ext>
                  </a:extLst>
                </a:gridCol>
              </a:tblGrid>
              <a:tr h="442543">
                <a:tc>
                  <a:txBody>
                    <a:bodyPr/>
                    <a:lstStyle/>
                    <a:p>
                      <a:pPr algn="l" fontAlgn="t"/>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Method</a:t>
                      </a:r>
                    </a:p>
                  </a:txBody>
                  <a:tcPr marL="36545" marR="36545" marT="36545" marB="36545">
                    <a:lnL w="7620" cap="flat" cmpd="sng" algn="ctr">
                      <a:solidFill>
                        <a:srgbClr val="30F9BF"/>
                      </a:solidFill>
                      <a:prstDash val="solid"/>
                      <a:round/>
                      <a:headEnd type="none" w="med" len="med"/>
                      <a:tailEnd type="none" w="med" len="med"/>
                    </a:lnL>
                    <a:lnR w="7620" cap="flat" cmpd="sng" algn="ctr">
                      <a:solidFill>
                        <a:srgbClr val="30F9BF"/>
                      </a:solidFill>
                      <a:prstDash val="solid"/>
                      <a:round/>
                      <a:headEnd type="none" w="med" len="med"/>
                      <a:tailEnd type="none" w="med" len="med"/>
                    </a:lnR>
                    <a:lnT w="7620" cap="flat" cmpd="sng" algn="ctr">
                      <a:solidFill>
                        <a:srgbClr val="30F9B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900">
                          <a:solidFill>
                            <a:srgbClr val="000000"/>
                          </a:solidFill>
                          <a:effectLst/>
                          <a:latin typeface="Calibri" panose="020F0502020204030204" pitchFamily="34" charset="0"/>
                          <a:ea typeface="Calibri" panose="020F0502020204030204" pitchFamily="34" charset="0"/>
                          <a:cs typeface="Calibri" panose="020F0502020204030204" pitchFamily="34" charset="0"/>
                        </a:rPr>
                        <a:t>Description</a:t>
                      </a:r>
                    </a:p>
                  </a:txBody>
                  <a:tcPr marL="36545" marR="36545" marT="36545" marB="36545">
                    <a:lnL w="7620" cap="flat" cmpd="sng" algn="ctr">
                      <a:solidFill>
                        <a:srgbClr val="30F9BF"/>
                      </a:solidFill>
                      <a:prstDash val="solid"/>
                      <a:round/>
                      <a:headEnd type="none" w="med" len="med"/>
                      <a:tailEnd type="none" w="med" len="med"/>
                    </a:lnL>
                    <a:lnR w="7620" cap="flat" cmpd="sng" algn="ctr">
                      <a:solidFill>
                        <a:srgbClr val="30F9BF"/>
                      </a:solidFill>
                      <a:prstDash val="solid"/>
                      <a:round/>
                      <a:headEnd type="none" w="med" len="med"/>
                      <a:tailEnd type="none" w="med" len="med"/>
                    </a:lnR>
                    <a:lnT w="7620" cap="flat" cmpd="sng" algn="ctr">
                      <a:solidFill>
                        <a:srgbClr val="30F9B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20249710"/>
                  </a:ext>
                </a:extLst>
              </a:tr>
              <a:tr h="414010">
                <a:tc>
                  <a:txBody>
                    <a:bodyPr/>
                    <a:lstStyle/>
                    <a:p>
                      <a:pPr algn="l" fontAlgn="t"/>
                      <a:r>
                        <a:rPr lang="en-IN" sz="19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public String </a:t>
                      </a:r>
                      <a:r>
                        <a:rPr lang="en-IN" sz="1900" b="1" dirty="0" err="1" smtClean="0">
                          <a:solidFill>
                            <a:srgbClr val="0000FF"/>
                          </a:solidFill>
                          <a:effectLst/>
                          <a:latin typeface="Calibri" panose="020F0502020204030204" pitchFamily="34" charset="0"/>
                          <a:ea typeface="Calibri" panose="020F0502020204030204" pitchFamily="34" charset="0"/>
                          <a:cs typeface="Calibri" panose="020F0502020204030204" pitchFamily="34" charset="0"/>
                        </a:rPr>
                        <a:t>getParameter</a:t>
                      </a:r>
                      <a:r>
                        <a:rPr lang="en-IN" sz="1900" b="1" dirty="0" smtClean="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IN" sz="19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String name)</a:t>
                      </a:r>
                      <a:endParaRPr lang="en-IN" sz="19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24363" marR="24363" marT="24363" marB="243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900">
                          <a:solidFill>
                            <a:srgbClr val="333333"/>
                          </a:solidFill>
                          <a:effectLst/>
                          <a:latin typeface="Calibri" panose="020F0502020204030204" pitchFamily="34" charset="0"/>
                          <a:ea typeface="Calibri" panose="020F0502020204030204" pitchFamily="34" charset="0"/>
                          <a:cs typeface="Calibri" panose="020F0502020204030204" pitchFamily="34" charset="0"/>
                        </a:rPr>
                        <a:t>is used to obtain the value of a parameter by name.</a:t>
                      </a:r>
                    </a:p>
                  </a:txBody>
                  <a:tcPr marL="24363" marR="24363" marT="24363" marB="243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36226966"/>
                  </a:ext>
                </a:extLst>
              </a:tr>
              <a:tr h="1127904">
                <a:tc>
                  <a:txBody>
                    <a:bodyPr/>
                    <a:lstStyle/>
                    <a:p>
                      <a:pPr algn="l" fontAlgn="t"/>
                      <a:r>
                        <a:rPr lang="en-IN" sz="19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public String[] </a:t>
                      </a:r>
                      <a:r>
                        <a:rPr lang="en-IN" sz="1900" b="1" kern="1200" dirty="0" err="1" smtClean="0">
                          <a:solidFill>
                            <a:srgbClr val="0000FF"/>
                          </a:solidFill>
                          <a:effectLst/>
                          <a:latin typeface="Calibri" panose="020F0502020204030204" pitchFamily="34" charset="0"/>
                          <a:ea typeface="Calibri" panose="020F0502020204030204" pitchFamily="34" charset="0"/>
                          <a:cs typeface="Calibri" panose="020F0502020204030204" pitchFamily="34" charset="0"/>
                        </a:rPr>
                        <a:t>getParameterValues</a:t>
                      </a:r>
                      <a:r>
                        <a:rPr lang="en-IN" sz="1900" b="1" dirty="0" smtClean="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IN" sz="19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String name)</a:t>
                      </a:r>
                      <a:endParaRPr lang="en-IN" sz="19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24363" marR="24363" marT="24363" marB="243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900">
                          <a:solidFill>
                            <a:srgbClr val="333333"/>
                          </a:solidFill>
                          <a:effectLst/>
                          <a:latin typeface="Calibri" panose="020F0502020204030204" pitchFamily="34" charset="0"/>
                          <a:ea typeface="Calibri" panose="020F0502020204030204" pitchFamily="34" charset="0"/>
                          <a:cs typeface="Calibri" panose="020F0502020204030204" pitchFamily="34" charset="0"/>
                        </a:rPr>
                        <a:t>returns an array of String containing all values of given parameter name. It is mainly used to obtain values of a Multi select list box.</a:t>
                      </a:r>
                    </a:p>
                  </a:txBody>
                  <a:tcPr marL="24363" marR="24363" marT="24363" marB="243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0914222"/>
                  </a:ext>
                </a:extLst>
              </a:tr>
              <a:tr h="770957">
                <a:tc>
                  <a:txBody>
                    <a:bodyPr/>
                    <a:lstStyle/>
                    <a:p>
                      <a:pPr algn="l" fontAlgn="t"/>
                      <a:r>
                        <a:rPr lang="en-IN" sz="1900" b="1"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java.util.Enumeration</a:t>
                      </a:r>
                      <a:r>
                        <a:rPr lang="en-IN" sz="19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IN" sz="1900" b="1" kern="1200" dirty="0" err="1">
                          <a:solidFill>
                            <a:srgbClr val="0000FF"/>
                          </a:solidFill>
                          <a:effectLst/>
                          <a:latin typeface="Calibri" panose="020F0502020204030204" pitchFamily="34" charset="0"/>
                          <a:ea typeface="Calibri" panose="020F0502020204030204" pitchFamily="34" charset="0"/>
                          <a:cs typeface="Calibri" panose="020F0502020204030204" pitchFamily="34" charset="0"/>
                        </a:rPr>
                        <a:t>getParameterNames</a:t>
                      </a:r>
                      <a:r>
                        <a:rPr lang="en-IN" sz="19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endParaRPr lang="en-IN" sz="19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txBody>
                  <a:tcPr marL="24363" marR="24363" marT="24363" marB="243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9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returns an enumeration of all of the request parameter names.</a:t>
                      </a:r>
                    </a:p>
                  </a:txBody>
                  <a:tcPr marL="24363" marR="24363" marT="24363" marB="243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9741636"/>
                  </a:ext>
                </a:extLst>
              </a:tr>
            </a:tbl>
          </a:graphicData>
        </a:graphic>
      </p:graphicFrame>
    </p:spTree>
    <p:extLst>
      <p:ext uri="{BB962C8B-B14F-4D97-AF65-F5344CB8AC3E}">
        <p14:creationId xmlns:p14="http://schemas.microsoft.com/office/powerpoint/2010/main" val="1313480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329"/>
            <a:ext cx="12075459" cy="629957"/>
          </a:xfrm>
        </p:spPr>
        <p:txBody>
          <a:bodyPr>
            <a:normAutofit/>
          </a:bodyPr>
          <a:lstStyle/>
          <a:p>
            <a:pPr algn="ctr"/>
            <a:r>
              <a:rPr lang="en-IN" sz="3200" b="1" dirty="0">
                <a:solidFill>
                  <a:srgbClr val="0000FF"/>
                </a:solidFill>
              </a:rPr>
              <a:t>Servlet Creation in NetBeans</a:t>
            </a:r>
          </a:p>
        </p:txBody>
      </p:sp>
      <p:sp>
        <p:nvSpPr>
          <p:cNvPr id="3" name="Content Placeholder 2"/>
          <p:cNvSpPr>
            <a:spLocks noGrp="1"/>
          </p:cNvSpPr>
          <p:nvPr>
            <p:ph idx="1"/>
          </p:nvPr>
        </p:nvSpPr>
        <p:spPr>
          <a:xfrm>
            <a:off x="1101213" y="1044779"/>
            <a:ext cx="10582038" cy="786626"/>
          </a:xfrm>
        </p:spPr>
        <p:txBody>
          <a:bodyPr wrap="square">
            <a:spAutoFit/>
          </a:bodyPr>
          <a:lstStyle/>
          <a:p>
            <a:pPr marL="0" indent="0">
              <a:buNone/>
            </a:pPr>
            <a:r>
              <a:rPr lang="en-IN" sz="2400" dirty="0" smtClean="0"/>
              <a:t>Click Create Project, then choose </a:t>
            </a:r>
            <a:r>
              <a:rPr lang="en-IN" sz="2400" b="1" dirty="0" err="1" smtClean="0"/>
              <a:t>JavaWeb</a:t>
            </a:r>
            <a:r>
              <a:rPr lang="en-IN" sz="2400" dirty="0" smtClean="0"/>
              <a:t> in categories, </a:t>
            </a:r>
            <a:r>
              <a:rPr lang="en-IN" sz="2400" b="1" dirty="0" smtClean="0"/>
              <a:t>Web Application </a:t>
            </a:r>
            <a:r>
              <a:rPr lang="en-IN" sz="2400" dirty="0" smtClean="0"/>
              <a:t>in projects then click next</a:t>
            </a:r>
            <a:endParaRPr lang="en-IN" sz="2400" dirty="0"/>
          </a:p>
        </p:txBody>
      </p:sp>
      <p:pic>
        <p:nvPicPr>
          <p:cNvPr id="4" name="Picture 3"/>
          <p:cNvPicPr>
            <a:picLocks noChangeAspect="1"/>
          </p:cNvPicPr>
          <p:nvPr/>
        </p:nvPicPr>
        <p:blipFill>
          <a:blip r:embed="rId2"/>
          <a:stretch>
            <a:fillRect/>
          </a:stretch>
        </p:blipFill>
        <p:spPr>
          <a:xfrm>
            <a:off x="2585885" y="1831405"/>
            <a:ext cx="8917510" cy="4621981"/>
          </a:xfrm>
          <a:prstGeom prst="rect">
            <a:avLst/>
          </a:prstGeom>
        </p:spPr>
      </p:pic>
      <p:sp>
        <p:nvSpPr>
          <p:cNvPr id="5" name="Rounded Rectangle 4"/>
          <p:cNvSpPr/>
          <p:nvPr/>
        </p:nvSpPr>
        <p:spPr>
          <a:xfrm>
            <a:off x="5071192" y="3204650"/>
            <a:ext cx="1985057" cy="22141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7775975" y="2870361"/>
            <a:ext cx="1985057" cy="22141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7520589" y="6078668"/>
            <a:ext cx="1329175" cy="37471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6034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1363</TotalTime>
  <Words>2044</Words>
  <Application>Microsoft Office PowerPoint</Application>
  <PresentationFormat>Widescreen</PresentationFormat>
  <Paragraphs>311</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Franklin Gothic Book</vt:lpstr>
      <vt:lpstr>inter-bold</vt:lpstr>
      <vt:lpstr>inter-regular</vt:lpstr>
      <vt:lpstr>Wingdings</vt:lpstr>
      <vt:lpstr>Crop</vt:lpstr>
      <vt:lpstr>Servlet and Java server pages</vt:lpstr>
      <vt:lpstr>Servlet Introduction</vt:lpstr>
      <vt:lpstr>Advantages of Servlet</vt:lpstr>
      <vt:lpstr>Servlet API</vt:lpstr>
      <vt:lpstr>Http Servlet Class</vt:lpstr>
      <vt:lpstr>Servlet Life Cycle</vt:lpstr>
      <vt:lpstr>Directory Structure of Apache Tomcat Server</vt:lpstr>
      <vt:lpstr>Servlet Request Object</vt:lpstr>
      <vt:lpstr>Servlet Creation in NetBeans</vt:lpstr>
      <vt:lpstr>Servlet Creation in NetBeans</vt:lpstr>
      <vt:lpstr>Servlet Creation in NetBeans</vt:lpstr>
      <vt:lpstr>Servlet Creation in NetBeans</vt:lpstr>
      <vt:lpstr>Deploy Servlet</vt:lpstr>
      <vt:lpstr>Example </vt:lpstr>
      <vt:lpstr>Servlet Packages</vt:lpstr>
      <vt:lpstr>Updates in web.xml</vt:lpstr>
      <vt:lpstr>Servlet Structure</vt:lpstr>
      <vt:lpstr>Update Index.html</vt:lpstr>
      <vt:lpstr>Servlet Output Window</vt:lpstr>
      <vt:lpstr>Create a Servlet Page</vt:lpstr>
      <vt:lpstr>Create a Servlet Page</vt:lpstr>
      <vt:lpstr>Servlet Code</vt:lpstr>
      <vt:lpstr>Servlet Code Template</vt:lpstr>
      <vt:lpstr>Servlet Parameters</vt:lpstr>
      <vt:lpstr>Servlet Working Scenario</vt:lpstr>
      <vt:lpstr>Web Container Handles Servlet Request</vt:lpstr>
      <vt:lpstr>Servlet – Context </vt:lpstr>
      <vt:lpstr>Simple Servlet – Example</vt:lpstr>
      <vt:lpstr>Simple Servlet – Output</vt:lpstr>
      <vt:lpstr>Simple Servlet – Output</vt:lpstr>
      <vt:lpstr>Servlet – RequestDispatcher</vt:lpstr>
      <vt:lpstr>RequestDispatcher – Creation Steps</vt:lpstr>
      <vt:lpstr>RequestDispatcher – Example</vt:lpstr>
      <vt:lpstr>RequestDispatcher – forward vs include</vt:lpstr>
      <vt:lpstr>PowerPoint Presentation</vt:lpstr>
      <vt:lpstr>Session Tracking</vt:lpstr>
      <vt:lpstr>Cookie</vt:lpstr>
      <vt:lpstr>Cookie</vt:lpstr>
      <vt:lpstr>Cookie</vt:lpstr>
      <vt:lpstr>Session</vt:lpstr>
      <vt:lpstr>HttpSession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dc:title>
  <dc:creator>Microsoft account</dc:creator>
  <cp:lastModifiedBy>Vijayarani Barani</cp:lastModifiedBy>
  <cp:revision>157</cp:revision>
  <dcterms:created xsi:type="dcterms:W3CDTF">2021-11-25T16:04:01Z</dcterms:created>
  <dcterms:modified xsi:type="dcterms:W3CDTF">2024-09-19T15:51:11Z</dcterms:modified>
</cp:coreProperties>
</file>