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302" r:id="rId2"/>
    <p:sldId id="257" r:id="rId3"/>
    <p:sldId id="270" r:id="rId4"/>
    <p:sldId id="271" r:id="rId5"/>
    <p:sldId id="304" r:id="rId6"/>
    <p:sldId id="305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03" r:id="rId15"/>
    <p:sldId id="272" r:id="rId16"/>
    <p:sldId id="273" r:id="rId17"/>
    <p:sldId id="274" r:id="rId18"/>
    <p:sldId id="275" r:id="rId19"/>
    <p:sldId id="276" r:id="rId20"/>
    <p:sldId id="323" r:id="rId21"/>
    <p:sldId id="277" r:id="rId22"/>
    <p:sldId id="267" r:id="rId23"/>
    <p:sldId id="286" r:id="rId24"/>
    <p:sldId id="269" r:id="rId25"/>
    <p:sldId id="287" r:id="rId26"/>
    <p:sldId id="288" r:id="rId27"/>
    <p:sldId id="296" r:id="rId28"/>
    <p:sldId id="317" r:id="rId29"/>
    <p:sldId id="316" r:id="rId30"/>
    <p:sldId id="297" r:id="rId31"/>
    <p:sldId id="298" r:id="rId32"/>
    <p:sldId id="318" r:id="rId33"/>
    <p:sldId id="299" r:id="rId34"/>
    <p:sldId id="319" r:id="rId35"/>
    <p:sldId id="324" r:id="rId36"/>
    <p:sldId id="325" r:id="rId37"/>
    <p:sldId id="32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2nSjbRflqMhO/uZ0MJoRTg==" hashData="PzKZYuFt3aEah3evrFXHgqgU29Quw3U9pA3vtzO+t3kAt8s/YUoM3h1boIRgaQFrbkDr5cI60eDLNg+v1slb9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1F0B8-7466-41B7-ADAB-609D3DA15308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D89FD-F267-4D49-9EAF-F9FCA10B80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72D724-1F18-4E27-A045-0462ACD8FFF6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10-10-2024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26135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C9867-B6BD-4FEC-A70C-C6F0FB896A54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10-10-2024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81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32132F-69EB-4DD9-855B-104B42F0DD52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10-10-2024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46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F9CB97-4F0E-4BB4-910B-3304CF7C8455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10-10-2024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 rot="19384808">
            <a:off x="5443083" y="3375301"/>
            <a:ext cx="32076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FEDE3">
                    <a:lumMod val="75000"/>
                  </a:srgb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A. Vijayarani, AP, SITE, VIT.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EFEDE3">
                  <a:lumMod val="75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09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9AA5D-9946-48F4-873C-684082E86C9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10-10-2024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EFEDE3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EFEDE3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0907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A9146F-DC54-4032-897C-AC45FA6E5D1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10-10-2024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40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EF5539-A374-4E3F-9EF8-64AE3A55067E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10-10-2024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68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2222D-79CD-45E5-BF14-D9B32331B47D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10-10-2024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44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C833A8-C247-4900-9210-AF74D948B568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10-10-2024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 rot="19155095">
            <a:off x="5685182" y="3008243"/>
            <a:ext cx="27299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Vijayarani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 A., AP, SITE, VIT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65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000D82-C25C-43F9-AF2E-02F77DC90300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10-10-2024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637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EC7938-FF51-4F69-BF50-F86BEE983C36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10-10-2024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14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4914B0-5C9A-4548-B0AE-E28039D67950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10-10-2024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765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184" y="1622322"/>
            <a:ext cx="8361229" cy="671532"/>
          </a:xfrm>
        </p:spPr>
        <p:txBody>
          <a:bodyPr/>
          <a:lstStyle/>
          <a:p>
            <a:r>
              <a:rPr lang="en-IN" sz="3600" dirty="0" smtClean="0"/>
              <a:t>Servlet and Java server pages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003" y="2619092"/>
            <a:ext cx="8479707" cy="240519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MVC Architecture- Servlets - TOMCAT Directory Structure for a Web Application - Servlet API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en-US" dirty="0"/>
              <a:t> - Servlet Life Cycle - </a:t>
            </a:r>
            <a:r>
              <a:rPr lang="en-US" dirty="0" err="1"/>
              <a:t>GenericServlet</a:t>
            </a:r>
            <a:r>
              <a:rPr lang="en-US" dirty="0"/>
              <a:t> &amp; </a:t>
            </a:r>
            <a:r>
              <a:rPr lang="en-US" dirty="0" err="1"/>
              <a:t>HttpServlet</a:t>
            </a:r>
            <a:r>
              <a:rPr lang="en-US" dirty="0"/>
              <a:t> - </a:t>
            </a:r>
            <a:r>
              <a:rPr lang="en-US" dirty="0" err="1"/>
              <a:t>ServletConfig</a:t>
            </a:r>
            <a:r>
              <a:rPr lang="en-US" dirty="0"/>
              <a:t> &amp; </a:t>
            </a:r>
            <a:r>
              <a:rPr lang="en-US" dirty="0" err="1"/>
              <a:t>ServletContext</a:t>
            </a:r>
            <a:r>
              <a:rPr lang="en-US" dirty="0"/>
              <a:t> - JSP Directives, Simple JSP Page - JSP Tags - JSP &amp; Java Beans - Session Management using JSP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1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3" y="0"/>
            <a:ext cx="11367536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Simple JSP Project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57" y="1582903"/>
            <a:ext cx="3417944" cy="38789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7923" y="1582903"/>
            <a:ext cx="4100051" cy="2277547"/>
          </a:xfr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200" dirty="0" smtClean="0"/>
              <a:t>If any framework is required, then choose any one from the available list. Or simply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200" dirty="0" smtClean="0"/>
              <a:t>Click “Finish”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524" y="1712454"/>
            <a:ext cx="3137936" cy="36198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075174" y="1258529"/>
            <a:ext cx="300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Project Structure now: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6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3" y="0"/>
            <a:ext cx="11367536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Simple JSP Project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33" y="1686528"/>
            <a:ext cx="4879402" cy="1908215"/>
          </a:xfr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Now create JSP page as follows: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Right click over “Web Pages” -&gt; New -&gt; “JSP”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3388"/>
          <a:stretch/>
        </p:blipFill>
        <p:spPr>
          <a:xfrm>
            <a:off x="5919020" y="964195"/>
            <a:ext cx="5909188" cy="5204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2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3" y="0"/>
            <a:ext cx="11367536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Simple JSP Project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1647199"/>
            <a:ext cx="2863790" cy="1472198"/>
          </a:xfr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200" dirty="0" smtClean="0"/>
              <a:t>Name your JSP page. Here, “</a:t>
            </a:r>
            <a:r>
              <a:rPr lang="en-IN" sz="2200" dirty="0" err="1" smtClean="0"/>
              <a:t>myFirstJSP</a:t>
            </a:r>
            <a:r>
              <a:rPr lang="en-IN" sz="2200" dirty="0" smtClean="0"/>
              <a:t>”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200" dirty="0" smtClean="0"/>
              <a:t>Then click Finish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713" y="1817337"/>
            <a:ext cx="4999153" cy="3596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075174" y="1258529"/>
            <a:ext cx="300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Project Structure now: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868" y="1832579"/>
            <a:ext cx="3088661" cy="3581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3" y="0"/>
            <a:ext cx="11367536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Simple JSP Project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3" y="1082594"/>
            <a:ext cx="5509737" cy="2453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07923" y="629957"/>
            <a:ext cx="5663380" cy="430887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200" dirty="0" smtClean="0"/>
              <a:t>Edit the </a:t>
            </a:r>
            <a:r>
              <a:rPr lang="en-IN" sz="2200" dirty="0" err="1" smtClean="0"/>
              <a:t>myFirstJSP</a:t>
            </a:r>
            <a:r>
              <a:rPr lang="en-IN" sz="2200" dirty="0" smtClean="0"/>
              <a:t> as shown in the picture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8938"/>
          <a:stretch/>
        </p:blipFill>
        <p:spPr>
          <a:xfrm>
            <a:off x="6951406" y="1179183"/>
            <a:ext cx="4660491" cy="3738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18671" y="629957"/>
            <a:ext cx="4724400" cy="4308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None/>
            </a:pPr>
            <a:r>
              <a:rPr lang="en-IN" sz="2200" dirty="0" smtClean="0"/>
              <a:t>Run the file as shown below: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070" y="4917527"/>
            <a:ext cx="5113463" cy="1615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412077" y="4486640"/>
            <a:ext cx="5172456" cy="43088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None/>
            </a:pPr>
            <a:r>
              <a:rPr lang="en-IN" sz="2200" dirty="0" smtClean="0"/>
              <a:t>The Output Browser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76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5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00FF"/>
                </a:solidFill>
              </a:rPr>
              <a:t>JSP B</a:t>
            </a:r>
            <a:r>
              <a:rPr lang="en-IN" sz="3200" b="1" dirty="0" smtClean="0">
                <a:solidFill>
                  <a:srgbClr val="0000FF"/>
                </a:solidFill>
              </a:rPr>
              <a:t>asics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33" y="1686528"/>
            <a:ext cx="3620874" cy="2769989"/>
          </a:xfr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/>
              <a:t>JSP Tags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/>
              <a:t>Reading Form </a:t>
            </a:r>
            <a:r>
              <a:rPr lang="en-IN" sz="2400" dirty="0" smtClean="0"/>
              <a:t>Data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Implicit Objects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/>
              <a:t>JSP Directives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1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5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err="1">
                <a:solidFill>
                  <a:srgbClr val="0000FF"/>
                </a:solidFill>
              </a:rPr>
              <a:t>Jsp</a:t>
            </a:r>
            <a:r>
              <a:rPr lang="en-IN" sz="3200" b="1" dirty="0">
                <a:solidFill>
                  <a:srgbClr val="0000FF"/>
                </a:solidFill>
              </a:rPr>
              <a:t> T</a:t>
            </a:r>
            <a:r>
              <a:rPr lang="en-IN" sz="3200" b="1" dirty="0" smtClean="0">
                <a:solidFill>
                  <a:srgbClr val="0000FF"/>
                </a:solidFill>
              </a:rPr>
              <a:t>ags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4744" y="1298268"/>
            <a:ext cx="10505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400" dirty="0" smtClean="0"/>
              <a:t>Comments    =&gt;  &lt;%-- ….. --%&gt;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 err="1" smtClean="0"/>
              <a:t>Scriptlet</a:t>
            </a:r>
            <a:r>
              <a:rPr lang="en-IN" sz="2400" dirty="0" smtClean="0"/>
              <a:t>         =&gt;  &lt;% ….. %&gt;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 smtClean="0"/>
              <a:t>Expression     =&gt;  &lt;%= …..%&gt;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 smtClean="0"/>
              <a:t>Declaration  =&gt;   &lt;%! ….%&gt;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5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5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00FF"/>
                </a:solidFill>
              </a:rPr>
              <a:t> </a:t>
            </a:r>
            <a:r>
              <a:rPr lang="en-IN" sz="3200" b="1" dirty="0" smtClean="0">
                <a:solidFill>
                  <a:srgbClr val="0000FF"/>
                </a:solidFill>
              </a:rPr>
              <a:t>JSP Comments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5914" y="1946329"/>
            <a:ext cx="10232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JSP comments &lt;%-- JSP comments --%&gt; are ignored by the JSP engine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9930" y="3135332"/>
            <a:ext cx="9752221" cy="83099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 smtClean="0"/>
              <a:t>E.g.</a:t>
            </a:r>
          </a:p>
          <a:p>
            <a:r>
              <a:rPr lang="en-IN" sz="2400" dirty="0" smtClean="0"/>
              <a:t>&lt;%-- </a:t>
            </a:r>
            <a:r>
              <a:rPr lang="en-IN" sz="2400" dirty="0"/>
              <a:t>anything but a closing tag here will be ignored --&gt;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8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5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JSP SCRIPTLET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9503" y="1373624"/>
            <a:ext cx="48622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 smtClean="0"/>
              <a:t>JSP </a:t>
            </a:r>
            <a:r>
              <a:rPr lang="en-IN" sz="2400" dirty="0"/>
              <a:t>scripting element are enclosed within &lt;% ...... </a:t>
            </a:r>
            <a:r>
              <a:rPr lang="en-IN" sz="2400" dirty="0" smtClean="0"/>
              <a:t>%&gt;. </a:t>
            </a:r>
            <a:r>
              <a:rPr lang="en-IN" sz="2400" dirty="0"/>
              <a:t>The Java codes in the JSP script are translated according to their respective types: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i="1" dirty="0"/>
              <a:t>JSP </a:t>
            </a:r>
            <a:r>
              <a:rPr lang="en-IN" sz="2400" i="1" dirty="0" err="1"/>
              <a:t>Scriptlet</a:t>
            </a:r>
            <a:r>
              <a:rPr lang="en-IN" sz="2400" dirty="0"/>
              <a:t> &lt;% .... </a:t>
            </a:r>
            <a:r>
              <a:rPr lang="en-IN" sz="2400" dirty="0" smtClean="0"/>
              <a:t>%&gt;: </a:t>
            </a:r>
            <a:r>
              <a:rPr lang="en-IN" sz="2400" dirty="0"/>
              <a:t>used to include Java statements, or part of Java statement. JSP </a:t>
            </a:r>
            <a:r>
              <a:rPr lang="en-IN" sz="2400" dirty="0" err="1"/>
              <a:t>scriptlets</a:t>
            </a:r>
            <a:r>
              <a:rPr lang="en-IN" sz="2400" dirty="0"/>
              <a:t> allow you to implement more complex programming logic.</a:t>
            </a:r>
            <a:endParaRPr lang="en-IN" sz="2400" dirty="0" smtClean="0"/>
          </a:p>
          <a:p>
            <a:pPr algn="just"/>
            <a:endParaRPr lang="en-IN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957047" y="1549079"/>
            <a:ext cx="6118411" cy="313932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200" b="1" dirty="0" smtClean="0"/>
              <a:t>E.g.</a:t>
            </a:r>
          </a:p>
          <a:p>
            <a:r>
              <a:rPr lang="en-IN" sz="2200" dirty="0" smtClean="0"/>
              <a:t>&lt;%</a:t>
            </a:r>
            <a:endParaRPr lang="en-IN" sz="2200" dirty="0"/>
          </a:p>
          <a:p>
            <a:r>
              <a:rPr lang="en-IN" sz="2200" dirty="0"/>
              <a:t>String author = </a:t>
            </a:r>
            <a:r>
              <a:rPr lang="en-IN" sz="2200" dirty="0" err="1"/>
              <a:t>request.getParameter</a:t>
            </a:r>
            <a:r>
              <a:rPr lang="en-IN" sz="2200" dirty="0"/>
              <a:t>("author");</a:t>
            </a:r>
          </a:p>
          <a:p>
            <a:r>
              <a:rPr lang="en-IN" sz="2200" dirty="0"/>
              <a:t>if (author != null &amp;&amp; !</a:t>
            </a:r>
            <a:r>
              <a:rPr lang="en-IN" sz="2200" dirty="0" err="1"/>
              <a:t>author.equals</a:t>
            </a:r>
            <a:r>
              <a:rPr lang="en-IN" sz="2200" dirty="0"/>
              <a:t>(""))) { </a:t>
            </a:r>
          </a:p>
          <a:p>
            <a:r>
              <a:rPr lang="en-IN" sz="2200" dirty="0"/>
              <a:t>%&gt;</a:t>
            </a:r>
          </a:p>
          <a:p>
            <a:r>
              <a:rPr lang="en-IN" sz="2200" dirty="0"/>
              <a:t>   &lt;</a:t>
            </a:r>
            <a:r>
              <a:rPr lang="en-IN" sz="2200" dirty="0" smtClean="0"/>
              <a:t>p&gt;The Chosen author is &lt;%= </a:t>
            </a:r>
            <a:r>
              <a:rPr lang="en-IN" sz="2200" dirty="0"/>
              <a:t>author %&gt;&lt;/p&gt;</a:t>
            </a:r>
          </a:p>
          <a:p>
            <a:r>
              <a:rPr lang="en-IN" sz="2200" dirty="0"/>
              <a:t>&lt;%</a:t>
            </a:r>
          </a:p>
          <a:p>
            <a:r>
              <a:rPr lang="en-IN" sz="2200" dirty="0"/>
              <a:t>} </a:t>
            </a:r>
          </a:p>
          <a:p>
            <a:r>
              <a:rPr lang="en-IN" sz="2200" dirty="0"/>
              <a:t>%&gt;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9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5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00FF"/>
                </a:solidFill>
              </a:rPr>
              <a:t>JSP </a:t>
            </a:r>
            <a:r>
              <a:rPr lang="en-IN" sz="3200" b="1" dirty="0" smtClean="0">
                <a:solidFill>
                  <a:srgbClr val="0000FF"/>
                </a:solidFill>
              </a:rPr>
              <a:t>Expression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1637718"/>
            <a:ext cx="109745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/>
              <a:t>JSP Expression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00FF"/>
                </a:solidFill>
              </a:rPr>
              <a:t>&lt;%= .... </a:t>
            </a:r>
            <a:r>
              <a:rPr lang="en-IN" sz="2400" b="1" dirty="0" smtClean="0">
                <a:solidFill>
                  <a:srgbClr val="0000FF"/>
                </a:solidFill>
              </a:rPr>
              <a:t>&gt; </a:t>
            </a:r>
            <a:r>
              <a:rPr lang="en-IN" sz="2400" dirty="0"/>
              <a:t>used to </a:t>
            </a:r>
            <a:r>
              <a:rPr lang="en-IN" sz="2400" i="1" dirty="0"/>
              <a:t>evaluate</a:t>
            </a:r>
            <a:r>
              <a:rPr lang="en-IN" sz="2400" dirty="0"/>
              <a:t> a single Java expression to obtain a </a:t>
            </a:r>
            <a:r>
              <a:rPr lang="en-IN" sz="2400" dirty="0" smtClean="0"/>
              <a:t>value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971600" y="3573016"/>
            <a:ext cx="7920880" cy="193899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dirty="0" smtClean="0"/>
              <a:t>E.g.</a:t>
            </a:r>
          </a:p>
          <a:p>
            <a:r>
              <a:rPr lang="en-IN" sz="2400" dirty="0" smtClean="0"/>
              <a:t>&lt;%= </a:t>
            </a:r>
            <a:r>
              <a:rPr lang="en-IN" sz="2400" dirty="0" err="1"/>
              <a:t>Math.sqrt</a:t>
            </a:r>
            <a:r>
              <a:rPr lang="en-IN" sz="2400" dirty="0"/>
              <a:t>(5) %&gt;</a:t>
            </a:r>
          </a:p>
          <a:p>
            <a:r>
              <a:rPr lang="en-IN" sz="2400" dirty="0"/>
              <a:t>&lt;%= item[10] %&gt;</a:t>
            </a:r>
          </a:p>
          <a:p>
            <a:r>
              <a:rPr lang="en-IN" sz="2400" dirty="0"/>
              <a:t>&lt;p&gt;The current </a:t>
            </a:r>
            <a:r>
              <a:rPr lang="en-IN" sz="2400" dirty="0" smtClean="0"/>
              <a:t>date </a:t>
            </a:r>
            <a:r>
              <a:rPr lang="en-IN" sz="2400" dirty="0"/>
              <a:t>and time is: &lt;%= new </a:t>
            </a:r>
            <a:r>
              <a:rPr lang="en-IN" sz="2400" dirty="0" err="1"/>
              <a:t>java.util.Date</a:t>
            </a:r>
            <a:r>
              <a:rPr lang="en-IN" sz="2400" dirty="0"/>
              <a:t>() %&gt;&lt;/p&gt;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95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5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JSP Declaration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3725" y="1567354"/>
            <a:ext cx="10725182" cy="4302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200" b="1" dirty="0"/>
              <a:t>JSP Declaration </a:t>
            </a:r>
            <a:r>
              <a:rPr lang="en-IN" sz="2200" b="1" dirty="0">
                <a:solidFill>
                  <a:srgbClr val="0000FF"/>
                </a:solidFill>
              </a:rPr>
              <a:t>&lt;%! Java Statements </a:t>
            </a:r>
            <a:r>
              <a:rPr lang="en-IN" sz="2200" b="1" dirty="0" smtClean="0">
                <a:solidFill>
                  <a:srgbClr val="0000FF"/>
                </a:solidFill>
              </a:rPr>
              <a:t>%&gt; </a:t>
            </a:r>
            <a:r>
              <a:rPr lang="en-IN" sz="2200" b="1" dirty="0" smtClean="0"/>
              <a:t>- </a:t>
            </a:r>
            <a:r>
              <a:rPr lang="en-IN" sz="2200" dirty="0" smtClean="0"/>
              <a:t>used to declare variables for methods and class.</a:t>
            </a:r>
          </a:p>
          <a:p>
            <a:r>
              <a:rPr lang="en-IN" sz="2200" b="1" dirty="0">
                <a:solidFill>
                  <a:srgbClr val="0000FF"/>
                </a:solidFill>
              </a:rPr>
              <a:t>Example</a:t>
            </a:r>
          </a:p>
          <a:p>
            <a:r>
              <a:rPr lang="en-IN" sz="2200" b="1" dirty="0" smtClean="0"/>
              <a:t>&lt;%! String name, regnum;</a:t>
            </a:r>
          </a:p>
          <a:p>
            <a:r>
              <a:rPr lang="en-IN" sz="2200" b="1" dirty="0"/>
              <a:t> </a:t>
            </a:r>
            <a:r>
              <a:rPr lang="en-IN" sz="2200" b="1" dirty="0" smtClean="0"/>
              <a:t>        </a:t>
            </a:r>
            <a:r>
              <a:rPr lang="en-IN" sz="2200" b="1" dirty="0" err="1" smtClean="0"/>
              <a:t>int</a:t>
            </a:r>
            <a:r>
              <a:rPr lang="en-IN" sz="2200" b="1" dirty="0" smtClean="0"/>
              <a:t> id, mark1,mark2;</a:t>
            </a:r>
          </a:p>
          <a:p>
            <a:r>
              <a:rPr lang="en-IN" sz="2200" b="1" dirty="0" smtClean="0"/>
              <a:t>         </a:t>
            </a:r>
            <a:r>
              <a:rPr lang="en-IN" sz="2200" b="1" dirty="0" err="1" smtClean="0"/>
              <a:t>int</a:t>
            </a:r>
            <a:r>
              <a:rPr lang="en-IN" sz="2200" b="1" dirty="0" smtClean="0"/>
              <a:t> []</a:t>
            </a:r>
            <a:r>
              <a:rPr lang="en-IN" sz="2200" b="1" dirty="0" err="1" smtClean="0"/>
              <a:t>arr</a:t>
            </a:r>
            <a:r>
              <a:rPr lang="en-IN" sz="2200" b="1" dirty="0" smtClean="0"/>
              <a:t> = new </a:t>
            </a:r>
            <a:r>
              <a:rPr lang="en-IN" sz="2200" b="1" dirty="0" err="1" smtClean="0"/>
              <a:t>int</a:t>
            </a:r>
            <a:r>
              <a:rPr lang="en-IN" sz="2200" b="1" dirty="0" smtClean="0"/>
              <a:t>[10];</a:t>
            </a:r>
          </a:p>
          <a:p>
            <a:r>
              <a:rPr lang="en-IN" sz="2200" b="1" dirty="0" smtClean="0"/>
              <a:t>%&gt;</a:t>
            </a:r>
            <a:endParaRPr lang="en-IN" sz="2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56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5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00FF"/>
                </a:solidFill>
              </a:rPr>
              <a:t>Java server pages </a:t>
            </a:r>
            <a:r>
              <a:rPr lang="en-IN" sz="3200" b="1" dirty="0" smtClean="0">
                <a:solidFill>
                  <a:srgbClr val="0000FF"/>
                </a:solidFill>
              </a:rPr>
              <a:t>– JSP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93" y="1637367"/>
            <a:ext cx="11291047" cy="1371658"/>
          </a:xfr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400" dirty="0" err="1"/>
              <a:t>JavaServer</a:t>
            </a:r>
            <a:r>
              <a:rPr lang="en-IN" sz="2400" dirty="0"/>
              <a:t> Pages (JSP) is a complimentary technology to Java Servlet which facilitates the mixing of dynamic and static web contents.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IN" sz="2400" b="1" i="1" dirty="0">
                <a:solidFill>
                  <a:srgbClr val="0000FF"/>
                </a:solidFill>
              </a:rPr>
              <a:t>JSP is Java inside </a:t>
            </a:r>
            <a:r>
              <a:rPr lang="en-IN" sz="2400" b="1" i="1" dirty="0" smtClean="0">
                <a:solidFill>
                  <a:srgbClr val="0000FF"/>
                </a:solidFill>
              </a:rPr>
              <a:t>HTML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9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1" y="118588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JSP Implicit Objects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5234" y="908593"/>
            <a:ext cx="10725182" cy="4302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200" b="1" dirty="0"/>
              <a:t>There are </a:t>
            </a:r>
            <a:r>
              <a:rPr lang="en-US" sz="2200" b="1" dirty="0">
                <a:solidFill>
                  <a:srgbClr val="0000FF"/>
                </a:solidFill>
              </a:rPr>
              <a:t>9 </a:t>
            </a:r>
            <a:r>
              <a:rPr lang="en-US" sz="2200" b="1" dirty="0" smtClean="0">
                <a:solidFill>
                  <a:srgbClr val="0000FF"/>
                </a:solidFill>
              </a:rPr>
              <a:t>JSP </a:t>
            </a:r>
            <a:r>
              <a:rPr lang="en-US" sz="2200" b="1" dirty="0">
                <a:solidFill>
                  <a:srgbClr val="0000FF"/>
                </a:solidFill>
              </a:rPr>
              <a:t>implicit objects</a:t>
            </a:r>
            <a:r>
              <a:rPr lang="en-US" sz="2200" b="1" dirty="0"/>
              <a:t>. These objects are created by the web container that are available to all the </a:t>
            </a:r>
            <a:r>
              <a:rPr lang="en-US" sz="2200" b="1" dirty="0" err="1"/>
              <a:t>jsp</a:t>
            </a:r>
            <a:r>
              <a:rPr lang="en-US" sz="2200" b="1" dirty="0"/>
              <a:t> pages</a:t>
            </a:r>
            <a:r>
              <a:rPr lang="en-US" sz="2200" b="1" dirty="0" smtClean="0"/>
              <a:t>. </a:t>
            </a:r>
            <a:endParaRPr lang="en-IN" sz="2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14931"/>
              </p:ext>
            </p:extLst>
          </p:nvPr>
        </p:nvGraphicFramePr>
        <p:xfrm>
          <a:off x="1101088" y="1922206"/>
          <a:ext cx="4690111" cy="4187542"/>
        </p:xfrm>
        <a:graphic>
          <a:graphicData uri="http://schemas.openxmlformats.org/drawingml/2006/table">
            <a:tbl>
              <a:tblPr/>
              <a:tblGrid>
                <a:gridCol w="1612615">
                  <a:extLst>
                    <a:ext uri="{9D8B030D-6E8A-4147-A177-3AD203B41FA5}">
                      <a16:colId xmlns:a16="http://schemas.microsoft.com/office/drawing/2014/main" val="3648509060"/>
                    </a:ext>
                  </a:extLst>
                </a:gridCol>
                <a:gridCol w="3077496">
                  <a:extLst>
                    <a:ext uri="{9D8B030D-6E8A-4147-A177-3AD203B41FA5}">
                      <a16:colId xmlns:a16="http://schemas.microsoft.com/office/drawing/2014/main" val="3746887426"/>
                    </a:ext>
                  </a:extLst>
                </a:gridCol>
              </a:tblGrid>
              <a:tr h="40697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</a:t>
                      </a:r>
                    </a:p>
                  </a:txBody>
                  <a:tcPr marL="81395" marR="81395" marT="81395" marB="81395">
                    <a:lnL w="7620" cap="flat" cmpd="sng" algn="ctr">
                      <a:solidFill>
                        <a:srgbClr val="00D2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D2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D2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81395" marR="81395" marT="81395" marB="81395">
                    <a:lnL w="7620" cap="flat" cmpd="sng" algn="ctr">
                      <a:solidFill>
                        <a:srgbClr val="00D2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D2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D2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00703"/>
                  </a:ext>
                </a:extLst>
              </a:tr>
              <a:tr h="352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out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JspWriter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85836"/>
                  </a:ext>
                </a:extLst>
              </a:tr>
              <a:tr h="352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request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HttpServletRequest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240086"/>
                  </a:ext>
                </a:extLst>
              </a:tr>
              <a:tr h="352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response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HttpServletResponse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28786"/>
                  </a:ext>
                </a:extLst>
              </a:tr>
              <a:tr h="352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config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ServletConfig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227890"/>
                  </a:ext>
                </a:extLst>
              </a:tr>
              <a:tr h="352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application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ServletContext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85852"/>
                  </a:ext>
                </a:extLst>
              </a:tr>
              <a:tr h="352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session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HttpSession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86207"/>
                  </a:ext>
                </a:extLst>
              </a:tr>
              <a:tr h="352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pageContext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PageContext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321577"/>
                  </a:ext>
                </a:extLst>
              </a:tr>
              <a:tr h="352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page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Object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26580"/>
                  </a:ext>
                </a:extLst>
              </a:tr>
              <a:tr h="35271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exception</a:t>
                      </a: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+mn-lt"/>
                        </a:rPr>
                        <a:t>Throwable</a:t>
                      </a:r>
                      <a:endParaRPr lang="en-IN" sz="20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54264" marR="54264" marT="54264" marB="5426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287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1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5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JSP – Reading Form Data 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7019" y="1231756"/>
            <a:ext cx="973740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IN" sz="2200" dirty="0"/>
              <a:t>JSP handles form data parsing automatically using the following methods depending on the situation: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2200" b="1" dirty="0" err="1">
                <a:solidFill>
                  <a:srgbClr val="0000FF"/>
                </a:solidFill>
              </a:rPr>
              <a:t>getParameter</a:t>
            </a:r>
            <a:r>
              <a:rPr lang="en-IN" sz="2200" b="1" dirty="0">
                <a:solidFill>
                  <a:srgbClr val="0000FF"/>
                </a:solidFill>
              </a:rPr>
              <a:t>():</a:t>
            </a:r>
            <a:r>
              <a:rPr lang="en-IN" sz="2200" dirty="0">
                <a:solidFill>
                  <a:srgbClr val="0000FF"/>
                </a:solidFill>
              </a:rPr>
              <a:t> </a:t>
            </a:r>
            <a:r>
              <a:rPr lang="en-IN" sz="2200" dirty="0" smtClean="0">
                <a:solidFill>
                  <a:srgbClr val="0000FF"/>
                </a:solidFill>
              </a:rPr>
              <a:t> </a:t>
            </a:r>
            <a:r>
              <a:rPr lang="en-IN" sz="2200" dirty="0"/>
              <a:t>call </a:t>
            </a:r>
            <a:r>
              <a:rPr lang="en-IN" sz="2200" dirty="0" err="1"/>
              <a:t>request.getParameter</a:t>
            </a:r>
            <a:r>
              <a:rPr lang="en-IN" sz="2200" dirty="0"/>
              <a:t>() method to get the value of a form parameter.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2200" b="1" dirty="0" err="1">
                <a:solidFill>
                  <a:srgbClr val="0000FF"/>
                </a:solidFill>
              </a:rPr>
              <a:t>getParameterValues</a:t>
            </a:r>
            <a:r>
              <a:rPr lang="en-IN" sz="2200" b="1" dirty="0">
                <a:solidFill>
                  <a:srgbClr val="0000FF"/>
                </a:solidFill>
              </a:rPr>
              <a:t>(): </a:t>
            </a:r>
            <a:r>
              <a:rPr lang="en-IN" sz="2200" dirty="0"/>
              <a:t>Call this method if the parameter appears more than once and returns multiple values, for example checkbox.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2200" b="1" dirty="0" err="1">
                <a:solidFill>
                  <a:srgbClr val="0000FF"/>
                </a:solidFill>
              </a:rPr>
              <a:t>getParameterNames</a:t>
            </a:r>
            <a:r>
              <a:rPr lang="en-IN" sz="2200" b="1" dirty="0">
                <a:solidFill>
                  <a:srgbClr val="0000FF"/>
                </a:solidFill>
              </a:rPr>
              <a:t>(): </a:t>
            </a:r>
            <a:r>
              <a:rPr lang="en-IN" sz="2200" dirty="0"/>
              <a:t>Call this method if you want a complete list of all parameters in the current request.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en-IN" sz="2200" b="1" dirty="0" err="1">
                <a:solidFill>
                  <a:srgbClr val="0000FF"/>
                </a:solidFill>
              </a:rPr>
              <a:t>getInputStream</a:t>
            </a:r>
            <a:r>
              <a:rPr lang="en-IN" sz="2200" b="1" dirty="0">
                <a:solidFill>
                  <a:srgbClr val="0000FF"/>
                </a:solidFill>
              </a:rPr>
              <a:t>(): </a:t>
            </a:r>
            <a:r>
              <a:rPr lang="en-IN" sz="2200" dirty="0"/>
              <a:t>Call this method to read binary data stream coming from the client.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21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760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Develop JSP Code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54805" y="833717"/>
            <a:ext cx="612065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 smtClean="0"/>
              <a:t>&lt;%@</a:t>
            </a:r>
            <a:r>
              <a:rPr lang="en-IN" sz="1600" dirty="0"/>
              <a:t>page </a:t>
            </a:r>
            <a:r>
              <a:rPr lang="en-IN" sz="1600" dirty="0" err="1"/>
              <a:t>contentType</a:t>
            </a:r>
            <a:r>
              <a:rPr lang="en-IN" sz="1600" dirty="0"/>
              <a:t>="text/html" </a:t>
            </a:r>
            <a:r>
              <a:rPr lang="en-IN" sz="1600" dirty="0" err="1"/>
              <a:t>pageEncoding</a:t>
            </a:r>
            <a:r>
              <a:rPr lang="en-IN" sz="1600" dirty="0"/>
              <a:t>="UTF-8"%&gt;</a:t>
            </a:r>
          </a:p>
          <a:p>
            <a:r>
              <a:rPr lang="en-IN" sz="1600" dirty="0"/>
              <a:t>&lt;!DOCTYPE html&gt;</a:t>
            </a:r>
          </a:p>
          <a:p>
            <a:r>
              <a:rPr lang="en-IN" sz="1600" dirty="0"/>
              <a:t>&lt;html&gt;</a:t>
            </a:r>
          </a:p>
          <a:p>
            <a:r>
              <a:rPr lang="en-IN" sz="1600" dirty="0" smtClean="0"/>
              <a:t>&lt;</a:t>
            </a:r>
            <a:r>
              <a:rPr lang="en-IN" sz="1600" dirty="0"/>
              <a:t>title&gt;JSP Page&lt;/title&gt;</a:t>
            </a:r>
          </a:p>
          <a:p>
            <a:r>
              <a:rPr lang="en-IN" sz="1600" dirty="0"/>
              <a:t>    &lt;/head&gt;</a:t>
            </a:r>
          </a:p>
          <a:p>
            <a:r>
              <a:rPr lang="en-IN" sz="1600" dirty="0"/>
              <a:t>    &lt;body&gt;</a:t>
            </a:r>
          </a:p>
          <a:p>
            <a:r>
              <a:rPr lang="en-IN" sz="1600" dirty="0"/>
              <a:t>       </a:t>
            </a:r>
            <a:r>
              <a:rPr lang="en-IN" sz="1600" dirty="0" smtClean="0"/>
              <a:t>&lt;%! String </a:t>
            </a:r>
            <a:r>
              <a:rPr lang="en-IN" sz="1600" dirty="0"/>
              <a:t>name;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int</a:t>
            </a:r>
            <a:r>
              <a:rPr lang="en-IN" sz="1600" dirty="0"/>
              <a:t> age</a:t>
            </a:r>
            <a:r>
              <a:rPr lang="en-IN" sz="1600" dirty="0" smtClean="0"/>
              <a:t>;        </a:t>
            </a:r>
            <a:r>
              <a:rPr lang="en-IN" sz="1600" dirty="0"/>
              <a:t>%&gt;</a:t>
            </a:r>
          </a:p>
          <a:p>
            <a:r>
              <a:rPr lang="en-IN" sz="1600" dirty="0"/>
              <a:t>       </a:t>
            </a:r>
            <a:r>
              <a:rPr lang="en-IN" sz="1600" dirty="0" smtClean="0"/>
              <a:t>&lt;%  name=</a:t>
            </a:r>
            <a:r>
              <a:rPr lang="en-IN" sz="1600" dirty="0" err="1" smtClean="0"/>
              <a:t>request.getParameter</a:t>
            </a:r>
            <a:r>
              <a:rPr lang="en-IN" sz="1600" dirty="0"/>
              <a:t>("username");</a:t>
            </a:r>
          </a:p>
          <a:p>
            <a:r>
              <a:rPr lang="en-IN" sz="1600" dirty="0"/>
              <a:t>           age = </a:t>
            </a:r>
            <a:r>
              <a:rPr lang="en-IN" sz="1600" dirty="0" err="1"/>
              <a:t>Integer.parseInt</a:t>
            </a:r>
            <a:r>
              <a:rPr lang="en-IN" sz="1600" dirty="0"/>
              <a:t>(</a:t>
            </a:r>
            <a:r>
              <a:rPr lang="en-IN" sz="1600" dirty="0" err="1"/>
              <a:t>request.getParameter</a:t>
            </a:r>
            <a:r>
              <a:rPr lang="en-IN" sz="1600" dirty="0"/>
              <a:t>("</a:t>
            </a:r>
            <a:r>
              <a:rPr lang="en-IN" sz="1600" dirty="0" err="1"/>
              <a:t>userage</a:t>
            </a:r>
            <a:r>
              <a:rPr lang="en-IN" sz="1600" dirty="0"/>
              <a:t>"));</a:t>
            </a:r>
          </a:p>
          <a:p>
            <a:r>
              <a:rPr lang="en-IN" sz="1600" dirty="0"/>
              <a:t>           %&gt;</a:t>
            </a:r>
          </a:p>
          <a:p>
            <a:r>
              <a:rPr lang="en-IN" sz="1600" dirty="0"/>
              <a:t>           &lt;%-- DISPLAY OUTPUT --%&gt;</a:t>
            </a:r>
          </a:p>
          <a:p>
            <a:r>
              <a:rPr lang="en-IN" sz="1600" dirty="0"/>
              <a:t>           Name: </a:t>
            </a:r>
            <a:r>
              <a:rPr lang="en-IN" sz="1600" dirty="0" smtClean="0"/>
              <a:t>&lt;%= name</a:t>
            </a:r>
            <a:r>
              <a:rPr lang="en-IN" sz="1600" dirty="0"/>
              <a:t>%&gt;&lt;</a:t>
            </a:r>
            <a:r>
              <a:rPr lang="en-IN" sz="1600" dirty="0" err="1"/>
              <a:t>br</a:t>
            </a:r>
            <a:r>
              <a:rPr lang="en-IN" sz="1600" dirty="0"/>
              <a:t>&gt;</a:t>
            </a:r>
          </a:p>
          <a:p>
            <a:r>
              <a:rPr lang="en-IN" sz="1600" dirty="0"/>
              <a:t>           Age: </a:t>
            </a:r>
            <a:r>
              <a:rPr lang="en-IN" sz="1600" dirty="0" smtClean="0"/>
              <a:t>&lt;%= age</a:t>
            </a:r>
            <a:r>
              <a:rPr lang="en-IN" sz="1600" dirty="0"/>
              <a:t>%&gt;&lt;</a:t>
            </a:r>
            <a:r>
              <a:rPr lang="en-IN" sz="1600" dirty="0" err="1"/>
              <a:t>br</a:t>
            </a:r>
            <a:r>
              <a:rPr lang="en-IN" sz="1600" dirty="0"/>
              <a:t>&gt;</a:t>
            </a:r>
          </a:p>
          <a:p>
            <a:r>
              <a:rPr lang="en-IN" sz="1600" dirty="0"/>
              <a:t>    &lt;/body</a:t>
            </a:r>
            <a:r>
              <a:rPr lang="en-IN" sz="1600" dirty="0" smtClean="0"/>
              <a:t>&gt; &lt;/</a:t>
            </a:r>
            <a:r>
              <a:rPr lang="en-IN" sz="1600" dirty="0"/>
              <a:t>html&gt;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2678" y="833717"/>
            <a:ext cx="500454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dirty="0"/>
              <a:t>&lt;html&gt;</a:t>
            </a:r>
          </a:p>
          <a:p>
            <a:r>
              <a:rPr lang="en-IN" sz="1600" dirty="0" smtClean="0"/>
              <a:t>&lt;</a:t>
            </a:r>
            <a:r>
              <a:rPr lang="en-IN" sz="1600" dirty="0"/>
              <a:t>body&gt;</a:t>
            </a:r>
          </a:p>
          <a:p>
            <a:r>
              <a:rPr lang="en-IN" sz="1600" dirty="0" smtClean="0"/>
              <a:t>&lt;</a:t>
            </a:r>
            <a:r>
              <a:rPr lang="en-IN" sz="1600" dirty="0"/>
              <a:t>form method="post" action="JSPPage1.jsp"&gt;</a:t>
            </a:r>
          </a:p>
          <a:p>
            <a:r>
              <a:rPr lang="en-IN" sz="1600" dirty="0"/>
              <a:t> </a:t>
            </a:r>
            <a:r>
              <a:rPr lang="en-IN" sz="1600" dirty="0" smtClean="0"/>
              <a:t>  Name</a:t>
            </a:r>
            <a:r>
              <a:rPr lang="en-IN" sz="1600" dirty="0"/>
              <a:t>: &lt;input type="text" name="username"&gt;&lt;</a:t>
            </a:r>
            <a:r>
              <a:rPr lang="en-IN" sz="1600" dirty="0" err="1"/>
              <a:t>br</a:t>
            </a:r>
            <a:r>
              <a:rPr lang="en-IN" sz="1600" dirty="0"/>
              <a:t>&gt;</a:t>
            </a:r>
          </a:p>
          <a:p>
            <a:r>
              <a:rPr lang="en-IN" sz="1600" dirty="0" smtClean="0"/>
              <a:t>   Age</a:t>
            </a:r>
            <a:r>
              <a:rPr lang="en-IN" sz="1600" dirty="0"/>
              <a:t>: &lt;input type="number" name</a:t>
            </a:r>
            <a:r>
              <a:rPr lang="en-IN" sz="1600" dirty="0" smtClean="0"/>
              <a:t>= “</a:t>
            </a:r>
            <a:r>
              <a:rPr lang="en-IN" sz="1600" dirty="0" err="1" smtClean="0"/>
              <a:t>userage</a:t>
            </a:r>
            <a:r>
              <a:rPr lang="en-IN" sz="1600" dirty="0" smtClean="0"/>
              <a:t>"&gt; </a:t>
            </a:r>
            <a:endParaRPr lang="en-IN" sz="1600" dirty="0"/>
          </a:p>
          <a:p>
            <a:r>
              <a:rPr lang="en-IN" sz="1600" dirty="0"/>
              <a:t>  </a:t>
            </a:r>
            <a:r>
              <a:rPr lang="en-IN" sz="1600" dirty="0" smtClean="0"/>
              <a:t> &lt;</a:t>
            </a:r>
            <a:r>
              <a:rPr lang="en-IN" sz="1600" dirty="0"/>
              <a:t>input type="submit" value="CLICK HERE"&gt;</a:t>
            </a:r>
          </a:p>
          <a:p>
            <a:r>
              <a:rPr lang="en-IN" sz="1600" dirty="0" smtClean="0"/>
              <a:t>&lt;/</a:t>
            </a:r>
            <a:r>
              <a:rPr lang="en-IN" sz="1600" dirty="0"/>
              <a:t>form&gt;</a:t>
            </a:r>
          </a:p>
          <a:p>
            <a:r>
              <a:rPr lang="en-IN" sz="1600" dirty="0" smtClean="0"/>
              <a:t>&lt;/</a:t>
            </a:r>
            <a:r>
              <a:rPr lang="en-IN" sz="1600" dirty="0"/>
              <a:t>body&gt;</a:t>
            </a:r>
          </a:p>
          <a:p>
            <a:r>
              <a:rPr lang="en-IN" sz="1600" dirty="0"/>
              <a:t>&lt;/html&gt;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8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760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Deploy Project</a:t>
            </a:r>
            <a:endParaRPr lang="en-IN" sz="32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49" y="1723465"/>
            <a:ext cx="4410075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28" y="1723465"/>
            <a:ext cx="5000625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ight Arrow 4"/>
          <p:cNvSpPr/>
          <p:nvPr/>
        </p:nvSpPr>
        <p:spPr>
          <a:xfrm>
            <a:off x="5262724" y="2845572"/>
            <a:ext cx="1569104" cy="282388"/>
          </a:xfrm>
          <a:prstGeom prst="right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52649" y="1354133"/>
            <a:ext cx="441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http</a:t>
            </a:r>
            <a:r>
              <a:rPr lang="en-IN" dirty="0"/>
              <a:t>://localhost:8090/JSP1C1/Index.html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6831828" y="1354133"/>
            <a:ext cx="5000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/>
              <a:t>http://localhost:8090/JSP1C1/JSPPage1.jsp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1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084" y="203760"/>
            <a:ext cx="11318375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Java Bean Class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226" y="1126379"/>
            <a:ext cx="5901668" cy="4526624"/>
          </a:xfr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200" dirty="0" smtClean="0"/>
              <a:t>Java Bean class is </a:t>
            </a:r>
            <a:r>
              <a:rPr lang="en-US" sz="2200" dirty="0"/>
              <a:t>a reusable software component. A bean encapsulates many objects into one object so that we can access this object from multiple places. Moreover, it provides easy maintenance</a:t>
            </a:r>
            <a:r>
              <a:rPr lang="en-US" sz="2200" dirty="0" smtClean="0"/>
              <a:t>. A </a:t>
            </a:r>
            <a:r>
              <a:rPr lang="en-US" sz="2200" dirty="0"/>
              <a:t>JavaBean is a Java class that should follow the following conventions: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It </a:t>
            </a:r>
            <a:r>
              <a:rPr lang="en-US" sz="2200" dirty="0"/>
              <a:t>should have a </a:t>
            </a:r>
            <a:r>
              <a:rPr lang="en-US" sz="2200" b="1" dirty="0">
                <a:solidFill>
                  <a:srgbClr val="0000FF"/>
                </a:solidFill>
              </a:rPr>
              <a:t>no-</a:t>
            </a:r>
            <a:r>
              <a:rPr lang="en-US" sz="2200" b="1" dirty="0" err="1">
                <a:solidFill>
                  <a:srgbClr val="0000FF"/>
                </a:solidFill>
              </a:rPr>
              <a:t>arg</a:t>
            </a:r>
            <a:r>
              <a:rPr lang="en-US" sz="2200" b="1" dirty="0">
                <a:solidFill>
                  <a:srgbClr val="0000FF"/>
                </a:solidFill>
              </a:rPr>
              <a:t> constructor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It should be </a:t>
            </a:r>
            <a:r>
              <a:rPr lang="en-US" sz="2200" b="1" dirty="0">
                <a:solidFill>
                  <a:srgbClr val="0000FF"/>
                </a:solidFill>
              </a:rPr>
              <a:t>Serializable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It should provide methods to </a:t>
            </a:r>
            <a:r>
              <a:rPr lang="en-US" sz="2200" b="1" dirty="0">
                <a:solidFill>
                  <a:srgbClr val="0000FF"/>
                </a:solidFill>
              </a:rPr>
              <a:t>set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00FF"/>
                </a:solidFill>
              </a:rPr>
              <a:t>get</a:t>
            </a:r>
            <a:r>
              <a:rPr lang="en-US" sz="2200" dirty="0"/>
              <a:t> the values of the properties, known as </a:t>
            </a:r>
            <a:r>
              <a:rPr lang="en-US" sz="2200" b="1" dirty="0">
                <a:solidFill>
                  <a:srgbClr val="0000FF"/>
                </a:solidFill>
              </a:rPr>
              <a:t>getter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00FF"/>
                </a:solidFill>
              </a:rPr>
              <a:t>setter</a:t>
            </a:r>
            <a:r>
              <a:rPr lang="en-US" sz="2200" dirty="0"/>
              <a:t> methods</a:t>
            </a:r>
            <a:r>
              <a:rPr lang="en-US" sz="2200" dirty="0" smtClean="0"/>
              <a:t>.</a:t>
            </a:r>
          </a:p>
          <a:p>
            <a:pPr marL="0" indent="0">
              <a:buNone/>
            </a:pPr>
            <a:endParaRPr lang="en-IN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867" y="1758391"/>
            <a:ext cx="3848100" cy="3862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778003" y="1389059"/>
            <a:ext cx="3818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00FF"/>
                </a:solidFill>
              </a:rPr>
              <a:t>Simple Bean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2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760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Java Bean Class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742" y="1126379"/>
            <a:ext cx="11132140" cy="4834400"/>
          </a:xfr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200" dirty="0" smtClean="0"/>
              <a:t>To </a:t>
            </a:r>
            <a:r>
              <a:rPr lang="en-US" sz="2200" dirty="0"/>
              <a:t>access the JavaBean class, </a:t>
            </a:r>
            <a:r>
              <a:rPr lang="en-US" sz="2200" dirty="0" smtClean="0"/>
              <a:t>use </a:t>
            </a:r>
            <a:r>
              <a:rPr lang="en-US" sz="2200" dirty="0"/>
              <a:t>getter and setter methods</a:t>
            </a:r>
            <a:r>
              <a:rPr lang="en-US" sz="2200" dirty="0" smtClean="0"/>
              <a:t>.</a:t>
            </a:r>
            <a:r>
              <a:rPr lang="en-IN" sz="2200" dirty="0"/>
              <a:t> </a:t>
            </a:r>
            <a:r>
              <a:rPr lang="en-US" sz="2200" dirty="0"/>
              <a:t>A JavaBean property is a </a:t>
            </a:r>
            <a:r>
              <a:rPr lang="en-US" sz="2200" b="1" dirty="0">
                <a:solidFill>
                  <a:srgbClr val="0000FF"/>
                </a:solidFill>
              </a:rPr>
              <a:t>named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00FF"/>
                </a:solidFill>
              </a:rPr>
              <a:t>feature</a:t>
            </a:r>
            <a:r>
              <a:rPr lang="en-US" sz="2200" dirty="0"/>
              <a:t> that can be accessed by the user of the </a:t>
            </a:r>
            <a:r>
              <a:rPr lang="en-US" sz="2200" b="1" dirty="0">
                <a:solidFill>
                  <a:srgbClr val="0000FF"/>
                </a:solidFill>
              </a:rPr>
              <a:t>object</a:t>
            </a:r>
            <a:r>
              <a:rPr lang="en-US" sz="2200" dirty="0"/>
              <a:t>. The feature can be of any Java data type, containing the classes that you define</a:t>
            </a:r>
            <a:r>
              <a:rPr lang="en-US" sz="2200" dirty="0" smtClean="0"/>
              <a:t>.</a:t>
            </a:r>
          </a:p>
          <a:p>
            <a:pPr marL="0" indent="0" algn="just">
              <a:buNone/>
            </a:pPr>
            <a:r>
              <a:rPr lang="en-US" sz="2200" dirty="0"/>
              <a:t>JavaBean features are accessed through two methods in the JavaBean's implementation class:</a:t>
            </a:r>
          </a:p>
          <a:p>
            <a:pPr marL="0" indent="0" algn="just">
              <a:buNone/>
            </a:pPr>
            <a:r>
              <a:rPr lang="en-US" sz="2200" dirty="0" smtClean="0"/>
              <a:t>1</a:t>
            </a:r>
            <a:r>
              <a:rPr lang="en-US" sz="2200" dirty="0"/>
              <a:t>. </a:t>
            </a:r>
            <a:r>
              <a:rPr lang="en-US" sz="2200" b="1" dirty="0" err="1">
                <a:solidFill>
                  <a:srgbClr val="0000FF"/>
                </a:solidFill>
              </a:rPr>
              <a:t>getPropertyName</a:t>
            </a:r>
            <a:r>
              <a:rPr lang="en-US" sz="2200" dirty="0"/>
              <a:t> ()</a:t>
            </a:r>
          </a:p>
          <a:p>
            <a:pPr marL="0" indent="0" algn="just">
              <a:buNone/>
            </a:pPr>
            <a:r>
              <a:rPr lang="en-US" sz="2200" dirty="0" smtClean="0"/>
              <a:t>For </a:t>
            </a:r>
            <a:r>
              <a:rPr lang="en-US" sz="2200" dirty="0"/>
              <a:t>example, if the property name is </a:t>
            </a:r>
            <a:r>
              <a:rPr lang="en-US" sz="2200" dirty="0" err="1"/>
              <a:t>firstName</a:t>
            </a:r>
            <a:r>
              <a:rPr lang="en-US" sz="2200" dirty="0"/>
              <a:t>, the method name would be </a:t>
            </a:r>
            <a:r>
              <a:rPr lang="en-US" sz="2200" dirty="0" err="1"/>
              <a:t>getFirstName</a:t>
            </a:r>
            <a:r>
              <a:rPr lang="en-US" sz="2200" dirty="0"/>
              <a:t>() to read that property. This method is called the accessor.</a:t>
            </a:r>
          </a:p>
          <a:p>
            <a:pPr marL="0" indent="0" algn="just">
              <a:buNone/>
            </a:pPr>
            <a:endParaRPr lang="en-US" sz="2200" dirty="0"/>
          </a:p>
          <a:p>
            <a:pPr marL="0" indent="0" algn="just">
              <a:buNone/>
            </a:pPr>
            <a:r>
              <a:rPr lang="en-US" sz="2200" dirty="0"/>
              <a:t>2. </a:t>
            </a:r>
            <a:r>
              <a:rPr lang="en-US" sz="2200" b="1" dirty="0" err="1">
                <a:solidFill>
                  <a:srgbClr val="0000FF"/>
                </a:solidFill>
              </a:rPr>
              <a:t>setPropertyName</a:t>
            </a:r>
            <a:r>
              <a:rPr lang="en-US" sz="2200" dirty="0"/>
              <a:t> </a:t>
            </a:r>
            <a:r>
              <a:rPr lang="en-US" sz="2200" dirty="0" smtClean="0"/>
              <a:t>(</a:t>
            </a:r>
            <a:r>
              <a:rPr lang="en-US" sz="2200" b="1" dirty="0">
                <a:solidFill>
                  <a:srgbClr val="0000FF"/>
                </a:solidFill>
              </a:rPr>
              <a:t>parameter</a:t>
            </a:r>
            <a:r>
              <a:rPr lang="en-US" sz="2200" dirty="0" smtClean="0"/>
              <a:t>)</a:t>
            </a:r>
            <a:endParaRPr lang="en-US" sz="2200" dirty="0"/>
          </a:p>
          <a:p>
            <a:pPr marL="0" indent="0" algn="just">
              <a:buNone/>
            </a:pPr>
            <a:r>
              <a:rPr lang="en-US" sz="2200" dirty="0" smtClean="0"/>
              <a:t>For </a:t>
            </a:r>
            <a:r>
              <a:rPr lang="en-US" sz="2200" dirty="0"/>
              <a:t>example, if the property name is </a:t>
            </a:r>
            <a:r>
              <a:rPr lang="en-US" sz="2200" dirty="0" err="1"/>
              <a:t>firstName</a:t>
            </a:r>
            <a:r>
              <a:rPr lang="en-US" sz="2200" dirty="0"/>
              <a:t>, the method name would be </a:t>
            </a:r>
            <a:r>
              <a:rPr lang="en-US" sz="2200" dirty="0" err="1"/>
              <a:t>setFirstName</a:t>
            </a:r>
            <a:r>
              <a:rPr lang="en-US" sz="2200" dirty="0"/>
              <a:t>() to write that property. This method is called the </a:t>
            </a:r>
            <a:r>
              <a:rPr lang="en-US" sz="2200" dirty="0" err="1"/>
              <a:t>mutator</a:t>
            </a:r>
            <a:r>
              <a:rPr lang="en-US" sz="2200" dirty="0" smtClean="0"/>
              <a:t>.</a:t>
            </a:r>
            <a:endParaRPr lang="en-IN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8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760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Bean – Advantages and Disadvantages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045" y="1126379"/>
            <a:ext cx="10856837" cy="3561488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</a:rPr>
              <a:t>Advantages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00FF"/>
                </a:solidFill>
              </a:rPr>
              <a:t>of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00FF"/>
                </a:solidFill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The </a:t>
            </a:r>
            <a:r>
              <a:rPr lang="en-US" sz="2200" dirty="0"/>
              <a:t>JavaBean properties and methods can be exposed to another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It provides an easiness to reuse the software components.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</a:rPr>
              <a:t>Disadvantages</a:t>
            </a:r>
            <a:r>
              <a:rPr lang="en-US" sz="2200" dirty="0" smtClean="0"/>
              <a:t> </a:t>
            </a:r>
            <a:r>
              <a:rPr lang="en-US" sz="2200" b="1" dirty="0">
                <a:solidFill>
                  <a:srgbClr val="0000FF"/>
                </a:solidFill>
              </a:rPr>
              <a:t>of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00FF"/>
                </a:solidFill>
              </a:rPr>
              <a:t>JavaBean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JavaBeans </a:t>
            </a:r>
            <a:r>
              <a:rPr lang="en-US" sz="2200" dirty="0"/>
              <a:t>are mutable. So, it can't take advantages of immutable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Creating the setter and getter method for each property separately may lead to the boilerplate code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760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Bean Class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275" y="1136212"/>
            <a:ext cx="3386418" cy="151913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dirty="0" smtClean="0"/>
              <a:t>Right click on </a:t>
            </a:r>
            <a:r>
              <a:rPr lang="en-IN" sz="2200" i="1" dirty="0" smtClean="0"/>
              <a:t>“Source Packages </a:t>
            </a:r>
            <a:r>
              <a:rPr lang="en-IN" sz="2200" i="1" dirty="0" smtClean="0">
                <a:sym typeface="Wingdings" panose="05000000000000000000" pitchFamily="2" charset="2"/>
              </a:rPr>
              <a:t> new </a:t>
            </a:r>
            <a:r>
              <a:rPr lang="en-IN" sz="2200" dirty="0" smtClean="0"/>
              <a:t> Java Package “</a:t>
            </a:r>
          </a:p>
          <a:p>
            <a:pPr marL="0" indent="0">
              <a:buNone/>
            </a:pPr>
            <a:endParaRPr lang="en-IN" sz="2200" b="1" dirty="0" smtClean="0">
              <a:solidFill>
                <a:srgbClr val="0000FF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17342" y="1004164"/>
            <a:ext cx="5919019" cy="4633362"/>
            <a:chOff x="6017342" y="1004164"/>
            <a:chExt cx="5919019" cy="463336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7342" y="1004164"/>
              <a:ext cx="5820696" cy="4633362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8516865" y="2973574"/>
              <a:ext cx="3419496" cy="54910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19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760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Bean Class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275" y="1136212"/>
            <a:ext cx="3386418" cy="1991251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dirty="0" smtClean="0"/>
              <a:t>Now, provide the package name “</a:t>
            </a:r>
            <a:r>
              <a:rPr lang="en-IN" sz="2200" dirty="0" err="1" smtClean="0"/>
              <a:t>myBeanPackage</a:t>
            </a:r>
            <a:r>
              <a:rPr lang="en-IN" sz="2200" dirty="0" smtClean="0"/>
              <a:t>” (or your choice)</a:t>
            </a:r>
          </a:p>
          <a:p>
            <a:pPr marL="0" indent="0">
              <a:buNone/>
            </a:pPr>
            <a:r>
              <a:rPr lang="en-IN" sz="2200" dirty="0" smtClean="0"/>
              <a:t>Click “Finish”</a:t>
            </a:r>
          </a:p>
          <a:p>
            <a:pPr marL="0" indent="0">
              <a:buNone/>
            </a:pPr>
            <a:endParaRPr lang="en-IN" sz="2200" b="1" dirty="0" smtClean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4" y="1019805"/>
            <a:ext cx="8076520" cy="4643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48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760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Bean Class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275" y="1136212"/>
            <a:ext cx="3570920" cy="151913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dirty="0" smtClean="0"/>
              <a:t>Right click on </a:t>
            </a:r>
            <a:r>
              <a:rPr lang="en-IN" sz="2200" i="1" dirty="0" smtClean="0"/>
              <a:t>“</a:t>
            </a:r>
            <a:r>
              <a:rPr lang="en-IN" sz="2200" i="1" dirty="0" err="1" smtClean="0"/>
              <a:t>myBeanPackage</a:t>
            </a:r>
            <a:r>
              <a:rPr lang="en-IN" sz="2200" i="1" dirty="0" smtClean="0"/>
              <a:t>” </a:t>
            </a:r>
            <a:r>
              <a:rPr lang="en-IN" sz="2200" dirty="0" smtClean="0"/>
              <a:t>then click “</a:t>
            </a:r>
            <a:r>
              <a:rPr lang="en-IN" sz="2200" i="1" dirty="0" smtClean="0"/>
              <a:t>new”</a:t>
            </a:r>
            <a:r>
              <a:rPr lang="en-IN" sz="2200" dirty="0" smtClean="0"/>
              <a:t> </a:t>
            </a:r>
            <a:r>
              <a:rPr lang="en-IN" sz="2200" dirty="0" smtClean="0">
                <a:sym typeface="Wingdings" panose="05000000000000000000" pitchFamily="2" charset="2"/>
              </a:rPr>
              <a:t></a:t>
            </a:r>
            <a:r>
              <a:rPr lang="en-IN" sz="2200" dirty="0" smtClean="0"/>
              <a:t> </a:t>
            </a:r>
            <a:r>
              <a:rPr lang="en-IN" sz="2200" i="1" dirty="0" smtClean="0"/>
              <a:t>“Java Class”</a:t>
            </a:r>
            <a:endParaRPr lang="en-IN" sz="2200" dirty="0" smtClean="0"/>
          </a:p>
          <a:p>
            <a:pPr marL="0" indent="0">
              <a:buNone/>
            </a:pPr>
            <a:endParaRPr lang="en-IN" sz="2200" b="1" dirty="0" smtClean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37471" y="833717"/>
            <a:ext cx="7110455" cy="5538515"/>
            <a:chOff x="4141693" y="988136"/>
            <a:chExt cx="7422776" cy="553851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39118" b="19201"/>
            <a:stretch/>
          </p:blipFill>
          <p:spPr>
            <a:xfrm>
              <a:off x="4141693" y="988136"/>
              <a:ext cx="7422776" cy="55385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4498763" y="3016588"/>
              <a:ext cx="5613425" cy="64101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16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65125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 JSP Architecture</a:t>
            </a:r>
            <a:endParaRPr lang="en-IN" sz="3200" b="1" dirty="0">
              <a:solidFill>
                <a:srgbClr val="0000FF"/>
              </a:solidFill>
            </a:endParaRPr>
          </a:p>
        </p:txBody>
      </p:sp>
      <p:pic>
        <p:nvPicPr>
          <p:cNvPr id="5" name="Picture 6" descr="SN Rao drawing 19-7-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90" y="1522965"/>
            <a:ext cx="10142185" cy="446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7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076" y="1234477"/>
            <a:ext cx="7595383" cy="3909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760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Bean Class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993" y="1126379"/>
            <a:ext cx="3386418" cy="1365246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dirty="0" smtClean="0"/>
              <a:t>Provide a name to that Java class. Here, </a:t>
            </a:r>
            <a:r>
              <a:rPr lang="en-IN" sz="2200" i="1" dirty="0" smtClean="0"/>
              <a:t>“</a:t>
            </a:r>
            <a:r>
              <a:rPr lang="en-IN" sz="2200" b="1" i="1" dirty="0" err="1" smtClean="0">
                <a:solidFill>
                  <a:srgbClr val="0000FF"/>
                </a:solidFill>
              </a:rPr>
              <a:t>StudentBeanClass</a:t>
            </a:r>
            <a:r>
              <a:rPr lang="en-IN" sz="2200" i="1" dirty="0" smtClean="0"/>
              <a:t>”. </a:t>
            </a:r>
            <a:r>
              <a:rPr lang="en-IN" sz="2200" dirty="0" smtClean="0"/>
              <a:t>Click </a:t>
            </a:r>
            <a:r>
              <a:rPr lang="en-IN" sz="2200" i="1" dirty="0" smtClean="0"/>
              <a:t>“</a:t>
            </a:r>
            <a:r>
              <a:rPr lang="en-IN" sz="2200" b="1" i="1" dirty="0" smtClean="0">
                <a:solidFill>
                  <a:srgbClr val="0000FF"/>
                </a:solidFill>
              </a:rPr>
              <a:t>Finish</a:t>
            </a:r>
            <a:r>
              <a:rPr lang="en-IN" sz="2200" i="1" dirty="0" smtClean="0"/>
              <a:t>”</a:t>
            </a:r>
            <a:endParaRPr lang="en-IN" sz="2200" b="1" dirty="0" smtClean="0">
              <a:solidFill>
                <a:srgbClr val="0000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78011" y="1809002"/>
            <a:ext cx="1498623" cy="26449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9340427" y="4792349"/>
            <a:ext cx="1081765" cy="35152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760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Bean Class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470" y="833717"/>
            <a:ext cx="8409562" cy="410562"/>
          </a:xfr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2200" dirty="0" smtClean="0"/>
              <a:t>Initial Window</a:t>
            </a:r>
            <a:endParaRPr lang="en-IN" sz="2200" b="1" dirty="0" smtClean="0">
              <a:solidFill>
                <a:srgbClr val="0000FF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503138" y="3265508"/>
            <a:ext cx="8869893" cy="397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200" dirty="0" smtClean="0"/>
              <a:t>Define the required members </a:t>
            </a:r>
            <a:endParaRPr lang="en-IN" sz="2200" b="1" dirty="0" smtClean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70" y="1230749"/>
            <a:ext cx="8409562" cy="1642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37" y="3676070"/>
            <a:ext cx="8869893" cy="28033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5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5" y="1717764"/>
            <a:ext cx="3669110" cy="4252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7419" y="203760"/>
            <a:ext cx="11338040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Bean Class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2515" y="1307202"/>
            <a:ext cx="3669110" cy="410562"/>
          </a:xfr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2200" dirty="0" smtClean="0"/>
              <a:t>Constructor Creation</a:t>
            </a:r>
            <a:endParaRPr lang="en-IN" sz="2200" b="1" dirty="0" smtClean="0">
              <a:solidFill>
                <a:srgbClr val="0000FF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921625" y="3392130"/>
            <a:ext cx="709255" cy="314632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7892523" y="3205317"/>
            <a:ext cx="709255" cy="285135"/>
          </a:xfrm>
          <a:prstGeom prst="right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87" y="1512483"/>
            <a:ext cx="3330229" cy="44657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778" y="2417778"/>
            <a:ext cx="3473681" cy="28523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22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760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Bean Class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19" y="1126379"/>
            <a:ext cx="2368852" cy="215559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dirty="0" smtClean="0"/>
              <a:t>Click right button of the mouse and find </a:t>
            </a:r>
            <a:r>
              <a:rPr lang="en-IN" sz="2200" i="1" dirty="0" smtClean="0"/>
              <a:t>“</a:t>
            </a:r>
            <a:r>
              <a:rPr lang="en-IN" sz="2200" b="1" i="1" dirty="0" smtClean="0">
                <a:solidFill>
                  <a:srgbClr val="0000FF"/>
                </a:solidFill>
              </a:rPr>
              <a:t>Insert</a:t>
            </a:r>
            <a:r>
              <a:rPr lang="en-IN" sz="2200" i="1" dirty="0" smtClean="0"/>
              <a:t> </a:t>
            </a:r>
            <a:r>
              <a:rPr lang="en-IN" sz="2200" b="1" i="1" dirty="0">
                <a:solidFill>
                  <a:srgbClr val="0000FF"/>
                </a:solidFill>
              </a:rPr>
              <a:t>Code</a:t>
            </a:r>
            <a:r>
              <a:rPr lang="en-IN" sz="2200" i="1" dirty="0" smtClean="0"/>
              <a:t>”. </a:t>
            </a:r>
          </a:p>
          <a:p>
            <a:pPr marL="0" indent="0">
              <a:buNone/>
            </a:pPr>
            <a:r>
              <a:rPr lang="en-IN" sz="2200" dirty="0" smtClean="0"/>
              <a:t>Find </a:t>
            </a:r>
            <a:r>
              <a:rPr lang="en-IN" sz="2200" i="1" dirty="0" smtClean="0"/>
              <a:t>“</a:t>
            </a:r>
            <a:r>
              <a:rPr lang="en-IN" sz="2200" b="1" i="1" dirty="0">
                <a:solidFill>
                  <a:srgbClr val="0000FF"/>
                </a:solidFill>
              </a:rPr>
              <a:t>Getter</a:t>
            </a:r>
            <a:r>
              <a:rPr lang="en-IN" sz="2200" i="1" dirty="0" smtClean="0"/>
              <a:t> </a:t>
            </a:r>
            <a:r>
              <a:rPr lang="en-IN" sz="2200" b="1" i="1" dirty="0">
                <a:solidFill>
                  <a:srgbClr val="0000FF"/>
                </a:solidFill>
              </a:rPr>
              <a:t>and</a:t>
            </a:r>
            <a:r>
              <a:rPr lang="en-IN" sz="2200" i="1" dirty="0" smtClean="0"/>
              <a:t> </a:t>
            </a:r>
            <a:r>
              <a:rPr lang="en-IN" sz="2200" b="1" i="1" dirty="0">
                <a:solidFill>
                  <a:srgbClr val="0000FF"/>
                </a:solidFill>
              </a:rPr>
              <a:t>Setter</a:t>
            </a:r>
            <a:r>
              <a:rPr lang="en-IN" sz="2200" i="1" dirty="0" smtClean="0"/>
              <a:t>” </a:t>
            </a:r>
            <a:r>
              <a:rPr lang="en-IN" sz="2200" dirty="0" smtClean="0"/>
              <a:t> method and click it.</a:t>
            </a:r>
            <a:endParaRPr lang="en-IN" sz="2200" b="1" dirty="0" smtClean="0">
              <a:solidFill>
                <a:srgbClr val="0000FF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7557246" y="2998694"/>
            <a:ext cx="591672" cy="134240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3344799" y="813431"/>
            <a:ext cx="4212447" cy="4639007"/>
            <a:chOff x="3344799" y="813431"/>
            <a:chExt cx="4212447" cy="463900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0944" r="56323"/>
            <a:stretch/>
          </p:blipFill>
          <p:spPr>
            <a:xfrm>
              <a:off x="3344799" y="813431"/>
              <a:ext cx="4212447" cy="46390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ounded Rectangle 10"/>
            <p:cNvSpPr/>
            <p:nvPr/>
          </p:nvSpPr>
          <p:spPr>
            <a:xfrm>
              <a:off x="4515935" y="2559948"/>
              <a:ext cx="2893393" cy="30427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162364" y="774535"/>
            <a:ext cx="3778624" cy="4677903"/>
            <a:chOff x="8162364" y="774535"/>
            <a:chExt cx="3778624" cy="46779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6177" r="62831" b="31756"/>
            <a:stretch/>
          </p:blipFill>
          <p:spPr>
            <a:xfrm>
              <a:off x="8162364" y="774535"/>
              <a:ext cx="3778624" cy="46779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ounded Rectangle 11"/>
            <p:cNvSpPr/>
            <p:nvPr/>
          </p:nvSpPr>
          <p:spPr>
            <a:xfrm>
              <a:off x="10206318" y="3841902"/>
              <a:ext cx="1586753" cy="2863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148918" y="371780"/>
            <a:ext cx="3792070" cy="410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en-IN" sz="2200" b="1" i="1" smtClean="0">
                <a:solidFill>
                  <a:srgbClr val="0000FF"/>
                </a:solidFill>
              </a:rPr>
              <a:t>Getter-Setter</a:t>
            </a:r>
            <a:r>
              <a:rPr lang="en-IN" sz="2200" smtClean="0"/>
              <a:t> Window</a:t>
            </a:r>
            <a:endParaRPr lang="en-IN" sz="2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5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7418" y="203760"/>
            <a:ext cx="11454581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Bean Class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99380" y="1089356"/>
            <a:ext cx="4159491" cy="3970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sz="2200" dirty="0" smtClean="0"/>
              <a:t>Select all and click “</a:t>
            </a:r>
            <a:r>
              <a:rPr lang="en-IN" sz="2200" b="1" i="1" dirty="0">
                <a:solidFill>
                  <a:srgbClr val="0000FF"/>
                </a:solidFill>
              </a:rPr>
              <a:t>Generate</a:t>
            </a:r>
            <a:r>
              <a:rPr lang="en-IN" sz="2200" i="1" dirty="0" smtClean="0"/>
              <a:t>”</a:t>
            </a:r>
            <a:endParaRPr lang="en-IN" sz="2200" b="1" dirty="0" smtClean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2" y="1499918"/>
            <a:ext cx="4095406" cy="4519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125496" y="940378"/>
            <a:ext cx="5594556" cy="410562"/>
          </a:xfr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2200" dirty="0" smtClean="0"/>
              <a:t>Generated Code</a:t>
            </a:r>
            <a:endParaRPr lang="en-IN" sz="2200" b="1" dirty="0" smtClean="0">
              <a:solidFill>
                <a:srgbClr val="0000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96" y="1350940"/>
            <a:ext cx="5594556" cy="49957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90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1" y="118588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JSP Directives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5234" y="908593"/>
            <a:ext cx="10725182" cy="4302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200" dirty="0"/>
              <a:t>The </a:t>
            </a:r>
            <a:r>
              <a:rPr lang="en-US" sz="2200" b="1" dirty="0" smtClean="0">
                <a:solidFill>
                  <a:srgbClr val="0000FF"/>
                </a:solidFill>
              </a:rPr>
              <a:t>JSP </a:t>
            </a:r>
            <a:r>
              <a:rPr lang="en-US" sz="2200" b="1" dirty="0">
                <a:solidFill>
                  <a:srgbClr val="0000FF"/>
                </a:solidFill>
              </a:rPr>
              <a:t>directives </a:t>
            </a:r>
            <a:r>
              <a:rPr lang="en-US" sz="2200" dirty="0"/>
              <a:t>are messages that tells the web container how to translate a JSP page into the corresponding servlet.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IN" sz="2400" dirty="0"/>
              <a:t>Page	  =&gt;  &lt;%@ page … %&gt;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IN" sz="2400" dirty="0"/>
              <a:t>Include    =&gt;  &lt;%@ include …%&gt;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IN" sz="2400" dirty="0" err="1"/>
              <a:t>Taglib</a:t>
            </a:r>
            <a:r>
              <a:rPr lang="en-IN" sz="2400" dirty="0"/>
              <a:t>       =&gt;  &lt;%@ </a:t>
            </a:r>
            <a:r>
              <a:rPr lang="en-IN" sz="2400" dirty="0" err="1"/>
              <a:t>taglib</a:t>
            </a:r>
            <a:r>
              <a:rPr lang="en-IN" sz="2400" dirty="0"/>
              <a:t> </a:t>
            </a:r>
            <a:r>
              <a:rPr lang="en-IN" sz="2400" dirty="0" smtClean="0"/>
              <a:t>….%&gt;</a:t>
            </a:r>
          </a:p>
          <a:p>
            <a:endParaRPr lang="en-IN" sz="2400" dirty="0" smtClean="0"/>
          </a:p>
          <a:p>
            <a:r>
              <a:rPr lang="en-IN" sz="2200" dirty="0" smtClean="0"/>
              <a:t>Syntax of JSP Directive</a:t>
            </a:r>
            <a:endParaRPr lang="en-IN" sz="2200" dirty="0"/>
          </a:p>
          <a:p>
            <a:pPr lvl="1"/>
            <a:r>
              <a:rPr lang="en-IN" sz="2200" b="1" dirty="0">
                <a:solidFill>
                  <a:srgbClr val="0000FF"/>
                </a:solidFill>
              </a:rPr>
              <a:t>&lt;%@ directive attribute="value" %&gt;</a:t>
            </a:r>
            <a:r>
              <a:rPr lang="en-IN" sz="2200" b="1" dirty="0"/>
              <a:t>  </a:t>
            </a:r>
          </a:p>
          <a:p>
            <a:endParaRPr lang="en-IN" sz="2400" dirty="0"/>
          </a:p>
          <a:p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99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1" y="118588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JSP Directives - page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5234" y="908593"/>
            <a:ext cx="10725182" cy="43025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200" dirty="0"/>
              <a:t>The page directive </a:t>
            </a:r>
            <a:r>
              <a:rPr lang="en-US" sz="2200" b="1" dirty="0">
                <a:solidFill>
                  <a:srgbClr val="0000FF"/>
                </a:solidFill>
              </a:rPr>
              <a:t>defines attributes </a:t>
            </a:r>
            <a:r>
              <a:rPr lang="en-US" sz="2200" dirty="0"/>
              <a:t>that apply to an entire JSP page</a:t>
            </a:r>
            <a:r>
              <a:rPr lang="en-US" sz="2200" dirty="0" smtClean="0"/>
              <a:t>.  The syntax is:</a:t>
            </a:r>
          </a:p>
          <a:p>
            <a:pPr algn="ctr"/>
            <a:r>
              <a:rPr lang="en-IN" sz="2200" b="1" dirty="0">
                <a:solidFill>
                  <a:srgbClr val="0000FF"/>
                </a:solidFill>
              </a:rPr>
              <a:t>&lt;%@ page attribute="value" %&gt;</a:t>
            </a:r>
          </a:p>
          <a:p>
            <a:endParaRPr lang="en-IN" sz="2200" dirty="0" smtClean="0"/>
          </a:p>
          <a:p>
            <a:r>
              <a:rPr lang="en-IN" sz="2200" dirty="0" smtClean="0"/>
              <a:t>The </a:t>
            </a:r>
            <a:r>
              <a:rPr lang="en-IN" sz="2200" b="1" dirty="0">
                <a:solidFill>
                  <a:srgbClr val="0000FF"/>
                </a:solidFill>
              </a:rPr>
              <a:t>attributes</a:t>
            </a:r>
            <a:r>
              <a:rPr lang="en-IN" sz="2200" dirty="0" smtClean="0"/>
              <a:t> are – import, </a:t>
            </a:r>
            <a:r>
              <a:rPr lang="en-IN" sz="2200" dirty="0" err="1" smtClean="0"/>
              <a:t>contentType</a:t>
            </a:r>
            <a:r>
              <a:rPr lang="en-IN" sz="2200" dirty="0" smtClean="0"/>
              <a:t>, extends, info, buffer, language, </a:t>
            </a:r>
            <a:r>
              <a:rPr lang="en-IN" sz="2200" dirty="0" err="1" smtClean="0"/>
              <a:t>isELignored</a:t>
            </a:r>
            <a:r>
              <a:rPr lang="en-IN" sz="2200" dirty="0" smtClean="0"/>
              <a:t>, </a:t>
            </a:r>
            <a:r>
              <a:rPr lang="en-IN" sz="2200" dirty="0" err="1" smtClean="0"/>
              <a:t>isThreadSafe</a:t>
            </a:r>
            <a:r>
              <a:rPr lang="en-IN" sz="2200" dirty="0" smtClean="0"/>
              <a:t>, </a:t>
            </a:r>
            <a:r>
              <a:rPr lang="en-IN" sz="2200" dirty="0" err="1" smtClean="0"/>
              <a:t>autoFlush</a:t>
            </a:r>
            <a:r>
              <a:rPr lang="en-IN" sz="2200" dirty="0" smtClean="0"/>
              <a:t>, session, </a:t>
            </a:r>
            <a:r>
              <a:rPr lang="en-IN" sz="2200" dirty="0" err="1" smtClean="0"/>
              <a:t>pageEncoding</a:t>
            </a:r>
            <a:r>
              <a:rPr lang="en-IN" sz="2200" dirty="0" smtClean="0"/>
              <a:t>, </a:t>
            </a:r>
            <a:r>
              <a:rPr lang="en-IN" sz="2200" dirty="0" err="1" smtClean="0"/>
              <a:t>errorPage</a:t>
            </a:r>
            <a:r>
              <a:rPr lang="en-IN" sz="2200" dirty="0" smtClean="0"/>
              <a:t>, </a:t>
            </a:r>
            <a:r>
              <a:rPr lang="en-IN" sz="2200" dirty="0" err="1" smtClean="0"/>
              <a:t>isErrorPage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E.g.</a:t>
            </a:r>
          </a:p>
          <a:p>
            <a:r>
              <a:rPr lang="en-IN" sz="2200" dirty="0"/>
              <a:t>&lt;%@ page </a:t>
            </a:r>
            <a:r>
              <a:rPr lang="en-IN" sz="2200" b="1" dirty="0">
                <a:solidFill>
                  <a:srgbClr val="0000FF"/>
                </a:solidFill>
              </a:rPr>
              <a:t>import</a:t>
            </a:r>
            <a:r>
              <a:rPr lang="en-IN" sz="2200" dirty="0"/>
              <a:t>="</a:t>
            </a:r>
            <a:r>
              <a:rPr lang="en-IN" sz="2200" dirty="0" err="1"/>
              <a:t>java.util.Date</a:t>
            </a:r>
            <a:r>
              <a:rPr lang="en-IN" sz="2200" dirty="0"/>
              <a:t>" </a:t>
            </a:r>
            <a:r>
              <a:rPr lang="en-IN" sz="2200" dirty="0" smtClean="0"/>
              <a:t>%&gt;</a:t>
            </a:r>
          </a:p>
          <a:p>
            <a:r>
              <a:rPr lang="en-IN" sz="2200" dirty="0"/>
              <a:t>&lt;%@ page </a:t>
            </a:r>
            <a:r>
              <a:rPr lang="en-IN" sz="2200" b="1" dirty="0" err="1">
                <a:solidFill>
                  <a:srgbClr val="0000FF"/>
                </a:solidFill>
              </a:rPr>
              <a:t>contentType</a:t>
            </a:r>
            <a:r>
              <a:rPr lang="en-IN" sz="2200" b="1" dirty="0">
                <a:solidFill>
                  <a:srgbClr val="0000FF"/>
                </a:solidFill>
              </a:rPr>
              <a:t>=application/</a:t>
            </a:r>
            <a:r>
              <a:rPr lang="en-IN" sz="2200" b="1" dirty="0" err="1">
                <a:solidFill>
                  <a:srgbClr val="0000FF"/>
                </a:solidFill>
              </a:rPr>
              <a:t>msword</a:t>
            </a:r>
            <a:r>
              <a:rPr lang="en-IN" sz="2200" dirty="0"/>
              <a:t> %&gt;  </a:t>
            </a:r>
          </a:p>
          <a:p>
            <a:r>
              <a:rPr lang="en-IN" sz="2200" dirty="0"/>
              <a:t>  </a:t>
            </a:r>
          </a:p>
          <a:p>
            <a:r>
              <a:rPr lang="en-IN" sz="2200" dirty="0"/>
              <a:t>Today is: &lt;%= </a:t>
            </a:r>
            <a:r>
              <a:rPr lang="en-IN" sz="2200" b="1" dirty="0"/>
              <a:t>new</a:t>
            </a:r>
            <a:r>
              <a:rPr lang="en-IN" sz="2200" dirty="0"/>
              <a:t> Date() %&gt;  </a:t>
            </a:r>
          </a:p>
          <a:p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8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41" y="118588"/>
            <a:ext cx="12075459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JSP Directives - include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5234" y="908592"/>
            <a:ext cx="10725182" cy="55447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sz="2200" dirty="0"/>
              <a:t>The include directive is used to include the contents of any resource it may be </a:t>
            </a:r>
            <a:r>
              <a:rPr lang="en-US" sz="2200" dirty="0" smtClean="0"/>
              <a:t>JSP </a:t>
            </a:r>
            <a:r>
              <a:rPr lang="en-US" sz="2200" dirty="0"/>
              <a:t>file, </a:t>
            </a:r>
            <a:r>
              <a:rPr lang="en-US" sz="2200" dirty="0" smtClean="0"/>
              <a:t>HTML </a:t>
            </a:r>
            <a:r>
              <a:rPr lang="en-US" sz="2200" dirty="0"/>
              <a:t>file or text file. The include directive includes the original content of the included resource at page translation time (the </a:t>
            </a:r>
            <a:r>
              <a:rPr lang="en-US" sz="2200" dirty="0" smtClean="0"/>
              <a:t>JSP </a:t>
            </a:r>
            <a:r>
              <a:rPr lang="en-US" sz="2200" dirty="0"/>
              <a:t>page is translated only once so it will be better to include static resource</a:t>
            </a:r>
            <a:r>
              <a:rPr lang="en-US" sz="2200" dirty="0" smtClean="0"/>
              <a:t>).  The advantage is code reusability. The syntax is: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IN" sz="2200" b="1" dirty="0">
                <a:solidFill>
                  <a:srgbClr val="0000FF"/>
                </a:solidFill>
              </a:rPr>
              <a:t>&lt;%@ include file="</a:t>
            </a:r>
            <a:r>
              <a:rPr lang="en-IN" sz="2200" b="1" dirty="0" err="1">
                <a:solidFill>
                  <a:srgbClr val="0000FF"/>
                </a:solidFill>
              </a:rPr>
              <a:t>resourceName</a:t>
            </a:r>
            <a:r>
              <a:rPr lang="en-IN" sz="2200" b="1" dirty="0">
                <a:solidFill>
                  <a:srgbClr val="0000FF"/>
                </a:solidFill>
              </a:rPr>
              <a:t>" %&gt;  </a:t>
            </a:r>
            <a:endParaRPr lang="en-IN" sz="2200" b="1" dirty="0" smtClean="0">
              <a:solidFill>
                <a:srgbClr val="0000FF"/>
              </a:solidFill>
            </a:endParaRPr>
          </a:p>
          <a:p>
            <a:pPr algn="just"/>
            <a:endParaRPr lang="en-IN" sz="2200" b="1" dirty="0" smtClean="0">
              <a:solidFill>
                <a:srgbClr val="0000FF"/>
              </a:solidFill>
            </a:endParaRPr>
          </a:p>
          <a:p>
            <a:pPr algn="just"/>
            <a:r>
              <a:rPr lang="en-US" sz="2200" b="1" dirty="0" smtClean="0">
                <a:solidFill>
                  <a:srgbClr val="0000FF"/>
                </a:solidFill>
              </a:rPr>
              <a:t>Example</a:t>
            </a:r>
            <a:r>
              <a:rPr lang="en-US" sz="2200" dirty="0" smtClean="0"/>
              <a:t>: it includes the </a:t>
            </a:r>
            <a:r>
              <a:rPr lang="en-US" sz="2200" dirty="0"/>
              <a:t>content of the header.html file. To run this example you must create an header.html file.</a:t>
            </a:r>
            <a:endParaRPr lang="en-IN" sz="2200" dirty="0"/>
          </a:p>
          <a:p>
            <a:r>
              <a:rPr lang="en-IN" sz="2200" dirty="0"/>
              <a:t>&lt;html&gt;  </a:t>
            </a:r>
          </a:p>
          <a:p>
            <a:r>
              <a:rPr lang="en-IN" sz="2200" dirty="0"/>
              <a:t>&lt;body&gt;  </a:t>
            </a:r>
          </a:p>
          <a:p>
            <a:r>
              <a:rPr lang="en-IN" sz="2200" dirty="0"/>
              <a:t>  </a:t>
            </a:r>
            <a:r>
              <a:rPr lang="en-IN" sz="2200" dirty="0" smtClean="0"/>
              <a:t>&lt;%@</a:t>
            </a:r>
            <a:r>
              <a:rPr lang="en-IN" sz="2200" dirty="0"/>
              <a:t> include </a:t>
            </a:r>
            <a:r>
              <a:rPr lang="en-IN" sz="2200" b="1" dirty="0">
                <a:solidFill>
                  <a:srgbClr val="0000FF"/>
                </a:solidFill>
              </a:rPr>
              <a:t>file</a:t>
            </a:r>
            <a:r>
              <a:rPr lang="en-IN" sz="2200" dirty="0"/>
              <a:t>="</a:t>
            </a:r>
            <a:r>
              <a:rPr lang="en-IN" sz="2200" b="1" dirty="0">
                <a:solidFill>
                  <a:srgbClr val="0000FF"/>
                </a:solidFill>
              </a:rPr>
              <a:t>header.html</a:t>
            </a:r>
            <a:r>
              <a:rPr lang="en-IN" sz="2200" dirty="0"/>
              <a:t>" %&gt;  </a:t>
            </a:r>
          </a:p>
          <a:p>
            <a:r>
              <a:rPr lang="en-IN" sz="2200" dirty="0"/>
              <a:t>  </a:t>
            </a:r>
            <a:r>
              <a:rPr lang="en-IN" sz="2200" dirty="0" smtClean="0"/>
              <a:t>Today</a:t>
            </a:r>
            <a:r>
              <a:rPr lang="en-IN" sz="2200" dirty="0"/>
              <a:t> is: &lt;%= </a:t>
            </a:r>
            <a:r>
              <a:rPr lang="en-IN" sz="2200" dirty="0" err="1"/>
              <a:t>java.util.Calendar.getInstance</a:t>
            </a:r>
            <a:r>
              <a:rPr lang="en-IN" sz="2200" dirty="0"/>
              <a:t>().</a:t>
            </a:r>
            <a:r>
              <a:rPr lang="en-IN" sz="2200" dirty="0" err="1"/>
              <a:t>getTime</a:t>
            </a:r>
            <a:r>
              <a:rPr lang="en-IN" sz="2200" dirty="0"/>
              <a:t>() %&gt;  </a:t>
            </a:r>
          </a:p>
          <a:p>
            <a:r>
              <a:rPr lang="en-IN" sz="2200" dirty="0"/>
              <a:t>  </a:t>
            </a:r>
            <a:r>
              <a:rPr lang="en-IN" sz="2200" dirty="0" smtClean="0"/>
              <a:t>&lt;/</a:t>
            </a:r>
            <a:r>
              <a:rPr lang="en-IN" sz="2200" dirty="0"/>
              <a:t>body&gt;  </a:t>
            </a:r>
          </a:p>
          <a:p>
            <a:r>
              <a:rPr lang="en-IN" sz="2200" dirty="0"/>
              <a:t>&lt;/html&gt;  </a:t>
            </a:r>
          </a:p>
          <a:p>
            <a:pPr algn="just"/>
            <a:endParaRPr lang="en-US" sz="2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7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3" y="0"/>
            <a:ext cx="11367536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00FF"/>
                </a:solidFill>
              </a:rPr>
              <a:t>JSP </a:t>
            </a:r>
            <a:r>
              <a:rPr lang="en-IN" sz="3200" b="1" dirty="0" smtClean="0">
                <a:solidFill>
                  <a:srgbClr val="0000FF"/>
                </a:solidFill>
              </a:rPr>
              <a:t>Life Cycle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29" y="1325460"/>
            <a:ext cx="4967894" cy="4487382"/>
          </a:xfr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Translation of JSP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Compilation of JSP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Classloading</a:t>
            </a:r>
            <a:r>
              <a:rPr lang="en-US" dirty="0"/>
              <a:t> (the </a:t>
            </a:r>
            <a:r>
              <a:rPr lang="en-US" dirty="0" err="1"/>
              <a:t>classloader</a:t>
            </a:r>
            <a:r>
              <a:rPr lang="en-US" dirty="0"/>
              <a:t> loads class file)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Instantiation (Object of the Generated Servlet is created).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Initialization ( the container invokes </a:t>
            </a:r>
            <a:r>
              <a:rPr lang="en-US" dirty="0" err="1"/>
              <a:t>jspInit</a:t>
            </a:r>
            <a:r>
              <a:rPr lang="en-US" dirty="0"/>
              <a:t>() method).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Request processing ( the container invokes _</a:t>
            </a:r>
            <a:r>
              <a:rPr lang="en-US" dirty="0" err="1"/>
              <a:t>jspService</a:t>
            </a:r>
            <a:r>
              <a:rPr lang="en-US" dirty="0"/>
              <a:t>() method).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Destroy ( the container invokes </a:t>
            </a:r>
            <a:r>
              <a:rPr lang="en-US" dirty="0" err="1"/>
              <a:t>jspDestroy</a:t>
            </a:r>
            <a:r>
              <a:rPr lang="en-US" dirty="0"/>
              <a:t>() method).</a:t>
            </a:r>
          </a:p>
        </p:txBody>
      </p:sp>
      <p:pic>
        <p:nvPicPr>
          <p:cNvPr id="1026" name="Picture 2" descr="How JSP is converted into Serv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01" y="835742"/>
            <a:ext cx="5638800" cy="578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43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3" y="0"/>
            <a:ext cx="11367536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JSP API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629" y="1325460"/>
            <a:ext cx="4928565" cy="5271985"/>
          </a:xfrm>
        </p:spPr>
        <p:txBody>
          <a:bodyPr wrap="square">
            <a:noAutofit/>
          </a:bodyPr>
          <a:lstStyle/>
          <a:p>
            <a:r>
              <a:rPr lang="en-IN" dirty="0"/>
              <a:t>The JSP API consists of </a:t>
            </a:r>
            <a:r>
              <a:rPr lang="en-IN" dirty="0">
                <a:solidFill>
                  <a:srgbClr val="0000FF"/>
                </a:solidFill>
              </a:rPr>
              <a:t>two</a:t>
            </a:r>
            <a:r>
              <a:rPr lang="en-IN" dirty="0"/>
              <a:t> </a:t>
            </a:r>
            <a:r>
              <a:rPr lang="en-IN" dirty="0">
                <a:solidFill>
                  <a:srgbClr val="0000FF"/>
                </a:solidFill>
              </a:rPr>
              <a:t>packages</a:t>
            </a:r>
            <a:r>
              <a:rPr lang="en-IN" dirty="0"/>
              <a:t>:</a:t>
            </a:r>
          </a:p>
          <a:p>
            <a:pPr lvl="1"/>
            <a:r>
              <a:rPr lang="en-IN" dirty="0" err="1"/>
              <a:t>javax.servlet.jsp</a:t>
            </a:r>
            <a:endParaRPr lang="en-IN" dirty="0"/>
          </a:p>
          <a:p>
            <a:pPr lvl="1"/>
            <a:r>
              <a:rPr lang="en-IN" dirty="0" err="1"/>
              <a:t>javax.servlet.jsp.tagext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0000FF"/>
                </a:solidFill>
              </a:rPr>
              <a:t>javax.servlet.jsp</a:t>
            </a:r>
            <a:r>
              <a:rPr lang="en-IN" dirty="0">
                <a:solidFill>
                  <a:srgbClr val="0000FF"/>
                </a:solidFill>
              </a:rPr>
              <a:t> package</a:t>
            </a:r>
          </a:p>
          <a:p>
            <a:r>
              <a:rPr lang="en-IN" dirty="0" smtClean="0"/>
              <a:t>Interfaces </a:t>
            </a:r>
            <a:endParaRPr lang="en-IN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 err="1"/>
              <a:t>JspPage</a:t>
            </a:r>
            <a:endParaRPr lang="en-IN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 err="1" smtClean="0"/>
              <a:t>HttpJspPage</a:t>
            </a:r>
            <a:endParaRPr lang="en-IN" dirty="0" smtClean="0"/>
          </a:p>
          <a:p>
            <a:r>
              <a:rPr lang="en-IN" dirty="0" smtClean="0"/>
              <a:t>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 err="1"/>
              <a:t>JspWriter</a:t>
            </a:r>
            <a:endParaRPr lang="en-IN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 err="1"/>
              <a:t>PageContext</a:t>
            </a:r>
            <a:endParaRPr lang="en-IN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 err="1"/>
              <a:t>JspFactory</a:t>
            </a:r>
            <a:endParaRPr lang="en-IN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 err="1"/>
              <a:t>JspEngineInfo</a:t>
            </a:r>
            <a:endParaRPr lang="en-IN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 err="1"/>
              <a:t>JspException</a:t>
            </a:r>
            <a:endParaRPr lang="en-IN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 err="1"/>
              <a:t>JspError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8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3" y="0"/>
            <a:ext cx="11367536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Simple JSP Project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653" y="749858"/>
            <a:ext cx="4130398" cy="5082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96933" y="1686528"/>
            <a:ext cx="5489002" cy="646331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Open </a:t>
            </a:r>
            <a:r>
              <a:rPr lang="en-IN" sz="2400" dirty="0" err="1" smtClean="0"/>
              <a:t>Netbeans</a:t>
            </a:r>
            <a:r>
              <a:rPr lang="en-IN" sz="2400" dirty="0" smtClean="0"/>
              <a:t>, click File -&gt; New Project</a:t>
            </a:r>
            <a:endParaRPr lang="en-IN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23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3" y="0"/>
            <a:ext cx="11367536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Simple JSP Project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7" y="1772383"/>
            <a:ext cx="6117111" cy="4879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5250" y="418166"/>
            <a:ext cx="11096750" cy="1354217"/>
          </a:xfr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Select Java Web or Java with Ant-&gt;Java Web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Then choose Web Application on right panel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25" y="1772383"/>
            <a:ext cx="5456393" cy="48791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5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3" y="0"/>
            <a:ext cx="11367536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Simple JSP Project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33" y="1686528"/>
            <a:ext cx="4545106" cy="1908215"/>
          </a:xfr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Give name to the project. Here, “JSPApplication1”.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Then, Click “Next”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541" y="1355700"/>
            <a:ext cx="5692633" cy="38712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1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3" y="0"/>
            <a:ext cx="11367536" cy="629957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</a:rPr>
              <a:t>Simple JSP Project Creation</a:t>
            </a:r>
            <a:endParaRPr lang="en-IN" sz="3200" b="1" dirty="0">
              <a:solidFill>
                <a:srgbClr val="0000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46" y="1695406"/>
            <a:ext cx="5677392" cy="38408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96933" y="1686528"/>
            <a:ext cx="4879402" cy="1908215"/>
          </a:xfr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Now choose the server “Apache Tomcat” or  “</a:t>
            </a:r>
            <a:r>
              <a:rPr lang="en-IN" sz="2400" dirty="0" err="1" smtClean="0"/>
              <a:t>GlassFish</a:t>
            </a:r>
            <a:r>
              <a:rPr lang="en-IN" sz="2400" dirty="0" smtClean="0"/>
              <a:t> Server”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/>
              <a:t>Click “Next”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71AA4A-4F11-4836-8B15-84DF72A7E88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</TotalTime>
  <Words>1437</Words>
  <Application>Microsoft Office PowerPoint</Application>
  <PresentationFormat>Widescreen</PresentationFormat>
  <Paragraphs>262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Franklin Gothic Book</vt:lpstr>
      <vt:lpstr>Wingdings</vt:lpstr>
      <vt:lpstr>Crop</vt:lpstr>
      <vt:lpstr>Servlet and Java server pages</vt:lpstr>
      <vt:lpstr>Java server pages – JSP</vt:lpstr>
      <vt:lpstr> JSP Architecture</vt:lpstr>
      <vt:lpstr>JSP Life Cycle</vt:lpstr>
      <vt:lpstr>JSP API</vt:lpstr>
      <vt:lpstr>Simple JSP Project Creation</vt:lpstr>
      <vt:lpstr>Simple JSP Project Creation</vt:lpstr>
      <vt:lpstr>Simple JSP Project Creation</vt:lpstr>
      <vt:lpstr>Simple JSP Project Creation</vt:lpstr>
      <vt:lpstr>Simple JSP Project Creation</vt:lpstr>
      <vt:lpstr>Simple JSP Project Creation</vt:lpstr>
      <vt:lpstr>Simple JSP Project Creation</vt:lpstr>
      <vt:lpstr>Simple JSP Project Creation</vt:lpstr>
      <vt:lpstr>JSP Basics</vt:lpstr>
      <vt:lpstr>Jsp Tags</vt:lpstr>
      <vt:lpstr> JSP Comments</vt:lpstr>
      <vt:lpstr>JSP SCRIPTLET</vt:lpstr>
      <vt:lpstr>JSP Expression</vt:lpstr>
      <vt:lpstr>JSP Declaration</vt:lpstr>
      <vt:lpstr>JSP Implicit Objects</vt:lpstr>
      <vt:lpstr>JSP – Reading Form Data </vt:lpstr>
      <vt:lpstr>Develop JSP Code</vt:lpstr>
      <vt:lpstr>Deploy Project</vt:lpstr>
      <vt:lpstr>Java Bean Class</vt:lpstr>
      <vt:lpstr>Java Bean Class</vt:lpstr>
      <vt:lpstr>Bean – Advantages and Disadvantages</vt:lpstr>
      <vt:lpstr>Bean Class Creation</vt:lpstr>
      <vt:lpstr>Bean Class Creation</vt:lpstr>
      <vt:lpstr>Bean Class Creation</vt:lpstr>
      <vt:lpstr>Bean Class Creation</vt:lpstr>
      <vt:lpstr>Bean Class Creation</vt:lpstr>
      <vt:lpstr>Bean Class Creation</vt:lpstr>
      <vt:lpstr>Bean Class Creation</vt:lpstr>
      <vt:lpstr>Bean Class Creation</vt:lpstr>
      <vt:lpstr>JSP Directives</vt:lpstr>
      <vt:lpstr>JSP Directives - page</vt:lpstr>
      <vt:lpstr>JSP Directives - include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</dc:title>
  <dc:creator>Microsoft account</dc:creator>
  <cp:lastModifiedBy>Vijayarani Barani</cp:lastModifiedBy>
  <cp:revision>175</cp:revision>
  <dcterms:created xsi:type="dcterms:W3CDTF">2021-11-25T16:04:01Z</dcterms:created>
  <dcterms:modified xsi:type="dcterms:W3CDTF">2024-10-10T06:23:10Z</dcterms:modified>
</cp:coreProperties>
</file>