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16.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F1F0B8-7466-41B7-ADAB-609D3DA15308}" type="datetimeFigureOut">
              <a:rPr lang="en-IN" smtClean="0"/>
              <a:t>17-11-2024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BD89FD-F267-4D49-9EAF-F9FCA10B8019}" type="slidenum">
              <a:rPr lang="en-IN" smtClean="0"/>
              <a:t>‹#›</a:t>
            </a:fld>
            <a:endParaRPr lang="en-IN"/>
          </a:p>
        </p:txBody>
      </p:sp>
    </p:spTree>
    <p:extLst>
      <p:ext uri="{BB962C8B-B14F-4D97-AF65-F5344CB8AC3E}">
        <p14:creationId xmlns:p14="http://schemas.microsoft.com/office/powerpoint/2010/main" val="352198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172D724-1F18-4E27-A045-0462ACD8FFF6}"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17-11-2024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42613524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F9C9867-B6BD-4FEC-A70C-C6F0FB896A54}"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17-11-2024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226817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32132F-69EB-4DD9-855B-104B42F0DD52}"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17-11-2024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545463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DF9CB97-4F0E-4BB4-910B-3304CF7C8455}"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17-11-2024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TextBox 6"/>
          <p:cNvSpPr txBox="1"/>
          <p:nvPr userDrawn="1"/>
        </p:nvSpPr>
        <p:spPr>
          <a:xfrm rot="19384808">
            <a:off x="5443083" y="3375301"/>
            <a:ext cx="3207657" cy="369332"/>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smtClean="0">
                <a:ln>
                  <a:noFill/>
                </a:ln>
                <a:solidFill>
                  <a:srgbClr val="EFEDE3">
                    <a:lumMod val="75000"/>
                  </a:srgbClr>
                </a:solidFill>
                <a:effectLst/>
                <a:uLnTx/>
                <a:uFillTx/>
                <a:latin typeface="Franklin Gothic Book" panose="020B0503020102020204"/>
                <a:ea typeface="+mn-ea"/>
                <a:cs typeface="+mn-cs"/>
              </a:rPr>
              <a:t>A. Vijayarani, AP, SITE, VIT.</a:t>
            </a:r>
            <a:endParaRPr kumimoji="0" lang="en-IN" sz="1800" b="0" i="0" u="none" strike="noStrike" kern="1200" cap="none" spc="0" normalizeH="0" baseline="0" noProof="0" dirty="0">
              <a:ln>
                <a:noFill/>
              </a:ln>
              <a:solidFill>
                <a:srgbClr val="EFEDE3">
                  <a:lumMod val="75000"/>
                </a:srgbClr>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341092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E2F9AA5D-9946-48F4-873C-684082E86C9A}" type="datetime1">
              <a:rPr kumimoji="0" lang="en-IN"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t>17-11-2024</a:t>
            </a:fld>
            <a:endParaRPr kumimoji="0" lang="en-IN" sz="1200" b="0" i="0" u="none" strike="noStrike" kern="1200" cap="none" spc="0" normalizeH="0" baseline="0" noProof="0">
              <a:ln>
                <a:noFill/>
              </a:ln>
              <a:solidFill>
                <a:srgbClr val="EFEDE3"/>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EFEDE3"/>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EFEDE3"/>
              </a:solidFill>
              <a:effectLst/>
              <a:uLnTx/>
              <a:uFillTx/>
              <a:latin typeface="Franklin Gothic Book" panose="020B0503020102020204"/>
              <a:ea typeface="+mn-ea"/>
              <a:cs typeface="+mn-cs"/>
            </a:endParaRP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80907783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5A9146F-DC54-4032-897C-AC45FA6E5D1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17-11-2024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474406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FEF5539-A374-4E3F-9EF8-64AE3A55067E}"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17-11-2024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8" name="Footer Placeholder 7"/>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242681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7C2222D-79CD-45E5-BF14-D9B32331B47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17-11-2024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729444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3C833A8-C247-4900-9210-AF74D948B56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17-11-2024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TextBox 4"/>
          <p:cNvSpPr txBox="1"/>
          <p:nvPr userDrawn="1"/>
        </p:nvSpPr>
        <p:spPr>
          <a:xfrm rot="19155095">
            <a:off x="5685182" y="3008243"/>
            <a:ext cx="2729948" cy="369332"/>
          </a:xfrm>
          <a:prstGeom prst="rect">
            <a:avLst/>
          </a:prstGeom>
          <a:solidFill>
            <a:schemeClr val="bg2"/>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smtClean="0">
                <a:ln>
                  <a:noFill/>
                </a:ln>
                <a:solidFill>
                  <a:prstClr val="white">
                    <a:lumMod val="65000"/>
                  </a:prstClr>
                </a:solidFill>
                <a:effectLst/>
                <a:uLnTx/>
                <a:uFillTx/>
                <a:latin typeface="Franklin Gothic Book" panose="020B0503020102020204"/>
                <a:ea typeface="+mn-ea"/>
                <a:cs typeface="+mn-cs"/>
              </a:rPr>
              <a:t>Vijayarani</a:t>
            </a:r>
            <a:r>
              <a:rPr kumimoji="0" lang="en-IN" sz="1800" b="0" i="0" u="none" strike="noStrike" kern="1200" cap="none" spc="0" normalizeH="0" baseline="0" noProof="0" dirty="0" smtClean="0">
                <a:ln>
                  <a:noFill/>
                </a:ln>
                <a:solidFill>
                  <a:prstClr val="white">
                    <a:lumMod val="65000"/>
                  </a:prstClr>
                </a:solidFill>
                <a:effectLst/>
                <a:uLnTx/>
                <a:uFillTx/>
                <a:latin typeface="Franklin Gothic Book" panose="020B0503020102020204"/>
                <a:ea typeface="+mn-ea"/>
                <a:cs typeface="+mn-cs"/>
              </a:rPr>
              <a:t> A., AP, SITE, VIT</a:t>
            </a:r>
            <a:endParaRPr kumimoji="0" lang="en-IN" sz="1800" b="0" i="0" u="none" strike="noStrike" kern="1200" cap="none" spc="0" normalizeH="0" baseline="0" noProof="0" dirty="0">
              <a:ln>
                <a:noFill/>
              </a:ln>
              <a:solidFill>
                <a:prstClr val="white">
                  <a:lumMod val="65000"/>
                </a:prstClr>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932652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D000D82-C25C-43F9-AF2E-02F77DC90300}"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17-11-2024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66373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CEC7938-FF51-4F69-BF50-F86BEE983C36}"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17-11-2024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1147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54914B0-5C9A-4548-B0AE-E28039D67950}"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17-11-2024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576597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hyperlink" Target="https://www.javatpoint.com/struts-2-tutorial" TargetMode="External"/><Relationship Id="rId2" Type="http://schemas.openxmlformats.org/officeDocument/2006/relationships/hyperlink" Target="https://www.javatutoronline.com/struts/dependency-injection/" TargetMode="External"/><Relationship Id="rId1" Type="http://schemas.openxmlformats.org/officeDocument/2006/relationships/slideLayout" Target="../slideLayouts/slideLayout2.xml"/><Relationship Id="rId4" Type="http://schemas.openxmlformats.org/officeDocument/2006/relationships/hyperlink" Target="https://www.baeldung.com/spring-tutori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7184" y="1622322"/>
            <a:ext cx="8361229" cy="671532"/>
          </a:xfrm>
        </p:spPr>
        <p:txBody>
          <a:bodyPr/>
          <a:lstStyle/>
          <a:p>
            <a:r>
              <a:rPr lang="en-IN" sz="3600" dirty="0" smtClean="0"/>
              <a:t>Struts framework</a:t>
            </a:r>
            <a:endParaRPr lang="en-IN" sz="3600" dirty="0"/>
          </a:p>
        </p:txBody>
      </p:sp>
      <p:sp>
        <p:nvSpPr>
          <p:cNvPr id="3" name="Subtitle 2"/>
          <p:cNvSpPr>
            <a:spLocks noGrp="1"/>
          </p:cNvSpPr>
          <p:nvPr>
            <p:ph type="subTitle" idx="1"/>
          </p:nvPr>
        </p:nvSpPr>
        <p:spPr>
          <a:xfrm>
            <a:off x="1795003" y="2619092"/>
            <a:ext cx="8479707" cy="2405192"/>
          </a:xfrm>
        </p:spPr>
        <p:txBody>
          <a:bodyPr>
            <a:normAutofit/>
          </a:bodyPr>
          <a:lstStyle/>
          <a:p>
            <a:pPr algn="just"/>
            <a:r>
              <a:rPr lang="en-US" dirty="0" smtClean="0"/>
              <a:t>Introduction to MVC Architecture – Struts2 Framework Architecture – Core Components of Struts2 – Validations in Struts – Struts2 Tiles – Annotations – Dependency Injection and Inversion of Control – Simple Struts2 Application</a:t>
            </a:r>
            <a:endParaRPr lang="en-IN" dirty="0"/>
          </a:p>
        </p:txBody>
      </p:sp>
    </p:spTree>
    <p:extLst>
      <p:ext uri="{BB962C8B-B14F-4D97-AF65-F5344CB8AC3E}">
        <p14:creationId xmlns:p14="http://schemas.microsoft.com/office/powerpoint/2010/main" val="37001031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at a glance</a:t>
            </a:r>
            <a:endParaRPr lang="en-IN" dirty="0"/>
          </a:p>
        </p:txBody>
      </p:sp>
      <p:sp>
        <p:nvSpPr>
          <p:cNvPr id="3" name="Content Placeholder 2"/>
          <p:cNvSpPr>
            <a:spLocks noGrp="1"/>
          </p:cNvSpPr>
          <p:nvPr>
            <p:ph idx="1"/>
          </p:nvPr>
        </p:nvSpPr>
        <p:spPr/>
        <p:txBody>
          <a:bodyPr/>
          <a:lstStyle/>
          <a:p>
            <a:r>
              <a:rPr lang="en-US" dirty="0"/>
              <a:t>Struts encourages good design practices and modeling because the framework is designed with “time-proven” design patterns.</a:t>
            </a:r>
          </a:p>
          <a:p>
            <a:r>
              <a:rPr lang="en-US" dirty="0"/>
              <a:t>Struts is very well integrated with J2EE.</a:t>
            </a:r>
          </a:p>
          <a:p>
            <a:r>
              <a:rPr lang="en-US" dirty="0"/>
              <a:t>It supports many convenient features such as input validation and internationalization.</a:t>
            </a:r>
          </a:p>
          <a:p>
            <a:r>
              <a:rPr lang="en-US" dirty="0"/>
              <a:t>It is flexible and extensible; it is easy for the existing web applications to adapt the struts framework.</a:t>
            </a:r>
          </a:p>
          <a:p>
            <a:r>
              <a:rPr lang="en-US" dirty="0"/>
              <a:t>Struts provide good tag libraries.</a:t>
            </a:r>
          </a:p>
          <a:p>
            <a:r>
              <a:rPr lang="en-US" dirty="0"/>
              <a:t>It allows capturing input form data into JavaBean objects called Action forms.</a:t>
            </a:r>
          </a:p>
          <a:p>
            <a:endParaRPr lang="en-IN"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4018217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7936" y="0"/>
            <a:ext cx="9601200" cy="715108"/>
          </a:xfrm>
        </p:spPr>
        <p:txBody>
          <a:bodyPr/>
          <a:lstStyle/>
          <a:p>
            <a:r>
              <a:rPr lang="en-US" dirty="0" smtClean="0"/>
              <a:t>Working of Struts</a:t>
            </a:r>
            <a:endParaRPr lang="en-IN" dirty="0"/>
          </a:p>
        </p:txBody>
      </p:sp>
      <p:sp>
        <p:nvSpPr>
          <p:cNvPr id="5" name="Content Placeholder 4"/>
          <p:cNvSpPr>
            <a:spLocks noGrp="1"/>
          </p:cNvSpPr>
          <p:nvPr>
            <p:ph sz="half" idx="1"/>
          </p:nvPr>
        </p:nvSpPr>
        <p:spPr>
          <a:xfrm>
            <a:off x="750277" y="773723"/>
            <a:ext cx="5418259" cy="5533292"/>
          </a:xfrm>
        </p:spPr>
        <p:txBody>
          <a:bodyPr/>
          <a:lstStyle/>
          <a:p>
            <a:pPr algn="just"/>
            <a:r>
              <a:rPr lang="en-US" dirty="0"/>
              <a:t>T</a:t>
            </a:r>
            <a:r>
              <a:rPr lang="en-US" dirty="0" smtClean="0"/>
              <a:t>he </a:t>
            </a:r>
            <a:r>
              <a:rPr lang="en-US" dirty="0"/>
              <a:t>framework provides you with a controller servlet, </a:t>
            </a:r>
            <a:r>
              <a:rPr lang="en-US" b="1" dirty="0" err="1"/>
              <a:t>ActionServlet</a:t>
            </a:r>
            <a:r>
              <a:rPr lang="en-US" dirty="0"/>
              <a:t>, which is defined in the Struts </a:t>
            </a:r>
            <a:r>
              <a:rPr lang="en-US" dirty="0" smtClean="0"/>
              <a:t>libraries</a:t>
            </a:r>
          </a:p>
          <a:p>
            <a:pPr algn="just"/>
            <a:r>
              <a:rPr lang="en-US" dirty="0"/>
              <a:t>The controller servlet uses a </a:t>
            </a:r>
            <a:r>
              <a:rPr lang="en-US" b="1" dirty="0"/>
              <a:t>struts-config.xml </a:t>
            </a:r>
            <a:r>
              <a:rPr lang="en-US" dirty="0"/>
              <a:t>file to map incoming requests to Struts Action objects, and instantiate any </a:t>
            </a:r>
            <a:r>
              <a:rPr lang="en-US" b="1" dirty="0" err="1"/>
              <a:t>ActionForm</a:t>
            </a:r>
            <a:r>
              <a:rPr lang="en-US" dirty="0"/>
              <a:t> objects associated with the action to temporarily store form data</a:t>
            </a:r>
            <a:r>
              <a:rPr lang="en-US" dirty="0" smtClean="0"/>
              <a:t>.</a:t>
            </a:r>
          </a:p>
          <a:p>
            <a:pPr algn="just"/>
            <a:r>
              <a:rPr lang="en-US" dirty="0"/>
              <a:t>The </a:t>
            </a:r>
            <a:r>
              <a:rPr lang="en-US" b="1" dirty="0"/>
              <a:t>Action</a:t>
            </a:r>
            <a:r>
              <a:rPr lang="en-US" dirty="0"/>
              <a:t> object processes requests using its </a:t>
            </a:r>
            <a:r>
              <a:rPr lang="en-US" b="1" dirty="0"/>
              <a:t>execute</a:t>
            </a:r>
            <a:r>
              <a:rPr lang="en-US" dirty="0"/>
              <a:t> method, while making use of any data stored in the form bean</a:t>
            </a:r>
            <a:r>
              <a:rPr lang="en-US" dirty="0" smtClean="0"/>
              <a:t>.</a:t>
            </a:r>
          </a:p>
          <a:p>
            <a:pPr algn="just"/>
            <a:r>
              <a:rPr lang="en-US" dirty="0"/>
              <a:t>Once the Action object processes a request, it stores any new data (i.e., in the form bean, or in a separate result bean), and forwards the results to the appropriate view.</a:t>
            </a:r>
            <a:endParaRPr lang="en-IN"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8536" y="1317382"/>
            <a:ext cx="5941402"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42450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80292"/>
          </a:xfrm>
        </p:spPr>
        <p:txBody>
          <a:bodyPr>
            <a:normAutofit fontScale="90000"/>
          </a:bodyPr>
          <a:lstStyle/>
          <a:p>
            <a:r>
              <a:rPr lang="en-US" sz="3500" b="1" dirty="0"/>
              <a:t>Steps to create Struts 2 Application Example</a:t>
            </a:r>
            <a:br>
              <a:rPr lang="en-US" sz="3500" b="1" dirty="0"/>
            </a:br>
            <a:endParaRPr lang="en-IN" sz="3500" b="1" dirty="0"/>
          </a:p>
        </p:txBody>
      </p:sp>
      <p:sp>
        <p:nvSpPr>
          <p:cNvPr id="6" name="Content Placeholder 5"/>
          <p:cNvSpPr>
            <a:spLocks noGrp="1"/>
          </p:cNvSpPr>
          <p:nvPr>
            <p:ph idx="1"/>
          </p:nvPr>
        </p:nvSpPr>
        <p:spPr>
          <a:xfrm>
            <a:off x="1371600" y="1887415"/>
            <a:ext cx="9601200" cy="4337539"/>
          </a:xfrm>
        </p:spPr>
        <p:txBody>
          <a:bodyPr>
            <a:normAutofit fontScale="92500" lnSpcReduction="10000"/>
          </a:bodyPr>
          <a:lstStyle/>
          <a:p>
            <a:r>
              <a:rPr lang="en-US" dirty="0"/>
              <a:t>Create the directory structure</a:t>
            </a:r>
          </a:p>
          <a:p>
            <a:r>
              <a:rPr lang="en-US" dirty="0"/>
              <a:t>Create input page </a:t>
            </a:r>
            <a:r>
              <a:rPr lang="en-US" dirty="0" smtClean="0"/>
              <a:t>(</a:t>
            </a:r>
            <a:r>
              <a:rPr lang="en-US" dirty="0" err="1" smtClean="0"/>
              <a:t>productform.jsp</a:t>
            </a:r>
            <a:r>
              <a:rPr lang="en-US" dirty="0"/>
              <a:t>)</a:t>
            </a:r>
          </a:p>
          <a:p>
            <a:r>
              <a:rPr lang="en-US" dirty="0"/>
              <a:t>Provide the entry of Controller in (web.xml) </a:t>
            </a:r>
            <a:r>
              <a:rPr lang="en-US" dirty="0" smtClean="0"/>
              <a:t>file</a:t>
            </a:r>
            <a:endParaRPr lang="en-US" dirty="0"/>
          </a:p>
          <a:p>
            <a:endParaRPr lang="en-US" dirty="0" smtClean="0"/>
          </a:p>
          <a:p>
            <a:endParaRPr lang="en-US" dirty="0" smtClean="0"/>
          </a:p>
          <a:p>
            <a:r>
              <a:rPr lang="en-US" dirty="0" smtClean="0"/>
              <a:t>Create the Controller Class and </a:t>
            </a:r>
            <a:r>
              <a:rPr lang="en-US" dirty="0"/>
              <a:t>Override execute () (</a:t>
            </a:r>
            <a:r>
              <a:rPr lang="en-US" dirty="0" smtClean="0"/>
              <a:t>ProductController.java)</a:t>
            </a:r>
            <a:endParaRPr lang="en-US" dirty="0"/>
          </a:p>
          <a:p>
            <a:r>
              <a:rPr lang="en-US" dirty="0" smtClean="0"/>
              <a:t>Create </a:t>
            </a:r>
            <a:r>
              <a:rPr lang="en-US" dirty="0"/>
              <a:t>the </a:t>
            </a:r>
            <a:r>
              <a:rPr lang="en-US" dirty="0" smtClean="0"/>
              <a:t>Action/Model </a:t>
            </a:r>
            <a:r>
              <a:rPr lang="en-US" dirty="0"/>
              <a:t>class (Product.java)</a:t>
            </a:r>
          </a:p>
          <a:p>
            <a:r>
              <a:rPr lang="en-US" dirty="0"/>
              <a:t>Map the request with the action in (struts.xml) file and define the view components</a:t>
            </a:r>
          </a:p>
          <a:p>
            <a:r>
              <a:rPr lang="en-US" dirty="0"/>
              <a:t>Create view components (</a:t>
            </a:r>
            <a:r>
              <a:rPr lang="en-US" dirty="0" err="1" smtClean="0"/>
              <a:t>productResult.jsp</a:t>
            </a:r>
            <a:r>
              <a:rPr lang="en-US" dirty="0" smtClean="0"/>
              <a:t>)</a:t>
            </a:r>
            <a:endParaRPr lang="en-US" dirty="0"/>
          </a:p>
          <a:p>
            <a:r>
              <a:rPr lang="en-US" dirty="0"/>
              <a:t>L</a:t>
            </a:r>
            <a:r>
              <a:rPr lang="en-US" dirty="0" smtClean="0"/>
              <a:t>oad </a:t>
            </a:r>
            <a:r>
              <a:rPr lang="en-US" dirty="0"/>
              <a:t>the jar files</a:t>
            </a:r>
          </a:p>
          <a:p>
            <a:r>
              <a:rPr lang="en-US" dirty="0"/>
              <a:t>start server and deploy the project</a:t>
            </a:r>
          </a:p>
          <a:p>
            <a:endParaRPr lang="en-IN"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914" y="3117973"/>
            <a:ext cx="793432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7517" y="1174873"/>
            <a:ext cx="341947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ight Arrow 6"/>
          <p:cNvSpPr/>
          <p:nvPr/>
        </p:nvSpPr>
        <p:spPr>
          <a:xfrm>
            <a:off x="4865076" y="1946031"/>
            <a:ext cx="3992441" cy="198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348860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910" y="89822"/>
            <a:ext cx="11189110" cy="629957"/>
          </a:xfrm>
        </p:spPr>
        <p:txBody>
          <a:bodyPr>
            <a:normAutofit/>
          </a:bodyPr>
          <a:lstStyle/>
          <a:p>
            <a:pPr algn="ctr"/>
            <a:r>
              <a:rPr lang="en-IN" sz="3200" b="1" dirty="0" smtClean="0">
                <a:solidFill>
                  <a:srgbClr val="0000FF"/>
                </a:solidFill>
              </a:rPr>
              <a:t>Struts – Core Components</a:t>
            </a:r>
            <a:endParaRPr lang="en-IN" sz="3200" b="1" dirty="0">
              <a:solidFill>
                <a:srgbClr val="0000FF"/>
              </a:solidFill>
            </a:endParaRPr>
          </a:p>
        </p:txBody>
      </p:sp>
      <p:sp>
        <p:nvSpPr>
          <p:cNvPr id="3" name="Content Placeholder 2"/>
          <p:cNvSpPr>
            <a:spLocks noGrp="1"/>
          </p:cNvSpPr>
          <p:nvPr>
            <p:ph idx="1"/>
          </p:nvPr>
        </p:nvSpPr>
        <p:spPr>
          <a:xfrm>
            <a:off x="825910" y="831121"/>
            <a:ext cx="11071122" cy="5622265"/>
          </a:xfrm>
        </p:spPr>
        <p:txBody>
          <a:bodyPr wrap="square">
            <a:noAutofit/>
          </a:bodyPr>
          <a:lstStyle/>
          <a:p>
            <a:pPr lvl="1" algn="just">
              <a:spcAft>
                <a:spcPts val="1200"/>
              </a:spcAft>
              <a:buFont typeface="Wingdings" panose="05000000000000000000" pitchFamily="2" charset="2"/>
              <a:buChar char="Ø"/>
            </a:pPr>
            <a:r>
              <a:rPr lang="en-US" sz="2800" dirty="0" smtClean="0"/>
              <a:t>Interceptors</a:t>
            </a:r>
          </a:p>
          <a:p>
            <a:pPr lvl="1" algn="just">
              <a:spcAft>
                <a:spcPts val="1200"/>
              </a:spcAft>
              <a:buFont typeface="Wingdings" panose="05000000000000000000" pitchFamily="2" charset="2"/>
              <a:buChar char="Ø"/>
            </a:pPr>
            <a:r>
              <a:rPr lang="en-US" sz="2800" dirty="0" err="1" smtClean="0"/>
              <a:t>ValueStack</a:t>
            </a:r>
            <a:endParaRPr lang="en-US" sz="2800" dirty="0" smtClean="0"/>
          </a:p>
          <a:p>
            <a:pPr lvl="1" algn="just">
              <a:spcAft>
                <a:spcPts val="1200"/>
              </a:spcAft>
              <a:buFont typeface="Wingdings" panose="05000000000000000000" pitchFamily="2" charset="2"/>
              <a:buChar char="Ø"/>
            </a:pPr>
            <a:r>
              <a:rPr lang="en-US" sz="2800" dirty="0" err="1" smtClean="0"/>
              <a:t>ActionContext</a:t>
            </a:r>
            <a:endParaRPr lang="en-US" sz="2800" dirty="0" smtClean="0"/>
          </a:p>
          <a:p>
            <a:pPr lvl="1" algn="just">
              <a:spcAft>
                <a:spcPts val="1200"/>
              </a:spcAft>
              <a:buFont typeface="Wingdings" panose="05000000000000000000" pitchFamily="2" charset="2"/>
              <a:buChar char="Ø"/>
            </a:pPr>
            <a:r>
              <a:rPr lang="en-US" sz="2800" dirty="0" err="1" smtClean="0"/>
              <a:t>ActionInvocation</a:t>
            </a:r>
            <a:endParaRPr lang="en-US" sz="2800" dirty="0" smtClean="0"/>
          </a:p>
          <a:p>
            <a:pPr lvl="1" algn="just">
              <a:spcAft>
                <a:spcPts val="1200"/>
              </a:spcAft>
              <a:buFont typeface="Wingdings" panose="05000000000000000000" pitchFamily="2" charset="2"/>
              <a:buChar char="Ø"/>
            </a:pPr>
            <a:r>
              <a:rPr lang="en-US" sz="2800" dirty="0" smtClean="0"/>
              <a:t>OGNL</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6971698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910" y="89822"/>
            <a:ext cx="11189110" cy="629957"/>
          </a:xfrm>
        </p:spPr>
        <p:txBody>
          <a:bodyPr>
            <a:normAutofit/>
          </a:bodyPr>
          <a:lstStyle/>
          <a:p>
            <a:pPr algn="ctr"/>
            <a:r>
              <a:rPr lang="en-IN" sz="3200" b="1" dirty="0" smtClean="0">
                <a:solidFill>
                  <a:srgbClr val="0000FF"/>
                </a:solidFill>
              </a:rPr>
              <a:t>Struts – Core Components Explained</a:t>
            </a:r>
            <a:endParaRPr lang="en-IN" sz="3200" b="1" dirty="0">
              <a:solidFill>
                <a:srgbClr val="0000FF"/>
              </a:solidFill>
            </a:endParaRPr>
          </a:p>
        </p:txBody>
      </p:sp>
      <p:sp>
        <p:nvSpPr>
          <p:cNvPr id="3" name="Content Placeholder 2"/>
          <p:cNvSpPr>
            <a:spLocks noGrp="1"/>
          </p:cNvSpPr>
          <p:nvPr>
            <p:ph idx="1"/>
          </p:nvPr>
        </p:nvSpPr>
        <p:spPr>
          <a:xfrm>
            <a:off x="825910" y="831121"/>
            <a:ext cx="11071122" cy="5622265"/>
          </a:xfrm>
        </p:spPr>
        <p:txBody>
          <a:bodyPr wrap="square">
            <a:noAutofit/>
          </a:bodyPr>
          <a:lstStyle/>
          <a:p>
            <a:r>
              <a:rPr lang="en-US" b="1" dirty="0" smtClean="0">
                <a:solidFill>
                  <a:srgbClr val="0000FF"/>
                </a:solidFill>
              </a:rPr>
              <a:t>Interceptors </a:t>
            </a:r>
            <a:r>
              <a:rPr lang="en-US" dirty="0" smtClean="0"/>
              <a:t>is </a:t>
            </a:r>
            <a:r>
              <a:rPr lang="en-US" dirty="0"/>
              <a:t>an object that is invoked at the preprocessing and </a:t>
            </a:r>
            <a:r>
              <a:rPr lang="en-US" dirty="0" err="1"/>
              <a:t>postprocessing</a:t>
            </a:r>
            <a:r>
              <a:rPr lang="en-US" dirty="0"/>
              <a:t> of a request. In Struts2, interceptor is used to perform operations such as validation, exception handling, internationalization, displaying intermediate result etc. </a:t>
            </a:r>
            <a:endParaRPr lang="en-US" b="1" dirty="0" smtClean="0">
              <a:solidFill>
                <a:srgbClr val="0000FF"/>
              </a:solidFill>
            </a:endParaRPr>
          </a:p>
          <a:p>
            <a:r>
              <a:rPr lang="en-US" b="1" dirty="0" err="1" smtClean="0">
                <a:solidFill>
                  <a:srgbClr val="0000FF"/>
                </a:solidFill>
              </a:rPr>
              <a:t>ValueStack</a:t>
            </a:r>
            <a:r>
              <a:rPr lang="en-US" dirty="0" smtClean="0"/>
              <a:t> - A </a:t>
            </a:r>
            <a:r>
              <a:rPr lang="en-US" dirty="0" err="1" smtClean="0"/>
              <a:t>valueStack</a:t>
            </a:r>
            <a:r>
              <a:rPr lang="en-US" dirty="0" smtClean="0"/>
              <a:t> </a:t>
            </a:r>
            <a:r>
              <a:rPr lang="en-US" dirty="0"/>
              <a:t>is simply a stack that contains application specific objects such as action objects and other model </a:t>
            </a:r>
            <a:r>
              <a:rPr lang="en-US" dirty="0" err="1" smtClean="0"/>
              <a:t>object.At</a:t>
            </a:r>
            <a:r>
              <a:rPr lang="en-US" dirty="0" smtClean="0"/>
              <a:t> </a:t>
            </a:r>
            <a:r>
              <a:rPr lang="en-US" dirty="0"/>
              <a:t>the execution time, action is placed on the top of the stack</a:t>
            </a:r>
            <a:r>
              <a:rPr lang="en-US" dirty="0" smtClean="0"/>
              <a:t>.</a:t>
            </a:r>
          </a:p>
          <a:p>
            <a:r>
              <a:rPr lang="en-US" b="1" dirty="0" err="1">
                <a:solidFill>
                  <a:srgbClr val="0000FF"/>
                </a:solidFill>
              </a:rPr>
              <a:t>ActionContext</a:t>
            </a:r>
            <a:r>
              <a:rPr lang="en-US" dirty="0" smtClean="0"/>
              <a:t> - The </a:t>
            </a:r>
            <a:r>
              <a:rPr lang="en-US" dirty="0" err="1"/>
              <a:t>ActionContext</a:t>
            </a:r>
            <a:r>
              <a:rPr lang="en-US" dirty="0"/>
              <a:t> is a container of objects in which action is executed. The values stored in the </a:t>
            </a:r>
            <a:r>
              <a:rPr lang="en-US" dirty="0" err="1"/>
              <a:t>ActionContext</a:t>
            </a:r>
            <a:r>
              <a:rPr lang="en-US" dirty="0"/>
              <a:t> are unique per thread (i.e. </a:t>
            </a:r>
            <a:r>
              <a:rPr lang="en-US" dirty="0" err="1"/>
              <a:t>ThreadLocal</a:t>
            </a:r>
            <a:r>
              <a:rPr lang="en-US" dirty="0"/>
              <a:t>). So we don't need to make our action thread safe</a:t>
            </a:r>
            <a:r>
              <a:rPr lang="en-US" dirty="0" smtClean="0"/>
              <a:t>.</a:t>
            </a:r>
          </a:p>
          <a:p>
            <a:r>
              <a:rPr lang="en-US" b="1" dirty="0">
                <a:solidFill>
                  <a:srgbClr val="0000FF"/>
                </a:solidFill>
              </a:rPr>
              <a:t>Action</a:t>
            </a:r>
            <a:r>
              <a:rPr lang="en-US" dirty="0" smtClean="0"/>
              <a:t> </a:t>
            </a:r>
            <a:r>
              <a:rPr lang="en-US" b="1" dirty="0">
                <a:solidFill>
                  <a:srgbClr val="0000FF"/>
                </a:solidFill>
              </a:rPr>
              <a:t>Invocation</a:t>
            </a:r>
            <a:r>
              <a:rPr lang="en-US" dirty="0" smtClean="0"/>
              <a:t> - </a:t>
            </a:r>
            <a:r>
              <a:rPr lang="en-US" dirty="0"/>
              <a:t>The </a:t>
            </a:r>
            <a:r>
              <a:rPr lang="en-US" b="1" dirty="0" err="1"/>
              <a:t>ActionInvocation</a:t>
            </a:r>
            <a:r>
              <a:rPr lang="en-US" dirty="0"/>
              <a:t> represents the execution state of an action. It holds the action and interceptors objects</a:t>
            </a:r>
            <a:r>
              <a:rPr lang="en-US" dirty="0" smtClean="0"/>
              <a:t>. </a:t>
            </a:r>
            <a:r>
              <a:rPr lang="en-US" dirty="0"/>
              <a:t>The struts framework provides </a:t>
            </a:r>
            <a:r>
              <a:rPr lang="en-US" b="1" dirty="0" err="1"/>
              <a:t>ActionInvocation</a:t>
            </a:r>
            <a:r>
              <a:rPr lang="en-US" b="1" dirty="0"/>
              <a:t> interface</a:t>
            </a:r>
            <a:r>
              <a:rPr lang="en-US" dirty="0"/>
              <a:t> to deal with </a:t>
            </a:r>
            <a:r>
              <a:rPr lang="en-US" dirty="0" err="1"/>
              <a:t>ActionInvocation</a:t>
            </a:r>
            <a:r>
              <a:rPr lang="en-US" dirty="0"/>
              <a:t>. It provides many methods, some of them can be used to get the instance of </a:t>
            </a:r>
            <a:r>
              <a:rPr lang="en-US" dirty="0" err="1"/>
              <a:t>ValueStack</a:t>
            </a:r>
            <a:r>
              <a:rPr lang="en-US" dirty="0"/>
              <a:t>, </a:t>
            </a:r>
            <a:r>
              <a:rPr lang="en-US" dirty="0" err="1"/>
              <a:t>ActionProxy</a:t>
            </a:r>
            <a:r>
              <a:rPr lang="en-US" dirty="0"/>
              <a:t>, </a:t>
            </a:r>
            <a:r>
              <a:rPr lang="en-US" dirty="0" err="1"/>
              <a:t>ActionContext</a:t>
            </a:r>
            <a:r>
              <a:rPr lang="en-US" dirty="0"/>
              <a:t>, Result etc</a:t>
            </a:r>
            <a:r>
              <a:rPr lang="en-US" dirty="0" smtClean="0"/>
              <a:t>.</a:t>
            </a:r>
          </a:p>
          <a:p>
            <a:r>
              <a:rPr lang="en-US" dirty="0"/>
              <a:t>The </a:t>
            </a:r>
            <a:r>
              <a:rPr lang="en-US" b="1" dirty="0">
                <a:solidFill>
                  <a:srgbClr val="0000FF"/>
                </a:solidFill>
              </a:rPr>
              <a:t>Object</a:t>
            </a:r>
            <a:r>
              <a:rPr lang="en-US" b="1" dirty="0"/>
              <a:t> </a:t>
            </a:r>
            <a:r>
              <a:rPr lang="en-US" b="1" dirty="0">
                <a:solidFill>
                  <a:srgbClr val="0000FF"/>
                </a:solidFill>
              </a:rPr>
              <a:t>Graph</a:t>
            </a:r>
            <a:r>
              <a:rPr lang="en-US" b="1" dirty="0"/>
              <a:t> </a:t>
            </a:r>
            <a:r>
              <a:rPr lang="en-US" b="1" dirty="0">
                <a:solidFill>
                  <a:srgbClr val="0000FF"/>
                </a:solidFill>
              </a:rPr>
              <a:t>Navigation</a:t>
            </a:r>
            <a:r>
              <a:rPr lang="en-US" b="1" dirty="0"/>
              <a:t> </a:t>
            </a:r>
            <a:r>
              <a:rPr lang="en-US" b="1" dirty="0">
                <a:solidFill>
                  <a:srgbClr val="0000FF"/>
                </a:solidFill>
              </a:rPr>
              <a:t>Language</a:t>
            </a:r>
            <a:r>
              <a:rPr lang="en-US" dirty="0"/>
              <a:t> (OGNL) is an expression language. It simplifies the accessibility of data stored in the </a:t>
            </a:r>
            <a:r>
              <a:rPr lang="en-US" dirty="0" err="1"/>
              <a:t>ActionContext</a:t>
            </a:r>
            <a:r>
              <a:rPr lang="en-US" dirty="0"/>
              <a:t>.</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41613301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910" y="89822"/>
            <a:ext cx="11189110" cy="629957"/>
          </a:xfrm>
        </p:spPr>
        <p:txBody>
          <a:bodyPr>
            <a:normAutofit/>
          </a:bodyPr>
          <a:lstStyle/>
          <a:p>
            <a:pPr algn="ctr"/>
            <a:r>
              <a:rPr lang="en-IN" sz="3200" b="1" dirty="0" smtClean="0">
                <a:solidFill>
                  <a:srgbClr val="0000FF"/>
                </a:solidFill>
              </a:rPr>
              <a:t>Struts – Validations </a:t>
            </a:r>
            <a:endParaRPr lang="en-IN" sz="3200" b="1" dirty="0">
              <a:solidFill>
                <a:srgbClr val="0000FF"/>
              </a:solidFill>
            </a:endParaRPr>
          </a:p>
        </p:txBody>
      </p:sp>
      <p:sp>
        <p:nvSpPr>
          <p:cNvPr id="3" name="Content Placeholder 2"/>
          <p:cNvSpPr>
            <a:spLocks noGrp="1"/>
          </p:cNvSpPr>
          <p:nvPr>
            <p:ph idx="1"/>
          </p:nvPr>
        </p:nvSpPr>
        <p:spPr>
          <a:xfrm>
            <a:off x="825910" y="831121"/>
            <a:ext cx="11071122" cy="5622265"/>
          </a:xfrm>
        </p:spPr>
        <p:txBody>
          <a:bodyPr wrap="square">
            <a:noAutofit/>
          </a:bodyPr>
          <a:lstStyle/>
          <a:p>
            <a:r>
              <a:rPr lang="en-US" b="1" dirty="0" err="1" smtClean="0">
                <a:solidFill>
                  <a:srgbClr val="0000FF"/>
                </a:solidFill>
              </a:rPr>
              <a:t>CustomValidation</a:t>
            </a:r>
            <a:r>
              <a:rPr lang="en-US" dirty="0" smtClean="0"/>
              <a:t> – We  </a:t>
            </a:r>
            <a:r>
              <a:rPr lang="en-US" dirty="0"/>
              <a:t>can define our own validation logic (custom validation) in struts 2 by implementing the </a:t>
            </a:r>
            <a:r>
              <a:rPr lang="en-US" b="1" dirty="0" err="1"/>
              <a:t>Validateable</a:t>
            </a:r>
            <a:r>
              <a:rPr lang="en-US" dirty="0"/>
              <a:t> interface in the action class</a:t>
            </a:r>
            <a:r>
              <a:rPr lang="en-US" dirty="0" smtClean="0"/>
              <a:t>. The</a:t>
            </a:r>
            <a:r>
              <a:rPr lang="en-US" dirty="0"/>
              <a:t> </a:t>
            </a:r>
            <a:r>
              <a:rPr lang="en-US" b="1" dirty="0"/>
              <a:t>workflow interceptor</a:t>
            </a:r>
            <a:r>
              <a:rPr lang="en-US" dirty="0"/>
              <a:t> is used to get information about the error messages defined in the action class.</a:t>
            </a:r>
          </a:p>
          <a:p>
            <a:r>
              <a:rPr lang="en-US" b="1" dirty="0">
                <a:solidFill>
                  <a:srgbClr val="0000FF"/>
                </a:solidFill>
              </a:rPr>
              <a:t>Bundled Validators </a:t>
            </a:r>
            <a:r>
              <a:rPr lang="en-US" b="1" dirty="0" smtClean="0"/>
              <a:t>- Struts </a:t>
            </a:r>
            <a:r>
              <a:rPr lang="en-US" b="1" dirty="0"/>
              <a:t>2 validation framework</a:t>
            </a:r>
            <a:r>
              <a:rPr lang="en-US" dirty="0"/>
              <a:t> provides many built-in validators also known as bundled validators for email, string, </a:t>
            </a:r>
            <a:r>
              <a:rPr lang="en-US" dirty="0" err="1"/>
              <a:t>int</a:t>
            </a:r>
            <a:r>
              <a:rPr lang="en-US" dirty="0"/>
              <a:t>, double, </a:t>
            </a:r>
            <a:r>
              <a:rPr lang="en-US" dirty="0" err="1"/>
              <a:t>url</a:t>
            </a:r>
            <a:r>
              <a:rPr lang="en-US" dirty="0"/>
              <a:t>, date </a:t>
            </a:r>
            <a:r>
              <a:rPr lang="en-US" dirty="0" smtClean="0"/>
              <a:t>etc. So</a:t>
            </a:r>
            <a:r>
              <a:rPr lang="en-US" dirty="0"/>
              <a:t>, we don't need to provide explicit logic for email, double, </a:t>
            </a:r>
            <a:r>
              <a:rPr lang="en-US" dirty="0" err="1"/>
              <a:t>url</a:t>
            </a:r>
            <a:r>
              <a:rPr lang="en-US" dirty="0"/>
              <a:t> etc. For providing specific validation logic, we can use </a:t>
            </a:r>
            <a:r>
              <a:rPr lang="en-US" dirty="0" smtClean="0"/>
              <a:t>regex.</a:t>
            </a:r>
          </a:p>
          <a:p>
            <a:pPr lvl="1">
              <a:buFont typeface="Wingdings" panose="05000000000000000000" pitchFamily="2" charset="2"/>
              <a:buChar char="Ø"/>
            </a:pPr>
            <a:r>
              <a:rPr lang="en-US" dirty="0" err="1" smtClean="0"/>
              <a:t>Requiredstring</a:t>
            </a:r>
            <a:r>
              <a:rPr lang="en-US" dirty="0" smtClean="0"/>
              <a:t> – not null or blank</a:t>
            </a:r>
          </a:p>
          <a:p>
            <a:pPr lvl="1">
              <a:buFont typeface="Wingdings" panose="05000000000000000000" pitchFamily="2" charset="2"/>
              <a:buChar char="Ø"/>
            </a:pPr>
            <a:r>
              <a:rPr lang="en-US" dirty="0" err="1" smtClean="0"/>
              <a:t>stringlength</a:t>
            </a:r>
            <a:r>
              <a:rPr lang="en-US" dirty="0" smtClean="0"/>
              <a:t> – must be of given length</a:t>
            </a:r>
          </a:p>
          <a:p>
            <a:pPr lvl="1">
              <a:buFont typeface="Wingdings" panose="05000000000000000000" pitchFamily="2" charset="2"/>
              <a:buChar char="Ø"/>
            </a:pPr>
            <a:r>
              <a:rPr lang="en-US" dirty="0" smtClean="0"/>
              <a:t>email - pattern</a:t>
            </a:r>
          </a:p>
          <a:p>
            <a:pPr lvl="1">
              <a:buFont typeface="Wingdings" panose="05000000000000000000" pitchFamily="2" charset="2"/>
              <a:buChar char="Ø"/>
            </a:pPr>
            <a:r>
              <a:rPr lang="en-US" dirty="0" smtClean="0"/>
              <a:t>date – within the range</a:t>
            </a:r>
          </a:p>
          <a:p>
            <a:pPr lvl="1">
              <a:buFont typeface="Wingdings" panose="05000000000000000000" pitchFamily="2" charset="2"/>
              <a:buChar char="Ø"/>
            </a:pPr>
            <a:r>
              <a:rPr lang="en-US" dirty="0" err="1" smtClean="0"/>
              <a:t>int</a:t>
            </a:r>
            <a:r>
              <a:rPr lang="en-US" dirty="0" smtClean="0"/>
              <a:t> – within the range</a:t>
            </a:r>
          </a:p>
          <a:p>
            <a:pPr lvl="1">
              <a:buFont typeface="Wingdings" panose="05000000000000000000" pitchFamily="2" charset="2"/>
              <a:buChar char="Ø"/>
            </a:pPr>
            <a:r>
              <a:rPr lang="en-US" dirty="0" smtClean="0"/>
              <a:t>double – within the range</a:t>
            </a:r>
          </a:p>
          <a:p>
            <a:pPr lvl="1">
              <a:buFont typeface="Wingdings" panose="05000000000000000000" pitchFamily="2" charset="2"/>
              <a:buChar char="Ø"/>
            </a:pPr>
            <a:r>
              <a:rPr lang="en-US" dirty="0" err="1" smtClean="0"/>
              <a:t>url</a:t>
            </a:r>
            <a:r>
              <a:rPr lang="en-US" dirty="0" smtClean="0"/>
              <a:t> – valid string and valid </a:t>
            </a:r>
            <a:r>
              <a:rPr lang="en-US" dirty="0" err="1" smtClean="0"/>
              <a:t>url</a:t>
            </a:r>
            <a:endParaRPr lang="en-US" dirty="0" smtClean="0"/>
          </a:p>
          <a:p>
            <a:pPr lvl="1">
              <a:buFont typeface="Wingdings" panose="05000000000000000000" pitchFamily="2" charset="2"/>
              <a:buChar char="Ø"/>
            </a:pPr>
            <a:r>
              <a:rPr lang="en-US" dirty="0" smtClean="0"/>
              <a:t>regex – validate for the given pattern</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5350462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910" y="89822"/>
            <a:ext cx="11189110" cy="629957"/>
          </a:xfrm>
        </p:spPr>
        <p:txBody>
          <a:bodyPr>
            <a:normAutofit/>
          </a:bodyPr>
          <a:lstStyle/>
          <a:p>
            <a:pPr algn="ctr"/>
            <a:r>
              <a:rPr lang="en-IN" sz="3200" b="1" dirty="0" smtClean="0">
                <a:solidFill>
                  <a:srgbClr val="0000FF"/>
                </a:solidFill>
              </a:rPr>
              <a:t>Struts – Tiles </a:t>
            </a:r>
            <a:endParaRPr lang="en-IN" sz="3200" b="1" dirty="0">
              <a:solidFill>
                <a:srgbClr val="0000FF"/>
              </a:solidFill>
            </a:endParaRPr>
          </a:p>
        </p:txBody>
      </p:sp>
      <p:sp>
        <p:nvSpPr>
          <p:cNvPr id="3" name="Content Placeholder 2"/>
          <p:cNvSpPr>
            <a:spLocks noGrp="1"/>
          </p:cNvSpPr>
          <p:nvPr>
            <p:ph idx="1"/>
          </p:nvPr>
        </p:nvSpPr>
        <p:spPr>
          <a:xfrm>
            <a:off x="825910" y="831121"/>
            <a:ext cx="6135329" cy="5622265"/>
          </a:xfrm>
        </p:spPr>
        <p:txBody>
          <a:bodyPr wrap="square">
            <a:noAutofit/>
          </a:bodyPr>
          <a:lstStyle/>
          <a:p>
            <a:pPr marL="0" indent="0">
              <a:buNone/>
            </a:pPr>
            <a:r>
              <a:rPr lang="en-US" dirty="0"/>
              <a:t>We can customize the layout of the struts 2 application by integrating with tiles framework.</a:t>
            </a:r>
          </a:p>
          <a:p>
            <a:pPr marL="0" indent="0">
              <a:buNone/>
            </a:pPr>
            <a:r>
              <a:rPr lang="en-US" dirty="0"/>
              <a:t>A web page can contain many parts (known as tile) such as header, left pane, right pane, body part, footer etc. In tiles framework, we manage all the tile by our </a:t>
            </a:r>
            <a:r>
              <a:rPr lang="en-US" b="1" dirty="0"/>
              <a:t>Layout Manager</a:t>
            </a:r>
            <a:r>
              <a:rPr lang="en-US" dirty="0"/>
              <a:t> page</a:t>
            </a:r>
            <a:r>
              <a:rPr lang="en-US" dirty="0" smtClean="0"/>
              <a:t>.</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pic>
        <p:nvPicPr>
          <p:cNvPr id="1026" name="Picture 2" descr="struts 2 with tiles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4465" y="933501"/>
            <a:ext cx="4760555" cy="303847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Rectangle 4"/>
          <p:cNvSpPr/>
          <p:nvPr/>
        </p:nvSpPr>
        <p:spPr>
          <a:xfrm>
            <a:off x="825910" y="3642253"/>
            <a:ext cx="8927690" cy="2492990"/>
          </a:xfrm>
          <a:prstGeom prst="rect">
            <a:avLst/>
          </a:prstGeom>
        </p:spPr>
        <p:txBody>
          <a:bodyPr wrap="square">
            <a:spAutoFit/>
          </a:bodyPr>
          <a:lstStyle/>
          <a:p>
            <a:pPr algn="just">
              <a:spcAft>
                <a:spcPts val="1200"/>
              </a:spcAft>
            </a:pPr>
            <a:r>
              <a:rPr lang="en-US" sz="2000" dirty="0"/>
              <a:t>Advantages:</a:t>
            </a:r>
          </a:p>
          <a:p>
            <a:r>
              <a:rPr lang="en-US" b="1" dirty="0"/>
              <a:t>Customization by centralized page</a:t>
            </a:r>
            <a:r>
              <a:rPr lang="en-US" dirty="0"/>
              <a:t> We can customize the layout of all the pages by single page (centralized page) only.</a:t>
            </a:r>
          </a:p>
          <a:p>
            <a:r>
              <a:rPr lang="en-US" b="1" dirty="0"/>
              <a:t>Code reusability</a:t>
            </a:r>
            <a:r>
              <a:rPr lang="en-US" dirty="0"/>
              <a:t> A single part e.g. header or footer can be used in many pages. So it saves coding.</a:t>
            </a:r>
          </a:p>
          <a:p>
            <a:r>
              <a:rPr lang="en-US" b="1" dirty="0"/>
              <a:t>Easy to modify</a:t>
            </a:r>
            <a:r>
              <a:rPr lang="en-US" dirty="0"/>
              <a:t> If any part (tile) is modified, we don't need to change many pages.</a:t>
            </a:r>
          </a:p>
          <a:p>
            <a:r>
              <a:rPr lang="en-US" b="1" dirty="0"/>
              <a:t>Easy to remove</a:t>
            </a:r>
            <a:r>
              <a:rPr lang="en-US" dirty="0"/>
              <a:t> If any part (tile) of the page is removed, we don't need to remove the code from all the pages. We can remove the tile from our layout manager page.</a:t>
            </a:r>
          </a:p>
        </p:txBody>
      </p:sp>
    </p:spTree>
    <p:extLst>
      <p:ext uri="{BB962C8B-B14F-4D97-AF65-F5344CB8AC3E}">
        <p14:creationId xmlns:p14="http://schemas.microsoft.com/office/powerpoint/2010/main" val="32969916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910" y="89822"/>
            <a:ext cx="11189110" cy="629957"/>
          </a:xfrm>
        </p:spPr>
        <p:txBody>
          <a:bodyPr>
            <a:normAutofit/>
          </a:bodyPr>
          <a:lstStyle/>
          <a:p>
            <a:pPr algn="ctr"/>
            <a:r>
              <a:rPr lang="en-IN" sz="3200" b="1" dirty="0" smtClean="0">
                <a:solidFill>
                  <a:srgbClr val="0000FF"/>
                </a:solidFill>
              </a:rPr>
              <a:t>Struts – Annotations </a:t>
            </a:r>
            <a:endParaRPr lang="en-IN" sz="3200" b="1" dirty="0">
              <a:solidFill>
                <a:srgbClr val="0000FF"/>
              </a:solidFill>
            </a:endParaRPr>
          </a:p>
        </p:txBody>
      </p:sp>
      <p:sp>
        <p:nvSpPr>
          <p:cNvPr id="3" name="Content Placeholder 2"/>
          <p:cNvSpPr>
            <a:spLocks noGrp="1"/>
          </p:cNvSpPr>
          <p:nvPr>
            <p:ph idx="1"/>
          </p:nvPr>
        </p:nvSpPr>
        <p:spPr>
          <a:xfrm>
            <a:off x="825910" y="831121"/>
            <a:ext cx="11071122" cy="5622265"/>
          </a:xfrm>
        </p:spPr>
        <p:txBody>
          <a:bodyPr wrap="square">
            <a:noAutofit/>
          </a:bodyPr>
          <a:lstStyle/>
          <a:p>
            <a:pPr marL="0" indent="0" algn="just">
              <a:spcAft>
                <a:spcPts val="1200"/>
              </a:spcAft>
              <a:buNone/>
            </a:pPr>
            <a:r>
              <a:rPr lang="en-US" dirty="0"/>
              <a:t>We can create struts 2 application without the configuration file struts.xml. There are two ways to create zero configuration </a:t>
            </a:r>
            <a:r>
              <a:rPr lang="en-US" dirty="0" smtClean="0"/>
              <a:t>file</a:t>
            </a:r>
          </a:p>
          <a:p>
            <a:r>
              <a:rPr lang="en-IN" dirty="0"/>
              <a:t>By convention</a:t>
            </a:r>
          </a:p>
          <a:p>
            <a:r>
              <a:rPr lang="en-IN" dirty="0"/>
              <a:t>By annotation</a:t>
            </a:r>
          </a:p>
          <a:p>
            <a:pPr marL="0" indent="0" algn="just">
              <a:spcAft>
                <a:spcPts val="1200"/>
              </a:spcAft>
              <a:buNone/>
            </a:pPr>
            <a:r>
              <a:rPr lang="en-US" sz="2200" dirty="0" smtClean="0"/>
              <a:t>The struts 2 framework is used to develop MVC-based web application. </a:t>
            </a:r>
          </a:p>
          <a:p>
            <a:r>
              <a:rPr lang="en-US" dirty="0"/>
              <a:t>The steps to create zero configuration file using convention is as follows:</a:t>
            </a:r>
          </a:p>
          <a:p>
            <a:r>
              <a:rPr lang="en-US" dirty="0"/>
              <a:t>Create input page (optional)</a:t>
            </a:r>
          </a:p>
          <a:p>
            <a:r>
              <a:rPr lang="en-US" dirty="0"/>
              <a:t>Create the action class</a:t>
            </a:r>
          </a:p>
          <a:p>
            <a:r>
              <a:rPr lang="en-US" dirty="0"/>
              <a:t>Create view components</a:t>
            </a:r>
          </a:p>
          <a:p>
            <a:pPr marL="0" indent="0" algn="just">
              <a:spcAft>
                <a:spcPts val="1200"/>
              </a:spcAft>
              <a:buNone/>
            </a:pP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7971863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910" y="89822"/>
            <a:ext cx="11189110" cy="629957"/>
          </a:xfrm>
        </p:spPr>
        <p:txBody>
          <a:bodyPr>
            <a:normAutofit/>
          </a:bodyPr>
          <a:lstStyle/>
          <a:p>
            <a:pPr algn="ctr"/>
            <a:r>
              <a:rPr lang="en-IN" sz="3200" b="1" dirty="0" smtClean="0">
                <a:solidFill>
                  <a:srgbClr val="0000FF"/>
                </a:solidFill>
              </a:rPr>
              <a:t>Struts – Annotation (Convention)</a:t>
            </a:r>
            <a:endParaRPr lang="en-IN" sz="3200" b="1" dirty="0">
              <a:solidFill>
                <a:srgbClr val="0000FF"/>
              </a:solidFill>
            </a:endParaRPr>
          </a:p>
        </p:txBody>
      </p:sp>
      <p:sp>
        <p:nvSpPr>
          <p:cNvPr id="3" name="Content Placeholder 2"/>
          <p:cNvSpPr>
            <a:spLocks noGrp="1"/>
          </p:cNvSpPr>
          <p:nvPr>
            <p:ph idx="1"/>
          </p:nvPr>
        </p:nvSpPr>
        <p:spPr>
          <a:xfrm>
            <a:off x="825910" y="831121"/>
            <a:ext cx="4375355" cy="5622265"/>
          </a:xfrm>
        </p:spPr>
        <p:txBody>
          <a:bodyPr wrap="square">
            <a:noAutofit/>
          </a:bodyPr>
          <a:lstStyle/>
          <a:p>
            <a:pPr marL="0" indent="0">
              <a:buNone/>
            </a:pPr>
            <a:r>
              <a:rPr lang="en-US" dirty="0"/>
              <a:t>Example to create zero configuration file by </a:t>
            </a:r>
            <a:r>
              <a:rPr lang="en-US" dirty="0" smtClean="0"/>
              <a:t>convention. Here, </a:t>
            </a:r>
            <a:r>
              <a:rPr lang="en-US" dirty="0"/>
              <a:t>4 pages </a:t>
            </a:r>
            <a:r>
              <a:rPr lang="en-US" dirty="0" smtClean="0"/>
              <a:t>are created:</a:t>
            </a:r>
            <a:endParaRPr lang="en-US" dirty="0"/>
          </a:p>
          <a:p>
            <a:r>
              <a:rPr lang="en-US" b="1" dirty="0" err="1"/>
              <a:t>index.jsp</a:t>
            </a:r>
            <a:endParaRPr lang="en-US" dirty="0"/>
          </a:p>
          <a:p>
            <a:r>
              <a:rPr lang="en-US" b="1" dirty="0"/>
              <a:t>LoginAction.java</a:t>
            </a:r>
            <a:endParaRPr lang="en-US" dirty="0"/>
          </a:p>
          <a:p>
            <a:r>
              <a:rPr lang="en-US" b="1" dirty="0"/>
              <a:t>login-</a:t>
            </a:r>
            <a:r>
              <a:rPr lang="en-US" b="1" dirty="0" err="1"/>
              <a:t>success.jsp</a:t>
            </a:r>
            <a:endParaRPr lang="en-US" dirty="0"/>
          </a:p>
          <a:p>
            <a:r>
              <a:rPr lang="en-US" b="1" dirty="0" smtClean="0"/>
              <a:t>login-</a:t>
            </a:r>
            <a:r>
              <a:rPr lang="en-US" b="1" dirty="0" err="1" smtClean="0"/>
              <a:t>error.jsp</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pic>
        <p:nvPicPr>
          <p:cNvPr id="5" name="Picture 4"/>
          <p:cNvPicPr>
            <a:picLocks noChangeAspect="1"/>
          </p:cNvPicPr>
          <p:nvPr/>
        </p:nvPicPr>
        <p:blipFill>
          <a:blip r:embed="rId2"/>
          <a:stretch>
            <a:fillRect/>
          </a:stretch>
        </p:blipFill>
        <p:spPr>
          <a:xfrm>
            <a:off x="825910" y="3974464"/>
            <a:ext cx="5189670" cy="2370025"/>
          </a:xfrm>
          <a:prstGeom prst="rect">
            <a:avLst/>
          </a:prstGeom>
        </p:spPr>
      </p:pic>
      <p:sp>
        <p:nvSpPr>
          <p:cNvPr id="6" name="Rectangle 5"/>
          <p:cNvSpPr/>
          <p:nvPr/>
        </p:nvSpPr>
        <p:spPr>
          <a:xfrm>
            <a:off x="5270091" y="719779"/>
            <a:ext cx="6449962" cy="2031325"/>
          </a:xfrm>
          <a:prstGeom prst="rect">
            <a:avLst/>
          </a:prstGeom>
        </p:spPr>
        <p:txBody>
          <a:bodyPr wrap="square">
            <a:spAutoFit/>
          </a:bodyPr>
          <a:lstStyle/>
          <a:p>
            <a:pPr algn="just"/>
            <a:r>
              <a:rPr lang="en-US" dirty="0">
                <a:solidFill>
                  <a:srgbClr val="333333"/>
                </a:solidFill>
                <a:latin typeface="inter-regular"/>
              </a:rPr>
              <a:t>The action class name must be suffixed by action following the request name or it must implement the Action interface (or extend </a:t>
            </a:r>
            <a:r>
              <a:rPr lang="en-US" dirty="0" err="1">
                <a:solidFill>
                  <a:srgbClr val="333333"/>
                </a:solidFill>
                <a:latin typeface="inter-regular"/>
              </a:rPr>
              <a:t>ActionSupport</a:t>
            </a:r>
            <a:r>
              <a:rPr lang="en-US" dirty="0">
                <a:solidFill>
                  <a:srgbClr val="333333"/>
                </a:solidFill>
                <a:latin typeface="inter-regular"/>
              </a:rPr>
              <a:t>). Suppose that request name is login, action class name should be </a:t>
            </a:r>
            <a:r>
              <a:rPr lang="en-US" dirty="0" err="1">
                <a:solidFill>
                  <a:srgbClr val="333333"/>
                </a:solidFill>
                <a:latin typeface="inter-regular"/>
              </a:rPr>
              <a:t>LoginAction</a:t>
            </a:r>
            <a:r>
              <a:rPr lang="en-US" dirty="0">
                <a:solidFill>
                  <a:srgbClr val="333333"/>
                </a:solidFill>
                <a:latin typeface="inter-regular"/>
              </a:rPr>
              <a:t> if you don't want to implement Action interface.</a:t>
            </a:r>
          </a:p>
          <a:p>
            <a:pPr algn="just"/>
            <a:r>
              <a:rPr lang="en-US" dirty="0">
                <a:solidFill>
                  <a:srgbClr val="333333"/>
                </a:solidFill>
                <a:latin typeface="inter-regular"/>
              </a:rPr>
              <a:t>The action </a:t>
            </a:r>
            <a:r>
              <a:rPr lang="en-US" dirty="0" smtClean="0">
                <a:solidFill>
                  <a:srgbClr val="333333"/>
                </a:solidFill>
                <a:latin typeface="inter-regular"/>
              </a:rPr>
              <a:t>class(</a:t>
            </a:r>
            <a:r>
              <a:rPr lang="en-US" b="1" dirty="0" smtClean="0">
                <a:solidFill>
                  <a:srgbClr val="0000FF"/>
                </a:solidFill>
                <a:latin typeface="inter-regular"/>
              </a:rPr>
              <a:t>LoginAction.java</a:t>
            </a:r>
            <a:r>
              <a:rPr lang="en-US" dirty="0" smtClean="0">
                <a:solidFill>
                  <a:srgbClr val="333333"/>
                </a:solidFill>
                <a:latin typeface="inter-regular"/>
              </a:rPr>
              <a:t>) </a:t>
            </a:r>
            <a:r>
              <a:rPr lang="en-US" dirty="0">
                <a:solidFill>
                  <a:srgbClr val="333333"/>
                </a:solidFill>
                <a:latin typeface="inter-regular"/>
              </a:rPr>
              <a:t>must be located inside the action or actions or struts or struts2 package.</a:t>
            </a:r>
            <a:endParaRPr lang="en-US" b="0" i="0" dirty="0">
              <a:solidFill>
                <a:srgbClr val="333333"/>
              </a:solidFill>
              <a:effectLst/>
              <a:latin typeface="inter-regular"/>
            </a:endParaRPr>
          </a:p>
        </p:txBody>
      </p:sp>
      <p:pic>
        <p:nvPicPr>
          <p:cNvPr id="7" name="Picture 6"/>
          <p:cNvPicPr>
            <a:picLocks noChangeAspect="1"/>
          </p:cNvPicPr>
          <p:nvPr/>
        </p:nvPicPr>
        <p:blipFill>
          <a:blip r:embed="rId3"/>
          <a:stretch>
            <a:fillRect/>
          </a:stretch>
        </p:blipFill>
        <p:spPr>
          <a:xfrm>
            <a:off x="7475809" y="2826890"/>
            <a:ext cx="4539211" cy="3828803"/>
          </a:xfrm>
          <a:prstGeom prst="rect">
            <a:avLst/>
          </a:prstGeom>
        </p:spPr>
      </p:pic>
    </p:spTree>
    <p:extLst>
      <p:ext uri="{BB962C8B-B14F-4D97-AF65-F5344CB8AC3E}">
        <p14:creationId xmlns:p14="http://schemas.microsoft.com/office/powerpoint/2010/main" val="4867952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910" y="89822"/>
            <a:ext cx="11189110" cy="629957"/>
          </a:xfrm>
        </p:spPr>
        <p:txBody>
          <a:bodyPr>
            <a:normAutofit/>
          </a:bodyPr>
          <a:lstStyle/>
          <a:p>
            <a:pPr algn="ctr"/>
            <a:r>
              <a:rPr lang="en-IN" sz="3200" b="1" dirty="0" smtClean="0">
                <a:solidFill>
                  <a:srgbClr val="0000FF"/>
                </a:solidFill>
              </a:rPr>
              <a:t>Struts </a:t>
            </a:r>
            <a:r>
              <a:rPr lang="en-IN" sz="3200" b="1" dirty="0">
                <a:solidFill>
                  <a:srgbClr val="0000FF"/>
                </a:solidFill>
              </a:rPr>
              <a:t>- Annotation (Convention)</a:t>
            </a:r>
          </a:p>
        </p:txBody>
      </p:sp>
      <p:sp>
        <p:nvSpPr>
          <p:cNvPr id="3" name="Content Placeholder 2"/>
          <p:cNvSpPr>
            <a:spLocks noGrp="1"/>
          </p:cNvSpPr>
          <p:nvPr>
            <p:ph idx="1"/>
          </p:nvPr>
        </p:nvSpPr>
        <p:spPr>
          <a:xfrm>
            <a:off x="825910" y="831121"/>
            <a:ext cx="6164825" cy="5622265"/>
          </a:xfrm>
        </p:spPr>
        <p:txBody>
          <a:bodyPr wrap="square">
            <a:noAutofit/>
          </a:bodyPr>
          <a:lstStyle/>
          <a:p>
            <a:pPr marL="0" indent="0" algn="just">
              <a:buNone/>
            </a:pPr>
            <a:r>
              <a:rPr lang="en-US" dirty="0"/>
              <a:t>The view components must be located inside the WEB-INF/content folder.</a:t>
            </a:r>
          </a:p>
          <a:p>
            <a:pPr marL="0" indent="0" algn="just">
              <a:buNone/>
            </a:pPr>
            <a:r>
              <a:rPr lang="en-US" dirty="0"/>
              <a:t>The view components must be named with request name - (hyphen) string returned by action class. Suppose that request name is login and string returned by action class is success and error, file name must be login-</a:t>
            </a:r>
            <a:r>
              <a:rPr lang="en-US" dirty="0" err="1"/>
              <a:t>success.jsp</a:t>
            </a:r>
            <a:r>
              <a:rPr lang="en-US" dirty="0"/>
              <a:t> and login-</a:t>
            </a:r>
            <a:r>
              <a:rPr lang="en-US" dirty="0" err="1"/>
              <a:t>error.jsp</a:t>
            </a:r>
            <a:r>
              <a:rPr lang="en-US" dirty="0" smtClean="0"/>
              <a:t>.</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pic>
        <p:nvPicPr>
          <p:cNvPr id="5" name="Picture 4"/>
          <p:cNvPicPr>
            <a:picLocks noChangeAspect="1"/>
          </p:cNvPicPr>
          <p:nvPr/>
        </p:nvPicPr>
        <p:blipFill>
          <a:blip r:embed="rId2"/>
          <a:stretch>
            <a:fillRect/>
          </a:stretch>
        </p:blipFill>
        <p:spPr>
          <a:xfrm>
            <a:off x="7305368" y="833485"/>
            <a:ext cx="4245441" cy="3414049"/>
          </a:xfrm>
          <a:prstGeom prst="rect">
            <a:avLst/>
          </a:prstGeom>
        </p:spPr>
      </p:pic>
    </p:spTree>
    <p:extLst>
      <p:ext uri="{BB962C8B-B14F-4D97-AF65-F5344CB8AC3E}">
        <p14:creationId xmlns:p14="http://schemas.microsoft.com/office/powerpoint/2010/main" val="2656433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7589"/>
            <a:ext cx="9601200" cy="826473"/>
          </a:xfrm>
        </p:spPr>
        <p:txBody>
          <a:bodyPr/>
          <a:lstStyle/>
          <a:p>
            <a:r>
              <a:rPr lang="en-US" dirty="0" smtClean="0"/>
              <a:t>Web Application Design Models</a:t>
            </a:r>
            <a:endParaRPr lang="en-IN" dirty="0"/>
          </a:p>
        </p:txBody>
      </p:sp>
      <p:sp>
        <p:nvSpPr>
          <p:cNvPr id="3" name="Content Placeholder 2"/>
          <p:cNvSpPr>
            <a:spLocks noGrp="1"/>
          </p:cNvSpPr>
          <p:nvPr>
            <p:ph idx="1"/>
          </p:nvPr>
        </p:nvSpPr>
        <p:spPr>
          <a:xfrm>
            <a:off x="1371600" y="726831"/>
            <a:ext cx="9601200" cy="6131169"/>
          </a:xfrm>
        </p:spPr>
        <p:txBody>
          <a:bodyPr/>
          <a:lstStyle/>
          <a:p>
            <a:r>
              <a:rPr lang="en-IN" dirty="0"/>
              <a:t>Model 1 Architecture</a:t>
            </a:r>
          </a:p>
          <a:p>
            <a:pPr lvl="1"/>
            <a:r>
              <a:rPr lang="en-US" i="0" dirty="0"/>
              <a:t>Servlet and JSP are the main technologies to develop the web applications</a:t>
            </a:r>
            <a:r>
              <a:rPr lang="en-US" i="0" dirty="0" smtClean="0"/>
              <a:t>.</a:t>
            </a:r>
          </a:p>
          <a:p>
            <a:pPr lvl="1"/>
            <a:r>
              <a:rPr lang="en-US" b="1" i="0" dirty="0"/>
              <a:t>Problem in Servlet technology</a:t>
            </a:r>
            <a:r>
              <a:rPr lang="en-US" i="0" dirty="0"/>
              <a:t> </a:t>
            </a:r>
            <a:r>
              <a:rPr lang="en-US" i="0" dirty="0" smtClean="0"/>
              <a:t>:Servlet </a:t>
            </a:r>
            <a:r>
              <a:rPr lang="en-US" i="0" dirty="0"/>
              <a:t>needs to recompile if any designing code is modified. It doesn't provide separation of concern. Presentation and Business logic are mixed up</a:t>
            </a:r>
            <a:r>
              <a:rPr lang="en-US" i="0" dirty="0" smtClean="0"/>
              <a:t>.</a:t>
            </a:r>
          </a:p>
          <a:p>
            <a:pPr lvl="1"/>
            <a:endParaRPr lang="en-US" i="0" dirty="0"/>
          </a:p>
          <a:p>
            <a:pPr lvl="1"/>
            <a:endParaRPr lang="en-US" i="0" dirty="0" smtClean="0"/>
          </a:p>
          <a:p>
            <a:pPr lvl="1"/>
            <a:endParaRPr lang="en-US" i="0" dirty="0"/>
          </a:p>
          <a:p>
            <a:r>
              <a:rPr lang="en-US" dirty="0" smtClean="0"/>
              <a:t>Model 2</a:t>
            </a:r>
          </a:p>
          <a:p>
            <a:pPr lvl="1"/>
            <a:r>
              <a:rPr lang="en-US" i="0" dirty="0"/>
              <a:t>Model 2 is based on the </a:t>
            </a:r>
            <a:r>
              <a:rPr lang="en-US" i="0" dirty="0" smtClean="0"/>
              <a:t>MVC</a:t>
            </a:r>
            <a:endParaRPr lang="en-IN"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2097" y="2056668"/>
            <a:ext cx="4752975"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5323" y="3619500"/>
            <a:ext cx="5353050"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7711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910" y="89822"/>
            <a:ext cx="11189110" cy="629957"/>
          </a:xfrm>
        </p:spPr>
        <p:txBody>
          <a:bodyPr>
            <a:normAutofit/>
          </a:bodyPr>
          <a:lstStyle/>
          <a:p>
            <a:pPr algn="ctr"/>
            <a:r>
              <a:rPr lang="en-IN" sz="3200" b="1" dirty="0" smtClean="0">
                <a:solidFill>
                  <a:srgbClr val="0000FF"/>
                </a:solidFill>
              </a:rPr>
              <a:t>Struts - Annotation</a:t>
            </a:r>
            <a:endParaRPr lang="en-IN" sz="3200" b="1" dirty="0">
              <a:solidFill>
                <a:srgbClr val="0000FF"/>
              </a:solidFill>
            </a:endParaRPr>
          </a:p>
        </p:txBody>
      </p:sp>
      <p:sp>
        <p:nvSpPr>
          <p:cNvPr id="3" name="Content Placeholder 2"/>
          <p:cNvSpPr>
            <a:spLocks noGrp="1"/>
          </p:cNvSpPr>
          <p:nvPr>
            <p:ph idx="1"/>
          </p:nvPr>
        </p:nvSpPr>
        <p:spPr>
          <a:xfrm>
            <a:off x="825910" y="831121"/>
            <a:ext cx="11071122" cy="5622265"/>
          </a:xfrm>
        </p:spPr>
        <p:txBody>
          <a:bodyPr wrap="square">
            <a:noAutofit/>
          </a:bodyPr>
          <a:lstStyle/>
          <a:p>
            <a:pPr marL="0" indent="0" algn="just">
              <a:spcAft>
                <a:spcPts val="1200"/>
              </a:spcAft>
              <a:buNone/>
            </a:pPr>
            <a:r>
              <a:rPr lang="en-US" dirty="0"/>
              <a:t>For simple annotation example of struts 2, we can use 3 annotations</a:t>
            </a:r>
            <a:r>
              <a:rPr lang="en-US" dirty="0" smtClean="0"/>
              <a:t>:</a:t>
            </a:r>
          </a:p>
          <a:p>
            <a:pPr marL="0" indent="0" algn="just">
              <a:spcAft>
                <a:spcPts val="1200"/>
              </a:spcAft>
              <a:buNone/>
            </a:pPr>
            <a:r>
              <a:rPr lang="en-US" dirty="0"/>
              <a:t>1) </a:t>
            </a:r>
            <a:r>
              <a:rPr lang="en-US" b="1" dirty="0"/>
              <a:t>@Action</a:t>
            </a:r>
            <a:r>
              <a:rPr lang="en-US" dirty="0"/>
              <a:t> annotation is used to mark the action class</a:t>
            </a:r>
            <a:r>
              <a:rPr lang="en-US" dirty="0" smtClean="0"/>
              <a:t>.</a:t>
            </a:r>
          </a:p>
          <a:p>
            <a:pPr marL="0" indent="0">
              <a:buNone/>
            </a:pPr>
            <a:r>
              <a:rPr lang="en-US" dirty="0"/>
              <a:t>2) </a:t>
            </a:r>
            <a:r>
              <a:rPr lang="en-US" b="1" dirty="0"/>
              <a:t>@Results</a:t>
            </a:r>
            <a:r>
              <a:rPr lang="en-US" dirty="0"/>
              <a:t> annotation is used to define multiple results for one action.</a:t>
            </a:r>
          </a:p>
          <a:p>
            <a:pPr marL="0" indent="0">
              <a:buNone/>
            </a:pPr>
            <a:r>
              <a:rPr lang="en-US" dirty="0"/>
              <a:t>3) </a:t>
            </a:r>
            <a:r>
              <a:rPr lang="en-US" b="1" dirty="0"/>
              <a:t>@Result</a:t>
            </a:r>
            <a:r>
              <a:rPr lang="en-US" dirty="0"/>
              <a:t> annotation is used to display single result.</a:t>
            </a:r>
          </a:p>
          <a:p>
            <a:pPr marL="0" indent="0">
              <a:buNone/>
            </a:pPr>
            <a:r>
              <a:rPr lang="en-US" dirty="0" smtClean="0"/>
              <a:t>You </a:t>
            </a:r>
            <a:r>
              <a:rPr lang="en-US" dirty="0"/>
              <a:t>need to create 4 files for struts annotated application:</a:t>
            </a:r>
          </a:p>
          <a:p>
            <a:pPr lvl="1">
              <a:buFont typeface="Wingdings" panose="05000000000000000000" pitchFamily="2" charset="2"/>
              <a:buChar char="Ø"/>
            </a:pPr>
            <a:r>
              <a:rPr lang="en-US" dirty="0" err="1"/>
              <a:t>index.jsp</a:t>
            </a:r>
            <a:endParaRPr lang="en-US" dirty="0"/>
          </a:p>
          <a:p>
            <a:pPr lvl="1">
              <a:buFont typeface="Wingdings" panose="05000000000000000000" pitchFamily="2" charset="2"/>
              <a:buChar char="Ø"/>
            </a:pPr>
            <a:r>
              <a:rPr lang="en-US" dirty="0"/>
              <a:t>Action class</a:t>
            </a:r>
          </a:p>
          <a:p>
            <a:pPr lvl="1">
              <a:buFont typeface="Wingdings" panose="05000000000000000000" pitchFamily="2" charset="2"/>
              <a:buChar char="Ø"/>
            </a:pPr>
            <a:r>
              <a:rPr lang="en-US" dirty="0" err="1"/>
              <a:t>struts.properties</a:t>
            </a:r>
            <a:r>
              <a:rPr lang="en-US" dirty="0"/>
              <a:t> inside </a:t>
            </a:r>
            <a:r>
              <a:rPr lang="en-US" dirty="0" err="1"/>
              <a:t>src</a:t>
            </a:r>
            <a:r>
              <a:rPr lang="en-US" dirty="0"/>
              <a:t> directory</a:t>
            </a:r>
          </a:p>
          <a:p>
            <a:pPr lvl="1">
              <a:buFont typeface="Wingdings" panose="05000000000000000000" pitchFamily="2" charset="2"/>
              <a:buChar char="Ø"/>
            </a:pPr>
            <a:r>
              <a:rPr lang="en-US" dirty="0"/>
              <a:t>Result page</a:t>
            </a:r>
          </a:p>
          <a:p>
            <a:pPr lvl="1">
              <a:buFont typeface="Wingdings" panose="05000000000000000000" pitchFamily="2" charset="2"/>
              <a:buChar char="Ø"/>
            </a:pPr>
            <a:r>
              <a:rPr lang="en-US" dirty="0"/>
              <a:t>web.xml </a:t>
            </a:r>
            <a:r>
              <a:rPr lang="en-US" dirty="0" smtClean="0"/>
              <a:t>file</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9254335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910" y="89822"/>
            <a:ext cx="11189110" cy="629957"/>
          </a:xfrm>
        </p:spPr>
        <p:txBody>
          <a:bodyPr>
            <a:normAutofit/>
          </a:bodyPr>
          <a:lstStyle/>
          <a:p>
            <a:pPr algn="ctr"/>
            <a:r>
              <a:rPr lang="en-IN" sz="3200" b="1" dirty="0" smtClean="0">
                <a:solidFill>
                  <a:srgbClr val="0000FF"/>
                </a:solidFill>
              </a:rPr>
              <a:t>Struts</a:t>
            </a:r>
            <a:endParaRPr lang="en-IN" sz="3200" b="1" dirty="0">
              <a:solidFill>
                <a:srgbClr val="0000FF"/>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pic>
        <p:nvPicPr>
          <p:cNvPr id="5" name="Picture 4"/>
          <p:cNvPicPr>
            <a:picLocks noChangeAspect="1"/>
          </p:cNvPicPr>
          <p:nvPr/>
        </p:nvPicPr>
        <p:blipFill>
          <a:blip r:embed="rId2"/>
          <a:stretch>
            <a:fillRect/>
          </a:stretch>
        </p:blipFill>
        <p:spPr>
          <a:xfrm>
            <a:off x="825910" y="719779"/>
            <a:ext cx="3505504" cy="2423370"/>
          </a:xfrm>
          <a:prstGeom prst="rect">
            <a:avLst/>
          </a:prstGeom>
        </p:spPr>
      </p:pic>
      <p:pic>
        <p:nvPicPr>
          <p:cNvPr id="8" name="Picture 7"/>
          <p:cNvPicPr>
            <a:picLocks noChangeAspect="1"/>
          </p:cNvPicPr>
          <p:nvPr/>
        </p:nvPicPr>
        <p:blipFill>
          <a:blip r:embed="rId3"/>
          <a:stretch>
            <a:fillRect/>
          </a:stretch>
        </p:blipFill>
        <p:spPr>
          <a:xfrm>
            <a:off x="6154994" y="719779"/>
            <a:ext cx="5860026" cy="3170195"/>
          </a:xfrm>
          <a:prstGeom prst="rect">
            <a:avLst/>
          </a:prstGeom>
        </p:spPr>
      </p:pic>
      <p:pic>
        <p:nvPicPr>
          <p:cNvPr id="9" name="Picture 8"/>
          <p:cNvPicPr>
            <a:picLocks noChangeAspect="1"/>
          </p:cNvPicPr>
          <p:nvPr/>
        </p:nvPicPr>
        <p:blipFill>
          <a:blip r:embed="rId4"/>
          <a:stretch>
            <a:fillRect/>
          </a:stretch>
        </p:blipFill>
        <p:spPr>
          <a:xfrm>
            <a:off x="1036171" y="4415238"/>
            <a:ext cx="4253583" cy="1756502"/>
          </a:xfrm>
          <a:prstGeom prst="rect">
            <a:avLst/>
          </a:prstGeom>
        </p:spPr>
      </p:pic>
      <p:pic>
        <p:nvPicPr>
          <p:cNvPr id="10" name="Picture 9"/>
          <p:cNvPicPr>
            <a:picLocks noChangeAspect="1"/>
          </p:cNvPicPr>
          <p:nvPr/>
        </p:nvPicPr>
        <p:blipFill>
          <a:blip r:embed="rId5"/>
          <a:stretch>
            <a:fillRect/>
          </a:stretch>
        </p:blipFill>
        <p:spPr>
          <a:xfrm>
            <a:off x="6252771" y="4519931"/>
            <a:ext cx="5588154" cy="1290934"/>
          </a:xfrm>
          <a:prstGeom prst="rect">
            <a:avLst/>
          </a:prstGeom>
        </p:spPr>
      </p:pic>
    </p:spTree>
    <p:extLst>
      <p:ext uri="{BB962C8B-B14F-4D97-AF65-F5344CB8AC3E}">
        <p14:creationId xmlns:p14="http://schemas.microsoft.com/office/powerpoint/2010/main" val="20081329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910" y="89822"/>
            <a:ext cx="11189110" cy="629957"/>
          </a:xfrm>
        </p:spPr>
        <p:txBody>
          <a:bodyPr>
            <a:normAutofit/>
          </a:bodyPr>
          <a:lstStyle/>
          <a:p>
            <a:pPr algn="ctr"/>
            <a:r>
              <a:rPr lang="en-IN" sz="3200" b="1" dirty="0" smtClean="0">
                <a:solidFill>
                  <a:srgbClr val="0000FF"/>
                </a:solidFill>
              </a:rPr>
              <a:t>Struts - Annotation</a:t>
            </a:r>
            <a:endParaRPr lang="en-IN" sz="3200" b="1" dirty="0">
              <a:solidFill>
                <a:srgbClr val="0000FF"/>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pic>
        <p:nvPicPr>
          <p:cNvPr id="1025" name="Picture 1" descr="directory structure of struts 2 application using anno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994" y="1445342"/>
            <a:ext cx="2771775" cy="33051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truts annotation exampl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7574" y="546530"/>
            <a:ext cx="6038850" cy="31718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struts 2 annotation exampl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2271" y="3700744"/>
            <a:ext cx="6048375"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7625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910" y="89822"/>
            <a:ext cx="11189110" cy="629957"/>
          </a:xfrm>
        </p:spPr>
        <p:txBody>
          <a:bodyPr>
            <a:normAutofit/>
          </a:bodyPr>
          <a:lstStyle/>
          <a:p>
            <a:pPr algn="ctr"/>
            <a:r>
              <a:rPr lang="en-IN" sz="3200" b="1" dirty="0" smtClean="0">
                <a:solidFill>
                  <a:srgbClr val="0000FF"/>
                </a:solidFill>
              </a:rPr>
              <a:t>Struts – References </a:t>
            </a:r>
            <a:endParaRPr lang="en-IN" sz="3200" b="1" dirty="0">
              <a:solidFill>
                <a:srgbClr val="0000FF"/>
              </a:solidFill>
            </a:endParaRPr>
          </a:p>
        </p:txBody>
      </p:sp>
      <p:sp>
        <p:nvSpPr>
          <p:cNvPr id="3" name="Content Placeholder 2"/>
          <p:cNvSpPr>
            <a:spLocks noGrp="1"/>
          </p:cNvSpPr>
          <p:nvPr>
            <p:ph idx="1"/>
          </p:nvPr>
        </p:nvSpPr>
        <p:spPr>
          <a:xfrm>
            <a:off x="825910" y="831121"/>
            <a:ext cx="11071122" cy="5622265"/>
          </a:xfrm>
        </p:spPr>
        <p:txBody>
          <a:bodyPr wrap="square">
            <a:noAutofit/>
          </a:bodyPr>
          <a:lstStyle/>
          <a:p>
            <a:pPr marL="457200" indent="-457200" algn="just">
              <a:spcAft>
                <a:spcPts val="1200"/>
              </a:spcAft>
              <a:buAutoNum type="arabicPeriod"/>
            </a:pPr>
            <a:r>
              <a:rPr lang="en-US" sz="2200" dirty="0" smtClean="0">
                <a:hlinkClick r:id="rId2"/>
              </a:rPr>
              <a:t>https</a:t>
            </a:r>
            <a:r>
              <a:rPr lang="en-US" sz="2200" dirty="0">
                <a:hlinkClick r:id="rId2"/>
              </a:rPr>
              <a:t>://www.javatutoronline.com/struts/dependency-injection</a:t>
            </a:r>
            <a:r>
              <a:rPr lang="en-US" sz="2200" dirty="0" smtClean="0">
                <a:hlinkClick r:id="rId2"/>
              </a:rPr>
              <a:t>/</a:t>
            </a:r>
            <a:r>
              <a:rPr lang="en-US" sz="2200" dirty="0" smtClean="0"/>
              <a:t> </a:t>
            </a:r>
          </a:p>
          <a:p>
            <a:pPr marL="457200" indent="-457200" algn="just">
              <a:spcAft>
                <a:spcPts val="1200"/>
              </a:spcAft>
              <a:buAutoNum type="arabicPeriod"/>
            </a:pPr>
            <a:r>
              <a:rPr lang="en-US" sz="2200" dirty="0">
                <a:hlinkClick r:id="rId3"/>
              </a:rPr>
              <a:t>https://</a:t>
            </a:r>
            <a:r>
              <a:rPr lang="en-US" sz="2200" dirty="0" smtClean="0">
                <a:hlinkClick r:id="rId3"/>
              </a:rPr>
              <a:t>www.javatpoint.com/struts-2-tutorial</a:t>
            </a:r>
            <a:endParaRPr lang="en-US" sz="2200" dirty="0" smtClean="0"/>
          </a:p>
          <a:p>
            <a:pPr marL="457200" indent="-457200" algn="just">
              <a:spcAft>
                <a:spcPts val="1200"/>
              </a:spcAft>
              <a:buFont typeface="Franklin Gothic Book" panose="020B0503020102020204" pitchFamily="34" charset="0"/>
              <a:buAutoNum type="arabicPeriod"/>
            </a:pPr>
            <a:r>
              <a:rPr lang="en-US" sz="2200" dirty="0">
                <a:hlinkClick r:id="rId4"/>
              </a:rPr>
              <a:t>https://www.baeldung.com/spring-tutorial</a:t>
            </a:r>
            <a:endParaRPr lang="en-US" sz="2200" dirty="0"/>
          </a:p>
          <a:p>
            <a:pPr marL="457200" indent="-457200" algn="just">
              <a:spcAft>
                <a:spcPts val="1200"/>
              </a:spcAft>
              <a:buAutoNum type="arabicPeriod"/>
            </a:pPr>
            <a:endParaRPr lang="en-US" sz="2200" dirty="0" smtClean="0"/>
          </a:p>
          <a:p>
            <a:pPr marL="0" indent="0" algn="just">
              <a:spcAft>
                <a:spcPts val="1200"/>
              </a:spcAft>
              <a:buNone/>
            </a:pPr>
            <a:r>
              <a:rPr lang="en-US" sz="2200" dirty="0" smtClean="0"/>
              <a:t> </a:t>
            </a:r>
          </a:p>
          <a:p>
            <a:pPr marL="0" indent="0" algn="just">
              <a:spcAft>
                <a:spcPts val="1200"/>
              </a:spcAft>
              <a:buNone/>
            </a:pP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8680875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910" y="89822"/>
            <a:ext cx="11189110" cy="629957"/>
          </a:xfrm>
        </p:spPr>
        <p:txBody>
          <a:bodyPr>
            <a:normAutofit/>
          </a:bodyPr>
          <a:lstStyle/>
          <a:p>
            <a:pPr algn="ctr"/>
            <a:r>
              <a:rPr lang="en-IN" sz="3200" b="1" dirty="0" smtClean="0">
                <a:solidFill>
                  <a:srgbClr val="0000FF"/>
                </a:solidFill>
              </a:rPr>
              <a:t>Introduction to MVC Architecture</a:t>
            </a:r>
            <a:endParaRPr lang="en-IN" sz="3200" b="1" dirty="0">
              <a:solidFill>
                <a:srgbClr val="0000FF"/>
              </a:solidFill>
            </a:endParaRPr>
          </a:p>
        </p:txBody>
      </p:sp>
      <p:sp>
        <p:nvSpPr>
          <p:cNvPr id="3" name="Content Placeholder 2"/>
          <p:cNvSpPr>
            <a:spLocks noGrp="1"/>
          </p:cNvSpPr>
          <p:nvPr>
            <p:ph idx="1"/>
          </p:nvPr>
        </p:nvSpPr>
        <p:spPr>
          <a:xfrm>
            <a:off x="825911" y="1637366"/>
            <a:ext cx="10068232" cy="4816019"/>
          </a:xfrm>
        </p:spPr>
        <p:txBody>
          <a:bodyPr wrap="square">
            <a:noAutofit/>
          </a:bodyPr>
          <a:lstStyle/>
          <a:p>
            <a:pPr marL="0" indent="0" algn="just">
              <a:lnSpc>
                <a:spcPts val="2200"/>
              </a:lnSpc>
              <a:spcAft>
                <a:spcPts val="1200"/>
              </a:spcAft>
              <a:buNone/>
            </a:pPr>
            <a:r>
              <a:rPr lang="en-US" sz="2200" dirty="0"/>
              <a:t>The </a:t>
            </a:r>
            <a:r>
              <a:rPr lang="en-US" sz="2200" b="1" i="1" dirty="0">
                <a:solidFill>
                  <a:srgbClr val="0000FF"/>
                </a:solidFill>
              </a:rPr>
              <a:t>Model-View-Controller (MVC)</a:t>
            </a:r>
            <a:r>
              <a:rPr lang="en-US" sz="2200" dirty="0"/>
              <a:t> framework is an architectural/design pattern that separates an application into three main logical components </a:t>
            </a:r>
            <a:r>
              <a:rPr lang="en-US" sz="2200" b="1" i="1" dirty="0">
                <a:solidFill>
                  <a:srgbClr val="0000FF"/>
                </a:solidFill>
              </a:rPr>
              <a:t>Model</a:t>
            </a:r>
            <a:r>
              <a:rPr lang="en-US" sz="2200" dirty="0"/>
              <a:t>, </a:t>
            </a:r>
            <a:r>
              <a:rPr lang="en-US" sz="2200" b="1" i="1" dirty="0">
                <a:solidFill>
                  <a:srgbClr val="0000FF"/>
                </a:solidFill>
              </a:rPr>
              <a:t>View</a:t>
            </a:r>
            <a:r>
              <a:rPr lang="en-US" sz="2200" dirty="0"/>
              <a:t>, and </a:t>
            </a:r>
            <a:r>
              <a:rPr lang="en-US" sz="2200" b="1" i="1" dirty="0">
                <a:solidFill>
                  <a:srgbClr val="0000FF"/>
                </a:solidFill>
              </a:rPr>
              <a:t>Controller</a:t>
            </a:r>
            <a:r>
              <a:rPr lang="en-US" sz="2200" dirty="0"/>
              <a:t>. Each architectural component is built to handle specific development aspects of an application. It isolates the business logic and presentation layer from each other. It was traditionally used for desktop </a:t>
            </a:r>
            <a:r>
              <a:rPr lang="en-US" sz="2200" b="1" dirty="0"/>
              <a:t>graphical user interfaces (GUIs)</a:t>
            </a:r>
            <a:r>
              <a:rPr lang="en-US" sz="2200" dirty="0"/>
              <a:t>. </a:t>
            </a:r>
            <a:r>
              <a:rPr lang="en-US" sz="2200" dirty="0" smtClean="0"/>
              <a:t> </a:t>
            </a:r>
          </a:p>
          <a:p>
            <a:pPr marL="0" indent="0" algn="just">
              <a:lnSpc>
                <a:spcPts val="2200"/>
              </a:lnSpc>
              <a:spcAft>
                <a:spcPts val="1200"/>
              </a:spcAft>
              <a:buNone/>
            </a:pPr>
            <a:r>
              <a:rPr lang="en-US" sz="2200" dirty="0" smtClean="0"/>
              <a:t>The </a:t>
            </a:r>
            <a:r>
              <a:rPr lang="en-US" sz="2200" dirty="0"/>
              <a:t>main goal of this design pattern was to solve the problem of users controlling a large and complex data set by splitting a large application into specific sections that all have their own </a:t>
            </a:r>
            <a:r>
              <a:rPr lang="en-US" sz="2200" dirty="0" smtClean="0"/>
              <a:t>purpose</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4276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Architecture</a:t>
            </a:r>
            <a:endParaRPr lang="en-IN" dirty="0"/>
          </a:p>
        </p:txBody>
      </p:sp>
      <p:sp>
        <p:nvSpPr>
          <p:cNvPr id="3" name="Content Placeholder 2"/>
          <p:cNvSpPr>
            <a:spLocks noGrp="1"/>
          </p:cNvSpPr>
          <p:nvPr>
            <p:ph idx="1"/>
          </p:nvPr>
        </p:nvSpPr>
        <p:spPr/>
        <p:txBody>
          <a:bodyPr/>
          <a:lstStyle/>
          <a:p>
            <a:r>
              <a:rPr lang="en-US" dirty="0"/>
              <a:t>This framework is designed to streamline the full development cycle from building, to deploying and </a:t>
            </a:r>
            <a:r>
              <a:rPr lang="en-US" dirty="0" smtClean="0"/>
              <a:t>maintaining </a:t>
            </a:r>
            <a:r>
              <a:rPr lang="en-US" dirty="0"/>
              <a:t>applications over time</a:t>
            </a:r>
            <a:r>
              <a:rPr lang="en-US" dirty="0" smtClean="0"/>
              <a:t>.</a:t>
            </a:r>
          </a:p>
          <a:p>
            <a:r>
              <a:rPr lang="en-US" b="1" u="sng" dirty="0"/>
              <a:t>M</a:t>
            </a:r>
            <a:r>
              <a:rPr lang="en-US" dirty="0"/>
              <a:t>odel </a:t>
            </a:r>
            <a:r>
              <a:rPr lang="en-US" b="1" u="sng" dirty="0"/>
              <a:t>V</a:t>
            </a:r>
            <a:r>
              <a:rPr lang="en-US" dirty="0"/>
              <a:t>iew </a:t>
            </a:r>
            <a:r>
              <a:rPr lang="en-US" b="1" u="sng" dirty="0"/>
              <a:t>C</a:t>
            </a:r>
            <a:r>
              <a:rPr lang="en-US" dirty="0"/>
              <a:t>ontroller or </a:t>
            </a:r>
            <a:r>
              <a:rPr lang="en-US" b="1" dirty="0"/>
              <a:t>MVC</a:t>
            </a:r>
            <a:r>
              <a:rPr lang="en-US" dirty="0"/>
              <a:t> as it is popularly called, is a software design pattern for developing web </a:t>
            </a:r>
            <a:r>
              <a:rPr lang="en-US" dirty="0" smtClean="0"/>
              <a:t>applications</a:t>
            </a:r>
          </a:p>
          <a:p>
            <a:pPr lvl="1" algn="just"/>
            <a:r>
              <a:rPr lang="en-US" b="1" i="0" dirty="0"/>
              <a:t>Model</a:t>
            </a:r>
            <a:r>
              <a:rPr lang="en-US" i="0" dirty="0"/>
              <a:t> − The lowest level of the pattern which is responsible for maintaining data.</a:t>
            </a:r>
          </a:p>
          <a:p>
            <a:pPr lvl="1" algn="just"/>
            <a:r>
              <a:rPr lang="en-US" b="1" i="0" dirty="0"/>
              <a:t>View</a:t>
            </a:r>
            <a:r>
              <a:rPr lang="en-US" i="0" dirty="0"/>
              <a:t> − This is responsible for displaying all or a portion of the data to the user.</a:t>
            </a:r>
          </a:p>
          <a:p>
            <a:pPr lvl="1" algn="just"/>
            <a:r>
              <a:rPr lang="en-US" b="1" i="0" dirty="0"/>
              <a:t>Controller</a:t>
            </a:r>
            <a:r>
              <a:rPr lang="en-US" i="0" dirty="0"/>
              <a:t> − Software Code that controls the interactions between the Model and View</a:t>
            </a:r>
            <a:r>
              <a:rPr lang="en-US" i="0" dirty="0" smtClean="0"/>
              <a:t>.</a:t>
            </a:r>
          </a:p>
          <a:p>
            <a:pPr algn="just"/>
            <a:endParaRPr lang="en-US" i="0" dirty="0"/>
          </a:p>
          <a:p>
            <a:pPr lvl="1"/>
            <a:endParaRPr lang="en-IN"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850555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3729" y="1440721"/>
            <a:ext cx="10451690" cy="3504905"/>
          </a:xfrm>
        </p:spPr>
        <p:txBody>
          <a:bodyPr wrap="square">
            <a:noAutofit/>
          </a:bodyPr>
          <a:lstStyle/>
          <a:p>
            <a:pPr algn="just" fontAlgn="base">
              <a:buFont typeface="Wingdings" panose="05000000000000000000" pitchFamily="2" charset="2"/>
              <a:buChar char="Ø"/>
            </a:pPr>
            <a:r>
              <a:rPr lang="en-US" sz="2200" dirty="0" smtClean="0"/>
              <a:t>It </a:t>
            </a:r>
            <a:r>
              <a:rPr lang="en-US" sz="2200" dirty="0"/>
              <a:t>provides a clear separation of </a:t>
            </a:r>
            <a:r>
              <a:rPr lang="en-US" sz="2200" b="1" dirty="0"/>
              <a:t>business logic, </a:t>
            </a:r>
            <a:r>
              <a:rPr lang="en-US" sz="2200" b="1" dirty="0" err="1"/>
              <a:t>Ul</a:t>
            </a:r>
            <a:r>
              <a:rPr lang="en-US" sz="2200" b="1" dirty="0"/>
              <a:t> logic, and input logic.</a:t>
            </a:r>
            <a:endParaRPr lang="en-US" sz="2200" dirty="0"/>
          </a:p>
          <a:p>
            <a:pPr algn="just" fontAlgn="base">
              <a:buFont typeface="Wingdings" panose="05000000000000000000" pitchFamily="2" charset="2"/>
              <a:buChar char="Ø"/>
            </a:pPr>
            <a:r>
              <a:rPr lang="en-US" sz="2200" dirty="0"/>
              <a:t>It offers full control over your HTML and URLs which makes it easy to design web application architecture.</a:t>
            </a:r>
          </a:p>
          <a:p>
            <a:pPr algn="just" fontAlgn="base">
              <a:buFont typeface="Wingdings" panose="05000000000000000000" pitchFamily="2" charset="2"/>
              <a:buChar char="Ø"/>
            </a:pPr>
            <a:r>
              <a:rPr lang="en-US" sz="2200" dirty="0"/>
              <a:t>It is a powerful URL-mapping component using which we can build applications that have comprehensible and searchable URLs.</a:t>
            </a:r>
          </a:p>
          <a:p>
            <a:pPr algn="just" fontAlgn="base">
              <a:buFont typeface="Wingdings" panose="05000000000000000000" pitchFamily="2" charset="2"/>
              <a:buChar char="Ø"/>
            </a:pPr>
            <a:r>
              <a:rPr lang="en-US" sz="2200" dirty="0"/>
              <a:t>It supports </a:t>
            </a:r>
            <a:r>
              <a:rPr lang="en-US" sz="2200" b="1" dirty="0"/>
              <a:t>Test Driven Development (TDD</a:t>
            </a:r>
            <a:r>
              <a:rPr lang="en-US" sz="2200" b="1" dirty="0" smtClean="0"/>
              <a:t>).</a:t>
            </a:r>
            <a:endParaRPr lang="en-US" sz="22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Title 1"/>
          <p:cNvSpPr txBox="1">
            <a:spLocks/>
          </p:cNvSpPr>
          <p:nvPr/>
        </p:nvSpPr>
        <p:spPr>
          <a:xfrm>
            <a:off x="825910" y="89822"/>
            <a:ext cx="11189110" cy="629957"/>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IN" sz="3200" b="1" dirty="0" smtClean="0">
                <a:solidFill>
                  <a:srgbClr val="0000FF"/>
                </a:solidFill>
              </a:rPr>
              <a:t>Features of MVC</a:t>
            </a:r>
            <a:endParaRPr lang="en-IN" sz="3200" b="1" dirty="0">
              <a:solidFill>
                <a:srgbClr val="0000FF"/>
              </a:solidFill>
            </a:endParaRPr>
          </a:p>
        </p:txBody>
      </p:sp>
    </p:spTree>
    <p:extLst>
      <p:ext uri="{BB962C8B-B14F-4D97-AF65-F5344CB8AC3E}">
        <p14:creationId xmlns:p14="http://schemas.microsoft.com/office/powerpoint/2010/main" val="3750534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910" y="89822"/>
            <a:ext cx="11189110" cy="629957"/>
          </a:xfrm>
        </p:spPr>
        <p:txBody>
          <a:bodyPr>
            <a:normAutofit/>
          </a:bodyPr>
          <a:lstStyle/>
          <a:p>
            <a:pPr algn="ctr"/>
            <a:r>
              <a:rPr lang="en-IN" sz="3200" b="1" dirty="0" smtClean="0">
                <a:solidFill>
                  <a:srgbClr val="0000FF"/>
                </a:solidFill>
              </a:rPr>
              <a:t>MVC Generic vs Specific</a:t>
            </a:r>
            <a:endParaRPr lang="en-IN" sz="3200" b="1" dirty="0">
              <a:solidFill>
                <a:srgbClr val="0000FF"/>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pic>
        <p:nvPicPr>
          <p:cNvPr id="4098" name="Picture 2" descr="https://media.geeksforgeeks.org/wp-content/uploads/20220224172049/Model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020" y="904566"/>
            <a:ext cx="5715000" cy="51324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395748" y="904567"/>
            <a:ext cx="5715000" cy="5132439"/>
          </a:xfrm>
          <a:prstGeom prst="rect">
            <a:avLst/>
          </a:prstGeom>
        </p:spPr>
      </p:pic>
    </p:spTree>
    <p:extLst>
      <p:ext uri="{BB962C8B-B14F-4D97-AF65-F5344CB8AC3E}">
        <p14:creationId xmlns:p14="http://schemas.microsoft.com/office/powerpoint/2010/main" val="320774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Struts</a:t>
            </a:r>
            <a:endParaRPr lang="en-IN" dirty="0"/>
          </a:p>
        </p:txBody>
      </p:sp>
      <p:sp>
        <p:nvSpPr>
          <p:cNvPr id="3" name="Content Placeholder 2"/>
          <p:cNvSpPr>
            <a:spLocks noGrp="1"/>
          </p:cNvSpPr>
          <p:nvPr>
            <p:ph idx="1"/>
          </p:nvPr>
        </p:nvSpPr>
        <p:spPr>
          <a:xfrm>
            <a:off x="1371600" y="2285999"/>
            <a:ext cx="9601200" cy="3903785"/>
          </a:xfrm>
        </p:spPr>
        <p:txBody>
          <a:bodyPr>
            <a:normAutofit lnSpcReduction="10000"/>
          </a:bodyPr>
          <a:lstStyle/>
          <a:p>
            <a:pPr algn="just"/>
            <a:r>
              <a:rPr lang="en-US" dirty="0"/>
              <a:t>Struts is an open source framework that extends the Java Servlet API and employs a Model, View, Controller (MVC) architecture. </a:t>
            </a:r>
            <a:endParaRPr lang="en-US" dirty="0" smtClean="0"/>
          </a:p>
          <a:p>
            <a:pPr algn="just"/>
            <a:r>
              <a:rPr lang="en-US" dirty="0" smtClean="0"/>
              <a:t>It </a:t>
            </a:r>
            <a:r>
              <a:rPr lang="en-US" dirty="0"/>
              <a:t>enables you to create maintainable, extensible, and flexible web applications based on standard technologies, such as JSP pages, JavaBeans, resource bundles, and XML</a:t>
            </a:r>
            <a:r>
              <a:rPr lang="en-US" dirty="0" smtClean="0"/>
              <a:t>.</a:t>
            </a:r>
          </a:p>
          <a:p>
            <a:pPr algn="just"/>
            <a:r>
              <a:rPr lang="en-US" dirty="0"/>
              <a:t>The Struts 2 framework is used to develop MVC (Model View Controller) based web applications. Struts 2 is the combination of </a:t>
            </a:r>
            <a:r>
              <a:rPr lang="en-US" b="1" dirty="0" err="1"/>
              <a:t>webwork</a:t>
            </a:r>
            <a:r>
              <a:rPr lang="en-US" b="1" dirty="0"/>
              <a:t> framework</a:t>
            </a:r>
            <a:r>
              <a:rPr lang="en-US" dirty="0"/>
              <a:t> of </a:t>
            </a:r>
            <a:r>
              <a:rPr lang="en-US" dirty="0" err="1"/>
              <a:t>opensymphony</a:t>
            </a:r>
            <a:r>
              <a:rPr lang="en-US" dirty="0"/>
              <a:t> and </a:t>
            </a:r>
            <a:r>
              <a:rPr lang="en-US" b="1" dirty="0"/>
              <a:t>struts 1</a:t>
            </a:r>
            <a:r>
              <a:rPr lang="en-US" dirty="0" smtClean="0"/>
              <a:t>.</a:t>
            </a:r>
          </a:p>
          <a:p>
            <a:pPr algn="just"/>
            <a:r>
              <a:rPr lang="en-US" dirty="0"/>
              <a:t>The Struts 2 provides supports to POJO based actions, Validation Support, AJAX Support, Integration support to various frameworks such as Hibernate, Spring, Tiles </a:t>
            </a:r>
            <a:r>
              <a:rPr lang="en-US" dirty="0" err="1"/>
              <a:t>etc</a:t>
            </a:r>
            <a:r>
              <a:rPr lang="en-US" dirty="0"/>
              <a:t>, support to various result types such as </a:t>
            </a:r>
            <a:r>
              <a:rPr lang="en-US" dirty="0" err="1"/>
              <a:t>Freemarker</a:t>
            </a:r>
            <a:r>
              <a:rPr lang="en-US" dirty="0"/>
              <a:t>, Velocity, JSP etc</a:t>
            </a:r>
            <a:r>
              <a:rPr lang="en-US" dirty="0" smtClean="0"/>
              <a:t>.</a:t>
            </a:r>
          </a:p>
          <a:p>
            <a:pPr algn="just"/>
            <a:r>
              <a:rPr lang="en-US" dirty="0"/>
              <a:t>Struts follows </a:t>
            </a:r>
            <a:r>
              <a:rPr lang="en-US" dirty="0" smtClean="0"/>
              <a:t>J2EE </a:t>
            </a:r>
            <a:r>
              <a:rPr lang="en-US" dirty="0"/>
              <a:t>design patterns including MVC and JSP custom tag libraries</a:t>
            </a:r>
            <a:endParaRPr lang="en-IN"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5391772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910" y="89822"/>
            <a:ext cx="11189110" cy="629957"/>
          </a:xfrm>
        </p:spPr>
        <p:txBody>
          <a:bodyPr>
            <a:normAutofit/>
          </a:bodyPr>
          <a:lstStyle/>
          <a:p>
            <a:pPr algn="ctr"/>
            <a:r>
              <a:rPr lang="en-IN" sz="3200" b="1" dirty="0" smtClean="0">
                <a:solidFill>
                  <a:srgbClr val="0000FF"/>
                </a:solidFill>
              </a:rPr>
              <a:t>Struts – Features</a:t>
            </a:r>
            <a:endParaRPr lang="en-IN" sz="3200" b="1" dirty="0">
              <a:solidFill>
                <a:srgbClr val="0000FF"/>
              </a:solidFill>
            </a:endParaRPr>
          </a:p>
        </p:txBody>
      </p:sp>
      <p:sp>
        <p:nvSpPr>
          <p:cNvPr id="3" name="Content Placeholder 2"/>
          <p:cNvSpPr>
            <a:spLocks noGrp="1"/>
          </p:cNvSpPr>
          <p:nvPr>
            <p:ph idx="1"/>
          </p:nvPr>
        </p:nvSpPr>
        <p:spPr>
          <a:xfrm>
            <a:off x="825910" y="831121"/>
            <a:ext cx="10569677" cy="4816019"/>
          </a:xfrm>
        </p:spPr>
        <p:txBody>
          <a:bodyPr wrap="square">
            <a:noAutofit/>
          </a:bodyPr>
          <a:lstStyle/>
          <a:p>
            <a:pPr marL="0" indent="0" algn="just">
              <a:spcAft>
                <a:spcPts val="1200"/>
              </a:spcAft>
              <a:buNone/>
            </a:pPr>
            <a:r>
              <a:rPr lang="en-US" sz="2400" dirty="0"/>
              <a:t>The struts 2 framework is used to develop MVC-based web application</a:t>
            </a:r>
            <a:r>
              <a:rPr lang="en-US" sz="2400" dirty="0" smtClean="0"/>
              <a:t>. The</a:t>
            </a:r>
            <a:r>
              <a:rPr lang="en-US" sz="2400" dirty="0"/>
              <a:t> </a:t>
            </a:r>
            <a:r>
              <a:rPr lang="en-US" sz="2400" b="1" dirty="0"/>
              <a:t>important features</a:t>
            </a:r>
            <a:r>
              <a:rPr lang="en-US" sz="2400" dirty="0"/>
              <a:t> of struts 2 framework are as follows:</a:t>
            </a:r>
          </a:p>
          <a:p>
            <a:pPr>
              <a:buFont typeface="Wingdings" panose="05000000000000000000" pitchFamily="2" charset="2"/>
              <a:buChar char="Ø"/>
            </a:pPr>
            <a:r>
              <a:rPr lang="en-US" sz="2400" b="1" dirty="0">
                <a:solidFill>
                  <a:srgbClr val="0000FF"/>
                </a:solidFill>
              </a:rPr>
              <a:t>Configurable MVC </a:t>
            </a:r>
            <a:r>
              <a:rPr lang="en-US" sz="2400" b="1" dirty="0" smtClean="0">
                <a:solidFill>
                  <a:srgbClr val="0000FF"/>
                </a:solidFill>
              </a:rPr>
              <a:t>components </a:t>
            </a:r>
            <a:r>
              <a:rPr lang="en-US" sz="2400" dirty="0" smtClean="0"/>
              <a:t>– In struts </a:t>
            </a:r>
            <a:r>
              <a:rPr lang="en-US" sz="2400" dirty="0"/>
              <a:t>2 framework, we provide all the components (view components and action) information in struts.xml file. If we need to change any information, we can simply change it in the xml file.</a:t>
            </a:r>
          </a:p>
          <a:p>
            <a:pPr>
              <a:buFont typeface="Wingdings" panose="05000000000000000000" pitchFamily="2" charset="2"/>
              <a:buChar char="Ø"/>
            </a:pPr>
            <a:r>
              <a:rPr lang="en-US" sz="2400" b="1" dirty="0">
                <a:solidFill>
                  <a:srgbClr val="0000FF"/>
                </a:solidFill>
              </a:rPr>
              <a:t>POJO</a:t>
            </a:r>
            <a:r>
              <a:rPr lang="en-US" sz="2400" dirty="0"/>
              <a:t> </a:t>
            </a:r>
            <a:r>
              <a:rPr lang="en-US" sz="2400" b="1" dirty="0">
                <a:solidFill>
                  <a:srgbClr val="0000FF"/>
                </a:solidFill>
              </a:rPr>
              <a:t>based</a:t>
            </a:r>
            <a:r>
              <a:rPr lang="en-US" sz="2400" dirty="0"/>
              <a:t> </a:t>
            </a:r>
            <a:r>
              <a:rPr lang="en-US" sz="2400" b="1" dirty="0">
                <a:solidFill>
                  <a:srgbClr val="0000FF"/>
                </a:solidFill>
              </a:rPr>
              <a:t>actions</a:t>
            </a:r>
            <a:r>
              <a:rPr lang="en-US" sz="2400" dirty="0" smtClean="0"/>
              <a:t> – In struts </a:t>
            </a:r>
            <a:r>
              <a:rPr lang="en-US" sz="2400" dirty="0"/>
              <a:t>2, action class is POJO (Plain Old Java Object) i.e. a simple java class. Here, you are not forced to implement any interface or inherit any class.</a:t>
            </a:r>
          </a:p>
          <a:p>
            <a:pPr>
              <a:buFont typeface="Wingdings" panose="05000000000000000000" pitchFamily="2" charset="2"/>
              <a:buChar char="Ø"/>
            </a:pPr>
            <a:r>
              <a:rPr lang="en-US" sz="2400" b="1" dirty="0">
                <a:solidFill>
                  <a:srgbClr val="0000FF"/>
                </a:solidFill>
              </a:rPr>
              <a:t>AJAX</a:t>
            </a:r>
            <a:r>
              <a:rPr lang="en-US" sz="2400" dirty="0"/>
              <a:t> </a:t>
            </a:r>
            <a:r>
              <a:rPr lang="en-US" sz="2400" b="1" dirty="0">
                <a:solidFill>
                  <a:srgbClr val="0000FF"/>
                </a:solidFill>
              </a:rPr>
              <a:t>support</a:t>
            </a:r>
            <a:r>
              <a:rPr lang="en-US" sz="2400" dirty="0" smtClean="0"/>
              <a:t> – Struts2 </a:t>
            </a:r>
            <a:r>
              <a:rPr lang="en-US" sz="2400" dirty="0"/>
              <a:t>provides support to ajax technology. It is used to make asynchronous request i.e. it doesn't block the user. It sends only required field data to the server side not all. So it makes the performance fast</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701749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910" y="89822"/>
            <a:ext cx="11189110" cy="629957"/>
          </a:xfrm>
        </p:spPr>
        <p:txBody>
          <a:bodyPr>
            <a:normAutofit/>
          </a:bodyPr>
          <a:lstStyle/>
          <a:p>
            <a:pPr algn="ctr"/>
            <a:r>
              <a:rPr lang="en-IN" sz="3200" b="1" dirty="0" smtClean="0">
                <a:solidFill>
                  <a:srgbClr val="0000FF"/>
                </a:solidFill>
              </a:rPr>
              <a:t>Struts – Features</a:t>
            </a:r>
            <a:endParaRPr lang="en-IN" sz="3200" b="1" dirty="0">
              <a:solidFill>
                <a:srgbClr val="0000FF"/>
              </a:solidFill>
            </a:endParaRPr>
          </a:p>
        </p:txBody>
      </p:sp>
      <p:sp>
        <p:nvSpPr>
          <p:cNvPr id="3" name="Content Placeholder 2"/>
          <p:cNvSpPr>
            <a:spLocks noGrp="1"/>
          </p:cNvSpPr>
          <p:nvPr>
            <p:ph idx="1"/>
          </p:nvPr>
        </p:nvSpPr>
        <p:spPr>
          <a:xfrm>
            <a:off x="825910" y="831121"/>
            <a:ext cx="10569677" cy="4816019"/>
          </a:xfrm>
        </p:spPr>
        <p:txBody>
          <a:bodyPr wrap="square">
            <a:noAutofit/>
          </a:bodyPr>
          <a:lstStyle/>
          <a:p>
            <a:pPr marL="0" indent="0" algn="just">
              <a:spcAft>
                <a:spcPts val="1200"/>
              </a:spcAft>
              <a:buNone/>
            </a:pPr>
            <a:endParaRPr lang="en-US" sz="2400" dirty="0"/>
          </a:p>
          <a:p>
            <a:pPr>
              <a:buFont typeface="Wingdings" panose="05000000000000000000" pitchFamily="2" charset="2"/>
              <a:buChar char="Ø"/>
            </a:pPr>
            <a:r>
              <a:rPr lang="en-US" sz="2400" dirty="0"/>
              <a:t>Integration </a:t>
            </a:r>
            <a:r>
              <a:rPr lang="en-US" sz="2400" dirty="0" smtClean="0"/>
              <a:t>support – We can </a:t>
            </a:r>
            <a:r>
              <a:rPr lang="en-US" sz="2400" dirty="0"/>
              <a:t>simply integrate the struts 2 application with hibernate, spring, tiles etc. frameworks.</a:t>
            </a:r>
          </a:p>
          <a:p>
            <a:pPr>
              <a:buFont typeface="Wingdings" panose="05000000000000000000" pitchFamily="2" charset="2"/>
              <a:buChar char="Ø"/>
            </a:pPr>
            <a:r>
              <a:rPr lang="en-US" sz="2400" dirty="0"/>
              <a:t>Various Result </a:t>
            </a:r>
            <a:r>
              <a:rPr lang="en-US" sz="2400" dirty="0" smtClean="0"/>
              <a:t>Types – We can </a:t>
            </a:r>
            <a:r>
              <a:rPr lang="en-US" sz="2400" dirty="0"/>
              <a:t>use JSP, </a:t>
            </a:r>
            <a:r>
              <a:rPr lang="en-US" sz="2400" dirty="0" err="1"/>
              <a:t>freemarker</a:t>
            </a:r>
            <a:r>
              <a:rPr lang="en-US" sz="2400" dirty="0"/>
              <a:t>, velocity etc. technologies as the result in struts 2.</a:t>
            </a:r>
          </a:p>
          <a:p>
            <a:pPr>
              <a:buFont typeface="Wingdings" panose="05000000000000000000" pitchFamily="2" charset="2"/>
              <a:buChar char="Ø"/>
            </a:pPr>
            <a:r>
              <a:rPr lang="en-US" sz="2400" dirty="0"/>
              <a:t>Various Tag </a:t>
            </a:r>
            <a:r>
              <a:rPr lang="en-US" sz="2400" dirty="0" smtClean="0"/>
              <a:t>support – Struts  </a:t>
            </a:r>
            <a:r>
              <a:rPr lang="en-US" sz="2400" dirty="0"/>
              <a:t>2 provides various types of tags such as UI tags, Data tags, control tags </a:t>
            </a:r>
            <a:r>
              <a:rPr lang="en-US" sz="2400" dirty="0" err="1"/>
              <a:t>etc</a:t>
            </a:r>
            <a:r>
              <a:rPr lang="en-US" sz="2400" dirty="0"/>
              <a:t> to ease the development of struts 2 application.</a:t>
            </a:r>
          </a:p>
          <a:p>
            <a:pPr>
              <a:buFont typeface="Wingdings" panose="05000000000000000000" pitchFamily="2" charset="2"/>
              <a:buChar char="Ø"/>
            </a:pPr>
            <a:r>
              <a:rPr lang="en-US" sz="2400" dirty="0"/>
              <a:t>Theme and Template </a:t>
            </a:r>
            <a:r>
              <a:rPr lang="en-US" sz="2400" dirty="0" smtClean="0"/>
              <a:t>support – Struts 2 </a:t>
            </a:r>
            <a:r>
              <a:rPr lang="en-US" sz="2400" dirty="0"/>
              <a:t>provides three types of theme support: </a:t>
            </a:r>
            <a:r>
              <a:rPr lang="en-US" sz="2400" dirty="0" err="1"/>
              <a:t>xhtml</a:t>
            </a:r>
            <a:r>
              <a:rPr lang="en-US" sz="2400" dirty="0"/>
              <a:t>, simple and </a:t>
            </a:r>
            <a:r>
              <a:rPr lang="en-US" sz="2400" dirty="0" err="1"/>
              <a:t>css_xhtml</a:t>
            </a:r>
            <a:r>
              <a:rPr lang="en-US" sz="2400" dirty="0"/>
              <a:t>. The </a:t>
            </a:r>
            <a:r>
              <a:rPr lang="en-US" sz="2400" dirty="0" err="1"/>
              <a:t>xhtml</a:t>
            </a:r>
            <a:r>
              <a:rPr lang="en-US" sz="2400" dirty="0"/>
              <a:t> is default theme of struts 2. Themes and templates can be used for common look and feel.</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728249721"/>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