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256" r:id="rId2"/>
    <p:sldId id="412" r:id="rId3"/>
    <p:sldId id="413" r:id="rId4"/>
    <p:sldId id="414" r:id="rId5"/>
    <p:sldId id="415" r:id="rId6"/>
    <p:sldId id="416" r:id="rId7"/>
    <p:sldId id="417" r:id="rId8"/>
    <p:sldId id="418" r:id="rId9"/>
    <p:sldId id="419" r:id="rId10"/>
    <p:sldId id="420" r:id="rId11"/>
    <p:sldId id="421" r:id="rId12"/>
    <p:sldId id="422" r:id="rId13"/>
    <p:sldId id="423" r:id="rId14"/>
    <p:sldId id="424" r:id="rId15"/>
    <p:sldId id="425" r:id="rId16"/>
    <p:sldId id="426" r:id="rId17"/>
    <p:sldId id="427" r:id="rId18"/>
    <p:sldId id="428" r:id="rId19"/>
    <p:sldId id="429" r:id="rId20"/>
    <p:sldId id="430" r:id="rId21"/>
    <p:sldId id="431" r:id="rId22"/>
    <p:sldId id="432" r:id="rId23"/>
    <p:sldId id="433" r:id="rId24"/>
    <p:sldId id="434" r:id="rId25"/>
    <p:sldId id="435" r:id="rId26"/>
    <p:sldId id="436" r:id="rId27"/>
    <p:sldId id="4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d7DFkTX77jK4/L1gYSW9mw==" hashData="sb6j/e0CRCKSN5nnqcmKOOvfgfqyscdfTXY4Ewk7pH+Ryo+2ICs5CZ/jBfyCHbIHCip9suv7UWu3UJlIQ9k8CQ=="/>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1AB6"/>
    <a:srgbClr val="08B1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8" d="100"/>
          <a:sy n="78" d="100"/>
        </p:scale>
        <p:origin x="8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086D1F-390F-4CC4-83E9-816C06762F83}" type="datetimeFigureOut">
              <a:rPr lang="en-IN" smtClean="0"/>
              <a:t>06-09-2023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431B15-F57B-4308-8AB6-BE8EB135EC7F}" type="slidenum">
              <a:rPr lang="en-IN" smtClean="0"/>
              <a:t>‹#›</a:t>
            </a:fld>
            <a:endParaRPr lang="en-IN"/>
          </a:p>
        </p:txBody>
      </p:sp>
    </p:spTree>
    <p:extLst>
      <p:ext uri="{BB962C8B-B14F-4D97-AF65-F5344CB8AC3E}">
        <p14:creationId xmlns:p14="http://schemas.microsoft.com/office/powerpoint/2010/main" val="2785642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a:t>
            </a:fld>
            <a:endParaRPr lang="en-IN"/>
          </a:p>
        </p:txBody>
      </p:sp>
    </p:spTree>
    <p:extLst>
      <p:ext uri="{BB962C8B-B14F-4D97-AF65-F5344CB8AC3E}">
        <p14:creationId xmlns:p14="http://schemas.microsoft.com/office/powerpoint/2010/main" val="201276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12</a:t>
            </a:fld>
            <a:endParaRPr lang="en-IN"/>
          </a:p>
        </p:txBody>
      </p:sp>
    </p:spTree>
    <p:extLst>
      <p:ext uri="{BB962C8B-B14F-4D97-AF65-F5344CB8AC3E}">
        <p14:creationId xmlns:p14="http://schemas.microsoft.com/office/powerpoint/2010/main" val="417370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13</a:t>
            </a:fld>
            <a:endParaRPr lang="en-IN"/>
          </a:p>
        </p:txBody>
      </p:sp>
    </p:spTree>
    <p:extLst>
      <p:ext uri="{BB962C8B-B14F-4D97-AF65-F5344CB8AC3E}">
        <p14:creationId xmlns:p14="http://schemas.microsoft.com/office/powerpoint/2010/main" val="26945580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14</a:t>
            </a:fld>
            <a:endParaRPr lang="en-IN"/>
          </a:p>
        </p:txBody>
      </p:sp>
    </p:spTree>
    <p:extLst>
      <p:ext uri="{BB962C8B-B14F-4D97-AF65-F5344CB8AC3E}">
        <p14:creationId xmlns:p14="http://schemas.microsoft.com/office/powerpoint/2010/main" val="20206864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15</a:t>
            </a:fld>
            <a:endParaRPr lang="en-IN"/>
          </a:p>
        </p:txBody>
      </p:sp>
    </p:spTree>
    <p:extLst>
      <p:ext uri="{BB962C8B-B14F-4D97-AF65-F5344CB8AC3E}">
        <p14:creationId xmlns:p14="http://schemas.microsoft.com/office/powerpoint/2010/main" val="35853685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16</a:t>
            </a:fld>
            <a:endParaRPr lang="en-IN"/>
          </a:p>
        </p:txBody>
      </p:sp>
    </p:spTree>
    <p:extLst>
      <p:ext uri="{BB962C8B-B14F-4D97-AF65-F5344CB8AC3E}">
        <p14:creationId xmlns:p14="http://schemas.microsoft.com/office/powerpoint/2010/main" val="18945792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17</a:t>
            </a:fld>
            <a:endParaRPr lang="en-IN"/>
          </a:p>
        </p:txBody>
      </p:sp>
    </p:spTree>
    <p:extLst>
      <p:ext uri="{BB962C8B-B14F-4D97-AF65-F5344CB8AC3E}">
        <p14:creationId xmlns:p14="http://schemas.microsoft.com/office/powerpoint/2010/main" val="63325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19</a:t>
            </a:fld>
            <a:endParaRPr lang="en-IN"/>
          </a:p>
        </p:txBody>
      </p:sp>
    </p:spTree>
    <p:extLst>
      <p:ext uri="{BB962C8B-B14F-4D97-AF65-F5344CB8AC3E}">
        <p14:creationId xmlns:p14="http://schemas.microsoft.com/office/powerpoint/2010/main" val="4013706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20</a:t>
            </a:fld>
            <a:endParaRPr lang="en-IN"/>
          </a:p>
        </p:txBody>
      </p:sp>
    </p:spTree>
    <p:extLst>
      <p:ext uri="{BB962C8B-B14F-4D97-AF65-F5344CB8AC3E}">
        <p14:creationId xmlns:p14="http://schemas.microsoft.com/office/powerpoint/2010/main" val="18014975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21</a:t>
            </a:fld>
            <a:endParaRPr lang="en-IN"/>
          </a:p>
        </p:txBody>
      </p:sp>
    </p:spTree>
    <p:extLst>
      <p:ext uri="{BB962C8B-B14F-4D97-AF65-F5344CB8AC3E}">
        <p14:creationId xmlns:p14="http://schemas.microsoft.com/office/powerpoint/2010/main" val="26730738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22</a:t>
            </a:fld>
            <a:endParaRPr lang="en-IN"/>
          </a:p>
        </p:txBody>
      </p:sp>
    </p:spTree>
    <p:extLst>
      <p:ext uri="{BB962C8B-B14F-4D97-AF65-F5344CB8AC3E}">
        <p14:creationId xmlns:p14="http://schemas.microsoft.com/office/powerpoint/2010/main" val="3523388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4</a:t>
            </a:fld>
            <a:endParaRPr lang="en-IN"/>
          </a:p>
        </p:txBody>
      </p:sp>
    </p:spTree>
    <p:extLst>
      <p:ext uri="{BB962C8B-B14F-4D97-AF65-F5344CB8AC3E}">
        <p14:creationId xmlns:p14="http://schemas.microsoft.com/office/powerpoint/2010/main" val="331712145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23</a:t>
            </a:fld>
            <a:endParaRPr lang="en-IN"/>
          </a:p>
        </p:txBody>
      </p:sp>
    </p:spTree>
    <p:extLst>
      <p:ext uri="{BB962C8B-B14F-4D97-AF65-F5344CB8AC3E}">
        <p14:creationId xmlns:p14="http://schemas.microsoft.com/office/powerpoint/2010/main" val="27235212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24</a:t>
            </a:fld>
            <a:endParaRPr lang="en-IN"/>
          </a:p>
        </p:txBody>
      </p:sp>
    </p:spTree>
    <p:extLst>
      <p:ext uri="{BB962C8B-B14F-4D97-AF65-F5344CB8AC3E}">
        <p14:creationId xmlns:p14="http://schemas.microsoft.com/office/powerpoint/2010/main" val="449300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25</a:t>
            </a:fld>
            <a:endParaRPr lang="en-IN"/>
          </a:p>
        </p:txBody>
      </p:sp>
    </p:spTree>
    <p:extLst>
      <p:ext uri="{BB962C8B-B14F-4D97-AF65-F5344CB8AC3E}">
        <p14:creationId xmlns:p14="http://schemas.microsoft.com/office/powerpoint/2010/main" val="34352722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26</a:t>
            </a:fld>
            <a:endParaRPr lang="en-IN"/>
          </a:p>
        </p:txBody>
      </p:sp>
    </p:spTree>
    <p:extLst>
      <p:ext uri="{BB962C8B-B14F-4D97-AF65-F5344CB8AC3E}">
        <p14:creationId xmlns:p14="http://schemas.microsoft.com/office/powerpoint/2010/main" val="53829110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27</a:t>
            </a:fld>
            <a:endParaRPr lang="en-IN"/>
          </a:p>
        </p:txBody>
      </p:sp>
    </p:spTree>
    <p:extLst>
      <p:ext uri="{BB962C8B-B14F-4D97-AF65-F5344CB8AC3E}">
        <p14:creationId xmlns:p14="http://schemas.microsoft.com/office/powerpoint/2010/main" val="3878950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5</a:t>
            </a:fld>
            <a:endParaRPr lang="en-IN"/>
          </a:p>
        </p:txBody>
      </p:sp>
    </p:spTree>
    <p:extLst>
      <p:ext uri="{BB962C8B-B14F-4D97-AF65-F5344CB8AC3E}">
        <p14:creationId xmlns:p14="http://schemas.microsoft.com/office/powerpoint/2010/main" val="403243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6</a:t>
            </a:fld>
            <a:endParaRPr lang="en-IN"/>
          </a:p>
        </p:txBody>
      </p:sp>
    </p:spTree>
    <p:extLst>
      <p:ext uri="{BB962C8B-B14F-4D97-AF65-F5344CB8AC3E}">
        <p14:creationId xmlns:p14="http://schemas.microsoft.com/office/powerpoint/2010/main" val="35040044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7</a:t>
            </a:fld>
            <a:endParaRPr lang="en-IN"/>
          </a:p>
        </p:txBody>
      </p:sp>
    </p:spTree>
    <p:extLst>
      <p:ext uri="{BB962C8B-B14F-4D97-AF65-F5344CB8AC3E}">
        <p14:creationId xmlns:p14="http://schemas.microsoft.com/office/powerpoint/2010/main" val="12025064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8</a:t>
            </a:fld>
            <a:endParaRPr lang="en-IN"/>
          </a:p>
        </p:txBody>
      </p:sp>
    </p:spTree>
    <p:extLst>
      <p:ext uri="{BB962C8B-B14F-4D97-AF65-F5344CB8AC3E}">
        <p14:creationId xmlns:p14="http://schemas.microsoft.com/office/powerpoint/2010/main" val="5403358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9</a:t>
            </a:fld>
            <a:endParaRPr lang="en-IN"/>
          </a:p>
        </p:txBody>
      </p:sp>
    </p:spTree>
    <p:extLst>
      <p:ext uri="{BB962C8B-B14F-4D97-AF65-F5344CB8AC3E}">
        <p14:creationId xmlns:p14="http://schemas.microsoft.com/office/powerpoint/2010/main" val="28709576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10</a:t>
            </a:fld>
            <a:endParaRPr lang="en-IN"/>
          </a:p>
        </p:txBody>
      </p:sp>
    </p:spTree>
    <p:extLst>
      <p:ext uri="{BB962C8B-B14F-4D97-AF65-F5344CB8AC3E}">
        <p14:creationId xmlns:p14="http://schemas.microsoft.com/office/powerpoint/2010/main" val="3245239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5D431B15-F57B-4308-8AB6-BE8EB135EC7F}" type="slidenum">
              <a:rPr lang="en-IN" smtClean="0"/>
              <a:t>11</a:t>
            </a:fld>
            <a:endParaRPr lang="en-IN"/>
          </a:p>
        </p:txBody>
      </p:sp>
    </p:spTree>
    <p:extLst>
      <p:ext uri="{BB962C8B-B14F-4D97-AF65-F5344CB8AC3E}">
        <p14:creationId xmlns:p14="http://schemas.microsoft.com/office/powerpoint/2010/main" val="27571228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1505F4C-5538-42E0-9302-6853A81BE7AC}"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380710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94DB03F-546C-4519-9354-58446DBF2131}"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8184677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E419F28-ABB7-4092-AE68-34DFC8353F4E}"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8882549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52308ACA-4EA4-49C7-AD1A-68C2833EAC22}"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4974813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8E781F3A-88FD-4CBE-92D4-9B06B9072F0B}"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022177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0E1DB5B3-E721-4D6A-8E38-C71818A15C16}"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2904319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99CA798-15DD-4D96-9B25-DAD3236A5AF8}"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27988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460C90E-C7CD-4746-A0DA-8C89EC5D50BC}"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04440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88EB16C-ABFC-491D-BEA0-9B5495E6038E}"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EC71AA4A-4F11-4836-8B15-84DF72A7E880}" type="slidenum">
              <a:rPr lang="en-IN" smtClean="0"/>
              <a:t>‹#›</a:t>
            </a:fld>
            <a:endParaRPr lang="en-IN"/>
          </a:p>
        </p:txBody>
      </p:sp>
      <p:sp>
        <p:nvSpPr>
          <p:cNvPr id="7" name="TextBox 6"/>
          <p:cNvSpPr txBox="1"/>
          <p:nvPr userDrawn="1"/>
        </p:nvSpPr>
        <p:spPr>
          <a:xfrm rot="19384808">
            <a:off x="5443083" y="3375301"/>
            <a:ext cx="3207657" cy="369332"/>
          </a:xfrm>
          <a:prstGeom prst="rect">
            <a:avLst/>
          </a:prstGeom>
          <a:solidFill>
            <a:schemeClr val="bg1">
              <a:lumMod val="95000"/>
            </a:schemeClr>
          </a:solidFill>
        </p:spPr>
        <p:txBody>
          <a:bodyPr wrap="square" rtlCol="0">
            <a:spAutoFit/>
          </a:bodyPr>
          <a:lstStyle/>
          <a:p>
            <a:r>
              <a:rPr lang="en-IN" dirty="0" smtClean="0">
                <a:solidFill>
                  <a:schemeClr val="bg2">
                    <a:lumMod val="75000"/>
                  </a:schemeClr>
                </a:solidFill>
              </a:rPr>
              <a:t>A. Vijayarani, AP, SITE, VIT.</a:t>
            </a:r>
            <a:endParaRPr lang="en-IN" dirty="0">
              <a:solidFill>
                <a:schemeClr val="bg2">
                  <a:lumMod val="75000"/>
                </a:schemeClr>
              </a:solidFill>
            </a:endParaRPr>
          </a:p>
        </p:txBody>
      </p:sp>
    </p:spTree>
    <p:extLst>
      <p:ext uri="{BB962C8B-B14F-4D97-AF65-F5344CB8AC3E}">
        <p14:creationId xmlns:p14="http://schemas.microsoft.com/office/powerpoint/2010/main" val="3800137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4A3BB87-74B4-4E42-83A9-D13B7F962050}" type="datetime1">
              <a:rPr lang="en-IN" smtClean="0"/>
              <a:t>06-09-2023</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362063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20CEC1-8EAA-43F3-83AB-99FA89FBD32F}"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5610331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648A043-4CAE-40B6-9682-FF511F47B742}" type="datetime1">
              <a:rPr lang="en-IN" smtClean="0"/>
              <a:t>06-09-2023</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7727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6ABBA3D-F47D-43BD-8296-7872B2603B82}" type="datetime1">
              <a:rPr lang="en-IN" smtClean="0"/>
              <a:t>06-09-2023</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86858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F101BB-30AE-466A-9D55-E347E735369B}" type="datetime1">
              <a:rPr lang="en-IN" smtClean="0"/>
              <a:t>06-09-2023</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19654506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8EBE543-E1A3-41D9-991E-179160520C99}"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491552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7666278-A926-4769-8BE5-C3905EA2365A}" type="datetime1">
              <a:rPr lang="en-IN" smtClean="0"/>
              <a:t>06-09-2023</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EC71AA4A-4F11-4836-8B15-84DF72A7E880}" type="slidenum">
              <a:rPr lang="en-IN" smtClean="0"/>
              <a:t>‹#›</a:t>
            </a:fld>
            <a:endParaRPr lang="en-IN"/>
          </a:p>
        </p:txBody>
      </p:sp>
    </p:spTree>
    <p:extLst>
      <p:ext uri="{BB962C8B-B14F-4D97-AF65-F5344CB8AC3E}">
        <p14:creationId xmlns:p14="http://schemas.microsoft.com/office/powerpoint/2010/main" val="2482687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FA9AE87-45BF-41A8-B928-66680F583BCB}" type="datetime1">
              <a:rPr lang="en-IN" smtClean="0"/>
              <a:t>06-09-2023</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EC71AA4A-4F11-4836-8B15-84DF72A7E880}" type="slidenum">
              <a:rPr lang="en-IN" smtClean="0"/>
              <a:t>‹#›</a:t>
            </a:fld>
            <a:endParaRPr lang="en-IN"/>
          </a:p>
        </p:txBody>
      </p:sp>
    </p:spTree>
    <p:extLst>
      <p:ext uri="{BB962C8B-B14F-4D97-AF65-F5344CB8AC3E}">
        <p14:creationId xmlns:p14="http://schemas.microsoft.com/office/powerpoint/2010/main" val="21839795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www.javatpoint.com/" TargetMode="External"/><Relationship Id="rId7" Type="http://schemas.openxmlformats.org/officeDocument/2006/relationships/hyperlink" Target="https://www.oracle.com/java/technologies/javase-jdk16-downloads.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hyperlink" Target="https://techvidvan.com/tutorials/java-installation/" TargetMode="External"/><Relationship Id="rId5" Type="http://schemas.openxmlformats.org/officeDocument/2006/relationships/hyperlink" Target="http://www.geeksforgeeks.com/" TargetMode="External"/><Relationship Id="rId4" Type="http://schemas.openxmlformats.org/officeDocument/2006/relationships/hyperlink" Target="http://www.javatutorialspoint.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09083" y="121024"/>
            <a:ext cx="11852929" cy="595346"/>
          </a:xfrm>
        </p:spPr>
        <p:txBody>
          <a:bodyPr>
            <a:normAutofit/>
          </a:bodyPr>
          <a:lstStyle/>
          <a:p>
            <a:pPr algn="ctr"/>
            <a:r>
              <a:rPr lang="en-IN" sz="3200" b="1" dirty="0" smtClean="0"/>
              <a:t>PMCA502L – Java Programming</a:t>
            </a:r>
            <a:endParaRPr lang="en-IN" sz="3200" b="1" dirty="0"/>
          </a:p>
        </p:txBody>
      </p:sp>
      <p:sp>
        <p:nvSpPr>
          <p:cNvPr id="3" name="Subtitle 2"/>
          <p:cNvSpPr>
            <a:spLocks noGrp="1"/>
          </p:cNvSpPr>
          <p:nvPr>
            <p:ph type="subTitle" idx="1"/>
          </p:nvPr>
        </p:nvSpPr>
        <p:spPr>
          <a:xfrm>
            <a:off x="2253037" y="1523190"/>
            <a:ext cx="8915399" cy="4661300"/>
          </a:xfrm>
        </p:spPr>
        <p:txBody>
          <a:bodyPr>
            <a:normAutofit/>
          </a:bodyPr>
          <a:lstStyle/>
          <a:p>
            <a:pPr algn="just"/>
            <a:endParaRPr lang="en-IN" sz="2400" dirty="0">
              <a:solidFill>
                <a:schemeClr val="tx1"/>
              </a:solidFill>
            </a:endParaRPr>
          </a:p>
          <a:p>
            <a:pPr algn="ctr"/>
            <a:r>
              <a:rPr lang="en-IN" sz="2400" b="1" i="1" dirty="0" smtClean="0">
                <a:solidFill>
                  <a:schemeClr val="tx1"/>
                </a:solidFill>
              </a:rPr>
              <a:t>Exception Handling &amp; Multithreading</a:t>
            </a:r>
            <a:endParaRPr lang="en-IN" sz="2400" b="1" i="1" dirty="0" smtClean="0">
              <a:solidFill>
                <a:schemeClr val="tx1"/>
              </a:solidFill>
            </a:endParaRPr>
          </a:p>
          <a:p>
            <a:pPr algn="just"/>
            <a:r>
              <a:rPr lang="en-IN" sz="2400" dirty="0" smtClean="0">
                <a:solidFill>
                  <a:schemeClr val="tx1"/>
                </a:solidFill>
              </a:rPr>
              <a:t>Exception Handling – Keywords</a:t>
            </a:r>
            <a:r>
              <a:rPr lang="en-IN" sz="2400" dirty="0">
                <a:solidFill>
                  <a:schemeClr val="tx1"/>
                </a:solidFill>
              </a:rPr>
              <a:t> </a:t>
            </a:r>
            <a:r>
              <a:rPr lang="en-IN" sz="2400" dirty="0" smtClean="0">
                <a:solidFill>
                  <a:schemeClr val="tx1"/>
                </a:solidFill>
              </a:rPr>
              <a:t>– Built-in Exceptions – User Defined Exceptions, Multithreading – The Lifecycle of a Thread – Thread Creation using Thread Class and Runnable Interface – Synchronization – Inter – Thread Communication.</a:t>
            </a:r>
            <a:endParaRPr lang="en-IN" sz="2400" dirty="0" smtClean="0">
              <a:solidFill>
                <a:schemeClr val="tx1"/>
              </a:solidFill>
            </a:endParaRPr>
          </a:p>
        </p:txBody>
      </p:sp>
    </p:spTree>
    <p:extLst>
      <p:ext uri="{BB962C8B-B14F-4D97-AF65-F5344CB8AC3E}">
        <p14:creationId xmlns:p14="http://schemas.microsoft.com/office/powerpoint/2010/main" val="884343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Unchecked Runtime Exception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10</a:t>
            </a:fld>
            <a:endParaRPr lang="en-IN"/>
          </a:p>
        </p:txBody>
      </p:sp>
      <p:graphicFrame>
        <p:nvGraphicFramePr>
          <p:cNvPr id="6" name="Table 5"/>
          <p:cNvGraphicFramePr>
            <a:graphicFrameLocks noGrp="1"/>
          </p:cNvGraphicFramePr>
          <p:nvPr>
            <p:extLst/>
          </p:nvPr>
        </p:nvGraphicFramePr>
        <p:xfrm>
          <a:off x="1278027" y="941160"/>
          <a:ext cx="10047700" cy="5420233"/>
        </p:xfrm>
        <a:graphic>
          <a:graphicData uri="http://schemas.openxmlformats.org/drawingml/2006/table">
            <a:tbl>
              <a:tblPr/>
              <a:tblGrid>
                <a:gridCol w="4903610">
                  <a:extLst>
                    <a:ext uri="{9D8B030D-6E8A-4147-A177-3AD203B41FA5}">
                      <a16:colId xmlns:a16="http://schemas.microsoft.com/office/drawing/2014/main" val="20000"/>
                    </a:ext>
                  </a:extLst>
                </a:gridCol>
                <a:gridCol w="5144090">
                  <a:extLst>
                    <a:ext uri="{9D8B030D-6E8A-4147-A177-3AD203B41FA5}">
                      <a16:colId xmlns:a16="http://schemas.microsoft.com/office/drawing/2014/main" val="20001"/>
                    </a:ext>
                  </a:extLst>
                </a:gridCol>
              </a:tblGrid>
              <a:tr h="60960">
                <a:tc>
                  <a:txBody>
                    <a:bodyPr/>
                    <a:lstStyle/>
                    <a:p>
                      <a:pPr algn="ctr">
                        <a:lnSpc>
                          <a:spcPct val="114000"/>
                        </a:lnSpc>
                        <a:spcBef>
                          <a:spcPts val="600"/>
                        </a:spcBef>
                        <a:spcAft>
                          <a:spcPts val="600"/>
                        </a:spcAft>
                      </a:pPr>
                      <a:r>
                        <a:rPr lang="en-IN" sz="2400" b="1" dirty="0">
                          <a:solidFill>
                            <a:srgbClr val="091EB7"/>
                          </a:solidFill>
                          <a:effectLst/>
                          <a:latin typeface="Constantia" panose="02030602050306030303" pitchFamily="18" charset="0"/>
                          <a:ea typeface="Calibri"/>
                          <a:cs typeface="Verdana"/>
                        </a:rPr>
                        <a:t>Exception </a:t>
                      </a:r>
                      <a:endParaRPr lang="en-IN" sz="2400" dirty="0">
                        <a:solidFill>
                          <a:srgbClr val="091EB7"/>
                        </a:solidFill>
                        <a:effectLst/>
                        <a:latin typeface="Constantia" panose="02030602050306030303" pitchFamily="18" charset="0"/>
                        <a:ea typeface="Calibri"/>
                        <a:cs typeface="Verdan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4000"/>
                        </a:lnSpc>
                        <a:spcBef>
                          <a:spcPts val="600"/>
                        </a:spcBef>
                        <a:spcAft>
                          <a:spcPts val="600"/>
                        </a:spcAft>
                      </a:pPr>
                      <a:r>
                        <a:rPr lang="en-IN" sz="2400" b="1" dirty="0">
                          <a:solidFill>
                            <a:srgbClr val="091EB7"/>
                          </a:solidFill>
                          <a:effectLst/>
                          <a:latin typeface="Constantia" panose="02030602050306030303" pitchFamily="18" charset="0"/>
                          <a:ea typeface="Calibri"/>
                          <a:cs typeface="Verdana"/>
                        </a:rPr>
                        <a:t>Description </a:t>
                      </a:r>
                      <a:endParaRPr lang="en-IN" sz="2400" dirty="0">
                        <a:solidFill>
                          <a:srgbClr val="091EB7"/>
                        </a:solidFill>
                        <a:effectLst/>
                        <a:latin typeface="Constantia" panose="02030602050306030303" pitchFamily="18" charset="0"/>
                        <a:ea typeface="Calibri"/>
                        <a:cs typeface="Verdana"/>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60">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ArithmeticException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Arithmetic error, such as divide-by-zero.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60">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ArrayIndexOutOfBoundsException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Array index is out-of-bounds.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0960">
                <a:tc>
                  <a:txBody>
                    <a:bodyPr/>
                    <a:lstStyle/>
                    <a:p>
                      <a:pPr>
                        <a:lnSpc>
                          <a:spcPct val="114000"/>
                        </a:lnSpc>
                        <a:spcBef>
                          <a:spcPts val="600"/>
                        </a:spcBef>
                        <a:spcAft>
                          <a:spcPts val="600"/>
                        </a:spcAft>
                      </a:pPr>
                      <a:r>
                        <a:rPr lang="en-IN" sz="2400" dirty="0" err="1">
                          <a:solidFill>
                            <a:srgbClr val="000000"/>
                          </a:solidFill>
                          <a:effectLst/>
                          <a:latin typeface="Constantia" panose="02030602050306030303" pitchFamily="18" charset="0"/>
                          <a:ea typeface="Calibri"/>
                          <a:cs typeface="Verdana"/>
                        </a:rPr>
                        <a:t>IllegalArgumentException</a:t>
                      </a:r>
                      <a:r>
                        <a:rPr lang="en-IN" sz="2400" dirty="0">
                          <a:solidFill>
                            <a:srgbClr val="000000"/>
                          </a:solidFill>
                          <a:effectLst/>
                          <a:latin typeface="Constantia" panose="02030602050306030303" pitchFamily="18" charset="0"/>
                          <a:ea typeface="Calibri"/>
                          <a:cs typeface="Verdana"/>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Illegal argument used to invoke a method.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960">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IndexOutOfBoundsException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dirty="0">
                          <a:solidFill>
                            <a:srgbClr val="000000"/>
                          </a:solidFill>
                          <a:effectLst/>
                          <a:latin typeface="Constantia" panose="02030602050306030303" pitchFamily="18" charset="0"/>
                          <a:ea typeface="Calibri"/>
                          <a:cs typeface="Verdana"/>
                        </a:rPr>
                        <a:t>Some type of index is out-of-bounds.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960">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NegativeArraySizeException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Array created with a negative size.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60960">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NullPointerException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Invalid use of a null reference.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60960">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NumberFormatException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Invalid conversion of a string to a numeric format.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60960">
                <a:tc>
                  <a:txBody>
                    <a:bodyPr/>
                    <a:lstStyle/>
                    <a:p>
                      <a:pPr>
                        <a:lnSpc>
                          <a:spcPct val="114000"/>
                        </a:lnSpc>
                        <a:spcBef>
                          <a:spcPts val="600"/>
                        </a:spcBef>
                        <a:spcAft>
                          <a:spcPts val="600"/>
                        </a:spcAft>
                      </a:pPr>
                      <a:r>
                        <a:rPr lang="en-IN" sz="2400">
                          <a:solidFill>
                            <a:srgbClr val="000000"/>
                          </a:solidFill>
                          <a:effectLst/>
                          <a:latin typeface="Constantia" panose="02030602050306030303" pitchFamily="18" charset="0"/>
                          <a:ea typeface="Calibri"/>
                          <a:cs typeface="Verdana"/>
                        </a:rPr>
                        <a:t>StringIndexOutOfBounds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4000"/>
                        </a:lnSpc>
                        <a:spcBef>
                          <a:spcPts val="600"/>
                        </a:spcBef>
                        <a:spcAft>
                          <a:spcPts val="600"/>
                        </a:spcAft>
                      </a:pPr>
                      <a:r>
                        <a:rPr lang="en-IN" sz="2400" dirty="0">
                          <a:solidFill>
                            <a:srgbClr val="000000"/>
                          </a:solidFill>
                          <a:effectLst/>
                          <a:latin typeface="Constantia" panose="02030602050306030303" pitchFamily="18" charset="0"/>
                          <a:ea typeface="Calibri"/>
                          <a:cs typeface="Verdana"/>
                        </a:rPr>
                        <a:t>Attempt to index outside the bounds of a string.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5217171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Checked Exception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11</a:t>
            </a:fld>
            <a:endParaRPr lang="en-IN"/>
          </a:p>
        </p:txBody>
      </p:sp>
      <p:graphicFrame>
        <p:nvGraphicFramePr>
          <p:cNvPr id="6" name="Table 5"/>
          <p:cNvGraphicFramePr>
            <a:graphicFrameLocks noGrp="1"/>
          </p:cNvGraphicFramePr>
          <p:nvPr>
            <p:extLst/>
          </p:nvPr>
        </p:nvGraphicFramePr>
        <p:xfrm>
          <a:off x="1878031" y="1169323"/>
          <a:ext cx="9495822" cy="2816225"/>
        </p:xfrm>
        <a:graphic>
          <a:graphicData uri="http://schemas.openxmlformats.org/drawingml/2006/table">
            <a:tbl>
              <a:tblPr/>
              <a:tblGrid>
                <a:gridCol w="3571078">
                  <a:extLst>
                    <a:ext uri="{9D8B030D-6E8A-4147-A177-3AD203B41FA5}">
                      <a16:colId xmlns:a16="http://schemas.microsoft.com/office/drawing/2014/main" val="20000"/>
                    </a:ext>
                  </a:extLst>
                </a:gridCol>
                <a:gridCol w="5924744">
                  <a:extLst>
                    <a:ext uri="{9D8B030D-6E8A-4147-A177-3AD203B41FA5}">
                      <a16:colId xmlns:a16="http://schemas.microsoft.com/office/drawing/2014/main" val="20001"/>
                    </a:ext>
                  </a:extLst>
                </a:gridCol>
              </a:tblGrid>
              <a:tr h="60960">
                <a:tc>
                  <a:txBody>
                    <a:bodyPr/>
                    <a:lstStyle/>
                    <a:p>
                      <a:pPr marL="0" algn="ctr" defTabSz="914400" rtl="0" eaLnBrk="1" latinLnBrk="0" hangingPunct="1">
                        <a:lnSpc>
                          <a:spcPct val="114000"/>
                        </a:lnSpc>
                        <a:spcBef>
                          <a:spcPts val="600"/>
                        </a:spcBef>
                        <a:spcAft>
                          <a:spcPts val="600"/>
                        </a:spcAft>
                      </a:pPr>
                      <a:r>
                        <a:rPr lang="en-IN" sz="2400" b="1" kern="1200" dirty="0">
                          <a:solidFill>
                            <a:srgbClr val="091EB7"/>
                          </a:solidFill>
                          <a:effectLst/>
                          <a:latin typeface="Constantia" panose="02030602050306030303" pitchFamily="18" charset="0"/>
                          <a:ea typeface="Calibri"/>
                          <a:cs typeface="Verdana"/>
                        </a:rPr>
                        <a:t>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600"/>
                        </a:spcAft>
                      </a:pPr>
                      <a:r>
                        <a:rPr lang="en-IN" sz="2400" b="1" kern="1200" dirty="0">
                          <a:solidFill>
                            <a:srgbClr val="091EB7"/>
                          </a:solidFill>
                          <a:effectLst/>
                          <a:latin typeface="Constantia" panose="02030602050306030303" pitchFamily="18" charset="0"/>
                          <a:ea typeface="Calibri"/>
                          <a:cs typeface="Verdana"/>
                        </a:rPr>
                        <a:t>Description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60">
                <a:tc>
                  <a:txBody>
                    <a:bodyPr/>
                    <a:lstStyle/>
                    <a:p>
                      <a:pPr marL="0" algn="l" defTabSz="914400" rtl="0" eaLnBrk="1" latinLnBrk="0" hangingPunct="1">
                        <a:lnSpc>
                          <a:spcPct val="114000"/>
                        </a:lnSpc>
                        <a:spcBef>
                          <a:spcPts val="600"/>
                        </a:spcBef>
                        <a:spcAft>
                          <a:spcPts val="600"/>
                        </a:spcAft>
                      </a:pPr>
                      <a:r>
                        <a:rPr lang="en-IN" sz="2400" kern="1200" dirty="0" err="1">
                          <a:solidFill>
                            <a:srgbClr val="000000"/>
                          </a:solidFill>
                          <a:effectLst/>
                          <a:latin typeface="Constantia" panose="02030602050306030303" pitchFamily="18" charset="0"/>
                          <a:ea typeface="Calibri"/>
                          <a:cs typeface="Verdana"/>
                        </a:rPr>
                        <a:t>ClassNotFoundException</a:t>
                      </a:r>
                      <a:r>
                        <a:rPr lang="en-IN" sz="2400" kern="1200" dirty="0">
                          <a:solidFill>
                            <a:srgbClr val="000000"/>
                          </a:solidFill>
                          <a:effectLst/>
                          <a:latin typeface="Constantia" panose="02030602050306030303" pitchFamily="18" charset="0"/>
                          <a:ea typeface="Calibri"/>
                          <a:cs typeface="Verdana"/>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IN" sz="2400" kern="1200" dirty="0">
                          <a:solidFill>
                            <a:srgbClr val="000000"/>
                          </a:solidFill>
                          <a:effectLst/>
                          <a:latin typeface="Constantia" panose="02030602050306030303" pitchFamily="18" charset="0"/>
                          <a:ea typeface="Calibri"/>
                          <a:cs typeface="Verdana"/>
                        </a:rPr>
                        <a:t>Class not found.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60">
                <a:tc>
                  <a:txBody>
                    <a:bodyPr/>
                    <a:lstStyle/>
                    <a:p>
                      <a:pPr marL="0" algn="l" defTabSz="914400" rtl="0" eaLnBrk="1" latinLnBrk="0" hangingPunct="1">
                        <a:lnSpc>
                          <a:spcPct val="114000"/>
                        </a:lnSpc>
                        <a:spcBef>
                          <a:spcPts val="600"/>
                        </a:spcBef>
                        <a:spcAft>
                          <a:spcPts val="600"/>
                        </a:spcAft>
                      </a:pPr>
                      <a:r>
                        <a:rPr lang="en-IN" sz="2400" kern="1200" dirty="0" err="1">
                          <a:solidFill>
                            <a:srgbClr val="000000"/>
                          </a:solidFill>
                          <a:effectLst/>
                          <a:latin typeface="Constantia" panose="02030602050306030303" pitchFamily="18" charset="0"/>
                          <a:ea typeface="Calibri"/>
                          <a:cs typeface="Verdana"/>
                        </a:rPr>
                        <a:t>IllegalAccessException</a:t>
                      </a:r>
                      <a:r>
                        <a:rPr lang="en-IN" sz="2400" kern="1200" dirty="0">
                          <a:solidFill>
                            <a:srgbClr val="000000"/>
                          </a:solidFill>
                          <a:effectLst/>
                          <a:latin typeface="Constantia" panose="02030602050306030303" pitchFamily="18" charset="0"/>
                          <a:ea typeface="Calibri"/>
                          <a:cs typeface="Verdana"/>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IN" sz="2400" kern="1200" dirty="0">
                          <a:solidFill>
                            <a:srgbClr val="000000"/>
                          </a:solidFill>
                          <a:effectLst/>
                          <a:latin typeface="Constantia" panose="02030602050306030303" pitchFamily="18" charset="0"/>
                          <a:ea typeface="Calibri"/>
                          <a:cs typeface="Verdana"/>
                        </a:rPr>
                        <a:t>Access to a class is denied.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9065">
                <a:tc>
                  <a:txBody>
                    <a:bodyPr/>
                    <a:lstStyle/>
                    <a:p>
                      <a:pPr marL="0" algn="l" defTabSz="914400" rtl="0" eaLnBrk="1" latinLnBrk="0" hangingPunct="1">
                        <a:lnSpc>
                          <a:spcPct val="114000"/>
                        </a:lnSpc>
                        <a:spcBef>
                          <a:spcPts val="600"/>
                        </a:spcBef>
                        <a:spcAft>
                          <a:spcPts val="600"/>
                        </a:spcAft>
                      </a:pPr>
                      <a:r>
                        <a:rPr lang="en-IN" sz="2400" kern="1200">
                          <a:solidFill>
                            <a:srgbClr val="000000"/>
                          </a:solidFill>
                          <a:effectLst/>
                          <a:latin typeface="Constantia" panose="02030602050306030303" pitchFamily="18" charset="0"/>
                          <a:ea typeface="Calibri"/>
                          <a:cs typeface="Verdana"/>
                        </a:rPr>
                        <a:t>InstantiationException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IN" sz="2400" kern="1200" dirty="0">
                          <a:solidFill>
                            <a:srgbClr val="000000"/>
                          </a:solidFill>
                          <a:effectLst/>
                          <a:latin typeface="Constantia" panose="02030602050306030303" pitchFamily="18" charset="0"/>
                          <a:ea typeface="Calibri"/>
                          <a:cs typeface="Verdana"/>
                        </a:rPr>
                        <a:t>Attempt to create an object of an abstract class or interface.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60960">
                <a:tc>
                  <a:txBody>
                    <a:bodyPr/>
                    <a:lstStyle/>
                    <a:p>
                      <a:pPr marL="0" algn="l" defTabSz="914400" rtl="0" eaLnBrk="1" latinLnBrk="0" hangingPunct="1">
                        <a:lnSpc>
                          <a:spcPct val="114000"/>
                        </a:lnSpc>
                        <a:spcBef>
                          <a:spcPts val="600"/>
                        </a:spcBef>
                        <a:spcAft>
                          <a:spcPts val="600"/>
                        </a:spcAft>
                      </a:pPr>
                      <a:r>
                        <a:rPr lang="en-IN" sz="2400" kern="1200">
                          <a:solidFill>
                            <a:srgbClr val="000000"/>
                          </a:solidFill>
                          <a:effectLst/>
                          <a:latin typeface="Constantia" panose="02030602050306030303" pitchFamily="18" charset="0"/>
                          <a:ea typeface="Calibri"/>
                          <a:cs typeface="Verdana"/>
                        </a:rPr>
                        <a:t>NoSuchFieldException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IN" sz="2400" kern="1200" dirty="0">
                          <a:solidFill>
                            <a:srgbClr val="000000"/>
                          </a:solidFill>
                          <a:effectLst/>
                          <a:latin typeface="Constantia" panose="02030602050306030303" pitchFamily="18" charset="0"/>
                          <a:ea typeface="Calibri"/>
                          <a:cs typeface="Verdana"/>
                        </a:rPr>
                        <a:t>A requested field does not exist.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60960">
                <a:tc>
                  <a:txBody>
                    <a:bodyPr/>
                    <a:lstStyle/>
                    <a:p>
                      <a:pPr marL="0" algn="l" defTabSz="914400" rtl="0" eaLnBrk="1" latinLnBrk="0" hangingPunct="1">
                        <a:lnSpc>
                          <a:spcPct val="114000"/>
                        </a:lnSpc>
                        <a:spcBef>
                          <a:spcPts val="600"/>
                        </a:spcBef>
                        <a:spcAft>
                          <a:spcPts val="600"/>
                        </a:spcAft>
                      </a:pPr>
                      <a:r>
                        <a:rPr lang="en-IN" sz="2400" kern="1200" dirty="0" err="1">
                          <a:solidFill>
                            <a:srgbClr val="000000"/>
                          </a:solidFill>
                          <a:effectLst/>
                          <a:latin typeface="Constantia" panose="02030602050306030303" pitchFamily="18" charset="0"/>
                          <a:ea typeface="Calibri"/>
                          <a:cs typeface="Verdana"/>
                        </a:rPr>
                        <a:t>NoSuchMethodException</a:t>
                      </a:r>
                      <a:r>
                        <a:rPr lang="en-IN" sz="2400" kern="1200" dirty="0">
                          <a:solidFill>
                            <a:srgbClr val="000000"/>
                          </a:solidFill>
                          <a:effectLst/>
                          <a:latin typeface="Constantia" panose="02030602050306030303" pitchFamily="18" charset="0"/>
                          <a:ea typeface="Calibri"/>
                          <a:cs typeface="Verdana"/>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spcAft>
                          <a:spcPts val="600"/>
                        </a:spcAft>
                      </a:pPr>
                      <a:r>
                        <a:rPr lang="en-IN" sz="2400" kern="1200" dirty="0">
                          <a:solidFill>
                            <a:srgbClr val="000000"/>
                          </a:solidFill>
                          <a:effectLst/>
                          <a:latin typeface="Constantia" panose="02030602050306030303" pitchFamily="18" charset="0"/>
                          <a:ea typeface="Calibri"/>
                          <a:cs typeface="Verdana"/>
                        </a:rPr>
                        <a:t>A requested method does not exist.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01102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12</a:t>
            </a:fld>
            <a:endParaRPr lang="en-IN"/>
          </a:p>
        </p:txBody>
      </p:sp>
      <p:sp>
        <p:nvSpPr>
          <p:cNvPr id="7" name="Rectangle 6"/>
          <p:cNvSpPr/>
          <p:nvPr/>
        </p:nvSpPr>
        <p:spPr>
          <a:xfrm>
            <a:off x="1277471" y="679853"/>
            <a:ext cx="10703857" cy="461665"/>
          </a:xfrm>
          <a:prstGeom prst="rect">
            <a:avLst/>
          </a:prstGeom>
        </p:spPr>
        <p:txBody>
          <a:bodyPr wrap="square">
            <a:spAutoFit/>
          </a:bodyPr>
          <a:lstStyle/>
          <a:p>
            <a:pPr algn="ctr">
              <a:spcAft>
                <a:spcPts val="1200"/>
              </a:spcAft>
            </a:pPr>
            <a:r>
              <a:rPr lang="en-US" sz="2400" dirty="0" smtClean="0">
                <a:solidFill>
                  <a:prstClr val="black"/>
                </a:solidFill>
                <a:latin typeface="Constantia"/>
              </a:rPr>
              <a:t>Java </a:t>
            </a:r>
            <a:r>
              <a:rPr lang="en-US" sz="2400" dirty="0">
                <a:solidFill>
                  <a:prstClr val="black"/>
                </a:solidFill>
                <a:latin typeface="Constantia"/>
              </a:rPr>
              <a:t>provides five keywords that are used to handle the exception</a:t>
            </a:r>
            <a:r>
              <a:rPr lang="en-US" sz="2400" dirty="0" smtClean="0">
                <a:solidFill>
                  <a:prstClr val="black"/>
                </a:solidFill>
                <a:latin typeface="Constantia"/>
              </a:rPr>
              <a:t>.</a:t>
            </a:r>
            <a:endParaRPr lang="en-US" sz="2400" dirty="0">
              <a:solidFill>
                <a:prstClr val="black"/>
              </a:solidFill>
              <a:latin typeface="Constantia"/>
            </a:endParaRPr>
          </a:p>
        </p:txBody>
      </p:sp>
      <p:graphicFrame>
        <p:nvGraphicFramePr>
          <p:cNvPr id="4" name="Table 3"/>
          <p:cNvGraphicFramePr>
            <a:graphicFrameLocks noGrp="1"/>
          </p:cNvGraphicFramePr>
          <p:nvPr>
            <p:extLst/>
          </p:nvPr>
        </p:nvGraphicFramePr>
        <p:xfrm>
          <a:off x="1106905" y="1356471"/>
          <a:ext cx="10700083" cy="5177368"/>
        </p:xfrm>
        <a:graphic>
          <a:graphicData uri="http://schemas.openxmlformats.org/drawingml/2006/table">
            <a:tbl>
              <a:tblPr>
                <a:tableStyleId>{616DA210-FB5B-4158-B5E0-FEB733F419BA}</a:tableStyleId>
              </a:tblPr>
              <a:tblGrid>
                <a:gridCol w="1646166">
                  <a:extLst>
                    <a:ext uri="{9D8B030D-6E8A-4147-A177-3AD203B41FA5}">
                      <a16:colId xmlns:a16="http://schemas.microsoft.com/office/drawing/2014/main" val="20000"/>
                    </a:ext>
                  </a:extLst>
                </a:gridCol>
                <a:gridCol w="9053917">
                  <a:extLst>
                    <a:ext uri="{9D8B030D-6E8A-4147-A177-3AD203B41FA5}">
                      <a16:colId xmlns:a16="http://schemas.microsoft.com/office/drawing/2014/main" val="20001"/>
                    </a:ext>
                  </a:extLst>
                </a:gridCol>
              </a:tblGrid>
              <a:tr h="214494">
                <a:tc>
                  <a:txBody>
                    <a:bodyPr/>
                    <a:lstStyle/>
                    <a:p>
                      <a:pPr algn="ctr" fontAlgn="t"/>
                      <a:r>
                        <a:rPr lang="en-IN" sz="2400" b="1" kern="1200" dirty="0">
                          <a:solidFill>
                            <a:srgbClr val="0000FF"/>
                          </a:solidFill>
                          <a:latin typeface="Constantia" panose="02030602050306030303" pitchFamily="18" charset="0"/>
                          <a:ea typeface="+mn-ea"/>
                          <a:cs typeface="+mn-cs"/>
                        </a:rPr>
                        <a:t>Keyword</a:t>
                      </a:r>
                    </a:p>
                  </a:txBody>
                  <a:tcPr marL="48749" marR="48749" marT="48749" marB="48749"/>
                </a:tc>
                <a:tc>
                  <a:txBody>
                    <a:bodyPr/>
                    <a:lstStyle/>
                    <a:p>
                      <a:pPr algn="ctr" fontAlgn="t"/>
                      <a:r>
                        <a:rPr lang="en-IN" sz="2400" b="1" kern="1200" dirty="0">
                          <a:solidFill>
                            <a:srgbClr val="0000FF"/>
                          </a:solidFill>
                          <a:latin typeface="Constantia" panose="02030602050306030303" pitchFamily="18" charset="0"/>
                          <a:ea typeface="+mn-ea"/>
                          <a:cs typeface="+mn-cs"/>
                        </a:rPr>
                        <a:t>Description</a:t>
                      </a:r>
                    </a:p>
                  </a:txBody>
                  <a:tcPr marL="48749" marR="48749" marT="48749" marB="48749"/>
                </a:tc>
                <a:extLst>
                  <a:ext uri="{0D108BD9-81ED-4DB2-BD59-A6C34878D82A}">
                    <a16:rowId xmlns:a16="http://schemas.microsoft.com/office/drawing/2014/main" val="10000"/>
                  </a:ext>
                </a:extLst>
              </a:tr>
              <a:tr h="766979">
                <a:tc>
                  <a:txBody>
                    <a:bodyPr/>
                    <a:lstStyle/>
                    <a:p>
                      <a:pPr algn="ctr" fontAlgn="t"/>
                      <a:r>
                        <a:rPr lang="en-IN" sz="2400" b="1" kern="1200" dirty="0">
                          <a:solidFill>
                            <a:srgbClr val="0000FF"/>
                          </a:solidFill>
                          <a:latin typeface="Constantia" panose="02030602050306030303" pitchFamily="18" charset="0"/>
                          <a:ea typeface="+mn-ea"/>
                          <a:cs typeface="+mn-cs"/>
                        </a:rPr>
                        <a:t>try</a:t>
                      </a:r>
                    </a:p>
                  </a:txBody>
                  <a:tcPr marL="32499" marR="32499" marT="32499" marB="32499" anchor="ctr"/>
                </a:tc>
                <a:tc>
                  <a:txBody>
                    <a:bodyPr/>
                    <a:lstStyle/>
                    <a:p>
                      <a:pPr lvl="1" algn="just" fontAlgn="t"/>
                      <a:r>
                        <a:rPr lang="en-US" sz="2400" dirty="0">
                          <a:effectLst/>
                          <a:latin typeface="Constantia" panose="02030602050306030303" pitchFamily="18" charset="0"/>
                        </a:rPr>
                        <a:t>The "try" keyword is used to specify a block where we should place an exception code. It means we can't use try block alone. The try block must be followed by either catch or finally.</a:t>
                      </a:r>
                      <a:endParaRPr lang="en-US" sz="2400" dirty="0">
                        <a:solidFill>
                          <a:srgbClr val="333333"/>
                        </a:solidFill>
                        <a:effectLst/>
                        <a:latin typeface="Constantia" panose="02030602050306030303" pitchFamily="18" charset="0"/>
                      </a:endParaRPr>
                    </a:p>
                  </a:txBody>
                  <a:tcPr marL="32499" marR="32499" marT="32499" marB="32499"/>
                </a:tc>
                <a:extLst>
                  <a:ext uri="{0D108BD9-81ED-4DB2-BD59-A6C34878D82A}">
                    <a16:rowId xmlns:a16="http://schemas.microsoft.com/office/drawing/2014/main" val="10001"/>
                  </a:ext>
                </a:extLst>
              </a:tr>
              <a:tr h="766979">
                <a:tc>
                  <a:txBody>
                    <a:bodyPr/>
                    <a:lstStyle/>
                    <a:p>
                      <a:pPr algn="ctr" fontAlgn="t"/>
                      <a:r>
                        <a:rPr lang="en-IN" sz="2400" b="1" kern="1200" dirty="0">
                          <a:solidFill>
                            <a:srgbClr val="0000FF"/>
                          </a:solidFill>
                          <a:latin typeface="Constantia" panose="02030602050306030303" pitchFamily="18" charset="0"/>
                          <a:ea typeface="+mn-ea"/>
                          <a:cs typeface="+mn-cs"/>
                        </a:rPr>
                        <a:t>catch</a:t>
                      </a:r>
                    </a:p>
                  </a:txBody>
                  <a:tcPr marL="32499" marR="32499" marT="32499" marB="32499" anchor="ctr"/>
                </a:tc>
                <a:tc>
                  <a:txBody>
                    <a:bodyPr/>
                    <a:lstStyle/>
                    <a:p>
                      <a:pPr lvl="1" algn="just" fontAlgn="t"/>
                      <a:r>
                        <a:rPr lang="en-US" sz="2400" dirty="0">
                          <a:effectLst/>
                          <a:latin typeface="Constantia" panose="02030602050306030303" pitchFamily="18" charset="0"/>
                        </a:rPr>
                        <a:t>The "catch" block is used to handle the exception. It must be preceded by try block which means we can't use catch block alone. It can be followed by finally block later.</a:t>
                      </a:r>
                      <a:endParaRPr lang="en-US" sz="2400" dirty="0">
                        <a:solidFill>
                          <a:srgbClr val="333333"/>
                        </a:solidFill>
                        <a:effectLst/>
                        <a:latin typeface="Constantia" panose="02030602050306030303" pitchFamily="18" charset="0"/>
                      </a:endParaRPr>
                    </a:p>
                  </a:txBody>
                  <a:tcPr marL="32499" marR="32499" marT="32499" marB="32499"/>
                </a:tc>
                <a:extLst>
                  <a:ext uri="{0D108BD9-81ED-4DB2-BD59-A6C34878D82A}">
                    <a16:rowId xmlns:a16="http://schemas.microsoft.com/office/drawing/2014/main" val="10002"/>
                  </a:ext>
                </a:extLst>
              </a:tr>
              <a:tr h="649982">
                <a:tc>
                  <a:txBody>
                    <a:bodyPr/>
                    <a:lstStyle/>
                    <a:p>
                      <a:pPr algn="ctr" fontAlgn="t"/>
                      <a:r>
                        <a:rPr lang="en-IN" sz="2400" b="1" kern="1200" dirty="0">
                          <a:solidFill>
                            <a:srgbClr val="0000FF"/>
                          </a:solidFill>
                          <a:latin typeface="Constantia" panose="02030602050306030303" pitchFamily="18" charset="0"/>
                          <a:ea typeface="+mn-ea"/>
                          <a:cs typeface="+mn-cs"/>
                        </a:rPr>
                        <a:t>finally</a:t>
                      </a:r>
                    </a:p>
                  </a:txBody>
                  <a:tcPr marL="32499" marR="32499" marT="32499" marB="32499" anchor="ctr"/>
                </a:tc>
                <a:tc>
                  <a:txBody>
                    <a:bodyPr/>
                    <a:lstStyle/>
                    <a:p>
                      <a:pPr lvl="1" algn="just" fontAlgn="t"/>
                      <a:r>
                        <a:rPr lang="en-US" sz="2400" dirty="0">
                          <a:effectLst/>
                          <a:latin typeface="Constantia" panose="02030602050306030303" pitchFamily="18" charset="0"/>
                        </a:rPr>
                        <a:t>The "finally" block is used to execute the necessary code of the program. It is executed whether an exception is handled or not.</a:t>
                      </a:r>
                      <a:endParaRPr lang="en-US" sz="2400" dirty="0">
                        <a:solidFill>
                          <a:srgbClr val="333333"/>
                        </a:solidFill>
                        <a:effectLst/>
                        <a:latin typeface="Constantia" panose="02030602050306030303" pitchFamily="18" charset="0"/>
                      </a:endParaRPr>
                    </a:p>
                  </a:txBody>
                  <a:tcPr marL="32499" marR="32499" marT="32499" marB="32499"/>
                </a:tc>
                <a:extLst>
                  <a:ext uri="{0D108BD9-81ED-4DB2-BD59-A6C34878D82A}">
                    <a16:rowId xmlns:a16="http://schemas.microsoft.com/office/drawing/2014/main" val="10003"/>
                  </a:ext>
                </a:extLst>
              </a:tr>
              <a:tr h="298992">
                <a:tc>
                  <a:txBody>
                    <a:bodyPr/>
                    <a:lstStyle/>
                    <a:p>
                      <a:pPr algn="ctr" fontAlgn="t"/>
                      <a:r>
                        <a:rPr lang="en-IN" sz="2400" b="1" kern="1200" dirty="0">
                          <a:solidFill>
                            <a:srgbClr val="0000FF"/>
                          </a:solidFill>
                          <a:latin typeface="Constantia" panose="02030602050306030303" pitchFamily="18" charset="0"/>
                          <a:ea typeface="+mn-ea"/>
                          <a:cs typeface="+mn-cs"/>
                        </a:rPr>
                        <a:t>throw</a:t>
                      </a:r>
                    </a:p>
                  </a:txBody>
                  <a:tcPr marL="32499" marR="32499" marT="32499" marB="32499" anchor="ctr"/>
                </a:tc>
                <a:tc>
                  <a:txBody>
                    <a:bodyPr/>
                    <a:lstStyle/>
                    <a:p>
                      <a:pPr lvl="1" algn="just" fontAlgn="t"/>
                      <a:r>
                        <a:rPr lang="en-US" sz="2400" dirty="0">
                          <a:effectLst/>
                          <a:latin typeface="Constantia" panose="02030602050306030303" pitchFamily="18" charset="0"/>
                        </a:rPr>
                        <a:t>The "throw" keyword is used to throw an exception.</a:t>
                      </a:r>
                      <a:endParaRPr lang="en-US" sz="2400" dirty="0">
                        <a:solidFill>
                          <a:srgbClr val="333333"/>
                        </a:solidFill>
                        <a:effectLst/>
                        <a:latin typeface="Constantia" panose="02030602050306030303" pitchFamily="18" charset="0"/>
                      </a:endParaRPr>
                    </a:p>
                  </a:txBody>
                  <a:tcPr marL="32499" marR="32499" marT="32499" marB="32499"/>
                </a:tc>
                <a:extLst>
                  <a:ext uri="{0D108BD9-81ED-4DB2-BD59-A6C34878D82A}">
                    <a16:rowId xmlns:a16="http://schemas.microsoft.com/office/drawing/2014/main" val="10004"/>
                  </a:ext>
                </a:extLst>
              </a:tr>
              <a:tr h="883975">
                <a:tc>
                  <a:txBody>
                    <a:bodyPr/>
                    <a:lstStyle/>
                    <a:p>
                      <a:pPr algn="ctr" fontAlgn="t"/>
                      <a:r>
                        <a:rPr lang="en-IN" sz="2400" b="1" kern="1200" dirty="0">
                          <a:solidFill>
                            <a:srgbClr val="0000FF"/>
                          </a:solidFill>
                          <a:latin typeface="Constantia" panose="02030602050306030303" pitchFamily="18" charset="0"/>
                          <a:ea typeface="+mn-ea"/>
                          <a:cs typeface="+mn-cs"/>
                        </a:rPr>
                        <a:t>throws</a:t>
                      </a:r>
                    </a:p>
                  </a:txBody>
                  <a:tcPr marL="32499" marR="32499" marT="32499" marB="32499" anchor="ctr"/>
                </a:tc>
                <a:tc>
                  <a:txBody>
                    <a:bodyPr/>
                    <a:lstStyle/>
                    <a:p>
                      <a:pPr lvl="1" algn="just" fontAlgn="t"/>
                      <a:r>
                        <a:rPr lang="en-US" sz="2400" dirty="0">
                          <a:effectLst/>
                          <a:latin typeface="Constantia" panose="02030602050306030303" pitchFamily="18" charset="0"/>
                        </a:rPr>
                        <a:t>The "throws" keyword is used to declare exceptions. It specifies that there may occur an exception in the method. It doesn't throw an exception. It is always used with method signature.</a:t>
                      </a:r>
                      <a:endParaRPr lang="en-US" sz="2400" dirty="0">
                        <a:solidFill>
                          <a:srgbClr val="333333"/>
                        </a:solidFill>
                        <a:effectLst/>
                        <a:latin typeface="Constantia" panose="02030602050306030303" pitchFamily="18" charset="0"/>
                      </a:endParaRPr>
                    </a:p>
                  </a:txBody>
                  <a:tcPr marL="32499" marR="32499" marT="32499" marB="32499"/>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866474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Try – Catch Block</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13</a:t>
            </a:fld>
            <a:endParaRPr lang="en-IN"/>
          </a:p>
        </p:txBody>
      </p:sp>
      <p:sp>
        <p:nvSpPr>
          <p:cNvPr id="7" name="Rectangle 6"/>
          <p:cNvSpPr/>
          <p:nvPr/>
        </p:nvSpPr>
        <p:spPr>
          <a:xfrm>
            <a:off x="1277471" y="970344"/>
            <a:ext cx="10703857" cy="2246769"/>
          </a:xfrm>
          <a:prstGeom prst="rect">
            <a:avLst/>
          </a:prstGeom>
        </p:spPr>
        <p:txBody>
          <a:bodyPr wrap="square">
            <a:spAutoFit/>
          </a:bodyPr>
          <a:lstStyle/>
          <a:p>
            <a:pPr marL="342900" indent="-342900" algn="just">
              <a:spcAft>
                <a:spcPts val="1200"/>
              </a:spcAft>
              <a:buFont typeface="Wingdings" panose="05000000000000000000" pitchFamily="2" charset="2"/>
              <a:buChar char="Ø"/>
            </a:pPr>
            <a:r>
              <a:rPr lang="en-US" sz="2400" dirty="0">
                <a:solidFill>
                  <a:prstClr val="black"/>
                </a:solidFill>
                <a:latin typeface="Constantia"/>
              </a:rPr>
              <a:t>A method catches an exception using a combination of the </a:t>
            </a:r>
            <a:r>
              <a:rPr lang="en-US" sz="2400" b="1" dirty="0">
                <a:solidFill>
                  <a:srgbClr val="0000FF"/>
                </a:solidFill>
                <a:latin typeface="Constantia" panose="02030602050306030303" pitchFamily="18" charset="0"/>
              </a:rPr>
              <a:t>try</a:t>
            </a:r>
            <a:r>
              <a:rPr lang="en-US" sz="2400" dirty="0">
                <a:solidFill>
                  <a:prstClr val="black"/>
                </a:solidFill>
                <a:latin typeface="Constantia"/>
              </a:rPr>
              <a:t> and </a:t>
            </a:r>
            <a:r>
              <a:rPr lang="en-US" sz="2400" b="1" dirty="0">
                <a:solidFill>
                  <a:srgbClr val="0000FF"/>
                </a:solidFill>
                <a:latin typeface="Constantia" panose="02030602050306030303" pitchFamily="18" charset="0"/>
              </a:rPr>
              <a:t>catch</a:t>
            </a:r>
            <a:r>
              <a:rPr lang="en-US" sz="2400" dirty="0">
                <a:solidFill>
                  <a:prstClr val="black"/>
                </a:solidFill>
                <a:latin typeface="Constantia"/>
              </a:rPr>
              <a:t> keywords. </a:t>
            </a:r>
            <a:endParaRPr lang="en-US" sz="2400" dirty="0" smtClean="0">
              <a:solidFill>
                <a:prstClr val="black"/>
              </a:solidFill>
              <a:latin typeface="Constantia"/>
            </a:endParaRP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A </a:t>
            </a:r>
            <a:r>
              <a:rPr lang="en-US" sz="2400" dirty="0">
                <a:solidFill>
                  <a:prstClr val="black"/>
                </a:solidFill>
                <a:latin typeface="Constantia"/>
              </a:rPr>
              <a:t>try/catch block is placed around the code that might generate an exception. Code within a try/catch block is referred to as protected </a:t>
            </a:r>
            <a:r>
              <a:rPr lang="en-US" sz="2400" dirty="0" smtClean="0">
                <a:solidFill>
                  <a:prstClr val="black"/>
                </a:solidFill>
                <a:latin typeface="Constantia"/>
              </a:rPr>
              <a:t>code.</a:t>
            </a: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Syntax </a:t>
            </a:r>
            <a:r>
              <a:rPr lang="en-US" sz="2400" dirty="0">
                <a:solidFill>
                  <a:prstClr val="black"/>
                </a:solidFill>
                <a:latin typeface="Constantia"/>
              </a:rPr>
              <a:t>for using try/catch looks like the following</a:t>
            </a:r>
            <a:r>
              <a:rPr lang="en-US" sz="2400" dirty="0" smtClean="0">
                <a:solidFill>
                  <a:prstClr val="black"/>
                </a:solidFill>
                <a:latin typeface="Constantia"/>
              </a:rPr>
              <a:t>:</a:t>
            </a:r>
            <a:endParaRPr lang="en-US" sz="2400" dirty="0">
              <a:solidFill>
                <a:prstClr val="black"/>
              </a:solidFill>
              <a:latin typeface="Constantia"/>
            </a:endParaRPr>
          </a:p>
        </p:txBody>
      </p:sp>
      <p:sp>
        <p:nvSpPr>
          <p:cNvPr id="6" name="Rectangle 5"/>
          <p:cNvSpPr/>
          <p:nvPr/>
        </p:nvSpPr>
        <p:spPr>
          <a:xfrm>
            <a:off x="3396760" y="3419477"/>
            <a:ext cx="4572000" cy="1938992"/>
          </a:xfrm>
          <a:prstGeom prst="rect">
            <a:avLst/>
          </a:prstGeom>
          <a:ln w="28575">
            <a:solidFill>
              <a:schemeClr val="tx1"/>
            </a:solidFill>
          </a:ln>
        </p:spPr>
        <p:txBody>
          <a:bodyPr>
            <a:spAutoFit/>
          </a:bodyPr>
          <a:lstStyle/>
          <a:p>
            <a:r>
              <a:rPr lang="en-IN" sz="2400" dirty="0">
                <a:latin typeface="Constantia" panose="02030602050306030303" pitchFamily="18" charset="0"/>
              </a:rPr>
              <a:t>try </a:t>
            </a:r>
            <a:r>
              <a:rPr lang="en-IN" sz="2400" dirty="0" smtClean="0">
                <a:latin typeface="Constantia" panose="02030602050306030303" pitchFamily="18" charset="0"/>
              </a:rPr>
              <a:t>{ </a:t>
            </a:r>
            <a:endParaRPr lang="en-IN" sz="2400" dirty="0">
              <a:latin typeface="Constantia" panose="02030602050306030303" pitchFamily="18" charset="0"/>
            </a:endParaRPr>
          </a:p>
          <a:p>
            <a:r>
              <a:rPr lang="en-IN" sz="2400" dirty="0" smtClean="0">
                <a:latin typeface="Constantia" panose="02030602050306030303" pitchFamily="18" charset="0"/>
              </a:rPr>
              <a:t>	//</a:t>
            </a:r>
            <a:r>
              <a:rPr lang="en-IN" sz="2400" dirty="0">
                <a:latin typeface="Constantia" panose="02030602050306030303" pitchFamily="18" charset="0"/>
              </a:rPr>
              <a:t>Protected code </a:t>
            </a:r>
          </a:p>
          <a:p>
            <a:r>
              <a:rPr lang="en-IN" sz="2400" dirty="0">
                <a:latin typeface="Constantia" panose="02030602050306030303" pitchFamily="18" charset="0"/>
              </a:rPr>
              <a:t>}catch(</a:t>
            </a:r>
            <a:r>
              <a:rPr lang="en-IN" sz="2400" dirty="0" err="1">
                <a:latin typeface="Constantia" panose="02030602050306030303" pitchFamily="18" charset="0"/>
              </a:rPr>
              <a:t>ExceptionName</a:t>
            </a:r>
            <a:r>
              <a:rPr lang="en-IN" sz="2400" dirty="0">
                <a:latin typeface="Constantia" panose="02030602050306030303" pitchFamily="18" charset="0"/>
              </a:rPr>
              <a:t> e1</a:t>
            </a:r>
            <a:r>
              <a:rPr lang="en-IN" sz="2400" dirty="0" smtClean="0">
                <a:latin typeface="Constantia" panose="02030602050306030303" pitchFamily="18" charset="0"/>
              </a:rPr>
              <a:t>) { </a:t>
            </a:r>
            <a:endParaRPr lang="en-IN" sz="2400" dirty="0">
              <a:latin typeface="Constantia" panose="02030602050306030303" pitchFamily="18" charset="0"/>
            </a:endParaRPr>
          </a:p>
          <a:p>
            <a:r>
              <a:rPr lang="en-IN" sz="2400" dirty="0" smtClean="0">
                <a:latin typeface="Constantia" panose="02030602050306030303" pitchFamily="18" charset="0"/>
              </a:rPr>
              <a:t>	//</a:t>
            </a:r>
            <a:r>
              <a:rPr lang="en-IN" sz="2400" dirty="0">
                <a:latin typeface="Constantia" panose="02030602050306030303" pitchFamily="18" charset="0"/>
              </a:rPr>
              <a:t>Catch block </a:t>
            </a:r>
          </a:p>
          <a:p>
            <a:r>
              <a:rPr lang="en-IN" sz="2400" dirty="0">
                <a:latin typeface="Constantia" panose="02030602050306030303" pitchFamily="18" charset="0"/>
              </a:rPr>
              <a:t>} </a:t>
            </a:r>
          </a:p>
        </p:txBody>
      </p:sp>
    </p:spTree>
    <p:extLst>
      <p:ext uri="{BB962C8B-B14F-4D97-AF65-F5344CB8AC3E}">
        <p14:creationId xmlns:p14="http://schemas.microsoft.com/office/powerpoint/2010/main" val="30801042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Try – Catch Block</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14</a:t>
            </a:fld>
            <a:endParaRPr lang="en-IN"/>
          </a:p>
        </p:txBody>
      </p:sp>
      <p:sp>
        <p:nvSpPr>
          <p:cNvPr id="7" name="Rectangle 6"/>
          <p:cNvSpPr/>
          <p:nvPr/>
        </p:nvSpPr>
        <p:spPr>
          <a:xfrm>
            <a:off x="1277471" y="970344"/>
            <a:ext cx="10703857" cy="3939540"/>
          </a:xfrm>
          <a:prstGeom prst="rect">
            <a:avLst/>
          </a:prstGeom>
        </p:spPr>
        <p:txBody>
          <a:bodyPr wrap="square">
            <a:spAutoFit/>
          </a:bodyPr>
          <a:lstStyle/>
          <a:p>
            <a:pPr algn="just">
              <a:spcAft>
                <a:spcPts val="1200"/>
              </a:spcAft>
            </a:pPr>
            <a:r>
              <a:rPr lang="en-US" sz="2400" dirty="0">
                <a:solidFill>
                  <a:prstClr val="black"/>
                </a:solidFill>
                <a:latin typeface="Constantia"/>
              </a:rPr>
              <a:t>The code which is prone to exceptions is placed in the try block. When an exception occurs, that exception occurred is handled by catch block associated with it. Every try block should be immediately followed either by a catch block or finally block.</a:t>
            </a:r>
          </a:p>
          <a:p>
            <a:pPr algn="just">
              <a:spcAft>
                <a:spcPts val="1200"/>
              </a:spcAft>
            </a:pPr>
            <a:r>
              <a:rPr lang="en-US" sz="2400" dirty="0">
                <a:solidFill>
                  <a:prstClr val="black"/>
                </a:solidFill>
                <a:latin typeface="Constantia"/>
              </a:rPr>
              <a:t>A catch statement involves declaring the type of exception you are trying to catch. If an exception occurs in protected code, the catch block (or blocks) that follows the try is checked. If the type of exception that occurred is listed in a catch block, the exception is passed to the catch block much as an argument is passed into a method parameter. An exception (or exceptional event) is a problem that arises during the execution </a:t>
            </a:r>
            <a:endParaRPr lang="en-US" sz="2400" dirty="0" smtClean="0">
              <a:solidFill>
                <a:prstClr val="black"/>
              </a:solidFill>
              <a:latin typeface="Constantia"/>
            </a:endParaRPr>
          </a:p>
        </p:txBody>
      </p:sp>
    </p:spTree>
    <p:extLst>
      <p:ext uri="{BB962C8B-B14F-4D97-AF65-F5344CB8AC3E}">
        <p14:creationId xmlns:p14="http://schemas.microsoft.com/office/powerpoint/2010/main" val="17984004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Example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15</a:t>
            </a:fld>
            <a:endParaRPr lang="en-IN"/>
          </a:p>
        </p:txBody>
      </p:sp>
      <p:sp>
        <p:nvSpPr>
          <p:cNvPr id="7" name="Rectangle 6"/>
          <p:cNvSpPr/>
          <p:nvPr/>
        </p:nvSpPr>
        <p:spPr>
          <a:xfrm>
            <a:off x="1277471" y="970344"/>
            <a:ext cx="10703857" cy="830997"/>
          </a:xfrm>
          <a:prstGeom prst="rect">
            <a:avLst/>
          </a:prstGeom>
        </p:spPr>
        <p:txBody>
          <a:bodyPr wrap="square">
            <a:spAutoFit/>
          </a:bodyPr>
          <a:lstStyle/>
          <a:p>
            <a:pPr algn="just">
              <a:spcAft>
                <a:spcPts val="1200"/>
              </a:spcAft>
            </a:pPr>
            <a:r>
              <a:rPr lang="en-US" sz="2400" dirty="0">
                <a:solidFill>
                  <a:prstClr val="black"/>
                </a:solidFill>
                <a:latin typeface="Constantia"/>
              </a:rPr>
              <a:t>The following is an </a:t>
            </a:r>
            <a:r>
              <a:rPr lang="en-US" sz="2400" b="1" dirty="0">
                <a:solidFill>
                  <a:srgbClr val="0000FF"/>
                </a:solidFill>
                <a:latin typeface="Constantia" panose="02030602050306030303" pitchFamily="18" charset="0"/>
              </a:rPr>
              <a:t>array</a:t>
            </a:r>
            <a:r>
              <a:rPr lang="en-US" sz="2400" dirty="0">
                <a:solidFill>
                  <a:prstClr val="black"/>
                </a:solidFill>
                <a:latin typeface="Constantia"/>
              </a:rPr>
              <a:t> declared with </a:t>
            </a:r>
            <a:r>
              <a:rPr lang="en-US" sz="2400" b="1" dirty="0">
                <a:solidFill>
                  <a:srgbClr val="0000FF"/>
                </a:solidFill>
                <a:latin typeface="Constantia" panose="02030602050306030303" pitchFamily="18" charset="0"/>
              </a:rPr>
              <a:t>2 elements</a:t>
            </a:r>
            <a:r>
              <a:rPr lang="en-US" sz="2400" dirty="0">
                <a:solidFill>
                  <a:prstClr val="black"/>
                </a:solidFill>
                <a:latin typeface="Constantia"/>
              </a:rPr>
              <a:t>. Then the code tries to access the </a:t>
            </a:r>
            <a:r>
              <a:rPr lang="en-US" sz="2400" b="1" dirty="0" smtClean="0">
                <a:solidFill>
                  <a:srgbClr val="0000FF"/>
                </a:solidFill>
              </a:rPr>
              <a:t>3</a:t>
            </a:r>
            <a:r>
              <a:rPr lang="en-US" sz="2400" b="1" baseline="30000" dirty="0" smtClean="0">
                <a:solidFill>
                  <a:srgbClr val="0000FF"/>
                </a:solidFill>
                <a:latin typeface="Constantia" panose="02030602050306030303" pitchFamily="18" charset="0"/>
              </a:rPr>
              <a:t>rd</a:t>
            </a:r>
            <a:r>
              <a:rPr lang="en-US" sz="2400" b="1" dirty="0" smtClean="0">
                <a:solidFill>
                  <a:srgbClr val="0000FF"/>
                </a:solidFill>
                <a:latin typeface="Constantia" panose="02030602050306030303" pitchFamily="18" charset="0"/>
              </a:rPr>
              <a:t>  </a:t>
            </a:r>
            <a:r>
              <a:rPr lang="en-US" sz="2400" b="1" dirty="0">
                <a:solidFill>
                  <a:srgbClr val="0000FF"/>
                </a:solidFill>
                <a:latin typeface="Constantia" panose="02030602050306030303" pitchFamily="18" charset="0"/>
              </a:rPr>
              <a:t>element of the array </a:t>
            </a:r>
            <a:r>
              <a:rPr lang="en-US" sz="2400" dirty="0">
                <a:solidFill>
                  <a:prstClr val="black"/>
                </a:solidFill>
                <a:latin typeface="Constantia"/>
              </a:rPr>
              <a:t>which throws an exception. </a:t>
            </a:r>
          </a:p>
        </p:txBody>
      </p:sp>
      <p:sp>
        <p:nvSpPr>
          <p:cNvPr id="8" name="Rectangle 7"/>
          <p:cNvSpPr/>
          <p:nvPr/>
        </p:nvSpPr>
        <p:spPr>
          <a:xfrm>
            <a:off x="1277470" y="2002987"/>
            <a:ext cx="8195265" cy="4093428"/>
          </a:xfrm>
          <a:prstGeom prst="rect">
            <a:avLst/>
          </a:prstGeom>
          <a:ln w="28575">
            <a:solidFill>
              <a:schemeClr val="tx1"/>
            </a:solidFill>
          </a:ln>
        </p:spPr>
        <p:txBody>
          <a:bodyPr wrap="square">
            <a:spAutoFit/>
          </a:bodyPr>
          <a:lstStyle/>
          <a:p>
            <a:r>
              <a:rPr lang="en-IN" sz="2000" dirty="0">
                <a:latin typeface="Constantia" panose="02030602050306030303" pitchFamily="18" charset="0"/>
              </a:rPr>
              <a:t>import java.io.*; </a:t>
            </a:r>
          </a:p>
          <a:p>
            <a:r>
              <a:rPr lang="en-IN" sz="2000" dirty="0">
                <a:latin typeface="Constantia" panose="02030602050306030303" pitchFamily="18" charset="0"/>
              </a:rPr>
              <a:t>public class </a:t>
            </a:r>
            <a:r>
              <a:rPr lang="en-IN" sz="2000" dirty="0" err="1" smtClean="0">
                <a:latin typeface="Constantia" panose="02030602050306030303" pitchFamily="18" charset="0"/>
              </a:rPr>
              <a:t>ExcepTest</a:t>
            </a:r>
            <a:r>
              <a:rPr lang="en-IN" sz="2000" dirty="0" smtClean="0">
                <a:latin typeface="Constantia" panose="02030602050306030303" pitchFamily="18" charset="0"/>
              </a:rPr>
              <a:t> { </a:t>
            </a:r>
            <a:endParaRPr lang="en-IN" sz="2000" dirty="0">
              <a:latin typeface="Constantia" panose="02030602050306030303" pitchFamily="18" charset="0"/>
            </a:endParaRPr>
          </a:p>
          <a:p>
            <a:r>
              <a:rPr lang="en-IN" sz="2000" dirty="0" smtClean="0">
                <a:latin typeface="Constantia" panose="02030602050306030303" pitchFamily="18" charset="0"/>
              </a:rPr>
              <a:t>    public </a:t>
            </a:r>
            <a:r>
              <a:rPr lang="en-IN" sz="2000" dirty="0">
                <a:latin typeface="Constantia" panose="02030602050306030303" pitchFamily="18" charset="0"/>
              </a:rPr>
              <a:t>static void main(String </a:t>
            </a:r>
            <a:r>
              <a:rPr lang="en-IN" sz="2000" dirty="0" err="1">
                <a:latin typeface="Constantia" panose="02030602050306030303" pitchFamily="18" charset="0"/>
              </a:rPr>
              <a:t>args</a:t>
            </a:r>
            <a:r>
              <a:rPr lang="en-IN" sz="2000" dirty="0" smtClean="0">
                <a:latin typeface="Constantia" panose="02030602050306030303" pitchFamily="18" charset="0"/>
              </a:rPr>
              <a:t>[]) { </a:t>
            </a:r>
          </a:p>
          <a:p>
            <a:r>
              <a:rPr lang="en-IN" sz="2000" dirty="0">
                <a:latin typeface="Constantia" panose="02030602050306030303" pitchFamily="18" charset="0"/>
              </a:rPr>
              <a:t> </a:t>
            </a:r>
            <a:r>
              <a:rPr lang="en-IN" sz="2000" dirty="0" smtClean="0">
                <a:latin typeface="Constantia" panose="02030602050306030303" pitchFamily="18" charset="0"/>
              </a:rPr>
              <a:t>      </a:t>
            </a:r>
            <a:r>
              <a:rPr lang="en-IN" sz="2000" dirty="0" err="1">
                <a:latin typeface="Constantia" panose="02030602050306030303" pitchFamily="18" charset="0"/>
              </a:rPr>
              <a:t>int</a:t>
            </a:r>
            <a:r>
              <a:rPr lang="en-IN" sz="2000" dirty="0">
                <a:latin typeface="Constantia" panose="02030602050306030303" pitchFamily="18" charset="0"/>
              </a:rPr>
              <a:t> a[] = new </a:t>
            </a:r>
            <a:r>
              <a:rPr lang="en-IN" sz="2000" dirty="0" err="1">
                <a:latin typeface="Constantia" panose="02030602050306030303" pitchFamily="18" charset="0"/>
              </a:rPr>
              <a:t>int</a:t>
            </a:r>
            <a:r>
              <a:rPr lang="en-IN" sz="2000" dirty="0">
                <a:latin typeface="Constantia" panose="02030602050306030303" pitchFamily="18" charset="0"/>
              </a:rPr>
              <a:t>[</a:t>
            </a:r>
            <a:r>
              <a:rPr lang="en-IN" sz="2000" dirty="0"/>
              <a:t>2</a:t>
            </a:r>
            <a:r>
              <a:rPr lang="en-IN" sz="2000" dirty="0">
                <a:latin typeface="Constantia" panose="02030602050306030303" pitchFamily="18" charset="0"/>
              </a:rPr>
              <a:t>];  </a:t>
            </a:r>
          </a:p>
          <a:p>
            <a:r>
              <a:rPr lang="en-IN" sz="2000" dirty="0">
                <a:latin typeface="Constantia" panose="02030602050306030303" pitchFamily="18" charset="0"/>
              </a:rPr>
              <a:t> </a:t>
            </a:r>
            <a:r>
              <a:rPr lang="en-IN" sz="2000" dirty="0" smtClean="0">
                <a:latin typeface="Constantia" panose="02030602050306030303" pitchFamily="18" charset="0"/>
              </a:rPr>
              <a:t>      try</a:t>
            </a:r>
            <a:r>
              <a:rPr lang="en-IN" sz="2000" dirty="0">
                <a:latin typeface="Constantia" panose="02030602050306030303" pitchFamily="18" charset="0"/>
              </a:rPr>
              <a:t>{ </a:t>
            </a:r>
          </a:p>
          <a:p>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a:latin typeface="Constantia" panose="02030602050306030303" pitchFamily="18" charset="0"/>
              </a:rPr>
              <a:t>("Access element three :" + a[</a:t>
            </a:r>
            <a:r>
              <a:rPr lang="en-IN" sz="2000" dirty="0"/>
              <a:t>3</a:t>
            </a:r>
            <a:r>
              <a:rPr lang="en-IN" sz="2000" dirty="0">
                <a:latin typeface="Constantia" panose="02030602050306030303" pitchFamily="18" charset="0"/>
              </a:rPr>
              <a:t>]); </a:t>
            </a:r>
            <a:endParaRPr lang="en-IN" sz="2000" dirty="0" smtClean="0">
              <a:latin typeface="Constantia" panose="02030602050306030303" pitchFamily="18" charset="0"/>
            </a:endParaRPr>
          </a:p>
          <a:p>
            <a:r>
              <a:rPr lang="en-IN" sz="2000" dirty="0">
                <a:latin typeface="Constantia" panose="02030602050306030303" pitchFamily="18" charset="0"/>
              </a:rPr>
              <a:t>	</a:t>
            </a:r>
            <a:r>
              <a:rPr lang="en-IN" sz="2000" dirty="0" err="1" smtClean="0">
                <a:latin typeface="Constantia" panose="02030602050306030303" pitchFamily="18" charset="0"/>
              </a:rPr>
              <a:t>System.out.println</a:t>
            </a:r>
            <a:r>
              <a:rPr lang="en-IN" sz="2000" dirty="0" smtClean="0">
                <a:latin typeface="Constantia" panose="02030602050306030303" pitchFamily="18" charset="0"/>
              </a:rPr>
              <a:t>(“After </a:t>
            </a:r>
            <a:r>
              <a:rPr lang="en-IN" sz="2000" smtClean="0">
                <a:latin typeface="Constantia" panose="02030602050306030303" pitchFamily="18" charset="0"/>
              </a:rPr>
              <a:t>accessing array”);</a:t>
            </a:r>
            <a:endParaRPr lang="en-IN" sz="2000" dirty="0">
              <a:latin typeface="Constantia" panose="02030602050306030303" pitchFamily="18" charset="0"/>
            </a:endParaRPr>
          </a:p>
          <a:p>
            <a:r>
              <a:rPr lang="en-IN" sz="2000" dirty="0">
                <a:latin typeface="Constantia" panose="02030602050306030303" pitchFamily="18" charset="0"/>
              </a:rPr>
              <a:t> </a:t>
            </a:r>
            <a:r>
              <a:rPr lang="en-IN" sz="2000" dirty="0" smtClean="0">
                <a:latin typeface="Constantia" panose="02030602050306030303" pitchFamily="18" charset="0"/>
              </a:rPr>
              <a:t>      } catch(</a:t>
            </a:r>
            <a:r>
              <a:rPr lang="en-IN" sz="2000" dirty="0" err="1" smtClean="0">
                <a:latin typeface="Constantia" panose="02030602050306030303" pitchFamily="18" charset="0"/>
              </a:rPr>
              <a:t>ArrayIndexOutOfBoundsException</a:t>
            </a:r>
            <a:r>
              <a:rPr lang="en-IN" sz="2000" dirty="0" smtClean="0">
                <a:latin typeface="Constantia" panose="02030602050306030303" pitchFamily="18" charset="0"/>
              </a:rPr>
              <a:t> </a:t>
            </a:r>
            <a:r>
              <a:rPr lang="en-IN" sz="2000" dirty="0">
                <a:latin typeface="Constantia" panose="02030602050306030303" pitchFamily="18" charset="0"/>
              </a:rPr>
              <a:t>e</a:t>
            </a:r>
            <a:r>
              <a:rPr lang="en-IN" sz="2000" dirty="0" smtClean="0">
                <a:latin typeface="Constantia" panose="02030602050306030303" pitchFamily="18" charset="0"/>
              </a:rPr>
              <a:t>) { </a:t>
            </a:r>
            <a:endParaRPr lang="en-IN" sz="2000" dirty="0">
              <a:latin typeface="Constantia" panose="02030602050306030303" pitchFamily="18" charset="0"/>
            </a:endParaRPr>
          </a:p>
          <a:p>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a:latin typeface="Constantia" panose="02030602050306030303" pitchFamily="18" charset="0"/>
              </a:rPr>
              <a:t>("Exception thrown :" + e); </a:t>
            </a:r>
            <a:r>
              <a:rPr lang="en-IN" sz="2000" dirty="0" smtClean="0">
                <a:latin typeface="Constantia" panose="02030602050306030303" pitchFamily="18" charset="0"/>
              </a:rPr>
              <a:t> </a:t>
            </a:r>
          </a:p>
          <a:p>
            <a:r>
              <a:rPr lang="en-IN" sz="2000" dirty="0" smtClean="0">
                <a:latin typeface="Constantia" panose="02030602050306030303" pitchFamily="18" charset="0"/>
              </a:rPr>
              <a:t>         } </a:t>
            </a:r>
            <a:endParaRPr lang="en-IN" sz="2000" dirty="0">
              <a:latin typeface="Constantia" panose="02030602050306030303" pitchFamily="18" charset="0"/>
            </a:endParaRPr>
          </a:p>
          <a:p>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a:latin typeface="Constantia" panose="02030602050306030303" pitchFamily="18" charset="0"/>
              </a:rPr>
              <a:t>("Out of the block"); </a:t>
            </a:r>
          </a:p>
          <a:p>
            <a:r>
              <a:rPr lang="en-IN" sz="2000" dirty="0" smtClean="0">
                <a:latin typeface="Constantia" panose="02030602050306030303" pitchFamily="18" charset="0"/>
              </a:rPr>
              <a:t>   }</a:t>
            </a:r>
          </a:p>
          <a:p>
            <a:r>
              <a:rPr lang="en-IN" sz="2000" dirty="0" smtClean="0">
                <a:latin typeface="Constantia" panose="02030602050306030303" pitchFamily="18" charset="0"/>
              </a:rPr>
              <a:t>} </a:t>
            </a:r>
            <a:endParaRPr lang="en-IN" sz="2000" dirty="0">
              <a:latin typeface="Constantia" panose="02030602050306030303" pitchFamily="18" charset="0"/>
            </a:endParaRPr>
          </a:p>
        </p:txBody>
      </p:sp>
      <p:sp>
        <p:nvSpPr>
          <p:cNvPr id="9" name="Rectangle 8"/>
          <p:cNvSpPr/>
          <p:nvPr/>
        </p:nvSpPr>
        <p:spPr>
          <a:xfrm>
            <a:off x="1277470" y="6009362"/>
            <a:ext cx="8712968" cy="707886"/>
          </a:xfrm>
          <a:prstGeom prst="rect">
            <a:avLst/>
          </a:prstGeom>
          <a:ln w="28575">
            <a:solidFill>
              <a:schemeClr val="tx1"/>
            </a:solidFill>
          </a:ln>
        </p:spPr>
        <p:txBody>
          <a:bodyPr wrap="square">
            <a:spAutoFit/>
          </a:bodyPr>
          <a:lstStyle/>
          <a:p>
            <a:r>
              <a:rPr lang="en-IN" sz="2000" dirty="0">
                <a:latin typeface="Constantia" panose="02030602050306030303" pitchFamily="18" charset="0"/>
              </a:rPr>
              <a:t>Exception thrown </a:t>
            </a:r>
            <a:r>
              <a:rPr lang="en-IN" sz="2000" dirty="0" err="1" smtClean="0">
                <a:latin typeface="Constantia" panose="02030602050306030303" pitchFamily="18" charset="0"/>
              </a:rPr>
              <a:t>java.lang.ArrayIndexOutOfBoundsException</a:t>
            </a:r>
            <a:r>
              <a:rPr lang="en-IN" sz="2000" dirty="0">
                <a:latin typeface="Constantia" panose="02030602050306030303" pitchFamily="18" charset="0"/>
              </a:rPr>
              <a:t>: </a:t>
            </a:r>
            <a:r>
              <a:rPr lang="en-IN" sz="2000" dirty="0"/>
              <a:t>3</a:t>
            </a:r>
            <a:r>
              <a:rPr lang="en-IN" sz="2000" dirty="0">
                <a:latin typeface="Constantia" panose="02030602050306030303" pitchFamily="18" charset="0"/>
              </a:rPr>
              <a:t> </a:t>
            </a:r>
          </a:p>
          <a:p>
            <a:r>
              <a:rPr lang="en-IN" sz="2000" dirty="0">
                <a:latin typeface="Constantia" panose="02030602050306030303" pitchFamily="18" charset="0"/>
              </a:rPr>
              <a:t>Out of the block </a:t>
            </a:r>
          </a:p>
        </p:txBody>
      </p:sp>
    </p:spTree>
    <p:extLst>
      <p:ext uri="{BB962C8B-B14F-4D97-AF65-F5344CB8AC3E}">
        <p14:creationId xmlns:p14="http://schemas.microsoft.com/office/powerpoint/2010/main" val="199134844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 Multiple Catch Blocks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16</a:t>
            </a:fld>
            <a:endParaRPr lang="en-IN"/>
          </a:p>
        </p:txBody>
      </p:sp>
      <p:sp>
        <p:nvSpPr>
          <p:cNvPr id="7" name="Rectangle 6"/>
          <p:cNvSpPr/>
          <p:nvPr/>
        </p:nvSpPr>
        <p:spPr>
          <a:xfrm>
            <a:off x="1277471" y="970344"/>
            <a:ext cx="10703857" cy="830997"/>
          </a:xfrm>
          <a:prstGeom prst="rect">
            <a:avLst/>
          </a:prstGeom>
        </p:spPr>
        <p:txBody>
          <a:bodyPr wrap="square">
            <a:spAutoFit/>
          </a:bodyPr>
          <a:lstStyle/>
          <a:p>
            <a:pPr algn="just">
              <a:spcAft>
                <a:spcPts val="1200"/>
              </a:spcAft>
            </a:pPr>
            <a:r>
              <a:rPr lang="en-US" sz="2400" dirty="0">
                <a:solidFill>
                  <a:prstClr val="black"/>
                </a:solidFill>
                <a:latin typeface="Constantia"/>
              </a:rPr>
              <a:t>A try block can be followed by </a:t>
            </a:r>
            <a:r>
              <a:rPr lang="en-US" sz="2400" b="1" dirty="0">
                <a:solidFill>
                  <a:srgbClr val="0000FF"/>
                </a:solidFill>
                <a:latin typeface="Constantia" panose="02030602050306030303" pitchFamily="18" charset="0"/>
              </a:rPr>
              <a:t>multiple</a:t>
            </a:r>
            <a:r>
              <a:rPr lang="en-US" sz="2400" dirty="0">
                <a:solidFill>
                  <a:prstClr val="black"/>
                </a:solidFill>
                <a:latin typeface="Constantia"/>
              </a:rPr>
              <a:t> </a:t>
            </a:r>
            <a:r>
              <a:rPr lang="en-US" sz="2400" b="1" dirty="0">
                <a:solidFill>
                  <a:srgbClr val="0000FF"/>
                </a:solidFill>
                <a:latin typeface="Constantia" panose="02030602050306030303" pitchFamily="18" charset="0"/>
              </a:rPr>
              <a:t>catch</a:t>
            </a:r>
            <a:r>
              <a:rPr lang="en-US" sz="2400" dirty="0">
                <a:solidFill>
                  <a:prstClr val="black"/>
                </a:solidFill>
                <a:latin typeface="Constantia"/>
              </a:rPr>
              <a:t> blocks. The syntax for multiple catch blocks looks like the following: </a:t>
            </a:r>
          </a:p>
        </p:txBody>
      </p:sp>
      <p:sp>
        <p:nvSpPr>
          <p:cNvPr id="6" name="Rectangle 5"/>
          <p:cNvSpPr/>
          <p:nvPr/>
        </p:nvSpPr>
        <p:spPr>
          <a:xfrm>
            <a:off x="1381446" y="2768546"/>
            <a:ext cx="3385057" cy="2862322"/>
          </a:xfrm>
          <a:prstGeom prst="rect">
            <a:avLst/>
          </a:prstGeom>
          <a:ln w="28575">
            <a:solidFill>
              <a:schemeClr val="tx1"/>
            </a:solidFill>
          </a:ln>
        </p:spPr>
        <p:txBody>
          <a:bodyPr wrap="square">
            <a:spAutoFit/>
          </a:bodyPr>
          <a:lstStyle/>
          <a:p>
            <a:r>
              <a:rPr lang="en-IN" dirty="0">
                <a:latin typeface="Constantia" panose="02030602050306030303" pitchFamily="18" charset="0"/>
              </a:rPr>
              <a:t>try </a:t>
            </a:r>
          </a:p>
          <a:p>
            <a:r>
              <a:rPr lang="en-IN" dirty="0">
                <a:latin typeface="Constantia" panose="02030602050306030303" pitchFamily="18" charset="0"/>
              </a:rPr>
              <a:t>{ </a:t>
            </a:r>
          </a:p>
          <a:p>
            <a:pPr defTabSz="363538"/>
            <a:r>
              <a:rPr lang="en-IN" dirty="0">
                <a:latin typeface="Constantia" panose="02030602050306030303" pitchFamily="18" charset="0"/>
              </a:rPr>
              <a:t>	</a:t>
            </a:r>
            <a:r>
              <a:rPr lang="en-IN" dirty="0" smtClean="0">
                <a:latin typeface="Constantia" panose="02030602050306030303" pitchFamily="18" charset="0"/>
              </a:rPr>
              <a:t>//</a:t>
            </a:r>
            <a:r>
              <a:rPr lang="en-IN" dirty="0">
                <a:latin typeface="Constantia" panose="02030602050306030303" pitchFamily="18" charset="0"/>
              </a:rPr>
              <a:t>Protected code </a:t>
            </a:r>
          </a:p>
          <a:p>
            <a:r>
              <a:rPr lang="en-IN" dirty="0">
                <a:latin typeface="Constantia" panose="02030602050306030303" pitchFamily="18" charset="0"/>
              </a:rPr>
              <a:t>}catch(ExceptionType1 e1</a:t>
            </a:r>
            <a:r>
              <a:rPr lang="en-IN" dirty="0" smtClean="0">
                <a:latin typeface="Constantia" panose="02030602050306030303" pitchFamily="18" charset="0"/>
              </a:rPr>
              <a:t>) { </a:t>
            </a:r>
            <a:endParaRPr lang="en-IN" dirty="0">
              <a:latin typeface="Constantia" panose="02030602050306030303" pitchFamily="18" charset="0"/>
            </a:endParaRPr>
          </a:p>
          <a:p>
            <a:pPr>
              <a:tabLst>
                <a:tab pos="363538" algn="l"/>
              </a:tabLst>
            </a:pPr>
            <a:r>
              <a:rPr lang="en-IN" dirty="0" smtClean="0">
                <a:latin typeface="Constantia" panose="02030602050306030303" pitchFamily="18" charset="0"/>
              </a:rPr>
              <a:t>	//</a:t>
            </a:r>
            <a:r>
              <a:rPr lang="en-IN" dirty="0">
                <a:latin typeface="Constantia" panose="02030602050306030303" pitchFamily="18" charset="0"/>
              </a:rPr>
              <a:t>Catch block </a:t>
            </a:r>
            <a:r>
              <a:rPr lang="en-IN" dirty="0" smtClean="0">
                <a:latin typeface="Constantia" panose="02030602050306030303" pitchFamily="18" charset="0"/>
              </a:rPr>
              <a:t>1</a:t>
            </a:r>
            <a:endParaRPr lang="en-IN" dirty="0">
              <a:latin typeface="Constantia" panose="02030602050306030303" pitchFamily="18" charset="0"/>
            </a:endParaRPr>
          </a:p>
          <a:p>
            <a:r>
              <a:rPr lang="en-IN" dirty="0">
                <a:latin typeface="Constantia" panose="02030602050306030303" pitchFamily="18" charset="0"/>
              </a:rPr>
              <a:t>}catch(ExceptionType2 e2) </a:t>
            </a:r>
            <a:r>
              <a:rPr lang="en-IN" dirty="0" smtClean="0">
                <a:latin typeface="Constantia" panose="02030602050306030303" pitchFamily="18" charset="0"/>
              </a:rPr>
              <a:t>{ </a:t>
            </a:r>
            <a:endParaRPr lang="en-IN" dirty="0">
              <a:latin typeface="Constantia" panose="02030602050306030303" pitchFamily="18" charset="0"/>
            </a:endParaRPr>
          </a:p>
          <a:p>
            <a:pPr defTabSz="268288"/>
            <a:r>
              <a:rPr lang="en-IN" dirty="0" smtClean="0">
                <a:latin typeface="Constantia" panose="02030602050306030303" pitchFamily="18" charset="0"/>
              </a:rPr>
              <a:t>	//</a:t>
            </a:r>
            <a:r>
              <a:rPr lang="en-IN" dirty="0">
                <a:latin typeface="Constantia" panose="02030602050306030303" pitchFamily="18" charset="0"/>
              </a:rPr>
              <a:t>Catch block </a:t>
            </a:r>
            <a:r>
              <a:rPr lang="en-IN" dirty="0" smtClean="0">
                <a:latin typeface="Constantia" panose="02030602050306030303" pitchFamily="18" charset="0"/>
              </a:rPr>
              <a:t> 2</a:t>
            </a:r>
            <a:endParaRPr lang="en-IN" dirty="0">
              <a:latin typeface="Constantia" panose="02030602050306030303" pitchFamily="18" charset="0"/>
            </a:endParaRPr>
          </a:p>
          <a:p>
            <a:r>
              <a:rPr lang="en-IN" dirty="0">
                <a:latin typeface="Constantia" panose="02030602050306030303" pitchFamily="18" charset="0"/>
              </a:rPr>
              <a:t>}catch(ExceptionType3 e3</a:t>
            </a:r>
            <a:r>
              <a:rPr lang="en-IN" dirty="0" smtClean="0">
                <a:latin typeface="Constantia" panose="02030602050306030303" pitchFamily="18" charset="0"/>
              </a:rPr>
              <a:t>) { </a:t>
            </a:r>
            <a:endParaRPr lang="en-IN" dirty="0">
              <a:latin typeface="Constantia" panose="02030602050306030303" pitchFamily="18" charset="0"/>
            </a:endParaRPr>
          </a:p>
          <a:p>
            <a:pPr defTabSz="268288"/>
            <a:r>
              <a:rPr lang="en-IN" dirty="0" smtClean="0">
                <a:latin typeface="Constantia" panose="02030602050306030303" pitchFamily="18" charset="0"/>
              </a:rPr>
              <a:t>	//</a:t>
            </a:r>
            <a:r>
              <a:rPr lang="en-IN" dirty="0">
                <a:latin typeface="Constantia" panose="02030602050306030303" pitchFamily="18" charset="0"/>
              </a:rPr>
              <a:t>Catch block 3</a:t>
            </a:r>
          </a:p>
          <a:p>
            <a:r>
              <a:rPr lang="en-IN" dirty="0">
                <a:latin typeface="Constantia" panose="02030602050306030303" pitchFamily="18" charset="0"/>
              </a:rPr>
              <a:t>} </a:t>
            </a:r>
          </a:p>
        </p:txBody>
      </p:sp>
      <p:sp>
        <p:nvSpPr>
          <p:cNvPr id="9" name="Rectangle 8"/>
          <p:cNvSpPr/>
          <p:nvPr/>
        </p:nvSpPr>
        <p:spPr>
          <a:xfrm>
            <a:off x="5217460" y="2460770"/>
            <a:ext cx="6763868" cy="3631763"/>
          </a:xfrm>
          <a:prstGeom prst="rect">
            <a:avLst/>
          </a:prstGeom>
          <a:ln w="28575">
            <a:solidFill>
              <a:schemeClr val="tx1"/>
            </a:solidFill>
          </a:ln>
        </p:spPr>
        <p:txBody>
          <a:bodyPr wrap="square">
            <a:spAutoFit/>
          </a:bodyPr>
          <a:lstStyle/>
          <a:p>
            <a:pPr marL="285750" indent="-285750" algn="just">
              <a:spcBef>
                <a:spcPts val="600"/>
              </a:spcBef>
              <a:buFont typeface="Wingdings" pitchFamily="2" charset="2"/>
              <a:buChar char="Ø"/>
            </a:pPr>
            <a:r>
              <a:rPr lang="en-IN" sz="2200" dirty="0" smtClean="0">
                <a:latin typeface="Constantia" panose="02030602050306030303" pitchFamily="18" charset="0"/>
              </a:rPr>
              <a:t>This example demonstrates </a:t>
            </a:r>
            <a:r>
              <a:rPr lang="en-IN" sz="2200" dirty="0">
                <a:latin typeface="Constantia" panose="02030602050306030303" pitchFamily="18" charset="0"/>
              </a:rPr>
              <a:t>three catch blocks, but </a:t>
            </a:r>
            <a:r>
              <a:rPr lang="en-IN" sz="2200" dirty="0" smtClean="0">
                <a:latin typeface="Constantia" panose="02030602050306030303" pitchFamily="18" charset="0"/>
              </a:rPr>
              <a:t>can </a:t>
            </a:r>
            <a:r>
              <a:rPr lang="en-IN" sz="2200" dirty="0">
                <a:latin typeface="Constantia" panose="02030602050306030303" pitchFamily="18" charset="0"/>
              </a:rPr>
              <a:t>have any number of them after a single try. </a:t>
            </a:r>
            <a:endParaRPr lang="en-IN" sz="2200" dirty="0" smtClean="0">
              <a:latin typeface="Constantia" panose="02030602050306030303" pitchFamily="18" charset="0"/>
            </a:endParaRPr>
          </a:p>
          <a:p>
            <a:pPr marL="285750" indent="-285750" algn="just">
              <a:spcBef>
                <a:spcPts val="600"/>
              </a:spcBef>
              <a:buFont typeface="Wingdings" pitchFamily="2" charset="2"/>
              <a:buChar char="Ø"/>
            </a:pPr>
            <a:r>
              <a:rPr lang="en-IN" sz="2200" dirty="0" smtClean="0">
                <a:latin typeface="Constantia" panose="02030602050306030303" pitchFamily="18" charset="0"/>
              </a:rPr>
              <a:t>If </a:t>
            </a:r>
            <a:r>
              <a:rPr lang="en-IN" sz="2200" dirty="0">
                <a:latin typeface="Constantia" panose="02030602050306030303" pitchFamily="18" charset="0"/>
              </a:rPr>
              <a:t>an exception occurs in the protected code, the exception is thrown to the first catch block in the list. </a:t>
            </a:r>
            <a:endParaRPr lang="en-IN" sz="2200" dirty="0" smtClean="0">
              <a:latin typeface="Constantia" panose="02030602050306030303" pitchFamily="18" charset="0"/>
            </a:endParaRPr>
          </a:p>
          <a:p>
            <a:pPr marL="285750" indent="-285750" algn="just">
              <a:spcBef>
                <a:spcPts val="600"/>
              </a:spcBef>
              <a:buFont typeface="Wingdings" pitchFamily="2" charset="2"/>
              <a:buChar char="Ø"/>
            </a:pPr>
            <a:r>
              <a:rPr lang="en-IN" sz="2200" dirty="0" smtClean="0">
                <a:latin typeface="Constantia" panose="02030602050306030303" pitchFamily="18" charset="0"/>
              </a:rPr>
              <a:t>If </a:t>
            </a:r>
            <a:r>
              <a:rPr lang="en-IN" sz="2200" dirty="0">
                <a:latin typeface="Constantia" panose="02030602050306030303" pitchFamily="18" charset="0"/>
              </a:rPr>
              <a:t>the data type of the exception thrown matches ExceptionType1, it gets caught there. If not, the exception passes down to the second catch statement. This continues until the exception either is caught or falls through all catches </a:t>
            </a:r>
          </a:p>
        </p:txBody>
      </p:sp>
    </p:spTree>
    <p:extLst>
      <p:ext uri="{BB962C8B-B14F-4D97-AF65-F5344CB8AC3E}">
        <p14:creationId xmlns:p14="http://schemas.microsoft.com/office/powerpoint/2010/main" val="29521708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 finally  block</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17</a:t>
            </a:fld>
            <a:endParaRPr lang="en-IN"/>
          </a:p>
        </p:txBody>
      </p:sp>
      <p:sp>
        <p:nvSpPr>
          <p:cNvPr id="7" name="Rectangle 6"/>
          <p:cNvSpPr/>
          <p:nvPr/>
        </p:nvSpPr>
        <p:spPr>
          <a:xfrm>
            <a:off x="1008529" y="1521784"/>
            <a:ext cx="6118411" cy="4093428"/>
          </a:xfrm>
          <a:prstGeom prst="rect">
            <a:avLst/>
          </a:prstGeom>
        </p:spPr>
        <p:txBody>
          <a:bodyPr wrap="square">
            <a:spAutoFit/>
          </a:bodyPr>
          <a:lstStyle/>
          <a:p>
            <a:pPr marL="342900" indent="-342900" algn="just">
              <a:spcAft>
                <a:spcPts val="1200"/>
              </a:spcAft>
              <a:buFont typeface="Wingdings" panose="05000000000000000000" pitchFamily="2" charset="2"/>
              <a:buChar char="Ø"/>
            </a:pPr>
            <a:r>
              <a:rPr lang="en-US" sz="2400" dirty="0">
                <a:solidFill>
                  <a:prstClr val="black"/>
                </a:solidFill>
                <a:latin typeface="Constantia"/>
              </a:rPr>
              <a:t>The finally block follows a try block or a catch block. A finally block of code always executes, irrespective of occurrence of an Exception. </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Using a finally block allows you to run any cleanup-type statements that you want to execute, no matter what happens in the protected code. </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A finally block appears at the end of the catch blocks and has the </a:t>
            </a:r>
            <a:r>
              <a:rPr lang="en-US" sz="2400" dirty="0" smtClean="0">
                <a:solidFill>
                  <a:prstClr val="black"/>
                </a:solidFill>
                <a:latin typeface="Constantia"/>
              </a:rPr>
              <a:t>syntax </a:t>
            </a:r>
            <a:r>
              <a:rPr lang="en-US" sz="2400" dirty="0" smtClean="0">
                <a:solidFill>
                  <a:prstClr val="black"/>
                </a:solidFill>
                <a:latin typeface="Constantia"/>
                <a:sym typeface="Wingdings" panose="05000000000000000000" pitchFamily="2" charset="2"/>
              </a:rPr>
              <a:t></a:t>
            </a:r>
            <a:r>
              <a:rPr lang="en-US" sz="2400" dirty="0" smtClean="0">
                <a:solidFill>
                  <a:prstClr val="black"/>
                </a:solidFill>
                <a:latin typeface="Constantia"/>
              </a:rPr>
              <a:t> </a:t>
            </a:r>
            <a:endParaRPr lang="en-US" sz="2400" dirty="0">
              <a:solidFill>
                <a:prstClr val="black"/>
              </a:solidFill>
              <a:latin typeface="Constantia"/>
            </a:endParaRPr>
          </a:p>
        </p:txBody>
      </p:sp>
      <p:sp>
        <p:nvSpPr>
          <p:cNvPr id="9" name="Rectangle 8"/>
          <p:cNvSpPr/>
          <p:nvPr/>
        </p:nvSpPr>
        <p:spPr>
          <a:xfrm>
            <a:off x="8127724" y="1750384"/>
            <a:ext cx="3853604" cy="3416320"/>
          </a:xfrm>
          <a:prstGeom prst="rect">
            <a:avLst/>
          </a:prstGeom>
          <a:ln w="28575">
            <a:solidFill>
              <a:schemeClr val="tx1"/>
            </a:solidFill>
          </a:ln>
        </p:spPr>
        <p:txBody>
          <a:bodyPr wrap="square">
            <a:spAutoFit/>
          </a:bodyPr>
          <a:lstStyle/>
          <a:p>
            <a:r>
              <a:rPr lang="en-IN" dirty="0">
                <a:latin typeface="Constantia" panose="02030602050306030303" pitchFamily="18" charset="0"/>
              </a:rPr>
              <a:t>try </a:t>
            </a:r>
          </a:p>
          <a:p>
            <a:r>
              <a:rPr lang="en-IN" dirty="0">
                <a:latin typeface="Constantia" panose="02030602050306030303" pitchFamily="18" charset="0"/>
              </a:rPr>
              <a:t>{ </a:t>
            </a:r>
          </a:p>
          <a:p>
            <a:pPr defTabSz="363538"/>
            <a:r>
              <a:rPr lang="en-IN" dirty="0">
                <a:latin typeface="Constantia" panose="02030602050306030303" pitchFamily="18" charset="0"/>
              </a:rPr>
              <a:t>	</a:t>
            </a:r>
            <a:r>
              <a:rPr lang="en-IN" dirty="0" smtClean="0">
                <a:latin typeface="Constantia" panose="02030602050306030303" pitchFamily="18" charset="0"/>
              </a:rPr>
              <a:t>//</a:t>
            </a:r>
            <a:r>
              <a:rPr lang="en-IN" dirty="0">
                <a:latin typeface="Constantia" panose="02030602050306030303" pitchFamily="18" charset="0"/>
              </a:rPr>
              <a:t>Protected code </a:t>
            </a:r>
          </a:p>
          <a:p>
            <a:r>
              <a:rPr lang="en-IN" dirty="0">
                <a:latin typeface="Constantia" panose="02030602050306030303" pitchFamily="18" charset="0"/>
              </a:rPr>
              <a:t>}catch(ExceptionType1 e1</a:t>
            </a:r>
            <a:r>
              <a:rPr lang="en-IN" dirty="0" smtClean="0">
                <a:latin typeface="Constantia" panose="02030602050306030303" pitchFamily="18" charset="0"/>
              </a:rPr>
              <a:t>) { </a:t>
            </a:r>
            <a:endParaRPr lang="en-IN" dirty="0">
              <a:latin typeface="Constantia" panose="02030602050306030303" pitchFamily="18" charset="0"/>
            </a:endParaRPr>
          </a:p>
          <a:p>
            <a:pPr>
              <a:tabLst>
                <a:tab pos="363538" algn="l"/>
              </a:tabLst>
            </a:pPr>
            <a:r>
              <a:rPr lang="en-IN" dirty="0" smtClean="0">
                <a:latin typeface="Constantia" panose="02030602050306030303" pitchFamily="18" charset="0"/>
              </a:rPr>
              <a:t>	//</a:t>
            </a:r>
            <a:r>
              <a:rPr lang="en-IN" dirty="0">
                <a:latin typeface="Constantia" panose="02030602050306030303" pitchFamily="18" charset="0"/>
              </a:rPr>
              <a:t>Catch block </a:t>
            </a:r>
            <a:r>
              <a:rPr lang="en-IN" dirty="0" smtClean="0">
                <a:latin typeface="Constantia" panose="02030602050306030303" pitchFamily="18" charset="0"/>
              </a:rPr>
              <a:t>1</a:t>
            </a:r>
            <a:endParaRPr lang="en-IN" dirty="0">
              <a:latin typeface="Constantia" panose="02030602050306030303" pitchFamily="18" charset="0"/>
            </a:endParaRPr>
          </a:p>
          <a:p>
            <a:r>
              <a:rPr lang="en-IN" dirty="0">
                <a:latin typeface="Constantia" panose="02030602050306030303" pitchFamily="18" charset="0"/>
              </a:rPr>
              <a:t>}catch(ExceptionType2 e2) </a:t>
            </a:r>
            <a:r>
              <a:rPr lang="en-IN" dirty="0" smtClean="0">
                <a:latin typeface="Constantia" panose="02030602050306030303" pitchFamily="18" charset="0"/>
              </a:rPr>
              <a:t>{ </a:t>
            </a:r>
            <a:endParaRPr lang="en-IN" dirty="0">
              <a:latin typeface="Constantia" panose="02030602050306030303" pitchFamily="18" charset="0"/>
            </a:endParaRPr>
          </a:p>
          <a:p>
            <a:pPr defTabSz="268288"/>
            <a:r>
              <a:rPr lang="en-IN" dirty="0" smtClean="0">
                <a:latin typeface="Constantia" panose="02030602050306030303" pitchFamily="18" charset="0"/>
              </a:rPr>
              <a:t>	//</a:t>
            </a:r>
            <a:r>
              <a:rPr lang="en-IN" dirty="0">
                <a:latin typeface="Constantia" panose="02030602050306030303" pitchFamily="18" charset="0"/>
              </a:rPr>
              <a:t>Catch block </a:t>
            </a:r>
            <a:r>
              <a:rPr lang="en-IN" dirty="0" smtClean="0">
                <a:latin typeface="Constantia" panose="02030602050306030303" pitchFamily="18" charset="0"/>
              </a:rPr>
              <a:t> 2</a:t>
            </a:r>
            <a:endParaRPr lang="en-IN" dirty="0">
              <a:latin typeface="Constantia" panose="02030602050306030303" pitchFamily="18" charset="0"/>
            </a:endParaRPr>
          </a:p>
          <a:p>
            <a:r>
              <a:rPr lang="en-IN" dirty="0">
                <a:latin typeface="Constantia" panose="02030602050306030303" pitchFamily="18" charset="0"/>
              </a:rPr>
              <a:t>}catch(ExceptionType3 e3</a:t>
            </a:r>
            <a:r>
              <a:rPr lang="en-IN" dirty="0" smtClean="0">
                <a:latin typeface="Constantia" panose="02030602050306030303" pitchFamily="18" charset="0"/>
              </a:rPr>
              <a:t>) { </a:t>
            </a:r>
            <a:endParaRPr lang="en-IN" dirty="0">
              <a:latin typeface="Constantia" panose="02030602050306030303" pitchFamily="18" charset="0"/>
            </a:endParaRPr>
          </a:p>
          <a:p>
            <a:pPr defTabSz="268288"/>
            <a:r>
              <a:rPr lang="en-IN" dirty="0" smtClean="0">
                <a:latin typeface="Constantia" panose="02030602050306030303" pitchFamily="18" charset="0"/>
              </a:rPr>
              <a:t>	//</a:t>
            </a:r>
            <a:r>
              <a:rPr lang="en-IN" dirty="0">
                <a:latin typeface="Constantia" panose="02030602050306030303" pitchFamily="18" charset="0"/>
              </a:rPr>
              <a:t>Catch block 3</a:t>
            </a:r>
          </a:p>
          <a:p>
            <a:r>
              <a:rPr lang="en-IN" dirty="0">
                <a:latin typeface="Constantia" panose="02030602050306030303" pitchFamily="18" charset="0"/>
              </a:rPr>
              <a:t>} </a:t>
            </a:r>
            <a:r>
              <a:rPr lang="en-IN" dirty="0" smtClean="0">
                <a:latin typeface="Constantia" panose="02030602050306030303" pitchFamily="18" charset="0"/>
              </a:rPr>
              <a:t>finally {</a:t>
            </a:r>
          </a:p>
          <a:p>
            <a:r>
              <a:rPr lang="en-IN" dirty="0">
                <a:latin typeface="Constantia" panose="02030602050306030303" pitchFamily="18" charset="0"/>
              </a:rPr>
              <a:t> </a:t>
            </a:r>
            <a:r>
              <a:rPr lang="en-IN" dirty="0" smtClean="0">
                <a:latin typeface="Constantia" panose="02030602050306030303" pitchFamily="18" charset="0"/>
              </a:rPr>
              <a:t>   // always the finally block executes </a:t>
            </a:r>
          </a:p>
          <a:p>
            <a:r>
              <a:rPr lang="en-IN" dirty="0">
                <a:latin typeface="Constantia" panose="02030602050306030303" pitchFamily="18" charset="0"/>
              </a:rPr>
              <a:t>}</a:t>
            </a:r>
          </a:p>
        </p:txBody>
      </p:sp>
    </p:spTree>
    <p:extLst>
      <p:ext uri="{BB962C8B-B14F-4D97-AF65-F5344CB8AC3E}">
        <p14:creationId xmlns:p14="http://schemas.microsoft.com/office/powerpoint/2010/main" val="6708881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9DE6EB8-52AB-45EA-A660-3E1EBFA72987}" type="slidenum">
              <a:rPr lang="en-US" smtClean="0"/>
              <a:t>18</a:t>
            </a:fld>
            <a:endParaRPr lang="en-US"/>
          </a:p>
        </p:txBody>
      </p:sp>
      <p:sp>
        <p:nvSpPr>
          <p:cNvPr id="3" name="Text Box 13"/>
          <p:cNvSpPr txBox="1">
            <a:spLocks noChangeArrowheads="1"/>
          </p:cNvSpPr>
          <p:nvPr/>
        </p:nvSpPr>
        <p:spPr bwMode="auto">
          <a:xfrm>
            <a:off x="1631504" y="219072"/>
            <a:ext cx="8712968"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omic Sans MS" pitchFamily="66" charset="0"/>
              </a:defRPr>
            </a:lvl1pPr>
            <a:lvl2pPr marL="742950" indent="-285750">
              <a:defRPr>
                <a:solidFill>
                  <a:schemeClr val="tx1"/>
                </a:solidFill>
                <a:latin typeface="Comic Sans MS" pitchFamily="66" charset="0"/>
              </a:defRPr>
            </a:lvl2pPr>
            <a:lvl3pPr marL="1143000" indent="-228600">
              <a:defRPr>
                <a:solidFill>
                  <a:schemeClr val="tx1"/>
                </a:solidFill>
                <a:latin typeface="Comic Sans MS" pitchFamily="66" charset="0"/>
              </a:defRPr>
            </a:lvl3pPr>
            <a:lvl4pPr marL="1600200" indent="-228600">
              <a:defRPr>
                <a:solidFill>
                  <a:schemeClr val="tx1"/>
                </a:solidFill>
                <a:latin typeface="Comic Sans MS" pitchFamily="66" charset="0"/>
              </a:defRPr>
            </a:lvl4pPr>
            <a:lvl5pPr marL="2057400" indent="-228600">
              <a:defRPr>
                <a:solidFill>
                  <a:schemeClr val="tx1"/>
                </a:solidFill>
                <a:latin typeface="Comic Sans MS" pitchFamily="66" charset="0"/>
              </a:defRPr>
            </a:lvl5pPr>
            <a:lvl6pPr marL="2514600" indent="-228600" eaLnBrk="0" fontAlgn="base" hangingPunct="0">
              <a:spcBef>
                <a:spcPct val="0"/>
              </a:spcBef>
              <a:spcAft>
                <a:spcPct val="0"/>
              </a:spcAft>
              <a:defRPr>
                <a:solidFill>
                  <a:schemeClr val="tx1"/>
                </a:solidFill>
                <a:latin typeface="Comic Sans MS" pitchFamily="66" charset="0"/>
              </a:defRPr>
            </a:lvl6pPr>
            <a:lvl7pPr marL="2971800" indent="-228600" eaLnBrk="0" fontAlgn="base" hangingPunct="0">
              <a:spcBef>
                <a:spcPct val="0"/>
              </a:spcBef>
              <a:spcAft>
                <a:spcPct val="0"/>
              </a:spcAft>
              <a:defRPr>
                <a:solidFill>
                  <a:schemeClr val="tx1"/>
                </a:solidFill>
                <a:latin typeface="Comic Sans MS" pitchFamily="66" charset="0"/>
              </a:defRPr>
            </a:lvl7pPr>
            <a:lvl8pPr marL="3429000" indent="-228600" eaLnBrk="0" fontAlgn="base" hangingPunct="0">
              <a:spcBef>
                <a:spcPct val="0"/>
              </a:spcBef>
              <a:spcAft>
                <a:spcPct val="0"/>
              </a:spcAft>
              <a:defRPr>
                <a:solidFill>
                  <a:schemeClr val="tx1"/>
                </a:solidFill>
                <a:latin typeface="Comic Sans MS" pitchFamily="66" charset="0"/>
              </a:defRPr>
            </a:lvl8pPr>
            <a:lvl9pPr marL="3886200" indent="-228600" eaLnBrk="0" fontAlgn="base" hangingPunct="0">
              <a:spcBef>
                <a:spcPct val="0"/>
              </a:spcBef>
              <a:spcAft>
                <a:spcPct val="0"/>
              </a:spcAft>
              <a:defRPr>
                <a:solidFill>
                  <a:schemeClr val="tx1"/>
                </a:solidFill>
                <a:latin typeface="Comic Sans MS" pitchFamily="66" charset="0"/>
              </a:defRPr>
            </a:lvl9pPr>
          </a:lstStyle>
          <a:p>
            <a:pPr algn="ctr" eaLnBrk="1" hangingPunct="1">
              <a:spcBef>
                <a:spcPct val="50000"/>
              </a:spcBef>
            </a:pPr>
            <a:r>
              <a:rPr lang="en-US" sz="3200" b="1" dirty="0">
                <a:solidFill>
                  <a:srgbClr val="0000FF"/>
                </a:solidFill>
                <a:latin typeface="Constantia"/>
              </a:rPr>
              <a:t>Finally Example</a:t>
            </a:r>
          </a:p>
        </p:txBody>
      </p:sp>
      <p:sp>
        <p:nvSpPr>
          <p:cNvPr id="7" name="Rectangle 6"/>
          <p:cNvSpPr/>
          <p:nvPr/>
        </p:nvSpPr>
        <p:spPr>
          <a:xfrm>
            <a:off x="1631504" y="990925"/>
            <a:ext cx="8041232" cy="3693319"/>
          </a:xfrm>
          <a:prstGeom prst="rect">
            <a:avLst/>
          </a:prstGeom>
          <a:ln w="28575">
            <a:solidFill>
              <a:schemeClr val="tx1"/>
            </a:solidFill>
          </a:ln>
        </p:spPr>
        <p:txBody>
          <a:bodyPr wrap="square">
            <a:spAutoFit/>
          </a:bodyPr>
          <a:lstStyle/>
          <a:p>
            <a:r>
              <a:rPr lang="en-IN" dirty="0">
                <a:latin typeface="Constantia" panose="02030602050306030303" pitchFamily="18" charset="0"/>
              </a:rPr>
              <a:t>public class </a:t>
            </a:r>
            <a:r>
              <a:rPr lang="en-IN" dirty="0" err="1" smtClean="0">
                <a:latin typeface="Constantia" panose="02030602050306030303" pitchFamily="18" charset="0"/>
              </a:rPr>
              <a:t>ExcepTest</a:t>
            </a:r>
            <a:r>
              <a:rPr lang="en-IN" dirty="0" smtClean="0">
                <a:latin typeface="Constantia" panose="02030602050306030303" pitchFamily="18" charset="0"/>
              </a:rPr>
              <a:t> { </a:t>
            </a:r>
            <a:endParaRPr lang="en-IN" dirty="0">
              <a:latin typeface="Constantia" panose="02030602050306030303" pitchFamily="18" charset="0"/>
            </a:endParaRPr>
          </a:p>
          <a:p>
            <a:r>
              <a:rPr lang="en-IN" dirty="0" smtClean="0">
                <a:latin typeface="Constantia" panose="02030602050306030303" pitchFamily="18" charset="0"/>
              </a:rPr>
              <a:t>   public </a:t>
            </a:r>
            <a:r>
              <a:rPr lang="en-IN" dirty="0">
                <a:latin typeface="Constantia" panose="02030602050306030303" pitchFamily="18" charset="0"/>
              </a:rPr>
              <a:t>static void main(String </a:t>
            </a:r>
            <a:r>
              <a:rPr lang="en-IN" dirty="0" err="1">
                <a:latin typeface="Constantia" panose="02030602050306030303" pitchFamily="18" charset="0"/>
              </a:rPr>
              <a:t>args</a:t>
            </a:r>
            <a:r>
              <a:rPr lang="en-IN" dirty="0" smtClean="0">
                <a:latin typeface="Constantia" panose="02030602050306030303" pitchFamily="18" charset="0"/>
              </a:rPr>
              <a:t>[]) { </a:t>
            </a:r>
            <a:endParaRPr lang="en-IN" dirty="0">
              <a:latin typeface="Constantia" panose="02030602050306030303" pitchFamily="18" charset="0"/>
            </a:endParaRPr>
          </a:p>
          <a:p>
            <a:r>
              <a:rPr lang="en-IN" dirty="0" smtClean="0">
                <a:latin typeface="Constantia" panose="02030602050306030303" pitchFamily="18" charset="0"/>
              </a:rPr>
              <a:t>     </a:t>
            </a:r>
            <a:r>
              <a:rPr lang="en-IN" dirty="0" err="1" smtClean="0">
                <a:latin typeface="Constantia" panose="02030602050306030303" pitchFamily="18" charset="0"/>
              </a:rPr>
              <a:t>int</a:t>
            </a:r>
            <a:r>
              <a:rPr lang="en-IN" dirty="0" smtClean="0">
                <a:latin typeface="Constantia" panose="02030602050306030303" pitchFamily="18" charset="0"/>
              </a:rPr>
              <a:t> </a:t>
            </a:r>
            <a:r>
              <a:rPr lang="en-IN" dirty="0">
                <a:latin typeface="Constantia" panose="02030602050306030303" pitchFamily="18" charset="0"/>
              </a:rPr>
              <a:t>a[] = new </a:t>
            </a:r>
            <a:r>
              <a:rPr lang="en-IN" dirty="0" err="1">
                <a:latin typeface="Constantia" panose="02030602050306030303" pitchFamily="18" charset="0"/>
              </a:rPr>
              <a:t>int</a:t>
            </a:r>
            <a:r>
              <a:rPr lang="en-IN" dirty="0">
                <a:latin typeface="Constantia" panose="02030602050306030303" pitchFamily="18" charset="0"/>
              </a:rPr>
              <a:t>[2]; </a:t>
            </a:r>
          </a:p>
          <a:p>
            <a:r>
              <a:rPr lang="en-IN" dirty="0" smtClean="0">
                <a:latin typeface="Constantia" panose="02030602050306030303" pitchFamily="18" charset="0"/>
              </a:rPr>
              <a:t>     try { </a:t>
            </a:r>
            <a:endParaRPr lang="en-IN" dirty="0">
              <a:latin typeface="Constantia" panose="02030602050306030303" pitchFamily="18" charset="0"/>
            </a:endParaRPr>
          </a:p>
          <a:p>
            <a:r>
              <a:rPr lang="en-IN" dirty="0" smtClean="0">
                <a:latin typeface="Constantia" panose="02030602050306030303" pitchFamily="18" charset="0"/>
              </a:rPr>
              <a:t>      </a:t>
            </a:r>
            <a:r>
              <a:rPr lang="en-IN" dirty="0" err="1" smtClean="0">
                <a:latin typeface="Constantia" panose="02030602050306030303" pitchFamily="18" charset="0"/>
              </a:rPr>
              <a:t>System.out.println</a:t>
            </a:r>
            <a:r>
              <a:rPr lang="en-IN" dirty="0">
                <a:latin typeface="Constantia" panose="02030602050306030303" pitchFamily="18" charset="0"/>
              </a:rPr>
              <a:t>("Access element three :" + a[3]); </a:t>
            </a:r>
          </a:p>
          <a:p>
            <a:r>
              <a:rPr lang="en-IN" dirty="0" smtClean="0">
                <a:latin typeface="Constantia" panose="02030602050306030303" pitchFamily="18" charset="0"/>
              </a:rPr>
              <a:t>     } catch(</a:t>
            </a:r>
            <a:r>
              <a:rPr lang="en-IN" dirty="0" err="1" smtClean="0">
                <a:latin typeface="Constantia" panose="02030602050306030303" pitchFamily="18" charset="0"/>
              </a:rPr>
              <a:t>ArrayIndexOutOfBoundsException</a:t>
            </a:r>
            <a:r>
              <a:rPr lang="en-IN" dirty="0" smtClean="0">
                <a:latin typeface="Constantia" panose="02030602050306030303" pitchFamily="18" charset="0"/>
              </a:rPr>
              <a:t> </a:t>
            </a:r>
            <a:r>
              <a:rPr lang="en-IN" dirty="0">
                <a:latin typeface="Constantia" panose="02030602050306030303" pitchFamily="18" charset="0"/>
              </a:rPr>
              <a:t>e</a:t>
            </a:r>
            <a:r>
              <a:rPr lang="en-IN" dirty="0" smtClean="0">
                <a:latin typeface="Constantia" panose="02030602050306030303" pitchFamily="18" charset="0"/>
              </a:rPr>
              <a:t>) { </a:t>
            </a:r>
            <a:endParaRPr lang="en-IN" dirty="0">
              <a:latin typeface="Constantia" panose="02030602050306030303" pitchFamily="18" charset="0"/>
            </a:endParaRPr>
          </a:p>
          <a:p>
            <a:r>
              <a:rPr lang="en-IN" dirty="0" smtClean="0">
                <a:latin typeface="Constantia" panose="02030602050306030303" pitchFamily="18" charset="0"/>
              </a:rPr>
              <a:t>        </a:t>
            </a:r>
            <a:r>
              <a:rPr lang="en-IN" dirty="0" err="1" smtClean="0">
                <a:latin typeface="Constantia" panose="02030602050306030303" pitchFamily="18" charset="0"/>
              </a:rPr>
              <a:t>System.out.println</a:t>
            </a:r>
            <a:r>
              <a:rPr lang="en-IN" dirty="0">
                <a:latin typeface="Constantia" panose="02030602050306030303" pitchFamily="18" charset="0"/>
              </a:rPr>
              <a:t>("Exception thrown :" + e); </a:t>
            </a:r>
            <a:r>
              <a:rPr lang="en-IN" dirty="0" smtClean="0">
                <a:latin typeface="Constantia" panose="02030602050306030303" pitchFamily="18" charset="0"/>
              </a:rPr>
              <a:t> </a:t>
            </a:r>
            <a:endParaRPr lang="en-IN" dirty="0">
              <a:latin typeface="Constantia" panose="02030602050306030303" pitchFamily="18" charset="0"/>
            </a:endParaRPr>
          </a:p>
          <a:p>
            <a:r>
              <a:rPr lang="en-IN" dirty="0" smtClean="0">
                <a:latin typeface="Constantia" panose="02030602050306030303" pitchFamily="18" charset="0"/>
              </a:rPr>
              <a:t>     } finally { </a:t>
            </a:r>
            <a:endParaRPr lang="en-IN" dirty="0">
              <a:latin typeface="Constantia" panose="02030602050306030303" pitchFamily="18" charset="0"/>
            </a:endParaRPr>
          </a:p>
          <a:p>
            <a:r>
              <a:rPr lang="en-IN" dirty="0" smtClean="0">
                <a:latin typeface="Constantia" panose="02030602050306030303" pitchFamily="18" charset="0"/>
              </a:rPr>
              <a:t>        a[0</a:t>
            </a:r>
            <a:r>
              <a:rPr lang="en-IN" dirty="0">
                <a:latin typeface="Constantia" panose="02030602050306030303" pitchFamily="18" charset="0"/>
              </a:rPr>
              <a:t>] = 6; </a:t>
            </a:r>
          </a:p>
          <a:p>
            <a:r>
              <a:rPr lang="en-IN" dirty="0" smtClean="0">
                <a:latin typeface="Constantia" panose="02030602050306030303" pitchFamily="18" charset="0"/>
              </a:rPr>
              <a:t>       </a:t>
            </a:r>
            <a:r>
              <a:rPr lang="en-IN" dirty="0" err="1" smtClean="0">
                <a:latin typeface="Constantia" panose="02030602050306030303" pitchFamily="18" charset="0"/>
              </a:rPr>
              <a:t>System.out.println</a:t>
            </a:r>
            <a:r>
              <a:rPr lang="en-IN" dirty="0">
                <a:latin typeface="Constantia" panose="02030602050306030303" pitchFamily="18" charset="0"/>
              </a:rPr>
              <a:t>("First element value: " +a[0]); </a:t>
            </a:r>
          </a:p>
          <a:p>
            <a:r>
              <a:rPr lang="en-IN" dirty="0" smtClean="0">
                <a:latin typeface="Constantia" panose="02030602050306030303" pitchFamily="18" charset="0"/>
              </a:rPr>
              <a:t>       </a:t>
            </a:r>
            <a:r>
              <a:rPr lang="en-IN" dirty="0" err="1" smtClean="0">
                <a:latin typeface="Constantia" panose="02030602050306030303" pitchFamily="18" charset="0"/>
              </a:rPr>
              <a:t>System.out.println</a:t>
            </a:r>
            <a:r>
              <a:rPr lang="en-IN" dirty="0">
                <a:latin typeface="Constantia" panose="02030602050306030303" pitchFamily="18" charset="0"/>
              </a:rPr>
              <a:t>("The finally statement is executed"); </a:t>
            </a:r>
            <a:r>
              <a:rPr lang="en-IN" dirty="0" smtClean="0">
                <a:latin typeface="Constantia" panose="02030602050306030303" pitchFamily="18" charset="0"/>
              </a:rPr>
              <a:t>}</a:t>
            </a:r>
          </a:p>
          <a:p>
            <a:r>
              <a:rPr lang="en-IN" dirty="0">
                <a:latin typeface="Constantia" panose="02030602050306030303" pitchFamily="18" charset="0"/>
              </a:rPr>
              <a:t> </a:t>
            </a:r>
            <a:r>
              <a:rPr lang="en-IN" dirty="0" smtClean="0">
                <a:latin typeface="Constantia" panose="02030602050306030303" pitchFamily="18" charset="0"/>
              </a:rPr>
              <a:t>  }</a:t>
            </a:r>
          </a:p>
          <a:p>
            <a:r>
              <a:rPr lang="en-IN" dirty="0" smtClean="0">
                <a:latin typeface="Constantia" panose="02030602050306030303" pitchFamily="18" charset="0"/>
              </a:rPr>
              <a:t>} </a:t>
            </a:r>
            <a:endParaRPr lang="en-IN" dirty="0">
              <a:latin typeface="Constantia" panose="02030602050306030303" pitchFamily="18" charset="0"/>
            </a:endParaRPr>
          </a:p>
        </p:txBody>
      </p:sp>
      <p:sp>
        <p:nvSpPr>
          <p:cNvPr id="8" name="Rectangle 7"/>
          <p:cNvSpPr/>
          <p:nvPr/>
        </p:nvSpPr>
        <p:spPr>
          <a:xfrm>
            <a:off x="1635188" y="5130639"/>
            <a:ext cx="8037548" cy="923330"/>
          </a:xfrm>
          <a:prstGeom prst="rect">
            <a:avLst/>
          </a:prstGeom>
          <a:ln w="28575">
            <a:solidFill>
              <a:schemeClr val="tx1"/>
            </a:solidFill>
          </a:ln>
        </p:spPr>
        <p:txBody>
          <a:bodyPr wrap="square">
            <a:spAutoFit/>
          </a:bodyPr>
          <a:lstStyle/>
          <a:p>
            <a:r>
              <a:rPr lang="en-IN" dirty="0"/>
              <a:t>Exception thrown :</a:t>
            </a:r>
            <a:r>
              <a:rPr lang="en-IN" dirty="0" err="1"/>
              <a:t>java.lang.ArrayIndexOutOfBoundsException</a:t>
            </a:r>
            <a:r>
              <a:rPr lang="en-IN" dirty="0"/>
              <a:t>: 3 </a:t>
            </a:r>
          </a:p>
          <a:p>
            <a:r>
              <a:rPr lang="en-IN" dirty="0"/>
              <a:t>First element value: 6 </a:t>
            </a:r>
          </a:p>
          <a:p>
            <a:r>
              <a:rPr lang="en-IN" dirty="0"/>
              <a:t>The finally statement is executed </a:t>
            </a:r>
          </a:p>
        </p:txBody>
      </p:sp>
      <p:sp>
        <p:nvSpPr>
          <p:cNvPr id="9" name="TextBox 8"/>
          <p:cNvSpPr txBox="1"/>
          <p:nvPr/>
        </p:nvSpPr>
        <p:spPr>
          <a:xfrm>
            <a:off x="1631504" y="4758098"/>
            <a:ext cx="7200800" cy="369332"/>
          </a:xfrm>
          <a:prstGeom prst="rect">
            <a:avLst/>
          </a:prstGeom>
          <a:noFill/>
        </p:spPr>
        <p:txBody>
          <a:bodyPr wrap="square" rtlCol="0">
            <a:spAutoFit/>
          </a:bodyPr>
          <a:lstStyle/>
          <a:p>
            <a:r>
              <a:rPr lang="en-IN" dirty="0"/>
              <a:t>Output:</a:t>
            </a:r>
          </a:p>
        </p:txBody>
      </p:sp>
    </p:spTree>
    <p:extLst>
      <p:ext uri="{BB962C8B-B14F-4D97-AF65-F5344CB8AC3E}">
        <p14:creationId xmlns:p14="http://schemas.microsoft.com/office/powerpoint/2010/main" val="11264244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 Throw</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19</a:t>
            </a:fld>
            <a:endParaRPr lang="en-IN"/>
          </a:p>
        </p:txBody>
      </p:sp>
      <p:sp>
        <p:nvSpPr>
          <p:cNvPr id="7" name="Rectangle 6"/>
          <p:cNvSpPr/>
          <p:nvPr/>
        </p:nvSpPr>
        <p:spPr>
          <a:xfrm>
            <a:off x="1277471" y="970344"/>
            <a:ext cx="10703857" cy="1877437"/>
          </a:xfrm>
          <a:prstGeom prst="rect">
            <a:avLst/>
          </a:prstGeom>
        </p:spPr>
        <p:txBody>
          <a:bodyPr wrap="square">
            <a:spAutoFit/>
          </a:bodyPr>
          <a:lstStyle/>
          <a:p>
            <a:pPr algn="just">
              <a:spcAft>
                <a:spcPts val="1200"/>
              </a:spcAft>
            </a:pPr>
            <a:r>
              <a:rPr lang="en-US" sz="2400" dirty="0">
                <a:solidFill>
                  <a:prstClr val="black"/>
                </a:solidFill>
                <a:latin typeface="Constantia"/>
              </a:rPr>
              <a:t>The </a:t>
            </a:r>
            <a:r>
              <a:rPr lang="en-US" sz="2400" b="1" dirty="0">
                <a:solidFill>
                  <a:srgbClr val="0000FF"/>
                </a:solidFill>
                <a:latin typeface="Constantia" panose="02030602050306030303" pitchFamily="18" charset="0"/>
              </a:rPr>
              <a:t>throw</a:t>
            </a:r>
            <a:r>
              <a:rPr lang="en-US" sz="2400" dirty="0">
                <a:solidFill>
                  <a:prstClr val="black"/>
                </a:solidFill>
                <a:latin typeface="Constantia"/>
              </a:rPr>
              <a:t> keyword in Java is used to explicitly throw an exception from a method or any block of </a:t>
            </a:r>
            <a:r>
              <a:rPr lang="en-US" sz="2400" dirty="0" smtClean="0">
                <a:solidFill>
                  <a:prstClr val="black"/>
                </a:solidFill>
                <a:latin typeface="Constantia"/>
              </a:rPr>
              <a:t>code.</a:t>
            </a:r>
          </a:p>
          <a:p>
            <a:pPr algn="just">
              <a:spcAft>
                <a:spcPts val="1200"/>
              </a:spcAft>
            </a:pPr>
            <a:r>
              <a:rPr lang="en-US" sz="2400" dirty="0" smtClean="0">
                <a:solidFill>
                  <a:prstClr val="black"/>
                </a:solidFill>
                <a:latin typeface="Constantia"/>
              </a:rPr>
              <a:t>Can throw </a:t>
            </a:r>
            <a:r>
              <a:rPr lang="en-US" sz="2400" dirty="0">
                <a:solidFill>
                  <a:prstClr val="black"/>
                </a:solidFill>
                <a:latin typeface="Constantia"/>
              </a:rPr>
              <a:t>either </a:t>
            </a:r>
            <a:r>
              <a:rPr lang="en-US" sz="2400" b="1" dirty="0">
                <a:solidFill>
                  <a:srgbClr val="0000FF"/>
                </a:solidFill>
                <a:latin typeface="Constantia" panose="02030602050306030303" pitchFamily="18" charset="0"/>
              </a:rPr>
              <a:t>checked</a:t>
            </a:r>
            <a:r>
              <a:rPr lang="en-US" sz="2400" dirty="0">
                <a:solidFill>
                  <a:prstClr val="black"/>
                </a:solidFill>
                <a:latin typeface="Constantia"/>
              </a:rPr>
              <a:t> or </a:t>
            </a:r>
            <a:r>
              <a:rPr lang="en-US" sz="2400" b="1" dirty="0">
                <a:solidFill>
                  <a:srgbClr val="0000FF"/>
                </a:solidFill>
                <a:latin typeface="Constantia" panose="02030602050306030303" pitchFamily="18" charset="0"/>
              </a:rPr>
              <a:t>unchecked</a:t>
            </a:r>
            <a:r>
              <a:rPr lang="en-US" sz="2400" dirty="0">
                <a:solidFill>
                  <a:prstClr val="black"/>
                </a:solidFill>
                <a:latin typeface="Constantia"/>
              </a:rPr>
              <a:t> exception. </a:t>
            </a:r>
            <a:endParaRPr lang="en-US" sz="2400" dirty="0" smtClean="0">
              <a:solidFill>
                <a:prstClr val="black"/>
              </a:solidFill>
              <a:latin typeface="Constantia"/>
            </a:endParaRPr>
          </a:p>
          <a:p>
            <a:pPr algn="just">
              <a:spcAft>
                <a:spcPts val="1200"/>
              </a:spcAft>
            </a:pPr>
            <a:r>
              <a:rPr lang="en-US" sz="2400" dirty="0" smtClean="0">
                <a:solidFill>
                  <a:prstClr val="black"/>
                </a:solidFill>
                <a:latin typeface="Constantia"/>
              </a:rPr>
              <a:t>The </a:t>
            </a:r>
            <a:r>
              <a:rPr lang="en-US" sz="2400" dirty="0">
                <a:solidFill>
                  <a:prstClr val="black"/>
                </a:solidFill>
                <a:latin typeface="Constantia"/>
              </a:rPr>
              <a:t>throw keyword is mainly used to throw </a:t>
            </a:r>
            <a:r>
              <a:rPr lang="en-US" sz="2400" b="1" dirty="0">
                <a:solidFill>
                  <a:srgbClr val="0000FF"/>
                </a:solidFill>
                <a:latin typeface="Constantia" panose="02030602050306030303" pitchFamily="18" charset="0"/>
              </a:rPr>
              <a:t>custom</a:t>
            </a:r>
            <a:r>
              <a:rPr lang="en-US" sz="2400" dirty="0">
                <a:solidFill>
                  <a:prstClr val="black"/>
                </a:solidFill>
                <a:latin typeface="Constantia"/>
              </a:rPr>
              <a:t> </a:t>
            </a:r>
            <a:r>
              <a:rPr lang="en-US" sz="2400" b="1" dirty="0">
                <a:solidFill>
                  <a:srgbClr val="0000FF"/>
                </a:solidFill>
                <a:latin typeface="Constantia" panose="02030602050306030303" pitchFamily="18" charset="0"/>
              </a:rPr>
              <a:t>exceptions</a:t>
            </a:r>
            <a:r>
              <a:rPr lang="en-US" sz="2400" dirty="0">
                <a:solidFill>
                  <a:prstClr val="black"/>
                </a:solidFill>
                <a:latin typeface="Constantia"/>
              </a:rPr>
              <a:t>. </a:t>
            </a:r>
            <a:endParaRPr lang="en-US" sz="2400" dirty="0" smtClean="0">
              <a:solidFill>
                <a:prstClr val="black"/>
              </a:solidFill>
              <a:latin typeface="Constantia"/>
            </a:endParaRPr>
          </a:p>
        </p:txBody>
      </p:sp>
      <p:sp>
        <p:nvSpPr>
          <p:cNvPr id="6" name="Rectangle 5"/>
          <p:cNvSpPr/>
          <p:nvPr/>
        </p:nvSpPr>
        <p:spPr>
          <a:xfrm>
            <a:off x="2635624" y="3239373"/>
            <a:ext cx="5916705" cy="2031325"/>
          </a:xfrm>
          <a:prstGeom prst="rect">
            <a:avLst/>
          </a:prstGeom>
          <a:ln w="28575">
            <a:solidFill>
              <a:schemeClr val="tx1"/>
            </a:solidFill>
          </a:ln>
        </p:spPr>
        <p:txBody>
          <a:bodyPr wrap="square">
            <a:spAutoFit/>
          </a:bodyPr>
          <a:lstStyle/>
          <a:p>
            <a:r>
              <a:rPr lang="en-IN" dirty="0">
                <a:latin typeface="Constantia" panose="02030602050306030303" pitchFamily="18" charset="0"/>
              </a:rPr>
              <a:t>try </a:t>
            </a:r>
          </a:p>
          <a:p>
            <a:r>
              <a:rPr lang="en-IN" dirty="0">
                <a:latin typeface="Constantia" panose="02030602050306030303" pitchFamily="18" charset="0"/>
              </a:rPr>
              <a:t>{ </a:t>
            </a:r>
          </a:p>
          <a:p>
            <a:pPr defTabSz="363538"/>
            <a:r>
              <a:rPr lang="en-IN" dirty="0">
                <a:latin typeface="Constantia" panose="02030602050306030303" pitchFamily="18" charset="0"/>
              </a:rPr>
              <a:t>	</a:t>
            </a:r>
            <a:r>
              <a:rPr lang="en-IN" dirty="0" smtClean="0">
                <a:latin typeface="Constantia" panose="02030602050306030303" pitchFamily="18" charset="0"/>
              </a:rPr>
              <a:t>//</a:t>
            </a:r>
            <a:r>
              <a:rPr lang="en-IN" dirty="0">
                <a:latin typeface="Constantia" panose="02030602050306030303" pitchFamily="18" charset="0"/>
              </a:rPr>
              <a:t>Protected code </a:t>
            </a:r>
            <a:endParaRPr lang="en-IN" dirty="0" smtClean="0">
              <a:latin typeface="Constantia" panose="02030602050306030303" pitchFamily="18" charset="0"/>
            </a:endParaRPr>
          </a:p>
          <a:p>
            <a:pPr defTabSz="363538"/>
            <a:r>
              <a:rPr lang="en-IN" dirty="0">
                <a:latin typeface="Constantia" panose="02030602050306030303" pitchFamily="18" charset="0"/>
              </a:rPr>
              <a:t> </a:t>
            </a:r>
            <a:r>
              <a:rPr lang="en-IN" dirty="0" smtClean="0">
                <a:latin typeface="Constantia" panose="02030602050306030303" pitchFamily="18" charset="0"/>
              </a:rPr>
              <a:t>    if (</a:t>
            </a:r>
            <a:r>
              <a:rPr lang="en-IN" dirty="0" err="1" smtClean="0">
                <a:latin typeface="Constantia" panose="02030602050306030303" pitchFamily="18" charset="0"/>
              </a:rPr>
              <a:t>cond</a:t>
            </a:r>
            <a:r>
              <a:rPr lang="en-IN" dirty="0" smtClean="0">
                <a:latin typeface="Constantia" panose="02030602050306030303" pitchFamily="18" charset="0"/>
              </a:rPr>
              <a:t>) throw new exceptionType</a:t>
            </a:r>
            <a:r>
              <a:rPr lang="en-IN" dirty="0" smtClean="0"/>
              <a:t>1</a:t>
            </a:r>
            <a:r>
              <a:rPr lang="en-IN" dirty="0" smtClean="0">
                <a:latin typeface="Constantia" panose="02030602050306030303" pitchFamily="18" charset="0"/>
              </a:rPr>
              <a:t>(parameter);</a:t>
            </a:r>
            <a:endParaRPr lang="en-IN" dirty="0">
              <a:latin typeface="Constantia" panose="02030602050306030303" pitchFamily="18" charset="0"/>
            </a:endParaRPr>
          </a:p>
          <a:p>
            <a:r>
              <a:rPr lang="en-IN" dirty="0">
                <a:latin typeface="Constantia" panose="02030602050306030303" pitchFamily="18" charset="0"/>
              </a:rPr>
              <a:t>}catch(ExceptionType</a:t>
            </a:r>
            <a:r>
              <a:rPr lang="en-IN" dirty="0"/>
              <a:t>1</a:t>
            </a:r>
            <a:r>
              <a:rPr lang="en-IN" dirty="0">
                <a:latin typeface="Constantia" panose="02030602050306030303" pitchFamily="18" charset="0"/>
              </a:rPr>
              <a:t> </a:t>
            </a:r>
            <a:r>
              <a:rPr lang="en-IN" dirty="0" smtClean="0">
                <a:latin typeface="Constantia" panose="02030602050306030303" pitchFamily="18" charset="0"/>
              </a:rPr>
              <a:t>e</a:t>
            </a:r>
            <a:r>
              <a:rPr lang="en-IN" dirty="0" smtClean="0"/>
              <a:t>1</a:t>
            </a:r>
            <a:r>
              <a:rPr lang="en-IN" dirty="0" smtClean="0">
                <a:latin typeface="Constantia" panose="02030602050306030303" pitchFamily="18" charset="0"/>
              </a:rPr>
              <a:t>) { </a:t>
            </a:r>
            <a:endParaRPr lang="en-IN" dirty="0">
              <a:latin typeface="Constantia" panose="02030602050306030303" pitchFamily="18" charset="0"/>
            </a:endParaRPr>
          </a:p>
          <a:p>
            <a:pPr>
              <a:tabLst>
                <a:tab pos="363538" algn="l"/>
              </a:tabLst>
            </a:pPr>
            <a:r>
              <a:rPr lang="en-IN" dirty="0" smtClean="0">
                <a:latin typeface="Constantia" panose="02030602050306030303" pitchFamily="18" charset="0"/>
              </a:rPr>
              <a:t>	//</a:t>
            </a:r>
            <a:r>
              <a:rPr lang="en-IN" dirty="0">
                <a:latin typeface="Constantia" panose="02030602050306030303" pitchFamily="18" charset="0"/>
              </a:rPr>
              <a:t>Catch block </a:t>
            </a:r>
            <a:r>
              <a:rPr lang="en-IN" dirty="0" smtClean="0">
                <a:latin typeface="Constantia" panose="02030602050306030303" pitchFamily="18" charset="0"/>
              </a:rPr>
              <a:t>1</a:t>
            </a:r>
            <a:endParaRPr lang="en-IN" dirty="0">
              <a:latin typeface="Constantia" panose="02030602050306030303" pitchFamily="18" charset="0"/>
            </a:endParaRPr>
          </a:p>
          <a:p>
            <a:r>
              <a:rPr lang="en-IN" dirty="0" smtClean="0">
                <a:latin typeface="Constantia" panose="02030602050306030303" pitchFamily="18" charset="0"/>
              </a:rPr>
              <a:t>}</a:t>
            </a:r>
            <a:endParaRPr lang="en-IN" dirty="0">
              <a:latin typeface="Constantia" panose="02030602050306030303" pitchFamily="18" charset="0"/>
            </a:endParaRPr>
          </a:p>
        </p:txBody>
      </p:sp>
    </p:spTree>
    <p:extLst>
      <p:ext uri="{BB962C8B-B14F-4D97-AF65-F5344CB8AC3E}">
        <p14:creationId xmlns:p14="http://schemas.microsoft.com/office/powerpoint/2010/main" val="12973951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a:t>
            </a:fld>
            <a:endParaRPr lang="en-IN"/>
          </a:p>
        </p:txBody>
      </p:sp>
      <p:sp>
        <p:nvSpPr>
          <p:cNvPr id="7" name="Rectangle 6"/>
          <p:cNvSpPr/>
          <p:nvPr/>
        </p:nvSpPr>
        <p:spPr>
          <a:xfrm>
            <a:off x="1277471" y="970344"/>
            <a:ext cx="10703857" cy="4555093"/>
          </a:xfrm>
          <a:prstGeom prst="rect">
            <a:avLst/>
          </a:prstGeom>
        </p:spPr>
        <p:txBody>
          <a:bodyPr wrap="square">
            <a:spAutoFit/>
          </a:bodyPr>
          <a:lstStyle/>
          <a:p>
            <a:pPr algn="just">
              <a:spcAft>
                <a:spcPts val="1200"/>
              </a:spcAft>
            </a:pPr>
            <a:r>
              <a:rPr lang="en-US" sz="2400" dirty="0">
                <a:solidFill>
                  <a:prstClr val="black"/>
                </a:solidFill>
                <a:latin typeface="Constantia"/>
              </a:rPr>
              <a:t>An exception (or exceptional event) is a problem that arises during the execution of a program. When an Exception occurs the normal flow of the program is disrupted and the program/Application terminates abnormally. </a:t>
            </a:r>
            <a:r>
              <a:rPr lang="en-US" sz="2400" dirty="0" smtClean="0">
                <a:solidFill>
                  <a:prstClr val="black"/>
                </a:solidFill>
                <a:latin typeface="Constantia"/>
              </a:rPr>
              <a:t>The </a:t>
            </a:r>
            <a:r>
              <a:rPr lang="en-US" sz="2400" dirty="0">
                <a:solidFill>
                  <a:prstClr val="black"/>
                </a:solidFill>
                <a:latin typeface="Constantia"/>
              </a:rPr>
              <a:t>core advantage of exception handling is to maintain the normal flow of the application.</a:t>
            </a:r>
            <a:endParaRPr lang="en-US" sz="2400" dirty="0" smtClean="0">
              <a:solidFill>
                <a:prstClr val="black"/>
              </a:solidFill>
              <a:latin typeface="Constantia"/>
            </a:endParaRPr>
          </a:p>
          <a:p>
            <a:pPr marL="800100" lvl="1" indent="-342900" algn="just">
              <a:spcBef>
                <a:spcPts val="1200"/>
              </a:spcBef>
              <a:spcAft>
                <a:spcPts val="1200"/>
              </a:spcAft>
              <a:buFont typeface="Wingdings" panose="05000000000000000000" pitchFamily="2" charset="2"/>
              <a:buChar char="Ø"/>
            </a:pPr>
            <a:r>
              <a:rPr lang="en-US" sz="2400" dirty="0" smtClean="0">
                <a:solidFill>
                  <a:prstClr val="black"/>
                </a:solidFill>
                <a:latin typeface="Constantia"/>
              </a:rPr>
              <a:t>An </a:t>
            </a:r>
            <a:r>
              <a:rPr lang="en-US" sz="2400" dirty="0">
                <a:solidFill>
                  <a:prstClr val="black"/>
                </a:solidFill>
                <a:latin typeface="Constantia"/>
              </a:rPr>
              <a:t>exception can occur due to:</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A user has entered an invalid data.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A file that needs to be opened cannot be found. </a:t>
            </a:r>
          </a:p>
          <a:p>
            <a:pPr marL="800100" lvl="1" indent="-342900" algn="just">
              <a:spcAft>
                <a:spcPts val="1200"/>
              </a:spcAft>
              <a:buFont typeface="Wingdings" panose="05000000000000000000" pitchFamily="2" charset="2"/>
              <a:buChar char="Ø"/>
            </a:pPr>
            <a:r>
              <a:rPr lang="en-US" sz="2400" dirty="0">
                <a:solidFill>
                  <a:prstClr val="black"/>
                </a:solidFill>
                <a:latin typeface="Constantia"/>
              </a:rPr>
              <a:t>A network connection has been lost in the middle of communications or the JVM has run out of memory. </a:t>
            </a:r>
          </a:p>
        </p:txBody>
      </p:sp>
    </p:spTree>
    <p:extLst>
      <p:ext uri="{BB962C8B-B14F-4D97-AF65-F5344CB8AC3E}">
        <p14:creationId xmlns:p14="http://schemas.microsoft.com/office/powerpoint/2010/main" val="355442025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 Throw</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20</a:t>
            </a:fld>
            <a:endParaRPr lang="en-IN"/>
          </a:p>
        </p:txBody>
      </p:sp>
      <p:sp>
        <p:nvSpPr>
          <p:cNvPr id="6" name="Rectangle 5"/>
          <p:cNvSpPr/>
          <p:nvPr/>
        </p:nvSpPr>
        <p:spPr>
          <a:xfrm>
            <a:off x="1277470" y="617592"/>
            <a:ext cx="9937377" cy="5016758"/>
          </a:xfrm>
          <a:prstGeom prst="rect">
            <a:avLst/>
          </a:prstGeom>
          <a:ln w="28575">
            <a:solidFill>
              <a:schemeClr val="tx1"/>
            </a:solidFill>
          </a:ln>
        </p:spPr>
        <p:txBody>
          <a:bodyPr wrap="square">
            <a:spAutoFit/>
          </a:bodyPr>
          <a:lstStyle/>
          <a:p>
            <a:r>
              <a:rPr lang="en-IN" sz="2000" dirty="0">
                <a:latin typeface="Constantia" panose="02030602050306030303" pitchFamily="18" charset="0"/>
              </a:rPr>
              <a:t>import java.io.*;  </a:t>
            </a:r>
            <a:r>
              <a:rPr lang="en-IN" sz="2000" dirty="0" smtClean="0">
                <a:latin typeface="Constantia" panose="02030602050306030303" pitchFamily="18" charset="0"/>
              </a:rPr>
              <a:t>import </a:t>
            </a:r>
            <a:r>
              <a:rPr lang="en-IN" sz="2000" dirty="0" err="1">
                <a:latin typeface="Constantia" panose="02030602050306030303" pitchFamily="18" charset="0"/>
              </a:rPr>
              <a:t>java.util.Scanner</a:t>
            </a:r>
            <a:r>
              <a:rPr lang="en-IN" sz="2000" dirty="0">
                <a:latin typeface="Constantia" panose="02030602050306030303" pitchFamily="18" charset="0"/>
              </a:rPr>
              <a:t>;</a:t>
            </a:r>
          </a:p>
          <a:p>
            <a:r>
              <a:rPr lang="en-IN" sz="2000" dirty="0">
                <a:latin typeface="Constantia" panose="02030602050306030303" pitchFamily="18" charset="0"/>
              </a:rPr>
              <a:t>public class ExcepTest2 { </a:t>
            </a:r>
          </a:p>
          <a:p>
            <a:r>
              <a:rPr lang="en-IN" sz="2000" dirty="0">
                <a:latin typeface="Constantia" panose="02030602050306030303" pitchFamily="18" charset="0"/>
              </a:rPr>
              <a:t>    public static void main(String </a:t>
            </a:r>
            <a:r>
              <a:rPr lang="en-IN" sz="2000" dirty="0" err="1">
                <a:latin typeface="Constantia" panose="02030602050306030303" pitchFamily="18" charset="0"/>
              </a:rPr>
              <a:t>args</a:t>
            </a:r>
            <a:r>
              <a:rPr lang="en-IN" sz="2000" dirty="0">
                <a:latin typeface="Constantia" panose="02030602050306030303" pitchFamily="18" charset="0"/>
              </a:rPr>
              <a:t>[]) { </a:t>
            </a:r>
          </a:p>
          <a:p>
            <a:r>
              <a:rPr lang="en-IN" sz="2000" dirty="0">
                <a:latin typeface="Constantia" panose="02030602050306030303" pitchFamily="18" charset="0"/>
              </a:rPr>
              <a:t>       </a:t>
            </a:r>
            <a:r>
              <a:rPr lang="en-IN" sz="2000" dirty="0" err="1">
                <a:latin typeface="Constantia" panose="02030602050306030303" pitchFamily="18" charset="0"/>
              </a:rPr>
              <a:t>int</a:t>
            </a:r>
            <a:r>
              <a:rPr lang="en-IN" sz="2000" dirty="0">
                <a:latin typeface="Constantia" panose="02030602050306030303" pitchFamily="18" charset="0"/>
              </a:rPr>
              <a:t> a[] = {</a:t>
            </a:r>
            <a:r>
              <a:rPr lang="en-IN" sz="2000" dirty="0"/>
              <a:t>1,2,3,4,5,6,7,8,9,10</a:t>
            </a:r>
            <a:r>
              <a:rPr lang="en-IN" sz="2000" dirty="0">
                <a:latin typeface="Constantia" panose="02030602050306030303" pitchFamily="18" charset="0"/>
              </a:rPr>
              <a:t>};</a:t>
            </a:r>
          </a:p>
          <a:p>
            <a:r>
              <a:rPr lang="en-IN" sz="2000" dirty="0">
                <a:latin typeface="Constantia" panose="02030602050306030303" pitchFamily="18" charset="0"/>
              </a:rPr>
              <a:t>	Scanner </a:t>
            </a:r>
            <a:r>
              <a:rPr lang="en-IN" sz="2000" dirty="0" err="1">
                <a:latin typeface="Constantia" panose="02030602050306030303" pitchFamily="18" charset="0"/>
              </a:rPr>
              <a:t>inp</a:t>
            </a:r>
            <a:r>
              <a:rPr lang="en-IN" sz="2000" dirty="0">
                <a:latin typeface="Constantia" panose="02030602050306030303" pitchFamily="18" charset="0"/>
              </a:rPr>
              <a:t> = new Scanner(System.in);</a:t>
            </a:r>
          </a:p>
          <a:p>
            <a:r>
              <a:rPr lang="en-IN" sz="2000" dirty="0">
                <a:latin typeface="Constantia" panose="02030602050306030303" pitchFamily="18" charset="0"/>
              </a:rPr>
              <a:t>	</a:t>
            </a:r>
            <a:r>
              <a:rPr lang="en-IN" sz="2000" dirty="0" err="1">
                <a:latin typeface="Constantia" panose="02030602050306030303" pitchFamily="18" charset="0"/>
              </a:rPr>
              <a:t>System.out.println</a:t>
            </a:r>
            <a:r>
              <a:rPr lang="en-IN" sz="2000" dirty="0">
                <a:latin typeface="Constantia" panose="02030602050306030303" pitchFamily="18" charset="0"/>
              </a:rPr>
              <a:t>("Enter a value(</a:t>
            </a:r>
            <a:r>
              <a:rPr lang="en-IN" sz="2000" dirty="0"/>
              <a:t>3-6</a:t>
            </a:r>
            <a:r>
              <a:rPr lang="en-IN" sz="2000" dirty="0">
                <a:latin typeface="Constantia" panose="02030602050306030303" pitchFamily="18" charset="0"/>
              </a:rPr>
              <a:t>)");	</a:t>
            </a:r>
          </a:p>
          <a:p>
            <a:r>
              <a:rPr lang="en-IN" sz="2000" dirty="0">
                <a:latin typeface="Constantia" panose="02030602050306030303" pitchFamily="18" charset="0"/>
              </a:rPr>
              <a:t>       </a:t>
            </a:r>
            <a:r>
              <a:rPr lang="en-IN" sz="2000" dirty="0" err="1">
                <a:latin typeface="Constantia" panose="02030602050306030303" pitchFamily="18" charset="0"/>
              </a:rPr>
              <a:t>int</a:t>
            </a:r>
            <a:r>
              <a:rPr lang="en-IN" sz="2000" dirty="0">
                <a:latin typeface="Constantia" panose="02030602050306030303" pitchFamily="18" charset="0"/>
              </a:rPr>
              <a:t> </a:t>
            </a:r>
            <a:r>
              <a:rPr lang="en-IN" sz="2000" dirty="0" err="1">
                <a:latin typeface="Constantia" panose="02030602050306030303" pitchFamily="18" charset="0"/>
              </a:rPr>
              <a:t>i</a:t>
            </a:r>
            <a:r>
              <a:rPr lang="en-IN" sz="2000" dirty="0">
                <a:latin typeface="Constantia" panose="02030602050306030303" pitchFamily="18" charset="0"/>
              </a:rPr>
              <a:t> =</a:t>
            </a:r>
            <a:r>
              <a:rPr lang="en-IN" sz="2000" dirty="0" err="1">
                <a:latin typeface="Constantia" panose="02030602050306030303" pitchFamily="18" charset="0"/>
              </a:rPr>
              <a:t>inp.nextInt</a:t>
            </a:r>
            <a:r>
              <a:rPr lang="en-IN" sz="2000" dirty="0">
                <a:latin typeface="Constantia" panose="02030602050306030303" pitchFamily="18" charset="0"/>
              </a:rPr>
              <a:t>();</a:t>
            </a:r>
          </a:p>
          <a:p>
            <a:r>
              <a:rPr lang="en-IN" sz="2000" dirty="0">
                <a:latin typeface="Constantia" panose="02030602050306030303" pitchFamily="18" charset="0"/>
              </a:rPr>
              <a:t>       try{ </a:t>
            </a:r>
          </a:p>
          <a:p>
            <a:r>
              <a:rPr lang="en-IN" sz="2000" dirty="0">
                <a:latin typeface="Constantia" panose="02030602050306030303" pitchFamily="18" charset="0"/>
              </a:rPr>
              <a:t>	if (</a:t>
            </a:r>
            <a:r>
              <a:rPr lang="en-IN" sz="2000" dirty="0" err="1">
                <a:latin typeface="Constantia" panose="02030602050306030303" pitchFamily="18" charset="0"/>
              </a:rPr>
              <a:t>i</a:t>
            </a:r>
            <a:r>
              <a:rPr lang="en-IN" sz="2000" dirty="0">
                <a:latin typeface="Constantia" panose="02030602050306030303" pitchFamily="18" charset="0"/>
              </a:rPr>
              <a:t>&lt;</a:t>
            </a:r>
            <a:r>
              <a:rPr lang="en-IN" sz="2000" dirty="0"/>
              <a:t>3 </a:t>
            </a:r>
            <a:r>
              <a:rPr lang="en-IN" sz="2000" dirty="0">
                <a:latin typeface="Constantia" panose="02030602050306030303" pitchFamily="18" charset="0"/>
              </a:rPr>
              <a:t>|| </a:t>
            </a:r>
            <a:r>
              <a:rPr lang="en-IN" sz="2000" dirty="0" err="1">
                <a:latin typeface="Constantia" panose="02030602050306030303" pitchFamily="18" charset="0"/>
              </a:rPr>
              <a:t>i</a:t>
            </a:r>
            <a:r>
              <a:rPr lang="en-IN" sz="2000" dirty="0">
                <a:latin typeface="Constantia" panose="02030602050306030303" pitchFamily="18" charset="0"/>
              </a:rPr>
              <a:t> &gt;</a:t>
            </a:r>
            <a:r>
              <a:rPr lang="en-IN" sz="2000" dirty="0"/>
              <a:t>6</a:t>
            </a:r>
            <a:r>
              <a:rPr lang="en-IN" sz="2000" dirty="0">
                <a:latin typeface="Constantia" panose="02030602050306030303" pitchFamily="18" charset="0"/>
              </a:rPr>
              <a:t>)</a:t>
            </a:r>
          </a:p>
          <a:p>
            <a:r>
              <a:rPr lang="en-IN" sz="2000" dirty="0">
                <a:latin typeface="Constantia" panose="02030602050306030303" pitchFamily="18" charset="0"/>
              </a:rPr>
              <a:t>	    throw new </a:t>
            </a:r>
            <a:r>
              <a:rPr lang="en-IN" sz="2000" dirty="0" err="1">
                <a:latin typeface="Constantia" panose="02030602050306030303" pitchFamily="18" charset="0"/>
              </a:rPr>
              <a:t>ArrayIndexOutOfBoundsException</a:t>
            </a:r>
            <a:r>
              <a:rPr lang="en-IN" sz="2000" dirty="0">
                <a:latin typeface="Constantia" panose="02030602050306030303" pitchFamily="18" charset="0"/>
              </a:rPr>
              <a:t>("index range is out of size");</a:t>
            </a:r>
          </a:p>
          <a:p>
            <a:r>
              <a:rPr lang="en-IN" sz="2000" dirty="0">
                <a:latin typeface="Constantia" panose="02030602050306030303" pitchFamily="18" charset="0"/>
              </a:rPr>
              <a:t>	</a:t>
            </a:r>
            <a:r>
              <a:rPr lang="en-IN" sz="2000" dirty="0" err="1">
                <a:latin typeface="Constantia" panose="02030602050306030303" pitchFamily="18" charset="0"/>
              </a:rPr>
              <a:t>System.out.println</a:t>
            </a:r>
            <a:r>
              <a:rPr lang="en-IN" sz="2000" dirty="0">
                <a:latin typeface="Constantia" panose="02030602050306030303" pitchFamily="18" charset="0"/>
              </a:rPr>
              <a:t>("Access element three :" + a[</a:t>
            </a:r>
            <a:r>
              <a:rPr lang="en-IN" sz="2000" dirty="0" err="1">
                <a:latin typeface="Constantia" panose="02030602050306030303" pitchFamily="18" charset="0"/>
              </a:rPr>
              <a:t>i</a:t>
            </a:r>
            <a:r>
              <a:rPr lang="en-IN" sz="2000" dirty="0">
                <a:latin typeface="Constantia" panose="02030602050306030303" pitchFamily="18" charset="0"/>
              </a:rPr>
              <a:t>]); </a:t>
            </a:r>
          </a:p>
          <a:p>
            <a:r>
              <a:rPr lang="en-IN" sz="2000" dirty="0">
                <a:latin typeface="Constantia" panose="02030602050306030303" pitchFamily="18" charset="0"/>
              </a:rPr>
              <a:t>       } catch(</a:t>
            </a:r>
            <a:r>
              <a:rPr lang="en-IN" sz="2000" dirty="0" err="1">
                <a:latin typeface="Constantia" panose="02030602050306030303" pitchFamily="18" charset="0"/>
              </a:rPr>
              <a:t>ArrayIndexOutOfBoundsException</a:t>
            </a:r>
            <a:r>
              <a:rPr lang="en-IN" sz="2000" dirty="0">
                <a:latin typeface="Constantia" panose="02030602050306030303" pitchFamily="18" charset="0"/>
              </a:rPr>
              <a:t> e) { </a:t>
            </a:r>
          </a:p>
          <a:p>
            <a:r>
              <a:rPr lang="en-IN" sz="2000" dirty="0">
                <a:latin typeface="Constantia" panose="02030602050306030303" pitchFamily="18" charset="0"/>
              </a:rPr>
              <a:t>           </a:t>
            </a:r>
            <a:r>
              <a:rPr lang="en-IN" sz="2000" dirty="0" err="1">
                <a:latin typeface="Constantia" panose="02030602050306030303" pitchFamily="18" charset="0"/>
              </a:rPr>
              <a:t>System.out.println</a:t>
            </a:r>
            <a:r>
              <a:rPr lang="en-IN" sz="2000" dirty="0">
                <a:latin typeface="Constantia" panose="02030602050306030303" pitchFamily="18" charset="0"/>
              </a:rPr>
              <a:t>("Exception thrown :" + e);  </a:t>
            </a:r>
          </a:p>
          <a:p>
            <a:r>
              <a:rPr lang="en-IN" sz="2000" dirty="0">
                <a:latin typeface="Constantia" panose="02030602050306030303" pitchFamily="18" charset="0"/>
              </a:rPr>
              <a:t>         } </a:t>
            </a:r>
          </a:p>
          <a:p>
            <a:r>
              <a:rPr lang="en-IN" sz="2000" dirty="0">
                <a:latin typeface="Constantia" panose="02030602050306030303" pitchFamily="18" charset="0"/>
              </a:rPr>
              <a:t>  }</a:t>
            </a:r>
          </a:p>
          <a:p>
            <a:r>
              <a:rPr lang="en-IN" sz="2000" dirty="0">
                <a:latin typeface="Constantia" panose="02030602050306030303" pitchFamily="18" charset="0"/>
              </a:rPr>
              <a:t>}</a:t>
            </a:r>
          </a:p>
        </p:txBody>
      </p:sp>
      <p:sp>
        <p:nvSpPr>
          <p:cNvPr id="8" name="Rectangle 7"/>
          <p:cNvSpPr/>
          <p:nvPr/>
        </p:nvSpPr>
        <p:spPr>
          <a:xfrm>
            <a:off x="1277470" y="5665817"/>
            <a:ext cx="10703858" cy="1015663"/>
          </a:xfrm>
          <a:prstGeom prst="rect">
            <a:avLst/>
          </a:prstGeom>
          <a:ln w="28575">
            <a:solidFill>
              <a:schemeClr val="tx1"/>
            </a:solidFill>
          </a:ln>
        </p:spPr>
        <p:txBody>
          <a:bodyPr wrap="square">
            <a:spAutoFit/>
          </a:bodyPr>
          <a:lstStyle/>
          <a:p>
            <a:r>
              <a:rPr lang="en-US" sz="2000" dirty="0">
                <a:latin typeface="Constantia" panose="02030602050306030303" pitchFamily="18" charset="0"/>
              </a:rPr>
              <a:t>Enter a </a:t>
            </a:r>
            <a:r>
              <a:rPr lang="en-US" sz="2000" dirty="0" smtClean="0">
                <a:latin typeface="Constantia" panose="02030602050306030303" pitchFamily="18" charset="0"/>
              </a:rPr>
              <a:t>value(</a:t>
            </a:r>
            <a:r>
              <a:rPr lang="en-IN" sz="2000" dirty="0"/>
              <a:t>3-6</a:t>
            </a:r>
            <a:r>
              <a:rPr lang="en-US" sz="2000" dirty="0" smtClean="0">
                <a:latin typeface="Constantia" panose="02030602050306030303" pitchFamily="18" charset="0"/>
              </a:rPr>
              <a:t>)</a:t>
            </a:r>
            <a:endParaRPr lang="en-US" sz="2000" dirty="0">
              <a:latin typeface="Constantia" panose="02030602050306030303" pitchFamily="18" charset="0"/>
            </a:endParaRPr>
          </a:p>
          <a:p>
            <a:r>
              <a:rPr lang="en-US" sz="2000" dirty="0" smtClean="0"/>
              <a:t>7</a:t>
            </a:r>
            <a:endParaRPr lang="en-US" sz="2000" dirty="0"/>
          </a:p>
          <a:p>
            <a:r>
              <a:rPr lang="en-US" sz="2000" dirty="0">
                <a:latin typeface="Constantia" panose="02030602050306030303" pitchFamily="18" charset="0"/>
              </a:rPr>
              <a:t>Exception thrown :</a:t>
            </a:r>
            <a:r>
              <a:rPr lang="en-US" sz="2000" dirty="0" err="1">
                <a:latin typeface="Constantia" panose="02030602050306030303" pitchFamily="18" charset="0"/>
              </a:rPr>
              <a:t>java.lang.ArrayIndexOutOfBoundsException</a:t>
            </a:r>
            <a:r>
              <a:rPr lang="en-US" sz="2000" dirty="0">
                <a:latin typeface="Constantia" panose="02030602050306030303" pitchFamily="18" charset="0"/>
              </a:rPr>
              <a:t>: index range is out of size</a:t>
            </a:r>
            <a:endParaRPr lang="en-IN" sz="2000" dirty="0">
              <a:latin typeface="Constantia" panose="02030602050306030303" pitchFamily="18" charset="0"/>
            </a:endParaRPr>
          </a:p>
        </p:txBody>
      </p:sp>
    </p:spTree>
    <p:extLst>
      <p:ext uri="{BB962C8B-B14F-4D97-AF65-F5344CB8AC3E}">
        <p14:creationId xmlns:p14="http://schemas.microsoft.com/office/powerpoint/2010/main" val="79186648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 Throws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21</a:t>
            </a:fld>
            <a:endParaRPr lang="en-IN"/>
          </a:p>
        </p:txBody>
      </p:sp>
      <p:sp>
        <p:nvSpPr>
          <p:cNvPr id="7" name="Rectangle 6"/>
          <p:cNvSpPr/>
          <p:nvPr/>
        </p:nvSpPr>
        <p:spPr>
          <a:xfrm>
            <a:off x="1277471" y="970344"/>
            <a:ext cx="10703857" cy="3508653"/>
          </a:xfrm>
          <a:prstGeom prst="rect">
            <a:avLst/>
          </a:prstGeom>
        </p:spPr>
        <p:txBody>
          <a:bodyPr wrap="square">
            <a:spAutoFit/>
          </a:bodyPr>
          <a:lstStyle/>
          <a:p>
            <a:pPr marL="342900" indent="-342900" algn="just">
              <a:spcAft>
                <a:spcPts val="1200"/>
              </a:spcAft>
              <a:buFont typeface="Wingdings" panose="05000000000000000000" pitchFamily="2" charset="2"/>
              <a:buChar char="Ø"/>
            </a:pPr>
            <a:r>
              <a:rPr lang="en-US" sz="2400" dirty="0">
                <a:solidFill>
                  <a:prstClr val="black"/>
                </a:solidFill>
                <a:latin typeface="Constantia"/>
              </a:rPr>
              <a:t>If a method does not handle a checked exception, the method must declare it using the </a:t>
            </a:r>
            <a:r>
              <a:rPr lang="en-US" sz="2400" b="1" dirty="0">
                <a:solidFill>
                  <a:srgbClr val="0000FF"/>
                </a:solidFill>
                <a:latin typeface="Constantia" panose="02030602050306030303" pitchFamily="18" charset="0"/>
              </a:rPr>
              <a:t>throws</a:t>
            </a:r>
            <a:r>
              <a:rPr lang="en-US" sz="2400" dirty="0">
                <a:solidFill>
                  <a:prstClr val="black"/>
                </a:solidFill>
                <a:latin typeface="Constantia"/>
              </a:rPr>
              <a:t> keyword. </a:t>
            </a:r>
            <a:endParaRPr lang="en-US" sz="2400" dirty="0" smtClean="0">
              <a:solidFill>
                <a:prstClr val="black"/>
              </a:solidFill>
              <a:latin typeface="Constantia"/>
            </a:endParaRP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The </a:t>
            </a:r>
            <a:r>
              <a:rPr lang="en-US" sz="2400" dirty="0">
                <a:solidFill>
                  <a:prstClr val="black"/>
                </a:solidFill>
                <a:latin typeface="Constantia"/>
              </a:rPr>
              <a:t>throws keyword appears at the end of a method's signature. </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You can throw an exception, either a newly instantiated one or an exception that you just caught, by using the throw keyword. </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Try to understand the difference between </a:t>
            </a:r>
            <a:r>
              <a:rPr lang="en-US" sz="2400" b="1" dirty="0">
                <a:solidFill>
                  <a:srgbClr val="0000FF"/>
                </a:solidFill>
                <a:latin typeface="Constantia" panose="02030602050306030303" pitchFamily="18" charset="0"/>
              </a:rPr>
              <a:t>throws</a:t>
            </a:r>
            <a:r>
              <a:rPr lang="en-US" sz="2400" dirty="0">
                <a:solidFill>
                  <a:prstClr val="black"/>
                </a:solidFill>
                <a:latin typeface="Constantia"/>
              </a:rPr>
              <a:t> and </a:t>
            </a:r>
            <a:r>
              <a:rPr lang="en-US" sz="2400" b="1" dirty="0">
                <a:solidFill>
                  <a:srgbClr val="0000FF"/>
                </a:solidFill>
                <a:latin typeface="Constantia" panose="02030602050306030303" pitchFamily="18" charset="0"/>
              </a:rPr>
              <a:t>throw</a:t>
            </a:r>
            <a:r>
              <a:rPr lang="en-US" sz="2400" dirty="0">
                <a:solidFill>
                  <a:prstClr val="black"/>
                </a:solidFill>
                <a:latin typeface="Constantia"/>
              </a:rPr>
              <a:t> keywords, throws is used to postpone the handling of a checked exception and throw is used to invoke an exception explicitly. </a:t>
            </a:r>
          </a:p>
        </p:txBody>
      </p:sp>
      <p:sp>
        <p:nvSpPr>
          <p:cNvPr id="8" name="Rectangle 7"/>
          <p:cNvSpPr/>
          <p:nvPr/>
        </p:nvSpPr>
        <p:spPr>
          <a:xfrm>
            <a:off x="1653989" y="4422061"/>
            <a:ext cx="7278960" cy="2031325"/>
          </a:xfrm>
          <a:prstGeom prst="rect">
            <a:avLst/>
          </a:prstGeom>
          <a:ln w="28575">
            <a:solidFill>
              <a:schemeClr val="tx1"/>
            </a:solidFill>
          </a:ln>
        </p:spPr>
        <p:txBody>
          <a:bodyPr wrap="square">
            <a:spAutoFit/>
          </a:bodyPr>
          <a:lstStyle/>
          <a:p>
            <a:r>
              <a:rPr lang="en-IN" dirty="0">
                <a:latin typeface="Constantia" panose="02030602050306030303" pitchFamily="18" charset="0"/>
              </a:rPr>
              <a:t>import java.io.*; </a:t>
            </a:r>
          </a:p>
          <a:p>
            <a:r>
              <a:rPr lang="en-IN" dirty="0">
                <a:latin typeface="Constantia" panose="02030602050306030303" pitchFamily="18" charset="0"/>
              </a:rPr>
              <a:t>public class </a:t>
            </a:r>
            <a:r>
              <a:rPr lang="en-IN" dirty="0" err="1">
                <a:latin typeface="Constantia" panose="02030602050306030303" pitchFamily="18" charset="0"/>
              </a:rPr>
              <a:t>className</a:t>
            </a:r>
            <a:r>
              <a:rPr lang="en-IN" dirty="0">
                <a:latin typeface="Constantia" panose="02030602050306030303" pitchFamily="18" charset="0"/>
              </a:rPr>
              <a:t> </a:t>
            </a:r>
            <a:r>
              <a:rPr lang="en-IN" dirty="0" smtClean="0">
                <a:latin typeface="Constantia" panose="02030602050306030303" pitchFamily="18" charset="0"/>
              </a:rPr>
              <a:t>{ </a:t>
            </a:r>
            <a:endParaRPr lang="en-IN" dirty="0">
              <a:latin typeface="Constantia" panose="02030602050306030303" pitchFamily="18" charset="0"/>
            </a:endParaRPr>
          </a:p>
          <a:p>
            <a:r>
              <a:rPr lang="en-IN" dirty="0">
                <a:latin typeface="Constantia" panose="02030602050306030303" pitchFamily="18" charset="0"/>
              </a:rPr>
              <a:t>public void deposit(double amount) throws </a:t>
            </a:r>
            <a:r>
              <a:rPr lang="en-IN" dirty="0" err="1" smtClean="0">
                <a:latin typeface="Constantia" panose="02030602050306030303" pitchFamily="18" charset="0"/>
              </a:rPr>
              <a:t>IOException</a:t>
            </a:r>
            <a:r>
              <a:rPr lang="en-IN" dirty="0" smtClean="0">
                <a:latin typeface="Constantia" panose="02030602050306030303" pitchFamily="18" charset="0"/>
              </a:rPr>
              <a:t> </a:t>
            </a:r>
            <a:endParaRPr lang="en-IN" dirty="0">
              <a:latin typeface="Constantia" panose="02030602050306030303" pitchFamily="18" charset="0"/>
            </a:endParaRPr>
          </a:p>
          <a:p>
            <a:r>
              <a:rPr lang="en-IN" dirty="0">
                <a:latin typeface="Constantia" panose="02030602050306030303" pitchFamily="18" charset="0"/>
              </a:rPr>
              <a:t>{ </a:t>
            </a:r>
          </a:p>
          <a:p>
            <a:r>
              <a:rPr lang="en-IN" dirty="0">
                <a:latin typeface="Constantia" panose="02030602050306030303" pitchFamily="18" charset="0"/>
              </a:rPr>
              <a:t>// Method implementation </a:t>
            </a:r>
          </a:p>
          <a:p>
            <a:r>
              <a:rPr lang="en-IN" dirty="0">
                <a:latin typeface="Constantia" panose="02030602050306030303" pitchFamily="18" charset="0"/>
              </a:rPr>
              <a:t>throw new </a:t>
            </a:r>
            <a:r>
              <a:rPr lang="en-IN" dirty="0" err="1" smtClean="0">
                <a:latin typeface="Constantia" panose="02030602050306030303" pitchFamily="18" charset="0"/>
              </a:rPr>
              <a:t>IOException</a:t>
            </a:r>
            <a:r>
              <a:rPr lang="en-IN" dirty="0">
                <a:latin typeface="Constantia" panose="02030602050306030303" pitchFamily="18" charset="0"/>
              </a:rPr>
              <a:t>(); </a:t>
            </a:r>
            <a:r>
              <a:rPr lang="en-IN" dirty="0" smtClean="0">
                <a:latin typeface="Constantia" panose="02030602050306030303" pitchFamily="18" charset="0"/>
              </a:rPr>
              <a:t>} </a:t>
            </a:r>
            <a:endParaRPr lang="en-IN" dirty="0">
              <a:latin typeface="Constantia" panose="02030602050306030303" pitchFamily="18" charset="0"/>
            </a:endParaRPr>
          </a:p>
          <a:p>
            <a:r>
              <a:rPr lang="en-IN" dirty="0">
                <a:latin typeface="Constantia" panose="02030602050306030303" pitchFamily="18" charset="0"/>
              </a:rPr>
              <a:t>//Remainder of class definition </a:t>
            </a:r>
            <a:r>
              <a:rPr lang="en-IN" dirty="0" smtClean="0">
                <a:latin typeface="Constantia" panose="02030602050306030303" pitchFamily="18" charset="0"/>
              </a:rPr>
              <a:t>} </a:t>
            </a:r>
            <a:endParaRPr lang="en-IN" dirty="0">
              <a:latin typeface="Constantia" panose="02030602050306030303" pitchFamily="18" charset="0"/>
            </a:endParaRPr>
          </a:p>
        </p:txBody>
      </p:sp>
    </p:spTree>
    <p:extLst>
      <p:ext uri="{BB962C8B-B14F-4D97-AF65-F5344CB8AC3E}">
        <p14:creationId xmlns:p14="http://schemas.microsoft.com/office/powerpoint/2010/main" val="100775145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 Throws Example</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22</a:t>
            </a:fld>
            <a:endParaRPr lang="en-IN"/>
          </a:p>
        </p:txBody>
      </p:sp>
      <p:sp>
        <p:nvSpPr>
          <p:cNvPr id="7" name="Rectangle 6"/>
          <p:cNvSpPr/>
          <p:nvPr/>
        </p:nvSpPr>
        <p:spPr>
          <a:xfrm>
            <a:off x="887508" y="956897"/>
            <a:ext cx="5082986" cy="3477875"/>
          </a:xfrm>
          <a:prstGeom prst="rect">
            <a:avLst/>
          </a:prstGeom>
          <a:ln>
            <a:solidFill>
              <a:schemeClr val="tx1"/>
            </a:solidFill>
          </a:ln>
        </p:spPr>
        <p:txBody>
          <a:bodyPr wrap="square">
            <a:spAutoFit/>
          </a:bodyPr>
          <a:lstStyle/>
          <a:p>
            <a:pPr algn="just"/>
            <a:r>
              <a:rPr lang="en-US" sz="2200" dirty="0">
                <a:solidFill>
                  <a:prstClr val="black"/>
                </a:solidFill>
                <a:latin typeface="Constantia"/>
              </a:rPr>
              <a:t>// </a:t>
            </a:r>
            <a:r>
              <a:rPr lang="en-US" sz="2200" b="1" dirty="0">
                <a:solidFill>
                  <a:srgbClr val="0000FF"/>
                </a:solidFill>
                <a:latin typeface="Constantia" panose="02030602050306030303" pitchFamily="18" charset="0"/>
              </a:rPr>
              <a:t>Java program to illustrate error in case of unhandled exception</a:t>
            </a:r>
          </a:p>
          <a:p>
            <a:pPr algn="just"/>
            <a:r>
              <a:rPr lang="en-US" sz="2200" dirty="0">
                <a:solidFill>
                  <a:prstClr val="black"/>
                </a:solidFill>
                <a:latin typeface="Constantia"/>
              </a:rPr>
              <a:t>class </a:t>
            </a:r>
            <a:r>
              <a:rPr lang="en-US" sz="2200" dirty="0" err="1">
                <a:solidFill>
                  <a:prstClr val="black"/>
                </a:solidFill>
                <a:latin typeface="Constantia"/>
              </a:rPr>
              <a:t>tst</a:t>
            </a:r>
            <a:endParaRPr lang="en-US" sz="2200" dirty="0">
              <a:solidFill>
                <a:prstClr val="black"/>
              </a:solidFill>
              <a:latin typeface="Constantia"/>
            </a:endParaRPr>
          </a:p>
          <a:p>
            <a:pPr algn="just"/>
            <a:r>
              <a:rPr lang="en-US" sz="2200" dirty="0">
                <a:solidFill>
                  <a:prstClr val="black"/>
                </a:solidFill>
                <a:latin typeface="Constantia"/>
              </a:rPr>
              <a:t>{</a:t>
            </a:r>
          </a:p>
          <a:p>
            <a:pPr algn="just"/>
            <a:r>
              <a:rPr lang="en-US" sz="2200" dirty="0">
                <a:solidFill>
                  <a:prstClr val="black"/>
                </a:solidFill>
                <a:latin typeface="Constantia"/>
              </a:rPr>
              <a:t>    public static void main(String[] </a:t>
            </a:r>
            <a:r>
              <a:rPr lang="en-US" sz="2200" dirty="0" err="1">
                <a:solidFill>
                  <a:prstClr val="black"/>
                </a:solidFill>
                <a:latin typeface="Constantia"/>
              </a:rPr>
              <a:t>args</a:t>
            </a:r>
            <a:r>
              <a:rPr lang="en-US" sz="2200" dirty="0">
                <a:solidFill>
                  <a:prstClr val="black"/>
                </a:solidFill>
                <a:latin typeface="Constantia"/>
              </a:rPr>
              <a:t>)</a:t>
            </a:r>
          </a:p>
          <a:p>
            <a:pPr algn="just"/>
            <a:r>
              <a:rPr lang="en-US" sz="2200" dirty="0">
                <a:solidFill>
                  <a:prstClr val="black"/>
                </a:solidFill>
                <a:latin typeface="Constantia"/>
              </a:rPr>
              <a:t>    {</a:t>
            </a:r>
          </a:p>
          <a:p>
            <a:pPr algn="just"/>
            <a:r>
              <a:rPr lang="en-US" sz="2200" dirty="0">
                <a:solidFill>
                  <a:prstClr val="black"/>
                </a:solidFill>
                <a:latin typeface="Constantia"/>
              </a:rPr>
              <a:t>        </a:t>
            </a:r>
            <a:r>
              <a:rPr lang="en-US" sz="2200" dirty="0" err="1">
                <a:solidFill>
                  <a:prstClr val="black"/>
                </a:solidFill>
                <a:latin typeface="Constantia"/>
              </a:rPr>
              <a:t>Thread.sleep</a:t>
            </a:r>
            <a:r>
              <a:rPr lang="en-US" sz="2200" dirty="0">
                <a:solidFill>
                  <a:prstClr val="black"/>
                </a:solidFill>
                <a:latin typeface="Constantia"/>
              </a:rPr>
              <a:t>(10000);</a:t>
            </a:r>
          </a:p>
          <a:p>
            <a:pPr algn="just"/>
            <a:r>
              <a:rPr lang="en-US" sz="2200" dirty="0">
                <a:solidFill>
                  <a:prstClr val="black"/>
                </a:solidFill>
                <a:latin typeface="Constantia"/>
              </a:rPr>
              <a:t>        </a:t>
            </a:r>
            <a:r>
              <a:rPr lang="en-US" sz="2200" dirty="0" err="1" smtClean="0">
                <a:solidFill>
                  <a:prstClr val="black"/>
                </a:solidFill>
                <a:latin typeface="Constantia"/>
              </a:rPr>
              <a:t>System.out.println</a:t>
            </a:r>
            <a:r>
              <a:rPr lang="en-US" sz="2200" dirty="0">
                <a:solidFill>
                  <a:prstClr val="black"/>
                </a:solidFill>
                <a:latin typeface="Constantia"/>
              </a:rPr>
              <a:t>("Hello Geeks");</a:t>
            </a:r>
          </a:p>
          <a:p>
            <a:pPr algn="just"/>
            <a:r>
              <a:rPr lang="en-US" sz="2200" dirty="0">
                <a:solidFill>
                  <a:prstClr val="black"/>
                </a:solidFill>
                <a:latin typeface="Constantia"/>
              </a:rPr>
              <a:t>    }</a:t>
            </a:r>
          </a:p>
          <a:p>
            <a:pPr algn="just"/>
            <a:r>
              <a:rPr lang="en-US" sz="2200" dirty="0" smtClean="0">
                <a:solidFill>
                  <a:prstClr val="black"/>
                </a:solidFill>
                <a:latin typeface="Constantia"/>
              </a:rPr>
              <a:t>}</a:t>
            </a:r>
          </a:p>
        </p:txBody>
      </p:sp>
      <p:sp>
        <p:nvSpPr>
          <p:cNvPr id="3" name="Rectangle 2"/>
          <p:cNvSpPr/>
          <p:nvPr/>
        </p:nvSpPr>
        <p:spPr>
          <a:xfrm>
            <a:off x="887508" y="4455986"/>
            <a:ext cx="5082986" cy="1292662"/>
          </a:xfrm>
          <a:prstGeom prst="rect">
            <a:avLst/>
          </a:prstGeom>
          <a:ln>
            <a:solidFill>
              <a:schemeClr val="tx1"/>
            </a:solidFill>
          </a:ln>
        </p:spPr>
        <p:txBody>
          <a:bodyPr wrap="square">
            <a:spAutoFit/>
          </a:bodyPr>
          <a:lstStyle/>
          <a:p>
            <a:r>
              <a:rPr lang="en-US" sz="2400" b="1" dirty="0">
                <a:solidFill>
                  <a:srgbClr val="0000FF"/>
                </a:solidFill>
                <a:latin typeface="Constantia" panose="02030602050306030303" pitchFamily="18" charset="0"/>
              </a:rPr>
              <a:t>Output:</a:t>
            </a:r>
          </a:p>
          <a:p>
            <a:r>
              <a:rPr lang="en-US" dirty="0" smtClean="0">
                <a:latin typeface="Constantia" panose="02030602050306030303" pitchFamily="18" charset="0"/>
              </a:rPr>
              <a:t>error</a:t>
            </a:r>
            <a:r>
              <a:rPr lang="en-US" dirty="0">
                <a:latin typeface="Constantia" panose="02030602050306030303" pitchFamily="18" charset="0"/>
              </a:rPr>
              <a:t>: unreported exception </a:t>
            </a:r>
            <a:r>
              <a:rPr lang="en-US" dirty="0" err="1">
                <a:latin typeface="Constantia" panose="02030602050306030303" pitchFamily="18" charset="0"/>
              </a:rPr>
              <a:t>InterruptedException</a:t>
            </a:r>
            <a:r>
              <a:rPr lang="en-US" dirty="0">
                <a:latin typeface="Constantia" panose="02030602050306030303" pitchFamily="18" charset="0"/>
              </a:rPr>
              <a:t>; must be caught or declared to be thrown</a:t>
            </a:r>
            <a:endParaRPr lang="en-IN" dirty="0">
              <a:latin typeface="Constantia" panose="02030602050306030303" pitchFamily="18" charset="0"/>
            </a:endParaRPr>
          </a:p>
        </p:txBody>
      </p:sp>
      <p:sp>
        <p:nvSpPr>
          <p:cNvPr id="4" name="Rectangle 3"/>
          <p:cNvSpPr/>
          <p:nvPr/>
        </p:nvSpPr>
        <p:spPr>
          <a:xfrm>
            <a:off x="6145306" y="956897"/>
            <a:ext cx="5836022" cy="3539430"/>
          </a:xfrm>
          <a:prstGeom prst="rect">
            <a:avLst/>
          </a:prstGeom>
          <a:ln>
            <a:solidFill>
              <a:schemeClr val="tx1"/>
            </a:solidFill>
          </a:ln>
        </p:spPr>
        <p:txBody>
          <a:bodyPr wrap="square">
            <a:spAutoFit/>
          </a:bodyPr>
          <a:lstStyle/>
          <a:p>
            <a:r>
              <a:rPr lang="en-IN" sz="2200" b="1" dirty="0">
                <a:solidFill>
                  <a:srgbClr val="0000FF"/>
                </a:solidFill>
                <a:latin typeface="Constantia" panose="02030602050306030303" pitchFamily="18" charset="0"/>
              </a:rPr>
              <a:t>// Java program to illustrate throws</a:t>
            </a:r>
          </a:p>
          <a:p>
            <a:r>
              <a:rPr lang="en-IN" sz="2200" dirty="0">
                <a:latin typeface="Constantia" panose="02030602050306030303" pitchFamily="18" charset="0"/>
              </a:rPr>
              <a:t>class </a:t>
            </a:r>
            <a:r>
              <a:rPr lang="en-IN" sz="2200" dirty="0" err="1">
                <a:latin typeface="Constantia" panose="02030602050306030303" pitchFamily="18" charset="0"/>
              </a:rPr>
              <a:t>tst</a:t>
            </a:r>
            <a:endParaRPr lang="en-IN" sz="2200" dirty="0">
              <a:latin typeface="Constantia" panose="02030602050306030303" pitchFamily="18" charset="0"/>
            </a:endParaRPr>
          </a:p>
          <a:p>
            <a:r>
              <a:rPr lang="en-IN" sz="2200" dirty="0">
                <a:latin typeface="Constantia" panose="02030602050306030303" pitchFamily="18" charset="0"/>
              </a:rPr>
              <a:t>{</a:t>
            </a:r>
          </a:p>
          <a:p>
            <a:r>
              <a:rPr lang="en-IN" sz="2200" dirty="0">
                <a:latin typeface="Constantia" panose="02030602050306030303" pitchFamily="18" charset="0"/>
              </a:rPr>
              <a:t>    public static void main(String[] </a:t>
            </a:r>
            <a:r>
              <a:rPr lang="en-IN" sz="2200" dirty="0" err="1">
                <a:latin typeface="Constantia" panose="02030602050306030303" pitchFamily="18" charset="0"/>
              </a:rPr>
              <a:t>args</a:t>
            </a:r>
            <a:r>
              <a:rPr lang="en-IN" sz="2200" dirty="0" smtClean="0">
                <a:latin typeface="Constantia" panose="02030602050306030303" pitchFamily="18" charset="0"/>
              </a:rPr>
              <a:t>) </a:t>
            </a:r>
            <a:r>
              <a:rPr lang="en-IN" sz="2200" dirty="0">
                <a:solidFill>
                  <a:srgbClr val="0000FF"/>
                </a:solidFill>
                <a:latin typeface="Constantia" panose="02030602050306030303" pitchFamily="18" charset="0"/>
              </a:rPr>
              <a:t>throws </a:t>
            </a:r>
            <a:r>
              <a:rPr lang="en-IN" sz="2200" dirty="0" err="1">
                <a:solidFill>
                  <a:srgbClr val="0000FF"/>
                </a:solidFill>
                <a:latin typeface="Constantia" panose="02030602050306030303" pitchFamily="18" charset="0"/>
              </a:rPr>
              <a:t>InterruptedException</a:t>
            </a:r>
            <a:endParaRPr lang="en-IN" sz="2200" dirty="0">
              <a:solidFill>
                <a:srgbClr val="0000FF"/>
              </a:solidFill>
              <a:latin typeface="Constantia" panose="02030602050306030303" pitchFamily="18" charset="0"/>
            </a:endParaRPr>
          </a:p>
          <a:p>
            <a:r>
              <a:rPr lang="en-IN" sz="2200" dirty="0">
                <a:latin typeface="Constantia" panose="02030602050306030303" pitchFamily="18" charset="0"/>
              </a:rPr>
              <a:t>    {</a:t>
            </a:r>
          </a:p>
          <a:p>
            <a:r>
              <a:rPr lang="en-IN" sz="2200" dirty="0">
                <a:latin typeface="Constantia" panose="02030602050306030303" pitchFamily="18" charset="0"/>
              </a:rPr>
              <a:t>        </a:t>
            </a:r>
            <a:r>
              <a:rPr lang="en-IN" sz="2200" dirty="0" err="1">
                <a:latin typeface="Constantia" panose="02030602050306030303" pitchFamily="18" charset="0"/>
              </a:rPr>
              <a:t>Thread.sleep</a:t>
            </a:r>
            <a:r>
              <a:rPr lang="en-IN" sz="2200" dirty="0">
                <a:latin typeface="Constantia" panose="02030602050306030303" pitchFamily="18" charset="0"/>
              </a:rPr>
              <a:t>(10000);</a:t>
            </a:r>
          </a:p>
          <a:p>
            <a:r>
              <a:rPr lang="en-IN" sz="2200" dirty="0">
                <a:latin typeface="Constantia" panose="02030602050306030303" pitchFamily="18" charset="0"/>
              </a:rPr>
              <a:t>        </a:t>
            </a:r>
            <a:r>
              <a:rPr lang="en-IN" sz="2200" dirty="0" err="1">
                <a:latin typeface="Constantia" panose="02030602050306030303" pitchFamily="18" charset="0"/>
              </a:rPr>
              <a:t>System.out.println</a:t>
            </a:r>
            <a:r>
              <a:rPr lang="en-IN" sz="2200" dirty="0">
                <a:latin typeface="Constantia" panose="02030602050306030303" pitchFamily="18" charset="0"/>
              </a:rPr>
              <a:t>("Hello Geeks");</a:t>
            </a:r>
          </a:p>
          <a:p>
            <a:r>
              <a:rPr lang="en-IN" sz="2200" dirty="0">
                <a:latin typeface="Constantia" panose="02030602050306030303" pitchFamily="18" charset="0"/>
              </a:rPr>
              <a:t>    }</a:t>
            </a:r>
          </a:p>
          <a:p>
            <a:r>
              <a:rPr lang="en-IN" sz="2200" dirty="0">
                <a:latin typeface="Constantia" panose="02030602050306030303" pitchFamily="18" charset="0"/>
              </a:rPr>
              <a:t>}</a:t>
            </a:r>
          </a:p>
        </p:txBody>
      </p:sp>
      <p:sp>
        <p:nvSpPr>
          <p:cNvPr id="8" name="Rectangle 7"/>
          <p:cNvSpPr/>
          <p:nvPr/>
        </p:nvSpPr>
        <p:spPr>
          <a:xfrm>
            <a:off x="6145306" y="4497767"/>
            <a:ext cx="5836022" cy="738664"/>
          </a:xfrm>
          <a:prstGeom prst="rect">
            <a:avLst/>
          </a:prstGeom>
          <a:ln>
            <a:solidFill>
              <a:schemeClr val="tx1"/>
            </a:solidFill>
          </a:ln>
        </p:spPr>
        <p:txBody>
          <a:bodyPr wrap="square">
            <a:spAutoFit/>
          </a:bodyPr>
          <a:lstStyle/>
          <a:p>
            <a:r>
              <a:rPr lang="en-US" sz="2400" b="1" dirty="0">
                <a:solidFill>
                  <a:srgbClr val="0000FF"/>
                </a:solidFill>
                <a:latin typeface="Constantia" panose="02030602050306030303" pitchFamily="18" charset="0"/>
              </a:rPr>
              <a:t>Output:</a:t>
            </a:r>
          </a:p>
          <a:p>
            <a:r>
              <a:rPr lang="en-US" dirty="0" smtClean="0">
                <a:latin typeface="Constantia" panose="02030602050306030303" pitchFamily="18" charset="0"/>
              </a:rPr>
              <a:t>Hello Geeks</a:t>
            </a:r>
            <a:endParaRPr lang="en-IN" dirty="0">
              <a:latin typeface="Constantia" panose="02030602050306030303" pitchFamily="18" charset="0"/>
            </a:endParaRPr>
          </a:p>
        </p:txBody>
      </p:sp>
    </p:spTree>
    <p:extLst>
      <p:ext uri="{BB962C8B-B14F-4D97-AF65-F5344CB8AC3E}">
        <p14:creationId xmlns:p14="http://schemas.microsoft.com/office/powerpoint/2010/main" val="1644920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 Throws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23</a:t>
            </a:fld>
            <a:endParaRPr lang="en-IN"/>
          </a:p>
        </p:txBody>
      </p:sp>
      <p:sp>
        <p:nvSpPr>
          <p:cNvPr id="3" name="Rectangle 2"/>
          <p:cNvSpPr/>
          <p:nvPr/>
        </p:nvSpPr>
        <p:spPr>
          <a:xfrm>
            <a:off x="896470" y="476506"/>
            <a:ext cx="7198658" cy="6555641"/>
          </a:xfrm>
          <a:prstGeom prst="rect">
            <a:avLst/>
          </a:prstGeom>
          <a:ln>
            <a:solidFill>
              <a:schemeClr val="tx1"/>
            </a:solidFill>
          </a:ln>
        </p:spPr>
        <p:txBody>
          <a:bodyPr wrap="square">
            <a:spAutoFit/>
          </a:bodyPr>
          <a:lstStyle/>
          <a:p>
            <a:r>
              <a:rPr lang="en-IN" sz="2000" dirty="0">
                <a:latin typeface="Constantia" panose="02030602050306030303" pitchFamily="18" charset="0"/>
              </a:rPr>
              <a:t>// Java program to demonstrate working of throws</a:t>
            </a:r>
          </a:p>
          <a:p>
            <a:r>
              <a:rPr lang="en-IN" sz="2000" dirty="0">
                <a:latin typeface="Constantia" panose="02030602050306030303" pitchFamily="18" charset="0"/>
              </a:rPr>
              <a:t>class </a:t>
            </a:r>
            <a:r>
              <a:rPr lang="en-IN" sz="2000" dirty="0" err="1">
                <a:latin typeface="Constantia" panose="02030602050306030303" pitchFamily="18" charset="0"/>
              </a:rPr>
              <a:t>ThrowsExecp</a:t>
            </a:r>
            <a:endParaRPr lang="en-IN" sz="2000" dirty="0">
              <a:latin typeface="Constantia" panose="02030602050306030303" pitchFamily="18" charset="0"/>
            </a:endParaRPr>
          </a:p>
          <a:p>
            <a:r>
              <a:rPr lang="en-IN" sz="2000" dirty="0">
                <a:latin typeface="Constantia" panose="02030602050306030303" pitchFamily="18" charset="0"/>
              </a:rPr>
              <a:t>{</a:t>
            </a:r>
          </a:p>
          <a:p>
            <a:r>
              <a:rPr lang="en-IN" sz="2000" dirty="0">
                <a:latin typeface="Constantia" panose="02030602050306030303" pitchFamily="18" charset="0"/>
              </a:rPr>
              <a:t>	static void fun() </a:t>
            </a:r>
            <a:r>
              <a:rPr lang="en-IN" sz="2000" b="1" dirty="0">
                <a:solidFill>
                  <a:srgbClr val="0000FF"/>
                </a:solidFill>
                <a:latin typeface="Constantia" panose="02030602050306030303" pitchFamily="18" charset="0"/>
              </a:rPr>
              <a:t>throws</a:t>
            </a:r>
            <a:r>
              <a:rPr lang="en-IN" sz="2000" dirty="0">
                <a:latin typeface="Constantia" panose="02030602050306030303" pitchFamily="18" charset="0"/>
              </a:rPr>
              <a:t> </a:t>
            </a:r>
            <a:r>
              <a:rPr lang="en-IN" sz="2000" b="1" dirty="0" err="1">
                <a:solidFill>
                  <a:srgbClr val="0000FF"/>
                </a:solidFill>
                <a:latin typeface="Constantia" panose="02030602050306030303" pitchFamily="18" charset="0"/>
              </a:rPr>
              <a:t>IllegalAccessException</a:t>
            </a:r>
            <a:endParaRPr lang="en-IN" sz="2000" b="1" dirty="0">
              <a:solidFill>
                <a:srgbClr val="0000FF"/>
              </a:solidFill>
              <a:latin typeface="Constantia" panose="02030602050306030303" pitchFamily="18" charset="0"/>
            </a:endParaRPr>
          </a:p>
          <a:p>
            <a:r>
              <a:rPr lang="en-IN" sz="2000" dirty="0">
                <a:latin typeface="Constantia" panose="02030602050306030303" pitchFamily="18" charset="0"/>
              </a:rPr>
              <a:t>	{</a:t>
            </a:r>
          </a:p>
          <a:p>
            <a:r>
              <a:rPr lang="en-IN" sz="2000" dirty="0">
                <a:latin typeface="Constantia" panose="02030602050306030303" pitchFamily="18" charset="0"/>
              </a:rPr>
              <a:t>		</a:t>
            </a:r>
            <a:r>
              <a:rPr lang="en-IN" sz="2000" dirty="0" err="1">
                <a:latin typeface="Constantia" panose="02030602050306030303" pitchFamily="18" charset="0"/>
              </a:rPr>
              <a:t>System.out.println</a:t>
            </a:r>
            <a:r>
              <a:rPr lang="en-IN" sz="2000" dirty="0">
                <a:latin typeface="Constantia" panose="02030602050306030303" pitchFamily="18" charset="0"/>
              </a:rPr>
              <a:t>("Inside fun(). ");</a:t>
            </a:r>
          </a:p>
          <a:p>
            <a:r>
              <a:rPr lang="en-IN" sz="2000" dirty="0">
                <a:latin typeface="Constantia" panose="02030602050306030303" pitchFamily="18" charset="0"/>
              </a:rPr>
              <a:t>		throw new </a:t>
            </a:r>
            <a:r>
              <a:rPr lang="en-IN" sz="2000" dirty="0" err="1">
                <a:latin typeface="Constantia" panose="02030602050306030303" pitchFamily="18" charset="0"/>
              </a:rPr>
              <a:t>IllegalAccessException</a:t>
            </a:r>
            <a:r>
              <a:rPr lang="en-IN" sz="2000" dirty="0">
                <a:latin typeface="Constantia" panose="02030602050306030303" pitchFamily="18" charset="0"/>
              </a:rPr>
              <a:t>("demo");</a:t>
            </a:r>
          </a:p>
          <a:p>
            <a:r>
              <a:rPr lang="en-IN" sz="2000" dirty="0">
                <a:latin typeface="Constantia" panose="02030602050306030303" pitchFamily="18" charset="0"/>
              </a:rPr>
              <a:t>	}</a:t>
            </a:r>
          </a:p>
          <a:p>
            <a:r>
              <a:rPr lang="en-IN" sz="2000" dirty="0">
                <a:latin typeface="Constantia" panose="02030602050306030303" pitchFamily="18" charset="0"/>
              </a:rPr>
              <a:t>	public static void main(String </a:t>
            </a:r>
            <a:r>
              <a:rPr lang="en-IN" sz="2000" dirty="0" err="1">
                <a:latin typeface="Constantia" panose="02030602050306030303" pitchFamily="18" charset="0"/>
              </a:rPr>
              <a:t>args</a:t>
            </a:r>
            <a:r>
              <a:rPr lang="en-IN" sz="2000" dirty="0">
                <a:latin typeface="Constantia" panose="02030602050306030303" pitchFamily="18" charset="0"/>
              </a:rPr>
              <a:t>[])</a:t>
            </a:r>
          </a:p>
          <a:p>
            <a:r>
              <a:rPr lang="en-IN" sz="2000" dirty="0">
                <a:latin typeface="Constantia" panose="02030602050306030303" pitchFamily="18" charset="0"/>
              </a:rPr>
              <a:t>	{</a:t>
            </a:r>
          </a:p>
          <a:p>
            <a:r>
              <a:rPr lang="en-IN" sz="2000" dirty="0">
                <a:latin typeface="Constantia" panose="02030602050306030303" pitchFamily="18" charset="0"/>
              </a:rPr>
              <a:t>		try</a:t>
            </a:r>
          </a:p>
          <a:p>
            <a:r>
              <a:rPr lang="en-IN" sz="2000" dirty="0">
                <a:latin typeface="Constantia" panose="02030602050306030303" pitchFamily="18" charset="0"/>
              </a:rPr>
              <a:t>		{</a:t>
            </a:r>
          </a:p>
          <a:p>
            <a:r>
              <a:rPr lang="en-IN" sz="2000" dirty="0">
                <a:latin typeface="Constantia" panose="02030602050306030303" pitchFamily="18" charset="0"/>
              </a:rPr>
              <a:t>			fun();</a:t>
            </a:r>
          </a:p>
          <a:p>
            <a:r>
              <a:rPr lang="en-IN" sz="2000" dirty="0">
                <a:latin typeface="Constantia" panose="02030602050306030303" pitchFamily="18" charset="0"/>
              </a:rPr>
              <a:t>		}</a:t>
            </a:r>
          </a:p>
          <a:p>
            <a:r>
              <a:rPr lang="en-IN" sz="2000" dirty="0">
                <a:latin typeface="Constantia" panose="02030602050306030303" pitchFamily="18" charset="0"/>
              </a:rPr>
              <a:t>		catch(</a:t>
            </a:r>
            <a:r>
              <a:rPr lang="en-IN" sz="2000" dirty="0" err="1">
                <a:latin typeface="Constantia" panose="02030602050306030303" pitchFamily="18" charset="0"/>
              </a:rPr>
              <a:t>IllegalAccessException</a:t>
            </a:r>
            <a:r>
              <a:rPr lang="en-IN" sz="2000" dirty="0">
                <a:latin typeface="Constantia" panose="02030602050306030303" pitchFamily="18" charset="0"/>
              </a:rPr>
              <a:t> e)</a:t>
            </a:r>
          </a:p>
          <a:p>
            <a:r>
              <a:rPr lang="en-IN" sz="2000" dirty="0">
                <a:latin typeface="Constantia" panose="02030602050306030303" pitchFamily="18" charset="0"/>
              </a:rPr>
              <a:t>		{</a:t>
            </a:r>
          </a:p>
          <a:p>
            <a:r>
              <a:rPr lang="en-IN" sz="2000" dirty="0">
                <a:latin typeface="Constantia" panose="02030602050306030303" pitchFamily="18" charset="0"/>
              </a:rPr>
              <a:t>			</a:t>
            </a:r>
            <a:r>
              <a:rPr lang="en-IN" sz="2000" dirty="0" err="1">
                <a:latin typeface="Constantia" panose="02030602050306030303" pitchFamily="18" charset="0"/>
              </a:rPr>
              <a:t>System.out.println</a:t>
            </a:r>
            <a:r>
              <a:rPr lang="en-IN" sz="2000" dirty="0">
                <a:latin typeface="Constantia" panose="02030602050306030303" pitchFamily="18" charset="0"/>
              </a:rPr>
              <a:t>("caught in main.");</a:t>
            </a:r>
          </a:p>
          <a:p>
            <a:r>
              <a:rPr lang="en-IN" sz="2000" dirty="0">
                <a:latin typeface="Constantia" panose="02030602050306030303" pitchFamily="18" charset="0"/>
              </a:rPr>
              <a:t>		</a:t>
            </a:r>
            <a:r>
              <a:rPr lang="en-IN" sz="2000" dirty="0" smtClean="0">
                <a:latin typeface="Constantia" panose="02030602050306030303" pitchFamily="18" charset="0"/>
              </a:rPr>
              <a:t>}</a:t>
            </a:r>
          </a:p>
          <a:p>
            <a:r>
              <a:rPr lang="en-IN" sz="2000" dirty="0">
                <a:latin typeface="Constantia" panose="02030602050306030303" pitchFamily="18" charset="0"/>
              </a:rPr>
              <a:t>	</a:t>
            </a:r>
            <a:r>
              <a:rPr lang="en-IN" sz="2000" dirty="0" smtClean="0">
                <a:latin typeface="Constantia" panose="02030602050306030303" pitchFamily="18" charset="0"/>
              </a:rPr>
              <a:t>	</a:t>
            </a:r>
            <a:r>
              <a:rPr lang="en-IN" sz="2000" dirty="0" err="1" smtClean="0">
                <a:latin typeface="Constantia" panose="02030602050306030303" pitchFamily="18" charset="0"/>
              </a:rPr>
              <a:t>System.out.println</a:t>
            </a:r>
            <a:r>
              <a:rPr lang="en-IN" sz="2000" dirty="0" smtClean="0">
                <a:latin typeface="Constantia" panose="02030602050306030303" pitchFamily="18" charset="0"/>
              </a:rPr>
              <a:t>(“rest of the code”);</a:t>
            </a:r>
            <a:endParaRPr lang="en-IN" sz="2000" dirty="0">
              <a:latin typeface="Constantia" panose="02030602050306030303" pitchFamily="18" charset="0"/>
            </a:endParaRPr>
          </a:p>
          <a:p>
            <a:r>
              <a:rPr lang="en-IN" sz="2000" dirty="0">
                <a:latin typeface="Constantia" panose="02030602050306030303" pitchFamily="18" charset="0"/>
              </a:rPr>
              <a:t>	}</a:t>
            </a:r>
          </a:p>
          <a:p>
            <a:r>
              <a:rPr lang="en-IN" sz="2000" dirty="0">
                <a:latin typeface="Constantia" panose="02030602050306030303" pitchFamily="18" charset="0"/>
              </a:rPr>
              <a:t>}</a:t>
            </a:r>
          </a:p>
        </p:txBody>
      </p:sp>
      <p:sp>
        <p:nvSpPr>
          <p:cNvPr id="6" name="TextBox 5"/>
          <p:cNvSpPr txBox="1"/>
          <p:nvPr/>
        </p:nvSpPr>
        <p:spPr>
          <a:xfrm>
            <a:off x="8616894" y="3832412"/>
            <a:ext cx="3307975" cy="1323439"/>
          </a:xfrm>
          <a:prstGeom prst="rect">
            <a:avLst/>
          </a:prstGeom>
          <a:noFill/>
          <a:ln>
            <a:solidFill>
              <a:schemeClr val="tx1"/>
            </a:solidFill>
          </a:ln>
        </p:spPr>
        <p:txBody>
          <a:bodyPr wrap="square" rtlCol="0">
            <a:spAutoFit/>
          </a:bodyPr>
          <a:lstStyle/>
          <a:p>
            <a:r>
              <a:rPr lang="en-IN" sz="2000" b="1" dirty="0">
                <a:solidFill>
                  <a:srgbClr val="0000FF"/>
                </a:solidFill>
                <a:latin typeface="Constantia" panose="02030602050306030303" pitchFamily="18" charset="0"/>
              </a:rPr>
              <a:t>Output</a:t>
            </a:r>
            <a:r>
              <a:rPr lang="en-IN" sz="2000" dirty="0" smtClean="0">
                <a:latin typeface="Constantia" panose="02030602050306030303" pitchFamily="18" charset="0"/>
              </a:rPr>
              <a:t>:</a:t>
            </a:r>
          </a:p>
          <a:p>
            <a:r>
              <a:rPr lang="en-IN" sz="2000" dirty="0" smtClean="0">
                <a:latin typeface="Constantia" panose="02030602050306030303" pitchFamily="18" charset="0"/>
              </a:rPr>
              <a:t>Inside fun().</a:t>
            </a:r>
          </a:p>
          <a:p>
            <a:r>
              <a:rPr lang="en-IN" sz="2000" dirty="0" smtClean="0">
                <a:latin typeface="Constantia" panose="02030602050306030303" pitchFamily="18" charset="0"/>
              </a:rPr>
              <a:t>caught in main</a:t>
            </a:r>
          </a:p>
          <a:p>
            <a:r>
              <a:rPr lang="en-IN" sz="2000" dirty="0" smtClean="0">
                <a:latin typeface="Constantia" panose="02030602050306030303" pitchFamily="18" charset="0"/>
              </a:rPr>
              <a:t>rest of the code</a:t>
            </a:r>
            <a:endParaRPr lang="en-IN" sz="2000" dirty="0">
              <a:latin typeface="Constantia" panose="02030602050306030303" pitchFamily="18" charset="0"/>
            </a:endParaRPr>
          </a:p>
        </p:txBody>
      </p:sp>
    </p:spTree>
    <p:extLst>
      <p:ext uri="{BB962C8B-B14F-4D97-AF65-F5344CB8AC3E}">
        <p14:creationId xmlns:p14="http://schemas.microsoft.com/office/powerpoint/2010/main" val="423985740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User Defined Exception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24</a:t>
            </a:fld>
            <a:endParaRPr lang="en-IN"/>
          </a:p>
        </p:txBody>
      </p:sp>
      <p:sp>
        <p:nvSpPr>
          <p:cNvPr id="7" name="Rectangle 6"/>
          <p:cNvSpPr/>
          <p:nvPr/>
        </p:nvSpPr>
        <p:spPr>
          <a:xfrm>
            <a:off x="1277471" y="970344"/>
            <a:ext cx="10703857" cy="4924425"/>
          </a:xfrm>
          <a:prstGeom prst="rect">
            <a:avLst/>
          </a:prstGeom>
        </p:spPr>
        <p:txBody>
          <a:bodyPr wrap="square">
            <a:spAutoFit/>
          </a:bodyPr>
          <a:lstStyle/>
          <a:p>
            <a:pPr marL="342900" indent="-342900" algn="just">
              <a:spcAft>
                <a:spcPts val="1200"/>
              </a:spcAft>
              <a:buFont typeface="Wingdings" panose="05000000000000000000" pitchFamily="2" charset="2"/>
              <a:buChar char="Ø"/>
            </a:pPr>
            <a:r>
              <a:rPr lang="en-US" sz="2400" dirty="0">
                <a:solidFill>
                  <a:prstClr val="black"/>
                </a:solidFill>
                <a:latin typeface="Constantia"/>
              </a:rPr>
              <a:t>In Java, we can create our own exceptions that are derived classes of the Exception class. </a:t>
            </a:r>
            <a:endParaRPr lang="en-US" sz="2400" dirty="0" smtClean="0">
              <a:solidFill>
                <a:prstClr val="black"/>
              </a:solidFill>
              <a:latin typeface="Constantia"/>
            </a:endParaRP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Basically</a:t>
            </a:r>
            <a:r>
              <a:rPr lang="en-US" sz="2400" dirty="0">
                <a:solidFill>
                  <a:prstClr val="black"/>
                </a:solidFill>
                <a:latin typeface="Constantia"/>
              </a:rPr>
              <a:t>, Java </a:t>
            </a:r>
            <a:r>
              <a:rPr lang="en-US" sz="2400" b="1" dirty="0">
                <a:solidFill>
                  <a:srgbClr val="0000FF"/>
                </a:solidFill>
                <a:latin typeface="Constantia" panose="02030602050306030303" pitchFamily="18" charset="0"/>
              </a:rPr>
              <a:t>custom</a:t>
            </a:r>
            <a:r>
              <a:rPr lang="en-US" sz="2400" dirty="0">
                <a:solidFill>
                  <a:prstClr val="black"/>
                </a:solidFill>
                <a:latin typeface="Constantia"/>
              </a:rPr>
              <a:t> </a:t>
            </a:r>
            <a:r>
              <a:rPr lang="en-US" sz="2400" b="1" dirty="0">
                <a:solidFill>
                  <a:srgbClr val="0000FF"/>
                </a:solidFill>
                <a:latin typeface="Constantia" panose="02030602050306030303" pitchFamily="18" charset="0"/>
              </a:rPr>
              <a:t>exceptions</a:t>
            </a:r>
            <a:r>
              <a:rPr lang="en-US" sz="2400" dirty="0">
                <a:solidFill>
                  <a:prstClr val="black"/>
                </a:solidFill>
                <a:latin typeface="Constantia"/>
              </a:rPr>
              <a:t> are used to </a:t>
            </a:r>
            <a:r>
              <a:rPr lang="en-US" sz="2400" b="1" dirty="0">
                <a:solidFill>
                  <a:srgbClr val="0000FF"/>
                </a:solidFill>
                <a:latin typeface="Constantia" panose="02030602050306030303" pitchFamily="18" charset="0"/>
              </a:rPr>
              <a:t>customize</a:t>
            </a:r>
            <a:r>
              <a:rPr lang="en-US" sz="2400" dirty="0">
                <a:solidFill>
                  <a:prstClr val="black"/>
                </a:solidFill>
                <a:latin typeface="Constantia"/>
              </a:rPr>
              <a:t> the exception according to user need</a:t>
            </a:r>
            <a:r>
              <a:rPr lang="en-US" sz="2400" dirty="0" smtClean="0">
                <a:solidFill>
                  <a:prstClr val="black"/>
                </a:solidFill>
                <a:latin typeface="Constantia"/>
              </a:rPr>
              <a:t>.</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Using the custom exception, we can have your own exception and message. </a:t>
            </a:r>
            <a:endParaRPr lang="en-US" sz="2400" dirty="0" smtClean="0">
              <a:solidFill>
                <a:prstClr val="black"/>
              </a:solidFill>
              <a:latin typeface="Constantia"/>
            </a:endParaRPr>
          </a:p>
          <a:p>
            <a:pPr marL="342900" indent="-342900" algn="just">
              <a:spcAft>
                <a:spcPts val="1200"/>
              </a:spcAft>
              <a:buFont typeface="Wingdings" panose="05000000000000000000" pitchFamily="2" charset="2"/>
              <a:buChar char="Ø"/>
            </a:pPr>
            <a:r>
              <a:rPr lang="en-US" sz="2400" dirty="0" smtClean="0">
                <a:solidFill>
                  <a:prstClr val="black"/>
                </a:solidFill>
                <a:latin typeface="Constantia"/>
              </a:rPr>
              <a:t>Here</a:t>
            </a:r>
            <a:r>
              <a:rPr lang="en-US" sz="2400" dirty="0">
                <a:solidFill>
                  <a:prstClr val="black"/>
                </a:solidFill>
                <a:latin typeface="Constantia"/>
              </a:rPr>
              <a:t>, we have passed a </a:t>
            </a:r>
            <a:r>
              <a:rPr lang="en-US" sz="2400" b="1" dirty="0">
                <a:solidFill>
                  <a:srgbClr val="0000FF"/>
                </a:solidFill>
                <a:latin typeface="Constantia" panose="02030602050306030303" pitchFamily="18" charset="0"/>
              </a:rPr>
              <a:t>string</a:t>
            </a:r>
            <a:r>
              <a:rPr lang="en-US" sz="2400" dirty="0">
                <a:solidFill>
                  <a:prstClr val="black"/>
                </a:solidFill>
                <a:latin typeface="Constantia"/>
              </a:rPr>
              <a:t> to the </a:t>
            </a:r>
            <a:r>
              <a:rPr lang="en-US" sz="2400" b="1" dirty="0">
                <a:solidFill>
                  <a:srgbClr val="0000FF"/>
                </a:solidFill>
                <a:latin typeface="Constantia" panose="02030602050306030303" pitchFamily="18" charset="0"/>
              </a:rPr>
              <a:t>constructor</a:t>
            </a:r>
            <a:r>
              <a:rPr lang="en-US" sz="2400" dirty="0">
                <a:solidFill>
                  <a:prstClr val="black"/>
                </a:solidFill>
                <a:latin typeface="Constantia"/>
              </a:rPr>
              <a:t> of superclass i.e. Exception class that can be obtained using </a:t>
            </a:r>
            <a:r>
              <a:rPr lang="en-US" sz="2400" b="1" dirty="0" err="1">
                <a:solidFill>
                  <a:srgbClr val="0000FF"/>
                </a:solidFill>
                <a:latin typeface="Constantia" panose="02030602050306030303" pitchFamily="18" charset="0"/>
              </a:rPr>
              <a:t>getMessage</a:t>
            </a:r>
            <a:r>
              <a:rPr lang="en-US" sz="2400" b="1" dirty="0">
                <a:solidFill>
                  <a:srgbClr val="0000FF"/>
                </a:solidFill>
                <a:latin typeface="Constantia" panose="02030602050306030303" pitchFamily="18" charset="0"/>
              </a:rPr>
              <a:t>()</a:t>
            </a:r>
            <a:r>
              <a:rPr lang="en-US" sz="2400" dirty="0" smtClean="0">
                <a:solidFill>
                  <a:prstClr val="black"/>
                </a:solidFill>
                <a:latin typeface="Constantia"/>
              </a:rPr>
              <a:t> or </a:t>
            </a:r>
            <a:r>
              <a:rPr lang="en-US" sz="2400" b="1" dirty="0" err="1">
                <a:solidFill>
                  <a:srgbClr val="0000FF"/>
                </a:solidFill>
                <a:latin typeface="Constantia" panose="02030602050306030303" pitchFamily="18" charset="0"/>
              </a:rPr>
              <a:t>toString</a:t>
            </a:r>
            <a:r>
              <a:rPr lang="en-US" sz="2400" b="1" dirty="0">
                <a:solidFill>
                  <a:srgbClr val="0000FF"/>
                </a:solidFill>
                <a:latin typeface="Constantia" panose="02030602050306030303" pitchFamily="18" charset="0"/>
              </a:rPr>
              <a:t>()</a:t>
            </a:r>
            <a:r>
              <a:rPr lang="en-US" sz="2400" dirty="0" smtClean="0">
                <a:solidFill>
                  <a:prstClr val="black"/>
                </a:solidFill>
                <a:latin typeface="Constantia"/>
              </a:rPr>
              <a:t> </a:t>
            </a:r>
            <a:r>
              <a:rPr lang="en-US" sz="2400" dirty="0">
                <a:solidFill>
                  <a:prstClr val="black"/>
                </a:solidFill>
                <a:latin typeface="Constantia"/>
              </a:rPr>
              <a:t>method on the object we have created</a:t>
            </a:r>
            <a:r>
              <a:rPr lang="en-US" sz="2400" dirty="0" smtClean="0">
                <a:solidFill>
                  <a:prstClr val="black"/>
                </a:solidFill>
                <a:latin typeface="Constantia"/>
              </a:rPr>
              <a:t>.</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To catch and provide specific treatment to a subset of existing Java exceptions.</a:t>
            </a:r>
          </a:p>
          <a:p>
            <a:pPr marL="342900" indent="-342900" algn="just">
              <a:spcAft>
                <a:spcPts val="1200"/>
              </a:spcAft>
              <a:buFont typeface="Wingdings" panose="05000000000000000000" pitchFamily="2" charset="2"/>
              <a:buChar char="Ø"/>
            </a:pPr>
            <a:r>
              <a:rPr lang="en-US" sz="2400" dirty="0">
                <a:solidFill>
                  <a:prstClr val="black"/>
                </a:solidFill>
                <a:latin typeface="Constantia"/>
              </a:rPr>
              <a:t>Business logic exceptions: These are the exceptions related to business logic and workflow</a:t>
            </a:r>
            <a:r>
              <a:rPr lang="en-US" sz="2400" dirty="0" smtClean="0">
                <a:solidFill>
                  <a:prstClr val="black"/>
                </a:solidFill>
                <a:latin typeface="Constantia"/>
              </a:rPr>
              <a:t>.</a:t>
            </a:r>
          </a:p>
        </p:txBody>
      </p:sp>
    </p:spTree>
    <p:extLst>
      <p:ext uri="{BB962C8B-B14F-4D97-AF65-F5344CB8AC3E}">
        <p14:creationId xmlns:p14="http://schemas.microsoft.com/office/powerpoint/2010/main" val="22685058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User Defined Exception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25</a:t>
            </a:fld>
            <a:endParaRPr lang="en-IN"/>
          </a:p>
        </p:txBody>
      </p:sp>
      <p:sp>
        <p:nvSpPr>
          <p:cNvPr id="8" name="Rectangle 2"/>
          <p:cNvSpPr>
            <a:spLocks noChangeArrowheads="1"/>
          </p:cNvSpPr>
          <p:nvPr/>
        </p:nvSpPr>
        <p:spPr bwMode="auto">
          <a:xfrm>
            <a:off x="793376" y="1620973"/>
            <a:ext cx="5338484" cy="3693319"/>
          </a:xfrm>
          <a:prstGeom prst="rect">
            <a:avLst/>
          </a:prstGeom>
          <a:noFill/>
          <a:ln>
            <a:solidFill>
              <a:schemeClr val="tx1"/>
            </a:solid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smtClean="0">
                <a:solidFill>
                  <a:srgbClr val="006699"/>
                </a:solidFill>
                <a:latin typeface="Consolas" panose="020B0609020204030204" pitchFamily="49" charset="0"/>
              </a:rPr>
              <a:t>class</a:t>
            </a:r>
            <a:r>
              <a:rPr kumimoji="0" lang="en-US" altLang="en-US" sz="2000" b="0" i="0" u="none" strike="noStrike" cap="none" normalizeH="0" baseline="0" dirty="0" smtClean="0">
                <a:ln>
                  <a:noFill/>
                </a:ln>
                <a:effectLst/>
                <a:latin typeface="Consolas" panose="020B0609020204030204" pitchFamily="49" charset="0"/>
              </a:rPr>
              <a:t> </a:t>
            </a:r>
            <a:r>
              <a:rPr kumimoji="0" lang="en-US" altLang="en-US" sz="2000" b="0" i="0" u="none" strike="noStrike" cap="none" normalizeH="0" baseline="0" dirty="0" err="1" smtClean="0">
                <a:ln>
                  <a:noFill/>
                </a:ln>
                <a:effectLst/>
                <a:latin typeface="Consolas" panose="020B0609020204030204" pitchFamily="49" charset="0"/>
              </a:rPr>
              <a:t>MyException</a:t>
            </a:r>
            <a:r>
              <a:rPr kumimoji="0" lang="en-US" altLang="en-US" sz="2000" b="0" i="0" u="none" strike="noStrike" cap="none" normalizeH="0" baseline="0" dirty="0" smtClean="0">
                <a:ln>
                  <a:noFill/>
                </a:ln>
                <a:effectLst/>
                <a:latin typeface="Consolas" panose="020B0609020204030204" pitchFamily="49" charset="0"/>
              </a:rPr>
              <a:t> </a:t>
            </a:r>
            <a:r>
              <a:rPr lang="en-US" altLang="en-US" sz="2000" b="1" dirty="0">
                <a:solidFill>
                  <a:srgbClr val="006699"/>
                </a:solidFill>
                <a:latin typeface="Consolas" panose="020B0609020204030204" pitchFamily="49" charset="0"/>
              </a:rPr>
              <a:t>extends</a:t>
            </a:r>
            <a:r>
              <a:rPr kumimoji="0" lang="en-US" altLang="en-US" sz="2000" b="0" i="0" u="none" strike="noStrike" cap="none" normalizeH="0" baseline="0" dirty="0" smtClean="0">
                <a:ln>
                  <a:noFill/>
                </a:ln>
                <a:effectLst/>
                <a:latin typeface="Consolas" panose="020B0609020204030204" pitchFamily="49" charset="0"/>
              </a:rPr>
              <a:t> Exception {</a:t>
            </a:r>
            <a:r>
              <a:rPr kumimoji="0" lang="en-US" altLang="en-US" sz="2000" b="0" i="0" u="none" strike="noStrike" cap="none" normalizeH="0" dirty="0" smtClean="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latin typeface="Consolas" panose="020B0609020204030204" pitchFamily="49" charset="0"/>
              </a:rPr>
              <a:t>  </a:t>
            </a:r>
            <a:r>
              <a:rPr kumimoji="0" lang="en-US" altLang="en-US" sz="2000" b="0" i="0" u="none" strike="noStrike" cap="none" normalizeH="0" dirty="0" smtClean="0">
                <a:ln>
                  <a:noFill/>
                </a:ln>
                <a:effectLst/>
                <a:latin typeface="Consolas" panose="020B0609020204030204" pitchFamily="49" charset="0"/>
              </a:rPr>
              <a:t>String </a:t>
            </a:r>
            <a:r>
              <a:rPr kumimoji="0" lang="en-US" altLang="en-US" sz="2000" b="0" i="0" u="none" strike="noStrike" cap="none" normalizeH="0" dirty="0" err="1" smtClean="0">
                <a:ln>
                  <a:noFill/>
                </a:ln>
                <a:effectLst/>
                <a:latin typeface="Consolas" panose="020B0609020204030204" pitchFamily="49" charset="0"/>
              </a:rPr>
              <a:t>errMessage</a:t>
            </a:r>
            <a:r>
              <a:rPr kumimoji="0" lang="en-US" altLang="en-US" sz="2000" b="0" i="0" u="none" strike="noStrike" cap="none" normalizeH="0" dirty="0" smtClean="0">
                <a:ln>
                  <a:noFill/>
                </a:ln>
                <a:effectLst/>
                <a:latin typeface="Consolas" panose="020B0609020204030204" pitchFamily="49" charset="0"/>
              </a:rPr>
              <a:t>;</a:t>
            </a:r>
            <a:endParaRPr kumimoji="0" lang="en-US" alt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nsolas" panose="020B0609020204030204" pitchFamily="49" charset="0"/>
              </a:rPr>
              <a:t>    </a:t>
            </a:r>
            <a:r>
              <a:rPr lang="en-US" altLang="en-US" sz="2000" b="1" dirty="0">
                <a:solidFill>
                  <a:srgbClr val="006699"/>
                </a:solidFill>
                <a:latin typeface="Consolas" panose="020B0609020204030204" pitchFamily="49" charset="0"/>
              </a:rPr>
              <a:t>public</a:t>
            </a:r>
            <a:r>
              <a:rPr kumimoji="0" lang="en-US" altLang="en-US" sz="2000" b="0" i="0" u="none" strike="noStrike" cap="none" normalizeH="0" baseline="0" dirty="0" smtClean="0">
                <a:ln>
                  <a:noFill/>
                </a:ln>
                <a:effectLst/>
                <a:latin typeface="Consolas" panose="020B0609020204030204" pitchFamily="49" charset="0"/>
              </a:rPr>
              <a:t> </a:t>
            </a:r>
            <a:r>
              <a:rPr kumimoji="0" lang="en-US" altLang="en-US" sz="2000" b="0" i="0" u="none" strike="noStrike" cap="none" normalizeH="0" baseline="0" dirty="0" err="1" smtClean="0">
                <a:ln>
                  <a:noFill/>
                </a:ln>
                <a:effectLst/>
                <a:latin typeface="Consolas" panose="020B0609020204030204" pitchFamily="49" charset="0"/>
              </a:rPr>
              <a:t>MyException</a:t>
            </a:r>
            <a:r>
              <a:rPr kumimoji="0" lang="en-US" altLang="en-US" sz="2000" b="0" i="0" u="none" strike="noStrike" cap="none" normalizeH="0" baseline="0" dirty="0" smtClean="0">
                <a:ln>
                  <a:noFill/>
                </a:ln>
                <a:effectLst/>
                <a:latin typeface="Consolas" panose="020B0609020204030204" pitchFamily="49" charset="0"/>
              </a:rPr>
              <a:t>(String 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onsolas" panose="020B0609020204030204" pitchFamily="49" charset="0"/>
              </a:rPr>
              <a:t>	</a:t>
            </a:r>
            <a:r>
              <a:rPr lang="en-US" altLang="en-US" sz="2000" dirty="0">
                <a:solidFill>
                  <a:srgbClr val="008200"/>
                </a:solidFill>
                <a:latin typeface="Consolas" panose="020B0609020204030204" pitchFamily="49" charset="0"/>
              </a:rPr>
              <a:t>// assign error message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nsolas" panose="020B0609020204030204" pitchFamily="49" charset="0"/>
              </a:rPr>
              <a:t>        </a:t>
            </a:r>
            <a:r>
              <a:rPr kumimoji="0" lang="en-US" altLang="en-US" sz="2000" b="0" i="0" u="none" strike="noStrike" cap="none" normalizeH="0" baseline="0" dirty="0" err="1" smtClean="0">
                <a:ln>
                  <a:noFill/>
                </a:ln>
                <a:effectLst/>
                <a:latin typeface="Consolas" panose="020B0609020204030204" pitchFamily="49" charset="0"/>
              </a:rPr>
              <a:t>errMessage</a:t>
            </a:r>
            <a:r>
              <a:rPr kumimoji="0" lang="en-US" altLang="en-US" sz="2000" b="0" i="0" u="none" strike="noStrike" cap="none" normalizeH="0" baseline="0" dirty="0" smtClean="0">
                <a:ln>
                  <a:noFill/>
                </a:ln>
                <a:effectLst/>
                <a:latin typeface="Consolas" panose="020B0609020204030204" pitchFamily="49" charset="0"/>
              </a:rPr>
              <a:t> = s;     }</a:t>
            </a:r>
          </a:p>
          <a:p>
            <a:pPr lvl="0"/>
            <a:r>
              <a:rPr lang="en-US" altLang="en-US" sz="2000" dirty="0" smtClean="0"/>
              <a:t>       </a:t>
            </a:r>
            <a:r>
              <a:rPr lang="en-US" altLang="en-US" sz="2000" b="1" dirty="0">
                <a:solidFill>
                  <a:srgbClr val="006699"/>
                </a:solidFill>
                <a:latin typeface="Consolas" panose="020B0609020204030204" pitchFamily="49" charset="0"/>
              </a:rPr>
              <a:t>public</a:t>
            </a:r>
            <a:r>
              <a:rPr lang="en-US" altLang="en-US" sz="2000" b="1" dirty="0" smtClean="0">
                <a:latin typeface="Consolas" panose="020B0609020204030204" pitchFamily="49" charset="0"/>
              </a:rPr>
              <a:t> String </a:t>
            </a:r>
            <a:r>
              <a:rPr lang="en-US" altLang="en-US" sz="2000" b="1" dirty="0" err="1" smtClean="0">
                <a:latin typeface="Consolas" panose="020B0609020204030204" pitchFamily="49" charset="0"/>
              </a:rPr>
              <a:t>toString</a:t>
            </a:r>
            <a:r>
              <a:rPr lang="en-US" altLang="en-US" sz="2000" b="1" dirty="0" smtClean="0">
                <a:latin typeface="Consolas" panose="020B0609020204030204" pitchFamily="49" charset="0"/>
              </a:rPr>
              <a:t>() </a:t>
            </a:r>
            <a:r>
              <a:rPr lang="en-US" altLang="en-US" sz="2000" dirty="0" smtClean="0">
                <a:latin typeface="Consolas" panose="020B0609020204030204" pitchFamily="49" charset="0"/>
              </a:rPr>
              <a:t>{</a:t>
            </a:r>
          </a:p>
          <a:p>
            <a:pPr lvl="0"/>
            <a:r>
              <a:rPr lang="en-US" altLang="en-US" sz="2000" b="1" dirty="0">
                <a:latin typeface="Consolas" panose="020B0609020204030204" pitchFamily="49" charset="0"/>
              </a:rPr>
              <a:t>	</a:t>
            </a:r>
            <a:r>
              <a:rPr lang="en-US" altLang="en-US" sz="2000" dirty="0" smtClean="0">
                <a:latin typeface="Consolas" panose="020B0609020204030204" pitchFamily="49" charset="0"/>
              </a:rPr>
              <a:t>return(</a:t>
            </a:r>
            <a:r>
              <a:rPr lang="en-US" altLang="en-US" sz="2000" dirty="0" err="1" smtClean="0">
                <a:latin typeface="Consolas" panose="020B0609020204030204" pitchFamily="49" charset="0"/>
              </a:rPr>
              <a:t>errMessage</a:t>
            </a:r>
            <a:r>
              <a:rPr lang="en-US" altLang="en-US" sz="2000" dirty="0" smtClean="0">
                <a:latin typeface="Consolas" panose="020B0609020204030204" pitchFamily="49" charset="0"/>
              </a:rPr>
              <a:t>); } </a:t>
            </a:r>
          </a:p>
          <a:p>
            <a:pPr lvl="0"/>
            <a:r>
              <a:rPr lang="en-US" altLang="en-US" sz="2000" dirty="0">
                <a:solidFill>
                  <a:srgbClr val="008200"/>
                </a:solidFill>
                <a:latin typeface="Consolas" panose="020B0609020204030204" pitchFamily="49" charset="0"/>
              </a:rPr>
              <a:t>	</a:t>
            </a:r>
            <a:r>
              <a:rPr lang="en-US" altLang="en-US" sz="2000" dirty="0" smtClean="0">
                <a:solidFill>
                  <a:srgbClr val="008200"/>
                </a:solidFill>
                <a:latin typeface="Consolas" panose="020B0609020204030204" pitchFamily="49" charset="0"/>
              </a:rPr>
              <a:t>      //</a:t>
            </a:r>
            <a:r>
              <a:rPr lang="en-US" altLang="en-US" sz="2000" dirty="0">
                <a:solidFill>
                  <a:srgbClr val="008200"/>
                </a:solidFill>
                <a:latin typeface="Consolas" panose="020B0609020204030204" pitchFamily="49" charset="0"/>
              </a:rPr>
              <a:t>or</a:t>
            </a:r>
          </a:p>
          <a:p>
            <a:pPr lvl="0"/>
            <a:r>
              <a:rPr lang="en-US" altLang="en-US" sz="2000" dirty="0" smtClean="0">
                <a:latin typeface="Consolas" panose="020B0609020204030204" pitchFamily="49" charset="0"/>
              </a:rPr>
              <a:t> </a:t>
            </a:r>
            <a:r>
              <a:rPr lang="en-US" altLang="en-US" sz="2000" dirty="0"/>
              <a:t> </a:t>
            </a:r>
            <a:r>
              <a:rPr lang="en-US" altLang="en-US" sz="2000" dirty="0" smtClean="0"/>
              <a:t>    </a:t>
            </a:r>
            <a:r>
              <a:rPr lang="en-US" altLang="en-US" sz="2000" b="1" dirty="0" smtClean="0">
                <a:solidFill>
                  <a:srgbClr val="006699"/>
                </a:solidFill>
                <a:latin typeface="Consolas" panose="020B0609020204030204" pitchFamily="49" charset="0"/>
              </a:rPr>
              <a:t>public</a:t>
            </a:r>
            <a:r>
              <a:rPr lang="en-US" altLang="en-US" sz="2000" b="1" dirty="0" smtClean="0">
                <a:latin typeface="Consolas" panose="020B0609020204030204" pitchFamily="49" charset="0"/>
              </a:rPr>
              <a:t> </a:t>
            </a:r>
            <a:r>
              <a:rPr lang="en-US" altLang="en-US" sz="2000" b="1" dirty="0">
                <a:latin typeface="Consolas" panose="020B0609020204030204" pitchFamily="49" charset="0"/>
              </a:rPr>
              <a:t>String </a:t>
            </a:r>
            <a:r>
              <a:rPr lang="en-US" altLang="en-US" sz="2000" b="1" dirty="0" err="1" smtClean="0">
                <a:latin typeface="Consolas" panose="020B0609020204030204" pitchFamily="49" charset="0"/>
              </a:rPr>
              <a:t>getMessage</a:t>
            </a:r>
            <a:r>
              <a:rPr lang="en-US" altLang="en-US" sz="2000" b="1" dirty="0" smtClean="0">
                <a:latin typeface="Consolas" panose="020B0609020204030204" pitchFamily="49" charset="0"/>
              </a:rPr>
              <a:t>() </a:t>
            </a:r>
            <a:r>
              <a:rPr lang="en-US" altLang="en-US" sz="2000" dirty="0">
                <a:latin typeface="Consolas" panose="020B0609020204030204" pitchFamily="49" charset="0"/>
              </a:rPr>
              <a:t>{</a:t>
            </a:r>
          </a:p>
          <a:p>
            <a:pPr lvl="0"/>
            <a:r>
              <a:rPr lang="en-US" altLang="en-US" sz="2000" b="1" dirty="0">
                <a:latin typeface="Consolas" panose="020B0609020204030204" pitchFamily="49" charset="0"/>
              </a:rPr>
              <a:t>	</a:t>
            </a:r>
            <a:r>
              <a:rPr lang="en-US" altLang="en-US" sz="2000" dirty="0">
                <a:latin typeface="Consolas" panose="020B0609020204030204" pitchFamily="49" charset="0"/>
              </a:rPr>
              <a:t>return(</a:t>
            </a:r>
            <a:r>
              <a:rPr lang="en-US" altLang="en-US" sz="2000" dirty="0" err="1">
                <a:latin typeface="Consolas" panose="020B0609020204030204" pitchFamily="49" charset="0"/>
              </a:rPr>
              <a:t>errMessage</a:t>
            </a:r>
            <a:r>
              <a:rPr lang="en-US" altLang="en-US" sz="2000" dirty="0">
                <a:latin typeface="Consolas" panose="020B0609020204030204" pitchFamily="49" charset="0"/>
              </a:rPr>
              <a:t>); } </a:t>
            </a:r>
            <a:r>
              <a:rPr lang="en-US" altLang="en-US" sz="2000" dirty="0" smtClean="0">
                <a:latin typeface="Consolas" panose="020B0609020204030204" pitchFamily="49" charset="0"/>
              </a:rPr>
              <a:t>  </a:t>
            </a:r>
          </a:p>
          <a:p>
            <a:pPr lvl="0"/>
            <a:endParaRPr lang="en-US" altLang="en-US" sz="2000" dirty="0" smtClean="0">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nsolas" panose="020B0609020204030204" pitchFamily="49" charset="0"/>
              </a:rPr>
              <a:t>}</a:t>
            </a:r>
            <a:endParaRPr kumimoji="0" lang="en-US" altLang="en-US" sz="2000" b="0" i="0" u="none" strike="noStrike" cap="none" normalizeH="0" baseline="0" dirty="0" smtClean="0">
              <a:ln>
                <a:noFill/>
              </a:ln>
              <a:effectLst/>
            </a:endParaRPr>
          </a:p>
        </p:txBody>
      </p:sp>
      <p:sp>
        <p:nvSpPr>
          <p:cNvPr id="6" name="Rectangle 2"/>
          <p:cNvSpPr>
            <a:spLocks noChangeArrowheads="1"/>
          </p:cNvSpPr>
          <p:nvPr/>
        </p:nvSpPr>
        <p:spPr bwMode="auto">
          <a:xfrm>
            <a:off x="6387352" y="2097591"/>
            <a:ext cx="5593976" cy="1846659"/>
          </a:xfrm>
          <a:prstGeom prst="rect">
            <a:avLst/>
          </a:prstGeom>
          <a:noFill/>
          <a:ln>
            <a:solidFill>
              <a:schemeClr val="tx1"/>
            </a:solid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smtClean="0">
                <a:solidFill>
                  <a:srgbClr val="006699"/>
                </a:solidFill>
                <a:latin typeface="Consolas" panose="020B0609020204030204" pitchFamily="49" charset="0"/>
              </a:rPr>
              <a:t>class</a:t>
            </a:r>
            <a:r>
              <a:rPr kumimoji="0" lang="en-US" altLang="en-US" sz="2000" b="0" i="0" u="none" strike="noStrike" cap="none" normalizeH="0" baseline="0" dirty="0" smtClean="0">
                <a:ln>
                  <a:noFill/>
                </a:ln>
                <a:effectLst/>
                <a:latin typeface="Consolas" panose="020B0609020204030204" pitchFamily="49" charset="0"/>
              </a:rPr>
              <a:t> </a:t>
            </a:r>
            <a:r>
              <a:rPr kumimoji="0" lang="en-US" altLang="en-US" sz="2000" b="0" i="0" u="none" strike="noStrike" cap="none" normalizeH="0" baseline="0" dirty="0" err="1" smtClean="0">
                <a:ln>
                  <a:noFill/>
                </a:ln>
                <a:effectLst/>
                <a:latin typeface="Consolas" panose="020B0609020204030204" pitchFamily="49" charset="0"/>
              </a:rPr>
              <a:t>MyException</a:t>
            </a:r>
            <a:r>
              <a:rPr kumimoji="0" lang="en-US" altLang="en-US" sz="2000" b="0" i="0" u="none" strike="noStrike" cap="none" normalizeH="0" baseline="0" dirty="0" smtClean="0">
                <a:ln>
                  <a:noFill/>
                </a:ln>
                <a:effectLst/>
                <a:latin typeface="Consolas" panose="020B0609020204030204" pitchFamily="49" charset="0"/>
              </a:rPr>
              <a:t> </a:t>
            </a:r>
            <a:r>
              <a:rPr lang="en-US" altLang="en-US" sz="2000" b="1" dirty="0">
                <a:solidFill>
                  <a:srgbClr val="006699"/>
                </a:solidFill>
                <a:latin typeface="Consolas" panose="020B0609020204030204" pitchFamily="49" charset="0"/>
              </a:rPr>
              <a:t>extends</a:t>
            </a:r>
            <a:r>
              <a:rPr kumimoji="0" lang="en-US" altLang="en-US" sz="2000" b="0" i="0" u="none" strike="noStrike" cap="none" normalizeH="0" baseline="0" dirty="0" smtClean="0">
                <a:ln>
                  <a:noFill/>
                </a:ln>
                <a:effectLst/>
                <a:latin typeface="Consolas" panose="020B0609020204030204" pitchFamily="49" charset="0"/>
              </a:rPr>
              <a:t> Exception {</a:t>
            </a:r>
            <a:r>
              <a:rPr kumimoji="0" lang="en-US" altLang="en-US" sz="2000" b="0" i="0" u="none" strike="noStrike" cap="none" normalizeH="0" dirty="0" smtClean="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smtClean="0">
                <a:latin typeface="Consolas" panose="020B0609020204030204" pitchFamily="49" charset="0"/>
              </a:rPr>
              <a:t>  </a:t>
            </a:r>
            <a:r>
              <a:rPr kumimoji="0" lang="en-US" altLang="en-US" sz="2000" b="0" i="0" u="none" strike="noStrike" cap="none" normalizeH="0" dirty="0" smtClean="0">
                <a:ln>
                  <a:noFill/>
                </a:ln>
                <a:effectLst/>
                <a:latin typeface="Consolas" panose="020B0609020204030204" pitchFamily="49" charset="0"/>
              </a:rPr>
              <a:t>String </a:t>
            </a:r>
            <a:r>
              <a:rPr kumimoji="0" lang="en-US" altLang="en-US" sz="2000" b="0" i="0" u="none" strike="noStrike" cap="none" normalizeH="0" dirty="0" err="1" smtClean="0">
                <a:ln>
                  <a:noFill/>
                </a:ln>
                <a:effectLst/>
                <a:latin typeface="Consolas" panose="020B0609020204030204" pitchFamily="49" charset="0"/>
              </a:rPr>
              <a:t>errMessage</a:t>
            </a:r>
            <a:r>
              <a:rPr kumimoji="0" lang="en-US" altLang="en-US" sz="2000" b="0" i="0" u="none" strike="noStrike" cap="none" normalizeH="0" dirty="0" smtClean="0">
                <a:ln>
                  <a:noFill/>
                </a:ln>
                <a:effectLst/>
                <a:latin typeface="Consolas" panose="020B0609020204030204" pitchFamily="49" charset="0"/>
              </a:rPr>
              <a:t>;</a:t>
            </a:r>
            <a:endParaRPr kumimoji="0" lang="en-US" altLang="en-US" sz="20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nsolas" panose="020B0609020204030204" pitchFamily="49" charset="0"/>
              </a:rPr>
              <a:t>    </a:t>
            </a:r>
            <a:r>
              <a:rPr lang="en-US" altLang="en-US" sz="2000" b="1" dirty="0">
                <a:solidFill>
                  <a:srgbClr val="006699"/>
                </a:solidFill>
                <a:latin typeface="Consolas" panose="020B0609020204030204" pitchFamily="49" charset="0"/>
              </a:rPr>
              <a:t>public</a:t>
            </a:r>
            <a:r>
              <a:rPr kumimoji="0" lang="en-US" altLang="en-US" sz="2000" b="0" i="0" u="none" strike="noStrike" cap="none" normalizeH="0" baseline="0" dirty="0" smtClean="0">
                <a:ln>
                  <a:noFill/>
                </a:ln>
                <a:effectLst/>
                <a:latin typeface="Consolas" panose="020B0609020204030204" pitchFamily="49" charset="0"/>
              </a:rPr>
              <a:t> </a:t>
            </a:r>
            <a:r>
              <a:rPr kumimoji="0" lang="en-US" altLang="en-US" sz="2000" b="0" i="0" u="none" strike="noStrike" cap="none" normalizeH="0" baseline="0" dirty="0" err="1" smtClean="0">
                <a:ln>
                  <a:noFill/>
                </a:ln>
                <a:effectLst/>
                <a:latin typeface="Consolas" panose="020B0609020204030204" pitchFamily="49" charset="0"/>
              </a:rPr>
              <a:t>MyException</a:t>
            </a:r>
            <a:r>
              <a:rPr kumimoji="0" lang="en-US" altLang="en-US" sz="2000" b="0" i="0" u="none" strike="noStrike" cap="none" normalizeH="0" baseline="0" dirty="0" smtClean="0">
                <a:ln>
                  <a:noFill/>
                </a:ln>
                <a:effectLst/>
                <a:latin typeface="Consolas" panose="020B0609020204030204" pitchFamily="49" charset="0"/>
              </a:rPr>
              <a:t>(String 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onsolas" panose="020B0609020204030204" pitchFamily="49" charset="0"/>
              </a:rPr>
              <a:t>	</a:t>
            </a:r>
            <a:r>
              <a:rPr lang="en-US" altLang="en-US" sz="2000" dirty="0">
                <a:solidFill>
                  <a:srgbClr val="008200"/>
                </a:solidFill>
                <a:latin typeface="Consolas" panose="020B0609020204030204" pitchFamily="49" charset="0"/>
              </a:rPr>
              <a:t>// calls super class constructor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nsolas" panose="020B0609020204030204" pitchFamily="49" charset="0"/>
              </a:rPr>
              <a:t>        super(s);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effectLst/>
                <a:latin typeface="Consolas" panose="020B0609020204030204" pitchFamily="49" charset="0"/>
              </a:rPr>
              <a:t>}</a:t>
            </a:r>
            <a:endParaRPr kumimoji="0" lang="en-US" altLang="en-US" sz="2000" b="0" i="0" u="none" strike="noStrike" cap="none" normalizeH="0" baseline="0" dirty="0" smtClean="0">
              <a:ln>
                <a:noFill/>
              </a:ln>
              <a:effectLst/>
            </a:endParaRPr>
          </a:p>
        </p:txBody>
      </p:sp>
      <p:sp>
        <p:nvSpPr>
          <p:cNvPr id="3" name="Rectangle 2"/>
          <p:cNvSpPr/>
          <p:nvPr/>
        </p:nvSpPr>
        <p:spPr>
          <a:xfrm>
            <a:off x="793376" y="1159308"/>
            <a:ext cx="5338484" cy="461665"/>
          </a:xfrm>
          <a:prstGeom prst="rect">
            <a:avLst/>
          </a:prstGeom>
        </p:spPr>
        <p:txBody>
          <a:bodyPr wrap="square">
            <a:spAutoFit/>
          </a:bodyPr>
          <a:lstStyle/>
          <a:p>
            <a:pPr lvl="0" algn="ctr" eaLnBrk="0" fontAlgn="base" hangingPunct="0">
              <a:spcBef>
                <a:spcPct val="0"/>
              </a:spcBef>
              <a:spcAft>
                <a:spcPct val="0"/>
              </a:spcAft>
            </a:pPr>
            <a:r>
              <a:rPr lang="en-US" altLang="en-US" sz="2400" b="1" dirty="0" smtClean="0">
                <a:solidFill>
                  <a:srgbClr val="0000FF"/>
                </a:solidFill>
                <a:latin typeface="Constantia" panose="02030602050306030303" pitchFamily="18" charset="0"/>
              </a:rPr>
              <a:t>Explicit User-defined exception</a:t>
            </a:r>
            <a:endParaRPr lang="en-US" altLang="en-US" sz="2400" b="1" dirty="0">
              <a:solidFill>
                <a:srgbClr val="0000FF"/>
              </a:solidFill>
              <a:latin typeface="Constantia" panose="02030602050306030303" pitchFamily="18" charset="0"/>
            </a:endParaRPr>
          </a:p>
        </p:txBody>
      </p:sp>
      <p:sp>
        <p:nvSpPr>
          <p:cNvPr id="9" name="Rectangle 8"/>
          <p:cNvSpPr/>
          <p:nvPr/>
        </p:nvSpPr>
        <p:spPr>
          <a:xfrm>
            <a:off x="6387352" y="1694808"/>
            <a:ext cx="5593976" cy="461665"/>
          </a:xfrm>
          <a:prstGeom prst="rect">
            <a:avLst/>
          </a:prstGeom>
        </p:spPr>
        <p:txBody>
          <a:bodyPr wrap="square">
            <a:spAutoFit/>
          </a:bodyPr>
          <a:lstStyle/>
          <a:p>
            <a:pPr lvl="0" algn="ctr" eaLnBrk="0" fontAlgn="base" hangingPunct="0">
              <a:spcBef>
                <a:spcPct val="0"/>
              </a:spcBef>
              <a:spcAft>
                <a:spcPct val="0"/>
              </a:spcAft>
            </a:pPr>
            <a:r>
              <a:rPr lang="en-US" altLang="en-US" sz="2400" b="1" dirty="0" smtClean="0">
                <a:solidFill>
                  <a:srgbClr val="0000FF"/>
                </a:solidFill>
                <a:latin typeface="Constantia" panose="02030602050306030303" pitchFamily="18" charset="0"/>
              </a:rPr>
              <a:t>Implicit User-defined exception</a:t>
            </a:r>
            <a:endParaRPr lang="en-US" altLang="en-US" sz="2400" b="1" dirty="0">
              <a:solidFill>
                <a:srgbClr val="0000FF"/>
              </a:solidFill>
              <a:latin typeface="Constantia" panose="02030602050306030303" pitchFamily="18" charset="0"/>
            </a:endParaRPr>
          </a:p>
        </p:txBody>
      </p:sp>
    </p:spTree>
    <p:extLst>
      <p:ext uri="{BB962C8B-B14F-4D97-AF65-F5344CB8AC3E}">
        <p14:creationId xmlns:p14="http://schemas.microsoft.com/office/powerpoint/2010/main" val="95477946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User Defined Exception </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26</a:t>
            </a:fld>
            <a:endParaRPr lang="en-IN"/>
          </a:p>
        </p:txBody>
      </p:sp>
      <p:sp>
        <p:nvSpPr>
          <p:cNvPr id="8" name="Rectangle 2"/>
          <p:cNvSpPr>
            <a:spLocks noChangeArrowheads="1"/>
          </p:cNvSpPr>
          <p:nvPr/>
        </p:nvSpPr>
        <p:spPr bwMode="auto">
          <a:xfrm>
            <a:off x="1142999" y="1277373"/>
            <a:ext cx="7140389" cy="4924425"/>
          </a:xfrm>
          <a:prstGeom prst="rect">
            <a:avLst/>
          </a:prstGeom>
          <a:noFill/>
          <a:ln>
            <a:solidFill>
              <a:schemeClr val="tx1"/>
            </a:solid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solidFill>
                  <a:srgbClr val="008200"/>
                </a:solidFill>
                <a:latin typeface="Consolas" panose="020B0609020204030204" pitchFamily="49" charset="0"/>
              </a:rPr>
              <a:t>// A Class that represents use-defined </a:t>
            </a:r>
            <a:r>
              <a:rPr lang="en-US" altLang="en-US" sz="1600" dirty="0" err="1" smtClean="0">
                <a:solidFill>
                  <a:srgbClr val="008200"/>
                </a:solidFill>
                <a:latin typeface="Consolas" panose="020B0609020204030204" pitchFamily="49" charset="0"/>
              </a:rPr>
              <a:t>expception</a:t>
            </a:r>
            <a:endParaRPr lang="en-US" altLang="en-US" sz="1600" dirty="0">
              <a:solidFill>
                <a:srgbClr val="0082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1" dirty="0">
                <a:solidFill>
                  <a:srgbClr val="006699"/>
                </a:solidFill>
                <a:latin typeface="Consolas" panose="020B0609020204030204" pitchFamily="49" charset="0"/>
              </a:rPr>
              <a:t>class</a:t>
            </a:r>
            <a:r>
              <a:rPr kumimoji="0" lang="en-US" altLang="en-US" sz="1600" b="0" i="0" u="none" strike="noStrike" cap="none" normalizeH="0" baseline="0" dirty="0" smtClean="0">
                <a:ln>
                  <a:noFill/>
                </a:ln>
                <a:effectLst/>
                <a:latin typeface="Consolas" panose="020B0609020204030204" pitchFamily="49" charset="0"/>
              </a:rPr>
              <a:t> </a:t>
            </a:r>
            <a:r>
              <a:rPr kumimoji="0" lang="en-US" altLang="en-US" sz="1600" b="0" i="0" u="none" strike="noStrike" cap="none" normalizeH="0" baseline="0" dirty="0" err="1" smtClean="0">
                <a:ln>
                  <a:noFill/>
                </a:ln>
                <a:effectLst/>
                <a:latin typeface="Consolas" panose="020B0609020204030204" pitchFamily="49" charset="0"/>
              </a:rPr>
              <a:t>MyException</a:t>
            </a:r>
            <a:r>
              <a:rPr kumimoji="0" lang="en-US" altLang="en-US" sz="1600" b="0" i="0" u="none" strike="noStrike" cap="none" normalizeH="0" baseline="0" dirty="0" smtClean="0">
                <a:ln>
                  <a:noFill/>
                </a:ln>
                <a:effectLst/>
                <a:latin typeface="Consolas" panose="020B0609020204030204" pitchFamily="49" charset="0"/>
              </a:rPr>
              <a:t> </a:t>
            </a:r>
            <a:r>
              <a:rPr lang="en-US" altLang="en-US" sz="1600" b="1" dirty="0">
                <a:solidFill>
                  <a:srgbClr val="006699"/>
                </a:solidFill>
                <a:latin typeface="Consolas" panose="020B0609020204030204" pitchFamily="49" charset="0"/>
              </a:rPr>
              <a:t>extends</a:t>
            </a:r>
            <a:r>
              <a:rPr kumimoji="0" lang="en-US" altLang="en-US" sz="1600" b="0" i="0" u="none" strike="noStrike" cap="none" normalizeH="0" baseline="0" dirty="0" smtClean="0">
                <a:ln>
                  <a:noFill/>
                </a:ln>
                <a:effectLst/>
                <a:latin typeface="Consolas" panose="020B0609020204030204" pitchFamily="49" charset="0"/>
              </a:rPr>
              <a:t> Exception {</a:t>
            </a:r>
            <a:r>
              <a:rPr kumimoji="0" lang="en-US" altLang="en-US" sz="1600" b="0" i="0" u="none" strike="noStrike" cap="none" normalizeH="0" dirty="0" smtClean="0">
                <a:ln>
                  <a:noFill/>
                </a:ln>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smtClean="0">
                <a:latin typeface="Consolas" panose="020B0609020204030204" pitchFamily="49" charset="0"/>
              </a:rPr>
              <a:t>  </a:t>
            </a:r>
            <a:r>
              <a:rPr kumimoji="0" lang="en-US" altLang="en-US" sz="1600" b="0" i="0" u="none" strike="noStrike" cap="none" normalizeH="0" dirty="0" smtClean="0">
                <a:ln>
                  <a:noFill/>
                </a:ln>
                <a:effectLst/>
                <a:latin typeface="Consolas" panose="020B0609020204030204" pitchFamily="49" charset="0"/>
              </a:rPr>
              <a:t>String </a:t>
            </a:r>
            <a:r>
              <a:rPr kumimoji="0" lang="en-US" altLang="en-US" sz="1600" b="0" i="0" u="none" strike="noStrike" cap="none" normalizeH="0" dirty="0" err="1" smtClean="0">
                <a:ln>
                  <a:noFill/>
                </a:ln>
                <a:effectLst/>
                <a:latin typeface="Consolas" panose="020B0609020204030204" pitchFamily="49" charset="0"/>
              </a:rPr>
              <a:t>errMessage</a:t>
            </a:r>
            <a:r>
              <a:rPr kumimoji="0" lang="en-US" altLang="en-US" sz="1600" b="0" i="0" u="none" strike="noStrike" cap="none" normalizeH="0" dirty="0" smtClean="0">
                <a:ln>
                  <a:noFill/>
                </a:ln>
                <a:effectLst/>
                <a:latin typeface="Consolas" panose="020B0609020204030204" pitchFamily="49" charset="0"/>
              </a:rPr>
              <a:t>;</a:t>
            </a:r>
            <a:endParaRPr kumimoji="0" lang="en-US" altLang="en-US" sz="1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onsolas" panose="020B0609020204030204" pitchFamily="49" charset="0"/>
              </a:rPr>
              <a:t>    </a:t>
            </a:r>
            <a:r>
              <a:rPr lang="en-US" altLang="en-US" sz="1600" b="1" dirty="0">
                <a:solidFill>
                  <a:srgbClr val="006699"/>
                </a:solidFill>
                <a:latin typeface="Consolas" panose="020B0609020204030204" pitchFamily="49" charset="0"/>
              </a:rPr>
              <a:t>public</a:t>
            </a:r>
            <a:r>
              <a:rPr kumimoji="0" lang="en-US" altLang="en-US" sz="1600" b="0" i="0" u="none" strike="noStrike" cap="none" normalizeH="0" baseline="0" dirty="0" smtClean="0">
                <a:ln>
                  <a:noFill/>
                </a:ln>
                <a:effectLst/>
                <a:latin typeface="Consolas" panose="020B0609020204030204" pitchFamily="49" charset="0"/>
              </a:rPr>
              <a:t> </a:t>
            </a:r>
            <a:r>
              <a:rPr kumimoji="0" lang="en-US" altLang="en-US" sz="1600" b="0" i="0" u="none" strike="noStrike" cap="none" normalizeH="0" baseline="0" dirty="0" err="1" smtClean="0">
                <a:ln>
                  <a:noFill/>
                </a:ln>
                <a:effectLst/>
                <a:latin typeface="Consolas" panose="020B0609020204030204" pitchFamily="49" charset="0"/>
              </a:rPr>
              <a:t>MyException</a:t>
            </a:r>
            <a:r>
              <a:rPr kumimoji="0" lang="en-US" altLang="en-US" sz="1600" b="0" i="0" u="none" strike="noStrike" cap="none" normalizeH="0" baseline="0" dirty="0" smtClean="0">
                <a:ln>
                  <a:noFill/>
                </a:ln>
                <a:effectLst/>
                <a:latin typeface="Consolas" panose="020B0609020204030204" pitchFamily="49" charset="0"/>
              </a:rPr>
              <a:t>(String s)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Consolas" panose="020B0609020204030204" pitchFamily="49" charset="0"/>
              </a:rPr>
              <a:t>	</a:t>
            </a:r>
            <a:r>
              <a:rPr lang="en-US" altLang="en-US" sz="1600" dirty="0" smtClean="0">
                <a:latin typeface="Consolas" panose="020B0609020204030204" pitchFamily="49" charset="0"/>
              </a:rPr>
              <a:t>// assign error message</a:t>
            </a:r>
            <a:endParaRPr kumimoji="0" lang="en-US" altLang="en-US" sz="1600" b="0" i="0" u="none" strike="noStrike" cap="none" normalizeH="0" baseline="0" dirty="0" smtClean="0">
              <a:ln>
                <a:noFill/>
              </a:ln>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onsolas" panose="020B0609020204030204" pitchFamily="49" charset="0"/>
              </a:rPr>
              <a:t>        </a:t>
            </a:r>
            <a:r>
              <a:rPr kumimoji="0" lang="en-US" altLang="en-US" sz="1600" b="0" i="0" u="none" strike="noStrike" cap="none" normalizeH="0" baseline="0" dirty="0" err="1" smtClean="0">
                <a:ln>
                  <a:noFill/>
                </a:ln>
                <a:effectLst/>
                <a:latin typeface="Consolas" panose="020B0609020204030204" pitchFamily="49" charset="0"/>
              </a:rPr>
              <a:t>errMessage</a:t>
            </a:r>
            <a:r>
              <a:rPr kumimoji="0" lang="en-US" altLang="en-US" sz="1600" b="0" i="0" u="none" strike="noStrike" cap="none" normalizeH="0" baseline="0" dirty="0" smtClean="0">
                <a:ln>
                  <a:noFill/>
                </a:ln>
                <a:effectLst/>
                <a:latin typeface="Consolas" panose="020B0609020204030204" pitchFamily="49" charset="0"/>
              </a:rPr>
              <a:t> = s;     }</a:t>
            </a:r>
          </a:p>
          <a:p>
            <a:pPr lvl="0"/>
            <a:r>
              <a:rPr lang="en-US" altLang="en-US" sz="1600" dirty="0" smtClean="0"/>
              <a:t>       </a:t>
            </a:r>
            <a:r>
              <a:rPr lang="en-US" altLang="en-US" sz="1600" b="1" dirty="0">
                <a:solidFill>
                  <a:srgbClr val="006699"/>
                </a:solidFill>
                <a:latin typeface="Consolas" panose="020B0609020204030204" pitchFamily="49" charset="0"/>
              </a:rPr>
              <a:t>public</a:t>
            </a:r>
            <a:r>
              <a:rPr lang="en-US" altLang="en-US" sz="1600" b="1" dirty="0" smtClean="0">
                <a:latin typeface="Consolas" panose="020B0609020204030204" pitchFamily="49" charset="0"/>
              </a:rPr>
              <a:t> String </a:t>
            </a:r>
            <a:r>
              <a:rPr lang="en-US" altLang="en-US" sz="1600" b="1" dirty="0" err="1" smtClean="0">
                <a:latin typeface="Consolas" panose="020B0609020204030204" pitchFamily="49" charset="0"/>
              </a:rPr>
              <a:t>toString</a:t>
            </a:r>
            <a:r>
              <a:rPr lang="en-US" altLang="en-US" sz="1600" b="1" dirty="0" smtClean="0">
                <a:latin typeface="Consolas" panose="020B0609020204030204" pitchFamily="49" charset="0"/>
              </a:rPr>
              <a:t>() </a:t>
            </a:r>
            <a:r>
              <a:rPr lang="en-US" altLang="en-US" sz="1600" dirty="0" smtClean="0">
                <a:latin typeface="Consolas" panose="020B0609020204030204" pitchFamily="49" charset="0"/>
              </a:rPr>
              <a:t>{</a:t>
            </a:r>
          </a:p>
          <a:p>
            <a:pPr lvl="0"/>
            <a:r>
              <a:rPr lang="en-US" altLang="en-US" sz="1600" b="1" dirty="0">
                <a:latin typeface="Consolas" panose="020B0609020204030204" pitchFamily="49" charset="0"/>
              </a:rPr>
              <a:t>	</a:t>
            </a:r>
            <a:r>
              <a:rPr lang="en-US" altLang="en-US" sz="1600" dirty="0" smtClean="0">
                <a:latin typeface="Consolas" panose="020B0609020204030204" pitchFamily="49" charset="0"/>
              </a:rPr>
              <a:t>return(</a:t>
            </a:r>
            <a:r>
              <a:rPr lang="en-US" altLang="en-US" sz="1600" dirty="0" err="1" smtClean="0">
                <a:latin typeface="Consolas" panose="020B0609020204030204" pitchFamily="49" charset="0"/>
              </a:rPr>
              <a:t>errMessage</a:t>
            </a:r>
            <a:r>
              <a:rPr lang="en-US" altLang="en-US" sz="1600" dirty="0" smtClean="0">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smtClean="0">
                <a:ln>
                  <a:noFill/>
                </a:ln>
                <a:effectLst/>
                <a:latin typeface="Consolas" panose="020B0609020204030204" pitchFamily="49" charset="0"/>
              </a:rPr>
              <a:t>}</a:t>
            </a:r>
            <a:endParaRPr kumimoji="0" lang="en-US" altLang="en-US" sz="1600" b="0" i="0" u="none" strike="noStrike" cap="none" normalizeH="0" baseline="0" dirty="0" smtClean="0">
              <a:ln>
                <a:noFill/>
              </a:ln>
              <a:effectLst/>
            </a:endParaRPr>
          </a:p>
          <a:p>
            <a:pPr lvl="0"/>
            <a:r>
              <a:rPr lang="en-US" altLang="en-US" sz="1600" dirty="0">
                <a:solidFill>
                  <a:srgbClr val="008200"/>
                </a:solidFill>
                <a:latin typeface="Consolas" panose="020B0609020204030204" pitchFamily="49" charset="0"/>
              </a:rPr>
              <a:t>// A Class that uses above </a:t>
            </a:r>
            <a:r>
              <a:rPr lang="en-US" altLang="en-US" sz="1600" dirty="0" err="1">
                <a:solidFill>
                  <a:srgbClr val="008200"/>
                </a:solidFill>
                <a:latin typeface="Consolas" panose="020B0609020204030204" pitchFamily="49" charset="0"/>
              </a:rPr>
              <a:t>MyException</a:t>
            </a:r>
            <a:endParaRPr lang="en-US" altLang="en-US" sz="1600" dirty="0"/>
          </a:p>
          <a:p>
            <a:pPr lvl="0"/>
            <a:r>
              <a:rPr lang="en-US" altLang="en-US" sz="1600" b="1" dirty="0">
                <a:solidFill>
                  <a:srgbClr val="006699"/>
                </a:solidFill>
                <a:latin typeface="Consolas" panose="020B0609020204030204" pitchFamily="49" charset="0"/>
              </a:rPr>
              <a:t>public</a:t>
            </a: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class</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Main {</a:t>
            </a:r>
            <a:endParaRPr lang="en-US" altLang="en-US" sz="1600" dirty="0"/>
          </a:p>
          <a:p>
            <a:pPr lvl="0"/>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public</a:t>
            </a: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static</a:t>
            </a: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void</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main(String </a:t>
            </a:r>
            <a:r>
              <a:rPr lang="en-US" altLang="en-US" sz="1600" dirty="0" err="1">
                <a:solidFill>
                  <a:srgbClr val="000000"/>
                </a:solidFill>
                <a:latin typeface="Consolas" panose="020B0609020204030204" pitchFamily="49" charset="0"/>
              </a:rPr>
              <a:t>args</a:t>
            </a:r>
            <a:r>
              <a:rPr lang="en-US" altLang="en-US" sz="1600" dirty="0">
                <a:solidFill>
                  <a:srgbClr val="000000"/>
                </a:solidFill>
                <a:latin typeface="Consolas" panose="020B0609020204030204" pitchFamily="49" charset="0"/>
              </a:rPr>
              <a:t>[]) {</a:t>
            </a:r>
            <a:endParaRPr lang="en-US" altLang="en-US" sz="1600" dirty="0"/>
          </a:p>
          <a:p>
            <a:pPr lvl="0"/>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try </a:t>
            </a:r>
            <a:r>
              <a:rPr lang="en-US" altLang="en-US" sz="1600" dirty="0">
                <a:solidFill>
                  <a:srgbClr val="000000"/>
                </a:solidFill>
                <a:latin typeface="Consolas" panose="020B0609020204030204" pitchFamily="49" charset="0"/>
              </a:rPr>
              <a:t>{</a:t>
            </a:r>
            <a:endParaRPr lang="en-US" altLang="en-US" sz="1600" dirty="0"/>
          </a:p>
          <a:p>
            <a:pPr lvl="0"/>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Throw an object of user defined exception</a:t>
            </a:r>
            <a:endParaRPr lang="en-US" altLang="en-US" sz="1600" dirty="0"/>
          </a:p>
          <a:p>
            <a:pPr lvl="0"/>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throw</a:t>
            </a:r>
            <a:r>
              <a:rPr lang="en-US" altLang="en-US" sz="1600" dirty="0">
                <a:solidFill>
                  <a:srgbClr val="273239"/>
                </a:solidFill>
                <a:latin typeface="Consolas" panose="020B0609020204030204" pitchFamily="49" charset="0"/>
              </a:rPr>
              <a:t> </a:t>
            </a:r>
            <a:r>
              <a:rPr lang="en-US" altLang="en-US" sz="1600" b="1" dirty="0">
                <a:solidFill>
                  <a:srgbClr val="006699"/>
                </a:solidFill>
                <a:latin typeface="Consolas" panose="020B0609020204030204" pitchFamily="49" charset="0"/>
              </a:rPr>
              <a:t>new</a:t>
            </a:r>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MyException</a:t>
            </a:r>
            <a:r>
              <a:rPr lang="en-US" altLang="en-US" sz="1600" dirty="0" smtClean="0">
                <a:solidFill>
                  <a:srgbClr val="000000"/>
                </a:solidFill>
                <a:latin typeface="Consolas" panose="020B0609020204030204" pitchFamily="49" charset="0"/>
              </a:rPr>
              <a:t>(</a:t>
            </a:r>
            <a:r>
              <a:rPr lang="en-US" altLang="en-US" sz="1600" dirty="0" smtClean="0">
                <a:solidFill>
                  <a:srgbClr val="0000FF"/>
                </a:solidFill>
                <a:latin typeface="Consolas" panose="020B0609020204030204" pitchFamily="49" charset="0"/>
              </a:rPr>
              <a:t>“Error message - </a:t>
            </a:r>
            <a:r>
              <a:rPr lang="en-US" altLang="en-US" sz="1600" dirty="0" err="1" smtClean="0">
                <a:solidFill>
                  <a:srgbClr val="0000FF"/>
                </a:solidFill>
                <a:latin typeface="Consolas" panose="020B0609020204030204" pitchFamily="49" charset="0"/>
              </a:rPr>
              <a:t>GeeksGeeks</a:t>
            </a:r>
            <a:r>
              <a:rPr lang="en-US" altLang="en-US" sz="1600" dirty="0">
                <a:solidFill>
                  <a:srgbClr val="0000FF"/>
                </a:solidFill>
                <a:latin typeface="Consolas" panose="020B0609020204030204" pitchFamily="49" charset="0"/>
              </a:rPr>
              <a:t>"</a:t>
            </a:r>
            <a:r>
              <a:rPr lang="en-US" altLang="en-US" sz="1600" dirty="0">
                <a:solidFill>
                  <a:srgbClr val="000000"/>
                </a:solidFill>
                <a:latin typeface="Consolas" panose="020B0609020204030204" pitchFamily="49" charset="0"/>
              </a:rPr>
              <a:t>);</a:t>
            </a:r>
            <a:endParaRPr lang="en-US" altLang="en-US" sz="1600" dirty="0"/>
          </a:p>
          <a:p>
            <a:pPr lvl="0"/>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 </a:t>
            </a:r>
            <a:r>
              <a:rPr lang="en-US" altLang="en-US" sz="1600" b="1" dirty="0">
                <a:solidFill>
                  <a:srgbClr val="006699"/>
                </a:solidFill>
                <a:latin typeface="Consolas" panose="020B0609020204030204" pitchFamily="49" charset="0"/>
              </a:rPr>
              <a:t>catch</a:t>
            </a:r>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r>
              <a:rPr lang="en-US" altLang="en-US" sz="1600" dirty="0" err="1">
                <a:solidFill>
                  <a:srgbClr val="000000"/>
                </a:solidFill>
                <a:latin typeface="Consolas" panose="020B0609020204030204" pitchFamily="49" charset="0"/>
              </a:rPr>
              <a:t>MyException</a:t>
            </a:r>
            <a:r>
              <a:rPr lang="en-US" altLang="en-US" sz="1600" dirty="0">
                <a:solidFill>
                  <a:srgbClr val="000000"/>
                </a:solidFill>
                <a:latin typeface="Consolas" panose="020B0609020204030204" pitchFamily="49" charset="0"/>
              </a:rPr>
              <a:t> ex) {</a:t>
            </a:r>
            <a:endParaRPr lang="en-US" altLang="en-US" sz="1600" dirty="0"/>
          </a:p>
          <a:p>
            <a:pPr lvl="0"/>
            <a:r>
              <a:rPr lang="en-US" altLang="en-US" sz="1600" dirty="0">
                <a:solidFill>
                  <a:srgbClr val="273239"/>
                </a:solidFill>
                <a:latin typeface="Consolas" panose="020B0609020204030204" pitchFamily="49" charset="0"/>
              </a:rPr>
              <a:t>            </a:t>
            </a:r>
            <a:r>
              <a:rPr lang="en-US" altLang="en-US" sz="1600" dirty="0">
                <a:solidFill>
                  <a:srgbClr val="008200"/>
                </a:solidFill>
                <a:latin typeface="Consolas" panose="020B0609020204030204" pitchFamily="49" charset="0"/>
              </a:rPr>
              <a:t>// Print the message from </a:t>
            </a:r>
            <a:r>
              <a:rPr lang="en-US" altLang="en-US" sz="1600" dirty="0" err="1">
                <a:solidFill>
                  <a:srgbClr val="008200"/>
                </a:solidFill>
                <a:latin typeface="Consolas" panose="020B0609020204030204" pitchFamily="49" charset="0"/>
              </a:rPr>
              <a:t>MyException</a:t>
            </a:r>
            <a:r>
              <a:rPr lang="en-US" altLang="en-US" sz="1600" dirty="0">
                <a:solidFill>
                  <a:srgbClr val="008200"/>
                </a:solidFill>
                <a:latin typeface="Consolas" panose="020B0609020204030204" pitchFamily="49" charset="0"/>
              </a:rPr>
              <a:t> object</a:t>
            </a:r>
            <a:endParaRPr lang="en-US" altLang="en-US" sz="1600" dirty="0"/>
          </a:p>
          <a:p>
            <a:pPr lvl="0"/>
            <a:r>
              <a:rPr lang="en-US" altLang="en-US" sz="1600" dirty="0">
                <a:solidFill>
                  <a:srgbClr val="273239"/>
                </a:solidFill>
                <a:latin typeface="Consolas" panose="020B0609020204030204" pitchFamily="49" charset="0"/>
              </a:rPr>
              <a:t>            </a:t>
            </a:r>
            <a:r>
              <a:rPr lang="en-US" altLang="en-US" sz="1600" dirty="0" err="1">
                <a:solidFill>
                  <a:srgbClr val="000000"/>
                </a:solidFill>
                <a:latin typeface="Consolas" panose="020B0609020204030204" pitchFamily="49" charset="0"/>
              </a:rPr>
              <a:t>System.out.println</a:t>
            </a:r>
            <a:r>
              <a:rPr lang="en-US" altLang="en-US" sz="1600" dirty="0">
                <a:solidFill>
                  <a:srgbClr val="000000"/>
                </a:solidFill>
                <a:latin typeface="Consolas" panose="020B0609020204030204" pitchFamily="49" charset="0"/>
              </a:rPr>
              <a:t>(</a:t>
            </a:r>
            <a:r>
              <a:rPr lang="en-US" altLang="en-US" sz="1600" dirty="0" err="1">
                <a:solidFill>
                  <a:srgbClr val="000000"/>
                </a:solidFill>
                <a:latin typeface="Consolas" panose="020B0609020204030204" pitchFamily="49" charset="0"/>
              </a:rPr>
              <a:t>ex.getMessage</a:t>
            </a:r>
            <a:r>
              <a:rPr lang="en-US" altLang="en-US" sz="1600" dirty="0" smtClean="0">
                <a:solidFill>
                  <a:srgbClr val="000000"/>
                </a:solidFill>
                <a:latin typeface="Consolas" panose="020B0609020204030204" pitchFamily="49" charset="0"/>
              </a:rPr>
              <a:t>());   }</a:t>
            </a:r>
            <a:endParaRPr lang="en-US" altLang="en-US" sz="1600" dirty="0"/>
          </a:p>
          <a:p>
            <a:pPr lvl="0"/>
            <a:r>
              <a:rPr lang="en-US" altLang="en-US" sz="1600" dirty="0">
                <a:solidFill>
                  <a:srgbClr val="273239"/>
                </a:solidFill>
                <a:latin typeface="Consolas" panose="020B0609020204030204" pitchFamily="49" charset="0"/>
              </a:rPr>
              <a:t>    </a:t>
            </a:r>
            <a:r>
              <a:rPr lang="en-US" altLang="en-US" sz="1600" dirty="0">
                <a:solidFill>
                  <a:srgbClr val="000000"/>
                </a:solidFill>
                <a:latin typeface="Consolas" panose="020B0609020204030204" pitchFamily="49" charset="0"/>
              </a:rPr>
              <a:t>}</a:t>
            </a:r>
            <a:endParaRPr lang="en-US" altLang="en-US" sz="1600" dirty="0"/>
          </a:p>
          <a:p>
            <a:pPr lvl="0"/>
            <a:r>
              <a:rPr lang="en-US" altLang="en-US" sz="1600" dirty="0" smtClean="0">
                <a:solidFill>
                  <a:srgbClr val="000000"/>
                </a:solidFill>
                <a:latin typeface="Consolas" panose="020B0609020204030204" pitchFamily="49" charset="0"/>
              </a:rPr>
              <a:t>}</a:t>
            </a:r>
            <a:endParaRPr lang="en-US" altLang="en-US" sz="1600" dirty="0"/>
          </a:p>
        </p:txBody>
      </p:sp>
      <p:sp>
        <p:nvSpPr>
          <p:cNvPr id="10" name="TextBox 9"/>
          <p:cNvSpPr txBox="1"/>
          <p:nvPr/>
        </p:nvSpPr>
        <p:spPr>
          <a:xfrm>
            <a:off x="8616894" y="3832412"/>
            <a:ext cx="3307975" cy="707886"/>
          </a:xfrm>
          <a:prstGeom prst="rect">
            <a:avLst/>
          </a:prstGeom>
          <a:noFill/>
          <a:ln>
            <a:solidFill>
              <a:schemeClr val="tx1"/>
            </a:solidFill>
          </a:ln>
        </p:spPr>
        <p:txBody>
          <a:bodyPr wrap="square" rtlCol="0">
            <a:spAutoFit/>
          </a:bodyPr>
          <a:lstStyle/>
          <a:p>
            <a:r>
              <a:rPr lang="en-IN" sz="2000" b="1" dirty="0">
                <a:solidFill>
                  <a:srgbClr val="0000FF"/>
                </a:solidFill>
                <a:latin typeface="Constantia" panose="02030602050306030303" pitchFamily="18" charset="0"/>
              </a:rPr>
              <a:t>Output</a:t>
            </a:r>
            <a:r>
              <a:rPr lang="en-IN" sz="2000" dirty="0" smtClean="0">
                <a:latin typeface="Constantia" panose="02030602050306030303" pitchFamily="18" charset="0"/>
              </a:rPr>
              <a:t>:</a:t>
            </a:r>
          </a:p>
          <a:p>
            <a:r>
              <a:rPr lang="en-IN" sz="2000" dirty="0" smtClean="0">
                <a:latin typeface="Constantia" panose="02030602050306030303" pitchFamily="18" charset="0"/>
              </a:rPr>
              <a:t>Error message - </a:t>
            </a:r>
            <a:r>
              <a:rPr lang="en-IN" sz="2000" dirty="0" err="1" smtClean="0">
                <a:latin typeface="Constantia" panose="02030602050306030303" pitchFamily="18" charset="0"/>
              </a:rPr>
              <a:t>GeeksGeeks</a:t>
            </a:r>
            <a:endParaRPr lang="en-IN" sz="2000" dirty="0" smtClean="0">
              <a:latin typeface="Constantia" panose="02030602050306030303" pitchFamily="18" charset="0"/>
            </a:endParaRPr>
          </a:p>
        </p:txBody>
      </p:sp>
    </p:spTree>
    <p:extLst>
      <p:ext uri="{BB962C8B-B14F-4D97-AF65-F5344CB8AC3E}">
        <p14:creationId xmlns:p14="http://schemas.microsoft.com/office/powerpoint/2010/main" val="6098511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a:r>
              <a:rPr lang="en-IN" sz="3200" dirty="0" smtClean="0">
                <a:solidFill>
                  <a:srgbClr val="0A1AB6"/>
                </a:solidFill>
                <a:latin typeface="Calibri" panose="020F0502020204030204" pitchFamily="34" charset="0"/>
                <a:cs typeface="Calibri" panose="020F0502020204030204" pitchFamily="34" charset="0"/>
              </a:rPr>
              <a:t>References</a:t>
            </a:r>
            <a:endParaRPr lang="en-IN" sz="3200" dirty="0">
              <a:solidFill>
                <a:srgbClr val="0A1AB6"/>
              </a:solidFill>
              <a:latin typeface="Calibri" panose="020F0502020204030204" pitchFamily="34" charset="0"/>
              <a:cs typeface="Calibri" panose="020F0502020204030204" pitchFamily="34" charset="0"/>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27</a:t>
            </a:fld>
            <a:endParaRPr lang="en-IN"/>
          </a:p>
        </p:txBody>
      </p:sp>
      <p:sp>
        <p:nvSpPr>
          <p:cNvPr id="4" name="TextBox 3"/>
          <p:cNvSpPr txBox="1"/>
          <p:nvPr/>
        </p:nvSpPr>
        <p:spPr>
          <a:xfrm>
            <a:off x="1653990" y="6545943"/>
            <a:ext cx="10327338" cy="312057"/>
          </a:xfrm>
          <a:prstGeom prst="rect">
            <a:avLst/>
          </a:prstGeom>
          <a:noFill/>
        </p:spPr>
        <p:txBody>
          <a:bodyPr wrap="square" rtlCol="0">
            <a:spAutoFit/>
          </a:bodyPr>
          <a:lstStyle/>
          <a:p>
            <a:pPr algn="ctr"/>
            <a:r>
              <a:rPr lang="en-IN" sz="1400" dirty="0" smtClean="0">
                <a:solidFill>
                  <a:schemeClr val="accent2">
                    <a:lumMod val="75000"/>
                  </a:schemeClr>
                </a:solidFill>
              </a:rPr>
              <a:t>Vijayarani A., AP SITE, VIT, Vellore</a:t>
            </a:r>
            <a:endParaRPr lang="en-IN" sz="1400" dirty="0">
              <a:solidFill>
                <a:schemeClr val="accent2">
                  <a:lumMod val="75000"/>
                </a:schemeClr>
              </a:solidFill>
            </a:endParaRPr>
          </a:p>
        </p:txBody>
      </p:sp>
      <p:sp>
        <p:nvSpPr>
          <p:cNvPr id="6" name="Rectangle 5"/>
          <p:cNvSpPr/>
          <p:nvPr/>
        </p:nvSpPr>
        <p:spPr>
          <a:xfrm>
            <a:off x="1879600" y="970344"/>
            <a:ext cx="10101728" cy="3447098"/>
          </a:xfrm>
          <a:prstGeom prst="rect">
            <a:avLst/>
          </a:prstGeom>
        </p:spPr>
        <p:txBody>
          <a:bodyPr wrap="square">
            <a:spAutoFit/>
          </a:bodyPr>
          <a:lstStyle/>
          <a:p>
            <a:pPr marL="457200" indent="-457200" algn="just">
              <a:spcAft>
                <a:spcPts val="1200"/>
              </a:spcAft>
              <a:buAutoNum type="arabicPeriod"/>
            </a:pPr>
            <a:r>
              <a:rPr lang="en-US" sz="2400" dirty="0" smtClean="0">
                <a:solidFill>
                  <a:prstClr val="black"/>
                </a:solidFill>
                <a:latin typeface="Constantia"/>
                <a:hlinkClick r:id="rId3"/>
              </a:rPr>
              <a:t>www.javatpoint.com</a:t>
            </a:r>
            <a:endParaRPr lang="en-US" sz="2400" dirty="0" smtClean="0">
              <a:solidFill>
                <a:prstClr val="black"/>
              </a:solidFill>
              <a:latin typeface="Constantia"/>
            </a:endParaRPr>
          </a:p>
          <a:p>
            <a:pPr marL="457200" indent="-457200" algn="just">
              <a:spcAft>
                <a:spcPts val="1200"/>
              </a:spcAft>
              <a:buAutoNum type="arabicPeriod"/>
            </a:pPr>
            <a:r>
              <a:rPr lang="en-US" sz="2400" dirty="0" smtClean="0">
                <a:solidFill>
                  <a:prstClr val="black"/>
                </a:solidFill>
                <a:latin typeface="Constantia"/>
                <a:hlinkClick r:id="rId4"/>
              </a:rPr>
              <a:t>www.javatutorialspoint.com</a:t>
            </a:r>
            <a:r>
              <a:rPr lang="en-US" sz="2400" dirty="0" smtClean="0">
                <a:solidFill>
                  <a:prstClr val="black"/>
                </a:solidFill>
                <a:latin typeface="Constantia"/>
              </a:rPr>
              <a:t> </a:t>
            </a:r>
          </a:p>
          <a:p>
            <a:pPr marL="457200" indent="-457200" algn="just">
              <a:spcAft>
                <a:spcPts val="1200"/>
              </a:spcAft>
              <a:buAutoNum type="arabicPeriod"/>
            </a:pPr>
            <a:r>
              <a:rPr lang="en-US" sz="2400" dirty="0" smtClean="0">
                <a:solidFill>
                  <a:prstClr val="black"/>
                </a:solidFill>
                <a:latin typeface="Constantia"/>
                <a:hlinkClick r:id="rId5"/>
              </a:rPr>
              <a:t>www.geeksforgeeks.com</a:t>
            </a:r>
            <a:endParaRPr lang="en-US" sz="2400" dirty="0" smtClean="0">
              <a:solidFill>
                <a:prstClr val="black"/>
              </a:solidFill>
              <a:latin typeface="Constantia"/>
            </a:endParaRPr>
          </a:p>
          <a:p>
            <a:pPr marL="457200" indent="-457200" algn="just">
              <a:spcAft>
                <a:spcPts val="1200"/>
              </a:spcAft>
              <a:buAutoNum type="arabicPeriod"/>
            </a:pPr>
            <a:r>
              <a:rPr lang="en-IN" sz="2400" dirty="0">
                <a:latin typeface="Calibri" panose="020F0502020204030204" pitchFamily="34" charset="0"/>
                <a:cs typeface="Calibri" panose="020F0502020204030204" pitchFamily="34" charset="0"/>
                <a:hlinkClick r:id="rId6"/>
              </a:rPr>
              <a:t>https://techvidvan.com/tutorials/java-installation</a:t>
            </a:r>
            <a:r>
              <a:rPr lang="en-IN" sz="2400" dirty="0" smtClean="0">
                <a:latin typeface="Calibri" panose="020F0502020204030204" pitchFamily="34" charset="0"/>
                <a:cs typeface="Calibri" panose="020F0502020204030204" pitchFamily="34" charset="0"/>
                <a:hlinkClick r:id="rId6"/>
              </a:rPr>
              <a:t>/</a:t>
            </a:r>
            <a:endParaRPr lang="en-IN" sz="2400" dirty="0" smtClean="0">
              <a:latin typeface="Calibri" panose="020F0502020204030204" pitchFamily="34" charset="0"/>
              <a:cs typeface="Calibri" panose="020F0502020204030204" pitchFamily="34" charset="0"/>
            </a:endParaRPr>
          </a:p>
          <a:p>
            <a:pPr marL="457200" indent="-457200" algn="just">
              <a:spcAft>
                <a:spcPts val="1200"/>
              </a:spcAft>
              <a:buAutoNum type="arabicPeriod"/>
            </a:pPr>
            <a:r>
              <a:rPr lang="en-IN" sz="2400" dirty="0">
                <a:latin typeface="Calibri" panose="020F0502020204030204" pitchFamily="34" charset="0"/>
                <a:cs typeface="Calibri" panose="020F0502020204030204" pitchFamily="34" charset="0"/>
                <a:hlinkClick r:id="rId7"/>
              </a:rPr>
              <a:t>https://www.oracle.com/java/technologies/javase-jdk16-downloads.html</a:t>
            </a:r>
            <a:endParaRPr lang="en-IN" sz="2400" dirty="0" smtClean="0">
              <a:latin typeface="Calibri" panose="020F0502020204030204" pitchFamily="34" charset="0"/>
              <a:cs typeface="Calibri" panose="020F0502020204030204" pitchFamily="34" charset="0"/>
            </a:endParaRPr>
          </a:p>
          <a:p>
            <a:pPr marL="457200" indent="-457200" algn="just">
              <a:spcAft>
                <a:spcPts val="1200"/>
              </a:spcAft>
              <a:buFontTx/>
              <a:buAutoNum type="arabicPeriod"/>
            </a:pPr>
            <a:r>
              <a:rPr lang="en-US" sz="2400" dirty="0"/>
              <a:t>Herbert </a:t>
            </a:r>
            <a:r>
              <a:rPr lang="en-US" sz="2400" dirty="0" err="1"/>
              <a:t>Schildt</a:t>
            </a:r>
            <a:r>
              <a:rPr lang="en-US" sz="2400" dirty="0"/>
              <a:t>, The Complete Reference -Java, Tata McGraw-Hill Education, Tenth Edition, 2017. 	</a:t>
            </a:r>
          </a:p>
        </p:txBody>
      </p:sp>
    </p:spTree>
    <p:extLst>
      <p:ext uri="{BB962C8B-B14F-4D97-AF65-F5344CB8AC3E}">
        <p14:creationId xmlns:p14="http://schemas.microsoft.com/office/powerpoint/2010/main" val="320884738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C71AA4A-4F11-4836-8B15-84DF72A7E880}" type="slidenum">
              <a:rPr lang="en-IN" smtClean="0"/>
              <a:t>3</a:t>
            </a:fld>
            <a:endParaRPr lang="en-IN"/>
          </a:p>
        </p:txBody>
      </p:sp>
      <p:sp>
        <p:nvSpPr>
          <p:cNvPr id="7" name="Rectangle 6"/>
          <p:cNvSpPr/>
          <p:nvPr/>
        </p:nvSpPr>
        <p:spPr>
          <a:xfrm>
            <a:off x="1427747" y="1468450"/>
            <a:ext cx="1957138" cy="3139321"/>
          </a:xfrm>
          <a:prstGeom prst="rect">
            <a:avLst/>
          </a:prstGeom>
        </p:spPr>
        <p:txBody>
          <a:bodyPr wrap="square">
            <a:spAutoFit/>
          </a:bodyPr>
          <a:lstStyle/>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1</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2</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3</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4</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smtClean="0">
                <a:solidFill>
                  <a:srgbClr val="C00000"/>
                </a:solidFill>
                <a:latin typeface="Verdana" panose="020B0604030504040204" pitchFamily="34" charset="0"/>
                <a:ea typeface="Verdana" panose="020B0604030504040204" pitchFamily="34" charset="0"/>
                <a:cs typeface="Verdana" panose="020B0604030504040204" pitchFamily="34" charset="0"/>
              </a:rPr>
              <a:t>5;</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6</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7</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8</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9</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10</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IN"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sp>
        <p:nvSpPr>
          <p:cNvPr id="8" name="Rectangle 7"/>
          <p:cNvSpPr/>
          <p:nvPr/>
        </p:nvSpPr>
        <p:spPr>
          <a:xfrm>
            <a:off x="9841830" y="1468450"/>
            <a:ext cx="1981201" cy="3139321"/>
          </a:xfrm>
          <a:prstGeom prst="rect">
            <a:avLst/>
          </a:prstGeom>
        </p:spPr>
        <p:txBody>
          <a:bodyPr wrap="square">
            <a:spAutoFit/>
          </a:bodyPr>
          <a:lstStyle/>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1</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2</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3</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4</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smtClean="0">
                <a:solidFill>
                  <a:srgbClr val="C00000"/>
                </a:solidFill>
                <a:latin typeface="Verdana" panose="020B0604030504040204" pitchFamily="34" charset="0"/>
                <a:ea typeface="Verdana" panose="020B0604030504040204" pitchFamily="34" charset="0"/>
                <a:cs typeface="Verdana" panose="020B0604030504040204" pitchFamily="34" charset="0"/>
              </a:rPr>
              <a:t>5;</a:t>
            </a:r>
          </a:p>
          <a:p>
            <a:pPr algn="just"/>
            <a:r>
              <a:rPr lang="en-IN" dirty="0" smtClean="0">
                <a:solidFill>
                  <a:srgbClr val="000000"/>
                </a:solidFill>
                <a:latin typeface="Verdana" panose="020B0604030504040204" pitchFamily="34" charset="0"/>
                <a:ea typeface="Verdana" panose="020B0604030504040204" pitchFamily="34" charset="0"/>
                <a:cs typeface="Verdana" panose="020B0604030504040204" pitchFamily="34" charset="0"/>
              </a:rPr>
              <a:t>statement</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6</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7</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8</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9</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p>
          <a:p>
            <a:pPr algn="just"/>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statement </a:t>
            </a:r>
            <a:r>
              <a:rPr lang="en-IN" dirty="0">
                <a:solidFill>
                  <a:srgbClr val="C00000"/>
                </a:solidFill>
                <a:latin typeface="Verdana" panose="020B0604030504040204" pitchFamily="34" charset="0"/>
                <a:ea typeface="Verdana" panose="020B0604030504040204" pitchFamily="34" charset="0"/>
                <a:cs typeface="Verdana" panose="020B0604030504040204" pitchFamily="34" charset="0"/>
              </a:rPr>
              <a:t>10</a:t>
            </a:r>
            <a:r>
              <a:rPr lang="en-IN" dirty="0">
                <a:solidFill>
                  <a:srgbClr val="000000"/>
                </a:solidFill>
                <a:latin typeface="Verdana" panose="020B0604030504040204" pitchFamily="34" charset="0"/>
                <a:ea typeface="Verdana" panose="020B0604030504040204" pitchFamily="34" charset="0"/>
                <a:cs typeface="Verdana" panose="020B0604030504040204" pitchFamily="34" charset="0"/>
              </a:rPr>
              <a:t>;  </a:t>
            </a:r>
            <a:endParaRPr lang="en-IN" b="0" i="0" dirty="0">
              <a:solidFill>
                <a:srgbClr val="000000"/>
              </a:solidFill>
              <a:effectLst/>
              <a:latin typeface="Verdana" panose="020B0604030504040204" pitchFamily="34" charset="0"/>
              <a:ea typeface="Verdana" panose="020B0604030504040204" pitchFamily="34" charset="0"/>
              <a:cs typeface="Verdana" panose="020B0604030504040204" pitchFamily="34" charset="0"/>
            </a:endParaRPr>
          </a:p>
        </p:txBody>
      </p:sp>
      <p:grpSp>
        <p:nvGrpSpPr>
          <p:cNvPr id="14" name="Group 13"/>
          <p:cNvGrpSpPr/>
          <p:nvPr/>
        </p:nvGrpSpPr>
        <p:grpSpPr>
          <a:xfrm>
            <a:off x="1556084" y="2899611"/>
            <a:ext cx="1427748" cy="1287378"/>
            <a:chOff x="1556084" y="2899611"/>
            <a:chExt cx="1427748" cy="1287378"/>
          </a:xfrm>
        </p:grpSpPr>
        <p:cxnSp>
          <p:nvCxnSpPr>
            <p:cNvPr id="10" name="Straight Connector 9"/>
            <p:cNvCxnSpPr/>
            <p:nvPr/>
          </p:nvCxnSpPr>
          <p:spPr>
            <a:xfrm>
              <a:off x="1620253" y="2899611"/>
              <a:ext cx="1363579" cy="128737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a:off x="1556084" y="2899611"/>
              <a:ext cx="1315453" cy="128737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3" name="Title 1"/>
          <p:cNvSpPr>
            <a:spLocks noGrp="1"/>
          </p:cNvSpPr>
          <p:nvPr>
            <p:ph type="title"/>
          </p:nvPr>
        </p:nvSpPr>
        <p:spPr>
          <a:xfrm>
            <a:off x="770021" y="40341"/>
            <a:ext cx="11421979" cy="545784"/>
          </a:xfrm>
        </p:spPr>
        <p:txBody>
          <a:bodyPr>
            <a:noAutofit/>
          </a:bodyPr>
          <a:lstStyle/>
          <a:p>
            <a:pPr algn="ctr" defTabSz="914400"/>
            <a:r>
              <a:rPr lang="en-IN" sz="3200" b="1" dirty="0" smtClean="0">
                <a:solidFill>
                  <a:srgbClr val="0000FF"/>
                </a:solidFill>
                <a:latin typeface="Constantia"/>
                <a:ea typeface="+mn-ea"/>
                <a:cs typeface="+mn-cs"/>
              </a:rPr>
              <a:t>Normal Flow vs. Exception Handled Flow</a:t>
            </a:r>
            <a:endParaRPr lang="en-IN" sz="3200" b="1" dirty="0">
              <a:solidFill>
                <a:srgbClr val="0000FF"/>
              </a:solidFill>
              <a:latin typeface="Constantia"/>
              <a:ea typeface="+mn-ea"/>
              <a:cs typeface="+mn-cs"/>
            </a:endParaRPr>
          </a:p>
        </p:txBody>
      </p:sp>
      <p:grpSp>
        <p:nvGrpSpPr>
          <p:cNvPr id="18" name="Group 17"/>
          <p:cNvGrpSpPr/>
          <p:nvPr/>
        </p:nvGrpSpPr>
        <p:grpSpPr>
          <a:xfrm>
            <a:off x="2999874" y="2530279"/>
            <a:ext cx="2799306" cy="369332"/>
            <a:chOff x="2999874" y="2530279"/>
            <a:chExt cx="2799306" cy="369332"/>
          </a:xfrm>
        </p:grpSpPr>
        <p:sp>
          <p:nvSpPr>
            <p:cNvPr id="15" name="Rectangle 14"/>
            <p:cNvSpPr/>
            <p:nvPr/>
          </p:nvSpPr>
          <p:spPr>
            <a:xfrm>
              <a:off x="3673918" y="2530279"/>
              <a:ext cx="2125262" cy="369332"/>
            </a:xfrm>
            <a:prstGeom prst="rect">
              <a:avLst/>
            </a:prstGeom>
          </p:spPr>
          <p:txBody>
            <a:bodyPr wrap="none">
              <a:spAutoFit/>
            </a:bodyPr>
            <a:lstStyle/>
            <a:p>
              <a:r>
                <a:rPr lang="en-IN" dirty="0" smtClean="0">
                  <a:solidFill>
                    <a:srgbClr val="008200"/>
                  </a:solidFill>
                  <a:latin typeface="Verdana" panose="020B0604030504040204" pitchFamily="34" charset="0"/>
                  <a:ea typeface="Verdana" panose="020B0604030504040204" pitchFamily="34" charset="0"/>
                  <a:cs typeface="Verdana" panose="020B0604030504040204" pitchFamily="34" charset="0"/>
                </a:rPr>
                <a:t>exception</a:t>
              </a:r>
              <a:r>
                <a:rPr lang="en-IN" dirty="0">
                  <a:solidFill>
                    <a:srgbClr val="008200"/>
                  </a:solidFill>
                  <a:latin typeface="Verdana" panose="020B0604030504040204" pitchFamily="34" charset="0"/>
                  <a:ea typeface="Verdana" panose="020B0604030504040204" pitchFamily="34" charset="0"/>
                  <a:cs typeface="Verdana" panose="020B0604030504040204" pitchFamily="34" charset="0"/>
                </a:rPr>
                <a:t> occurs</a:t>
              </a:r>
              <a:endParaRPr lang="en-IN" dirty="0"/>
            </a:p>
          </p:txBody>
        </p:sp>
        <p:cxnSp>
          <p:nvCxnSpPr>
            <p:cNvPr id="17" name="Straight Arrow Connector 16"/>
            <p:cNvCxnSpPr>
              <a:stCxn id="15" idx="1"/>
            </p:cNvCxnSpPr>
            <p:nvPr/>
          </p:nvCxnSpPr>
          <p:spPr>
            <a:xfrm flipH="1">
              <a:off x="2999874" y="2714945"/>
              <a:ext cx="674044" cy="28255"/>
            </a:xfrm>
            <a:prstGeom prst="straightConnector1">
              <a:avLst/>
            </a:prstGeom>
            <a:ln w="38100">
              <a:solidFill>
                <a:srgbClr val="0070C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5" name="Group 24"/>
          <p:cNvGrpSpPr/>
          <p:nvPr/>
        </p:nvGrpSpPr>
        <p:grpSpPr>
          <a:xfrm>
            <a:off x="6944136" y="2592532"/>
            <a:ext cx="2832266" cy="369332"/>
            <a:chOff x="6944136" y="2592532"/>
            <a:chExt cx="2832266" cy="369332"/>
          </a:xfrm>
        </p:grpSpPr>
        <p:sp>
          <p:nvSpPr>
            <p:cNvPr id="20" name="Rectangle 19"/>
            <p:cNvSpPr/>
            <p:nvPr/>
          </p:nvSpPr>
          <p:spPr>
            <a:xfrm>
              <a:off x="6944136" y="2592532"/>
              <a:ext cx="2192588" cy="369332"/>
            </a:xfrm>
            <a:prstGeom prst="rect">
              <a:avLst/>
            </a:prstGeom>
          </p:spPr>
          <p:txBody>
            <a:bodyPr wrap="none">
              <a:spAutoFit/>
            </a:bodyPr>
            <a:lstStyle/>
            <a:p>
              <a:r>
                <a:rPr lang="en-IN" dirty="0" smtClean="0">
                  <a:solidFill>
                    <a:srgbClr val="008200"/>
                  </a:solidFill>
                  <a:latin typeface="Verdana" panose="020B0604030504040204" pitchFamily="34" charset="0"/>
                  <a:ea typeface="Verdana" panose="020B0604030504040204" pitchFamily="34" charset="0"/>
                  <a:cs typeface="Verdana" panose="020B0604030504040204" pitchFamily="34" charset="0"/>
                </a:rPr>
                <a:t>Handle Exception</a:t>
              </a:r>
              <a:endParaRPr lang="en-IN" dirty="0"/>
            </a:p>
          </p:txBody>
        </p:sp>
        <p:cxnSp>
          <p:nvCxnSpPr>
            <p:cNvPr id="21" name="Straight Arrow Connector 20"/>
            <p:cNvCxnSpPr/>
            <p:nvPr/>
          </p:nvCxnSpPr>
          <p:spPr>
            <a:xfrm flipH="1">
              <a:off x="9070783" y="2777198"/>
              <a:ext cx="705619" cy="14127"/>
            </a:xfrm>
            <a:prstGeom prst="straightConnector1">
              <a:avLst/>
            </a:prstGeom>
            <a:ln w="38100">
              <a:solidFill>
                <a:srgbClr val="0070C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23" name="Straight Arrow Connector 22"/>
          <p:cNvCxnSpPr/>
          <p:nvPr/>
        </p:nvCxnSpPr>
        <p:spPr>
          <a:xfrm flipH="1">
            <a:off x="9928871" y="2743200"/>
            <a:ext cx="1637487" cy="33998"/>
          </a:xfrm>
          <a:prstGeom prst="straightConnector1">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041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Exception Types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4</a:t>
            </a:fld>
            <a:endParaRPr lang="en-IN"/>
          </a:p>
        </p:txBody>
      </p:sp>
      <p:sp>
        <p:nvSpPr>
          <p:cNvPr id="7" name="Rectangle 6"/>
          <p:cNvSpPr/>
          <p:nvPr/>
        </p:nvSpPr>
        <p:spPr>
          <a:xfrm>
            <a:off x="1277471" y="970344"/>
            <a:ext cx="10703857" cy="4031873"/>
          </a:xfrm>
          <a:prstGeom prst="rect">
            <a:avLst/>
          </a:prstGeom>
        </p:spPr>
        <p:txBody>
          <a:bodyPr wrap="square">
            <a:spAutoFit/>
          </a:bodyPr>
          <a:lstStyle/>
          <a:p>
            <a:pPr algn="just">
              <a:lnSpc>
                <a:spcPct val="150000"/>
              </a:lnSpc>
              <a:spcAft>
                <a:spcPts val="1200"/>
              </a:spcAft>
            </a:pPr>
            <a:r>
              <a:rPr lang="en-US" sz="2400" dirty="0">
                <a:solidFill>
                  <a:prstClr val="black"/>
                </a:solidFill>
                <a:latin typeface="Constantia"/>
              </a:rPr>
              <a:t>Some exceptions are caused by user error, others by programmer error, and others by physical resources that have failed in some manner. </a:t>
            </a:r>
          </a:p>
          <a:p>
            <a:pPr algn="just">
              <a:lnSpc>
                <a:spcPct val="150000"/>
              </a:lnSpc>
              <a:spcAft>
                <a:spcPts val="1200"/>
              </a:spcAft>
            </a:pPr>
            <a:r>
              <a:rPr lang="en-US" sz="2400" dirty="0" smtClean="0">
                <a:solidFill>
                  <a:prstClr val="black"/>
                </a:solidFill>
                <a:latin typeface="Constantia"/>
              </a:rPr>
              <a:t>Based </a:t>
            </a:r>
            <a:r>
              <a:rPr lang="en-US" sz="2400" dirty="0">
                <a:solidFill>
                  <a:prstClr val="black"/>
                </a:solidFill>
                <a:latin typeface="Constantia"/>
              </a:rPr>
              <a:t>on these, </a:t>
            </a:r>
            <a:r>
              <a:rPr lang="en-US" sz="2400" dirty="0" smtClean="0">
                <a:solidFill>
                  <a:prstClr val="black"/>
                </a:solidFill>
                <a:latin typeface="Constantia"/>
              </a:rPr>
              <a:t>Exceptions are categorized into </a:t>
            </a:r>
            <a:r>
              <a:rPr lang="en-US" sz="2400" b="1" dirty="0">
                <a:solidFill>
                  <a:srgbClr val="0000FF"/>
                </a:solidFill>
                <a:latin typeface="Constantia" panose="02030602050306030303" pitchFamily="18" charset="0"/>
              </a:rPr>
              <a:t>three</a:t>
            </a:r>
            <a:r>
              <a:rPr lang="en-US" sz="2400" dirty="0" smtClean="0">
                <a:solidFill>
                  <a:prstClr val="black"/>
                </a:solidFill>
                <a:latin typeface="Constantia"/>
              </a:rPr>
              <a:t> types:</a:t>
            </a:r>
            <a:endParaRPr lang="en-US" sz="2400" dirty="0">
              <a:solidFill>
                <a:prstClr val="black"/>
              </a:solidFill>
              <a:latin typeface="Constantia"/>
            </a:endParaRPr>
          </a:p>
          <a:p>
            <a:pPr marL="914400" lvl="1" indent="-457200" algn="just">
              <a:lnSpc>
                <a:spcPct val="150000"/>
              </a:lnSpc>
              <a:spcAft>
                <a:spcPts val="1200"/>
              </a:spcAft>
              <a:buFont typeface="+mj-lt"/>
              <a:buAutoNum type="arabicPeriod"/>
            </a:pPr>
            <a:r>
              <a:rPr lang="en-US" sz="2400" b="1" dirty="0">
                <a:solidFill>
                  <a:srgbClr val="0000FF"/>
                </a:solidFill>
                <a:latin typeface="Constantia" panose="02030602050306030303" pitchFamily="18" charset="0"/>
              </a:rPr>
              <a:t>Checked Exceptions</a:t>
            </a:r>
          </a:p>
          <a:p>
            <a:pPr marL="914400" lvl="1" indent="-457200" algn="just">
              <a:lnSpc>
                <a:spcPct val="150000"/>
              </a:lnSpc>
              <a:spcAft>
                <a:spcPts val="1200"/>
              </a:spcAft>
              <a:buFont typeface="+mj-lt"/>
              <a:buAutoNum type="arabicPeriod"/>
            </a:pPr>
            <a:r>
              <a:rPr lang="en-US" sz="2400" b="1" dirty="0" err="1">
                <a:solidFill>
                  <a:srgbClr val="0000FF"/>
                </a:solidFill>
                <a:latin typeface="Constantia" panose="02030602050306030303" pitchFamily="18" charset="0"/>
              </a:rPr>
              <a:t>UnChecked</a:t>
            </a:r>
            <a:r>
              <a:rPr lang="en-US" sz="2400" b="1" dirty="0">
                <a:solidFill>
                  <a:srgbClr val="0000FF"/>
                </a:solidFill>
                <a:latin typeface="Constantia" panose="02030602050306030303" pitchFamily="18" charset="0"/>
              </a:rPr>
              <a:t> Exceptions</a:t>
            </a:r>
          </a:p>
          <a:p>
            <a:pPr marL="914400" lvl="1" indent="-457200" algn="just">
              <a:lnSpc>
                <a:spcPct val="150000"/>
              </a:lnSpc>
              <a:spcAft>
                <a:spcPts val="1200"/>
              </a:spcAft>
              <a:buFont typeface="+mj-lt"/>
              <a:buAutoNum type="arabicPeriod"/>
            </a:pPr>
            <a:r>
              <a:rPr lang="en-US" sz="2400" b="1" dirty="0">
                <a:solidFill>
                  <a:srgbClr val="0000FF"/>
                </a:solidFill>
                <a:latin typeface="Constantia" panose="02030602050306030303" pitchFamily="18" charset="0"/>
              </a:rPr>
              <a:t>Errors</a:t>
            </a:r>
          </a:p>
        </p:txBody>
      </p:sp>
    </p:spTree>
    <p:extLst>
      <p:ext uri="{BB962C8B-B14F-4D97-AF65-F5344CB8AC3E}">
        <p14:creationId xmlns:p14="http://schemas.microsoft.com/office/powerpoint/2010/main" val="5328737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Checked Exception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5</a:t>
            </a:fld>
            <a:endParaRPr lang="en-IN"/>
          </a:p>
        </p:txBody>
      </p:sp>
      <p:sp>
        <p:nvSpPr>
          <p:cNvPr id="7" name="Rectangle 6"/>
          <p:cNvSpPr/>
          <p:nvPr/>
        </p:nvSpPr>
        <p:spPr>
          <a:xfrm>
            <a:off x="1277471" y="970344"/>
            <a:ext cx="10703857" cy="4620945"/>
          </a:xfrm>
          <a:prstGeom prst="rect">
            <a:avLst/>
          </a:prstGeom>
        </p:spPr>
        <p:txBody>
          <a:bodyPr wrap="square">
            <a:spAutoFit/>
          </a:bodyPr>
          <a:lstStyle/>
          <a:p>
            <a:pPr algn="just">
              <a:lnSpc>
                <a:spcPct val="150000"/>
              </a:lnSpc>
              <a:spcAft>
                <a:spcPts val="1200"/>
              </a:spcAft>
            </a:pPr>
            <a:r>
              <a:rPr lang="en-US" sz="2400" b="1" dirty="0">
                <a:solidFill>
                  <a:srgbClr val="0000FF"/>
                </a:solidFill>
                <a:latin typeface="Constantia" panose="02030602050306030303" pitchFamily="18" charset="0"/>
              </a:rPr>
              <a:t>Checked</a:t>
            </a:r>
            <a:r>
              <a:rPr lang="en-US" sz="2400" dirty="0">
                <a:solidFill>
                  <a:prstClr val="black"/>
                </a:solidFill>
                <a:latin typeface="Constantia"/>
              </a:rPr>
              <a:t> </a:t>
            </a:r>
            <a:r>
              <a:rPr lang="en-US" sz="2400" b="1" dirty="0">
                <a:solidFill>
                  <a:srgbClr val="0000FF"/>
                </a:solidFill>
                <a:latin typeface="Constantia" panose="02030602050306030303" pitchFamily="18" charset="0"/>
              </a:rPr>
              <a:t>exceptions</a:t>
            </a:r>
            <a:r>
              <a:rPr lang="en-US" sz="2400" dirty="0">
                <a:solidFill>
                  <a:prstClr val="black"/>
                </a:solidFill>
                <a:latin typeface="Constantia"/>
              </a:rPr>
              <a:t>: A checked exception is an exception that occurs at the compile time, these are also called as compile time exceptions. These exceptions cannot simply be ignored at the time of compilation, the programmer should take care of (handle) these exceptions. </a:t>
            </a:r>
          </a:p>
          <a:p>
            <a:pPr algn="just">
              <a:lnSpc>
                <a:spcPct val="150000"/>
              </a:lnSpc>
              <a:spcAft>
                <a:spcPts val="1200"/>
              </a:spcAft>
            </a:pPr>
            <a:r>
              <a:rPr lang="en-US" sz="2400" dirty="0">
                <a:solidFill>
                  <a:prstClr val="black"/>
                </a:solidFill>
                <a:latin typeface="Constantia"/>
              </a:rPr>
              <a:t>For example, if you use </a:t>
            </a:r>
            <a:r>
              <a:rPr lang="en-US" sz="2400" dirty="0" err="1">
                <a:solidFill>
                  <a:prstClr val="black"/>
                </a:solidFill>
                <a:latin typeface="Constantia"/>
              </a:rPr>
              <a:t>FileReader</a:t>
            </a:r>
            <a:r>
              <a:rPr lang="en-US" sz="2400" dirty="0">
                <a:solidFill>
                  <a:prstClr val="black"/>
                </a:solidFill>
                <a:latin typeface="Constantia"/>
              </a:rPr>
              <a:t> class in your program to read data from a file, if the file specified in its constructor doesn't exist, then a </a:t>
            </a:r>
            <a:r>
              <a:rPr lang="en-US" sz="2400" b="1" dirty="0" err="1">
                <a:solidFill>
                  <a:srgbClr val="0000FF"/>
                </a:solidFill>
                <a:latin typeface="Constantia" panose="02030602050306030303" pitchFamily="18" charset="0"/>
              </a:rPr>
              <a:t>FileNotFoundException</a:t>
            </a:r>
            <a:r>
              <a:rPr lang="en-US" sz="2400" dirty="0">
                <a:solidFill>
                  <a:prstClr val="black"/>
                </a:solidFill>
                <a:latin typeface="Constantia"/>
              </a:rPr>
              <a:t> occurs, and the compiler prompts the programmer to handle the exception</a:t>
            </a:r>
            <a:r>
              <a:rPr lang="en-US" sz="2400" dirty="0" smtClean="0">
                <a:solidFill>
                  <a:prstClr val="black"/>
                </a:solidFill>
                <a:latin typeface="Constantia"/>
              </a:rPr>
              <a:t>.</a:t>
            </a:r>
            <a:endParaRPr lang="en-US" sz="2400" dirty="0">
              <a:solidFill>
                <a:prstClr val="black"/>
              </a:solidFill>
              <a:latin typeface="Constantia"/>
            </a:endParaRPr>
          </a:p>
        </p:txBody>
      </p:sp>
    </p:spTree>
    <p:extLst>
      <p:ext uri="{BB962C8B-B14F-4D97-AF65-F5344CB8AC3E}">
        <p14:creationId xmlns:p14="http://schemas.microsoft.com/office/powerpoint/2010/main" val="16910158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Unchecked Exception</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6</a:t>
            </a:fld>
            <a:endParaRPr lang="en-IN"/>
          </a:p>
        </p:txBody>
      </p:sp>
      <p:sp>
        <p:nvSpPr>
          <p:cNvPr id="7" name="Rectangle 6"/>
          <p:cNvSpPr/>
          <p:nvPr/>
        </p:nvSpPr>
        <p:spPr>
          <a:xfrm>
            <a:off x="1277471" y="970344"/>
            <a:ext cx="10703857" cy="4774833"/>
          </a:xfrm>
          <a:prstGeom prst="rect">
            <a:avLst/>
          </a:prstGeom>
        </p:spPr>
        <p:txBody>
          <a:bodyPr wrap="square">
            <a:spAutoFit/>
          </a:bodyPr>
          <a:lstStyle/>
          <a:p>
            <a:pPr algn="just">
              <a:lnSpc>
                <a:spcPct val="150000"/>
              </a:lnSpc>
              <a:spcAft>
                <a:spcPts val="1200"/>
              </a:spcAft>
            </a:pPr>
            <a:r>
              <a:rPr lang="en-US" sz="2400" b="1" dirty="0">
                <a:solidFill>
                  <a:srgbClr val="0000FF"/>
                </a:solidFill>
                <a:latin typeface="Constantia" panose="02030602050306030303" pitchFamily="18" charset="0"/>
              </a:rPr>
              <a:t>Unchecked</a:t>
            </a:r>
            <a:r>
              <a:rPr lang="en-US" sz="2400" dirty="0">
                <a:solidFill>
                  <a:prstClr val="black"/>
                </a:solidFill>
                <a:latin typeface="Constantia"/>
              </a:rPr>
              <a:t> </a:t>
            </a:r>
            <a:r>
              <a:rPr lang="en-US" sz="2400" b="1" dirty="0">
                <a:solidFill>
                  <a:srgbClr val="0000FF"/>
                </a:solidFill>
                <a:latin typeface="Constantia" panose="02030602050306030303" pitchFamily="18" charset="0"/>
              </a:rPr>
              <a:t>exceptions</a:t>
            </a:r>
            <a:r>
              <a:rPr lang="en-US" sz="2400" dirty="0">
                <a:solidFill>
                  <a:prstClr val="black"/>
                </a:solidFill>
                <a:latin typeface="Constantia"/>
              </a:rPr>
              <a:t>: An unchecked exception is an exception that occurs at the time of execution. These are also called as Runtime Exceptions. These include programming bugs, such as logic errors or improper use of an API. </a:t>
            </a:r>
            <a:r>
              <a:rPr lang="en-US" sz="2400" b="1" dirty="0">
                <a:solidFill>
                  <a:srgbClr val="0000FF"/>
                </a:solidFill>
                <a:latin typeface="Constantia" panose="02030602050306030303" pitchFamily="18" charset="0"/>
              </a:rPr>
              <a:t>Runtime</a:t>
            </a:r>
            <a:r>
              <a:rPr lang="en-US" sz="2400" dirty="0">
                <a:solidFill>
                  <a:prstClr val="black"/>
                </a:solidFill>
                <a:latin typeface="Constantia"/>
              </a:rPr>
              <a:t> </a:t>
            </a:r>
            <a:r>
              <a:rPr lang="en-US" sz="2400" b="1" dirty="0">
                <a:solidFill>
                  <a:srgbClr val="0000FF"/>
                </a:solidFill>
                <a:latin typeface="Constantia" panose="02030602050306030303" pitchFamily="18" charset="0"/>
              </a:rPr>
              <a:t>exceptions</a:t>
            </a:r>
            <a:r>
              <a:rPr lang="en-US" sz="2400" dirty="0">
                <a:solidFill>
                  <a:prstClr val="black"/>
                </a:solidFill>
                <a:latin typeface="Constantia"/>
              </a:rPr>
              <a:t> are ignored at the time of compilation. </a:t>
            </a:r>
          </a:p>
          <a:p>
            <a:pPr algn="just">
              <a:lnSpc>
                <a:spcPct val="150000"/>
              </a:lnSpc>
              <a:spcAft>
                <a:spcPts val="1200"/>
              </a:spcAft>
            </a:pPr>
            <a:r>
              <a:rPr lang="en-US" sz="2400" dirty="0">
                <a:solidFill>
                  <a:prstClr val="black"/>
                </a:solidFill>
                <a:latin typeface="Constantia"/>
              </a:rPr>
              <a:t>For example, if you have declared an array of size 5 in your program, and trying to call the 6th element of the array then an </a:t>
            </a:r>
            <a:r>
              <a:rPr lang="en-US" sz="2400" b="1" dirty="0" err="1">
                <a:solidFill>
                  <a:srgbClr val="0000FF"/>
                </a:solidFill>
                <a:latin typeface="Constantia" panose="02030602050306030303" pitchFamily="18" charset="0"/>
              </a:rPr>
              <a:t>ArrayIndexOutOfBoundsExceptionexception</a:t>
            </a:r>
            <a:r>
              <a:rPr lang="en-US" sz="2400" dirty="0" smtClean="0">
                <a:solidFill>
                  <a:prstClr val="black"/>
                </a:solidFill>
                <a:latin typeface="Constantia"/>
              </a:rPr>
              <a:t> </a:t>
            </a:r>
            <a:r>
              <a:rPr lang="en-US" sz="2400" dirty="0">
                <a:solidFill>
                  <a:prstClr val="black"/>
                </a:solidFill>
                <a:latin typeface="Constantia"/>
              </a:rPr>
              <a:t>occurs. </a:t>
            </a:r>
            <a:endParaRPr lang="en-US" sz="2400" dirty="0" smtClean="0">
              <a:solidFill>
                <a:prstClr val="black"/>
              </a:solidFill>
              <a:latin typeface="Constantia"/>
            </a:endParaRPr>
          </a:p>
          <a:p>
            <a:pPr algn="just">
              <a:lnSpc>
                <a:spcPct val="150000"/>
              </a:lnSpc>
              <a:spcAft>
                <a:spcPts val="1200"/>
              </a:spcAft>
            </a:pPr>
            <a:endParaRPr lang="en-US" sz="2400" dirty="0">
              <a:solidFill>
                <a:prstClr val="black"/>
              </a:solidFill>
              <a:latin typeface="Constantia"/>
            </a:endParaRPr>
          </a:p>
        </p:txBody>
      </p:sp>
    </p:spTree>
    <p:extLst>
      <p:ext uri="{BB962C8B-B14F-4D97-AF65-F5344CB8AC3E}">
        <p14:creationId xmlns:p14="http://schemas.microsoft.com/office/powerpoint/2010/main" val="187133555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Errors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7</a:t>
            </a:fld>
            <a:endParaRPr lang="en-IN"/>
          </a:p>
        </p:txBody>
      </p:sp>
      <p:sp>
        <p:nvSpPr>
          <p:cNvPr id="7" name="Rectangle 6"/>
          <p:cNvSpPr/>
          <p:nvPr/>
        </p:nvSpPr>
        <p:spPr>
          <a:xfrm>
            <a:off x="1277471" y="970344"/>
            <a:ext cx="10703857" cy="3512949"/>
          </a:xfrm>
          <a:prstGeom prst="rect">
            <a:avLst/>
          </a:prstGeom>
        </p:spPr>
        <p:txBody>
          <a:bodyPr wrap="square">
            <a:spAutoFit/>
          </a:bodyPr>
          <a:lstStyle/>
          <a:p>
            <a:pPr algn="just">
              <a:lnSpc>
                <a:spcPct val="150000"/>
              </a:lnSpc>
              <a:spcAft>
                <a:spcPts val="1200"/>
              </a:spcAft>
            </a:pPr>
            <a:endParaRPr lang="en-US" sz="2400" dirty="0">
              <a:solidFill>
                <a:prstClr val="black"/>
              </a:solidFill>
              <a:latin typeface="Constantia"/>
            </a:endParaRPr>
          </a:p>
          <a:p>
            <a:pPr algn="just">
              <a:lnSpc>
                <a:spcPct val="150000"/>
              </a:lnSpc>
              <a:spcAft>
                <a:spcPts val="1200"/>
              </a:spcAft>
            </a:pPr>
            <a:r>
              <a:rPr lang="en-US" sz="2400" b="1" dirty="0">
                <a:solidFill>
                  <a:srgbClr val="0000FF"/>
                </a:solidFill>
                <a:latin typeface="Constantia" panose="02030602050306030303" pitchFamily="18" charset="0"/>
              </a:rPr>
              <a:t>Errors</a:t>
            </a:r>
            <a:r>
              <a:rPr lang="en-US" sz="2400" dirty="0">
                <a:solidFill>
                  <a:prstClr val="black"/>
                </a:solidFill>
                <a:latin typeface="Constantia"/>
              </a:rPr>
              <a:t>: These are not exceptions at all, but problems that arise beyond the control of the user or the programmer. Errors are typically ignored in your code because you can rarely do anything about an error. For example, if a stack overflow occurs, an error will arise. They are also ignored at the time of compilation. </a:t>
            </a:r>
          </a:p>
        </p:txBody>
      </p:sp>
    </p:spTree>
    <p:extLst>
      <p:ext uri="{BB962C8B-B14F-4D97-AF65-F5344CB8AC3E}">
        <p14:creationId xmlns:p14="http://schemas.microsoft.com/office/powerpoint/2010/main" val="3367117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9588" y="40341"/>
            <a:ext cx="11452411" cy="545784"/>
          </a:xfrm>
        </p:spPr>
        <p:txBody>
          <a:bodyPr>
            <a:noAutofit/>
          </a:bodyPr>
          <a:lstStyle/>
          <a:p>
            <a:pPr algn="ctr" defTabSz="914400"/>
            <a:r>
              <a:rPr lang="en-IN" sz="3200" b="1" dirty="0" smtClean="0">
                <a:solidFill>
                  <a:srgbClr val="0000FF"/>
                </a:solidFill>
                <a:latin typeface="Constantia"/>
                <a:ea typeface="+mn-ea"/>
                <a:cs typeface="+mn-cs"/>
              </a:rPr>
              <a:t>Exception Hierarchy</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8</a:t>
            </a:fld>
            <a:endParaRPr lang="en-IN"/>
          </a:p>
        </p:txBody>
      </p:sp>
      <p:sp>
        <p:nvSpPr>
          <p:cNvPr id="7" name="Rectangle 6"/>
          <p:cNvSpPr/>
          <p:nvPr/>
        </p:nvSpPr>
        <p:spPr>
          <a:xfrm>
            <a:off x="1277471" y="970344"/>
            <a:ext cx="10703857" cy="1200329"/>
          </a:xfrm>
          <a:prstGeom prst="rect">
            <a:avLst/>
          </a:prstGeom>
        </p:spPr>
        <p:txBody>
          <a:bodyPr wrap="square">
            <a:spAutoFit/>
          </a:bodyPr>
          <a:lstStyle/>
          <a:p>
            <a:pPr algn="just">
              <a:spcAft>
                <a:spcPts val="1200"/>
              </a:spcAft>
            </a:pPr>
            <a:r>
              <a:rPr lang="en-US" sz="2400" dirty="0">
                <a:solidFill>
                  <a:prstClr val="black"/>
                </a:solidFill>
                <a:latin typeface="Constantia"/>
              </a:rPr>
              <a:t>All exception classes are subtypes of the </a:t>
            </a:r>
            <a:r>
              <a:rPr lang="en-US" sz="2400" b="1" dirty="0" err="1">
                <a:solidFill>
                  <a:srgbClr val="0000FF"/>
                </a:solidFill>
                <a:latin typeface="Constantia" panose="02030602050306030303" pitchFamily="18" charset="0"/>
              </a:rPr>
              <a:t>java.lang.Exception</a:t>
            </a:r>
            <a:r>
              <a:rPr lang="en-US" sz="2400" dirty="0">
                <a:solidFill>
                  <a:prstClr val="black"/>
                </a:solidFill>
                <a:latin typeface="Constantia"/>
              </a:rPr>
              <a:t> class. The Exception class has two main subclasses: </a:t>
            </a:r>
            <a:r>
              <a:rPr lang="en-US" sz="2400" b="1" dirty="0" err="1">
                <a:solidFill>
                  <a:srgbClr val="0000FF"/>
                </a:solidFill>
                <a:latin typeface="Constantia" panose="02030602050306030303" pitchFamily="18" charset="0"/>
              </a:rPr>
              <a:t>IOException</a:t>
            </a:r>
            <a:r>
              <a:rPr lang="en-US" sz="2400" dirty="0">
                <a:solidFill>
                  <a:prstClr val="black"/>
                </a:solidFill>
                <a:latin typeface="Constantia"/>
              </a:rPr>
              <a:t> class and </a:t>
            </a:r>
            <a:r>
              <a:rPr lang="en-US" sz="2400" b="1" dirty="0" err="1">
                <a:solidFill>
                  <a:srgbClr val="0000FF"/>
                </a:solidFill>
                <a:latin typeface="Constantia" panose="02030602050306030303" pitchFamily="18" charset="0"/>
              </a:rPr>
              <a:t>RuntimeException</a:t>
            </a:r>
            <a:r>
              <a:rPr lang="en-US" sz="2400" dirty="0">
                <a:solidFill>
                  <a:prstClr val="black"/>
                </a:solidFill>
                <a:latin typeface="Constantia"/>
              </a:rPr>
              <a:t> Class. </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810" y="2554892"/>
            <a:ext cx="7636256" cy="378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581189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3989" y="40341"/>
            <a:ext cx="10327339" cy="545784"/>
          </a:xfrm>
        </p:spPr>
        <p:txBody>
          <a:bodyPr>
            <a:noAutofit/>
          </a:bodyPr>
          <a:lstStyle/>
          <a:p>
            <a:pPr algn="ctr" defTabSz="914400"/>
            <a:r>
              <a:rPr lang="en-IN" sz="3200" b="1" dirty="0" smtClean="0">
                <a:solidFill>
                  <a:srgbClr val="0000FF"/>
                </a:solidFill>
                <a:latin typeface="Constantia"/>
                <a:ea typeface="+mn-ea"/>
                <a:cs typeface="+mn-cs"/>
              </a:rPr>
              <a:t>Built-in Exceptions</a:t>
            </a:r>
            <a:endParaRPr lang="en-IN" sz="3200" b="1" dirty="0">
              <a:solidFill>
                <a:srgbClr val="0000FF"/>
              </a:solidFill>
              <a:latin typeface="Constantia"/>
              <a:ea typeface="+mn-ea"/>
              <a:cs typeface="+mn-cs"/>
            </a:endParaRPr>
          </a:p>
        </p:txBody>
      </p:sp>
      <p:sp>
        <p:nvSpPr>
          <p:cNvPr id="5" name="Slide Number Placeholder 4"/>
          <p:cNvSpPr>
            <a:spLocks noGrp="1"/>
          </p:cNvSpPr>
          <p:nvPr>
            <p:ph type="sldNum" sz="quarter" idx="12"/>
          </p:nvPr>
        </p:nvSpPr>
        <p:spPr/>
        <p:txBody>
          <a:bodyPr/>
          <a:lstStyle/>
          <a:p>
            <a:fld id="{EC71AA4A-4F11-4836-8B15-84DF72A7E880}" type="slidenum">
              <a:rPr lang="en-IN" smtClean="0"/>
              <a:t>9</a:t>
            </a:fld>
            <a:endParaRPr lang="en-IN"/>
          </a:p>
        </p:txBody>
      </p:sp>
      <p:sp>
        <p:nvSpPr>
          <p:cNvPr id="7" name="Rectangle 6"/>
          <p:cNvSpPr/>
          <p:nvPr/>
        </p:nvSpPr>
        <p:spPr>
          <a:xfrm>
            <a:off x="1277471" y="970344"/>
            <a:ext cx="10703857" cy="1938992"/>
          </a:xfrm>
          <a:prstGeom prst="rect">
            <a:avLst/>
          </a:prstGeom>
        </p:spPr>
        <p:txBody>
          <a:bodyPr wrap="square">
            <a:spAutoFit/>
          </a:bodyPr>
          <a:lstStyle/>
          <a:p>
            <a:pPr algn="just">
              <a:spcAft>
                <a:spcPts val="1200"/>
              </a:spcAft>
            </a:pPr>
            <a:r>
              <a:rPr lang="en-US" sz="2400" dirty="0">
                <a:solidFill>
                  <a:prstClr val="black"/>
                </a:solidFill>
                <a:latin typeface="Constantia"/>
              </a:rPr>
              <a:t>Java defines several exception classes inside the standard package </a:t>
            </a:r>
            <a:r>
              <a:rPr lang="en-US" sz="2400" b="1" dirty="0" err="1">
                <a:solidFill>
                  <a:srgbClr val="0000FF"/>
                </a:solidFill>
                <a:latin typeface="Constantia" panose="02030602050306030303" pitchFamily="18" charset="0"/>
              </a:rPr>
              <a:t>java.lang</a:t>
            </a:r>
            <a:r>
              <a:rPr lang="en-US" sz="2400" dirty="0">
                <a:solidFill>
                  <a:prstClr val="black"/>
                </a:solidFill>
                <a:latin typeface="Constantia"/>
              </a:rPr>
              <a:t>. The most general of these exceptions are subclasses of the standard type </a:t>
            </a:r>
            <a:r>
              <a:rPr lang="en-US" sz="2400" b="1" dirty="0" err="1">
                <a:solidFill>
                  <a:srgbClr val="0000FF"/>
                </a:solidFill>
                <a:latin typeface="Constantia" panose="02030602050306030303" pitchFamily="18" charset="0"/>
              </a:rPr>
              <a:t>RuntimeException</a:t>
            </a:r>
            <a:r>
              <a:rPr lang="en-US" sz="2400" dirty="0">
                <a:solidFill>
                  <a:prstClr val="black"/>
                </a:solidFill>
                <a:latin typeface="Constantia"/>
              </a:rPr>
              <a:t>. Since </a:t>
            </a:r>
            <a:r>
              <a:rPr lang="en-US" sz="2400" dirty="0" err="1">
                <a:solidFill>
                  <a:prstClr val="black"/>
                </a:solidFill>
                <a:latin typeface="Constantia"/>
              </a:rPr>
              <a:t>java.lang</a:t>
            </a:r>
            <a:r>
              <a:rPr lang="en-US" sz="2400" dirty="0">
                <a:solidFill>
                  <a:prstClr val="black"/>
                </a:solidFill>
                <a:latin typeface="Constantia"/>
              </a:rPr>
              <a:t> is implicitly imported into all Java programs, most exceptions derived from </a:t>
            </a:r>
            <a:r>
              <a:rPr lang="en-US" sz="2400" dirty="0" err="1">
                <a:solidFill>
                  <a:prstClr val="black"/>
                </a:solidFill>
                <a:latin typeface="Constantia"/>
              </a:rPr>
              <a:t>RuntimeException</a:t>
            </a:r>
            <a:r>
              <a:rPr lang="en-US" sz="2400" dirty="0">
                <a:solidFill>
                  <a:prstClr val="black"/>
                </a:solidFill>
                <a:latin typeface="Constantia"/>
              </a:rPr>
              <a:t> are automatically available. </a:t>
            </a:r>
          </a:p>
        </p:txBody>
      </p:sp>
    </p:spTree>
    <p:extLst>
      <p:ext uri="{BB962C8B-B14F-4D97-AF65-F5344CB8AC3E}">
        <p14:creationId xmlns:p14="http://schemas.microsoft.com/office/powerpoint/2010/main" val="293165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6748</TotalTime>
  <Words>1938</Words>
  <Application>Microsoft Office PowerPoint</Application>
  <PresentationFormat>Widescreen</PresentationFormat>
  <Paragraphs>377</Paragraphs>
  <Slides>27</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Calibri</vt:lpstr>
      <vt:lpstr>Century Gothic</vt:lpstr>
      <vt:lpstr>Consolas</vt:lpstr>
      <vt:lpstr>Constantia</vt:lpstr>
      <vt:lpstr>Verdana</vt:lpstr>
      <vt:lpstr>Wingdings</vt:lpstr>
      <vt:lpstr>Wingdings 3</vt:lpstr>
      <vt:lpstr>Wisp</vt:lpstr>
      <vt:lpstr>PMCA502L – Java Programming</vt:lpstr>
      <vt:lpstr>Exception</vt:lpstr>
      <vt:lpstr>Normal Flow vs. Exception Handled Flow</vt:lpstr>
      <vt:lpstr>Exception Types</vt:lpstr>
      <vt:lpstr>Checked Exception</vt:lpstr>
      <vt:lpstr>Unchecked Exception</vt:lpstr>
      <vt:lpstr>Errors</vt:lpstr>
      <vt:lpstr>Exception Hierarchy</vt:lpstr>
      <vt:lpstr>Built-in Exceptions</vt:lpstr>
      <vt:lpstr>Unchecked Runtime Exception</vt:lpstr>
      <vt:lpstr>Checked Exception</vt:lpstr>
      <vt:lpstr>Exception</vt:lpstr>
      <vt:lpstr>Try – Catch Block</vt:lpstr>
      <vt:lpstr>Try – Catch Block</vt:lpstr>
      <vt:lpstr>Exception Example</vt:lpstr>
      <vt:lpstr>Exception – Multiple Catch Blocks</vt:lpstr>
      <vt:lpstr>Exception – finally  block</vt:lpstr>
      <vt:lpstr>PowerPoint Presentation</vt:lpstr>
      <vt:lpstr>Exception - Throw</vt:lpstr>
      <vt:lpstr>Exception – Throw</vt:lpstr>
      <vt:lpstr>Exception – Throws </vt:lpstr>
      <vt:lpstr>Exception – Throws Example</vt:lpstr>
      <vt:lpstr>Exception – Throws </vt:lpstr>
      <vt:lpstr>User Defined Exception </vt:lpstr>
      <vt:lpstr>User Defined Exception </vt:lpstr>
      <vt:lpstr>User Defined Exception </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Vijayarani Barani</cp:lastModifiedBy>
  <cp:revision>201</cp:revision>
  <dcterms:created xsi:type="dcterms:W3CDTF">2021-08-03T04:43:06Z</dcterms:created>
  <dcterms:modified xsi:type="dcterms:W3CDTF">2023-09-06T13:50:40Z</dcterms:modified>
</cp:coreProperties>
</file>