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31"/>
  </p:notesMasterIdLst>
  <p:sldIdLst>
    <p:sldId id="396" r:id="rId2"/>
    <p:sldId id="397" r:id="rId3"/>
    <p:sldId id="398" r:id="rId4"/>
    <p:sldId id="399" r:id="rId5"/>
    <p:sldId id="402" r:id="rId6"/>
    <p:sldId id="416" r:id="rId7"/>
    <p:sldId id="403" r:id="rId8"/>
    <p:sldId id="418" r:id="rId9"/>
    <p:sldId id="413" r:id="rId10"/>
    <p:sldId id="400" r:id="rId11"/>
    <p:sldId id="401" r:id="rId12"/>
    <p:sldId id="415" r:id="rId13"/>
    <p:sldId id="414" r:id="rId14"/>
    <p:sldId id="405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37" r:id="rId25"/>
    <p:sldId id="436" r:id="rId26"/>
    <p:sldId id="438" r:id="rId27"/>
    <p:sldId id="439" r:id="rId28"/>
    <p:sldId id="428" r:id="rId29"/>
    <p:sldId id="34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7DFkTX77jK4/L1gYSW9mw==" hashData="sb6j/e0CRCKSN5nnqcmKOOvfgfqyscdfTXY4Ewk7pH+Ryo+2ICs5CZ/jBfyCHbIHCip9suv7UWu3UJlIQ9k8C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EB7"/>
    <a:srgbClr val="0A1AB6"/>
    <a:srgbClr val="08B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6D1F-390F-4CC4-83E9-816C06762F83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31B15-F57B-4308-8AB6-BE8EB135E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2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14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35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81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19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39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71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25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86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2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6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3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49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149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505F4C-5538-42E0-9302-6853A81BE7AC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90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A798-15DD-4D96-9B25-DAD3236A5AF8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C90E-C7CD-4746-A0DA-8C89EC5D50BC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6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6C-ABFC-491D-BEA0-9B5495E6038E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 rot="19384808">
            <a:off x="5443083" y="3375301"/>
            <a:ext cx="32076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A. Vijayarani, AP, SITE, VIT.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7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A3BB87-74B4-4E42-83A9-D13B7F962050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34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CEC1-8EAA-43F3-83AB-99FA89FBD32F}" type="datetime1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A043-4CAE-40B6-9682-FF511F47B742}" type="datetime1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BA3D-F47D-43BD-8296-7872B2603B82}" type="datetime1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9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01BB-30AE-466A-9D55-E347E735369B}" type="datetime1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 rot="19155095">
            <a:off x="5685182" y="3008243"/>
            <a:ext cx="27299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Vijayarani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 A., AP, SITE, VIT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6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BE543-E1A3-41D9-991E-179160520C99}" type="datetime1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34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66278-A926-4769-8BE5-C3905EA2365A}" type="datetime1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44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A9AE87-45BF-41A8-B928-66680F583BCB}" type="datetime1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76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tpoint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77471" y="970344"/>
            <a:ext cx="1070385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Java is a multi-threaded programming 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language.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A multi-threaded program contains two or more parts that can run concurrently and each part can handle a different task at the same time making optimal use of the available resources specially when 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the computer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has multiple CPUs. 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By definition,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multitasking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is when multiple processes share common processing resources such as a CPU. </a:t>
            </a:r>
            <a:endParaRPr lang="en-US" sz="2400" dirty="0" smtClean="0">
              <a:solidFill>
                <a:prstClr val="black"/>
              </a:solidFill>
              <a:latin typeface="Constantia"/>
            </a:endParaRPr>
          </a:p>
          <a:p>
            <a:pPr algn="just">
              <a:spcAft>
                <a:spcPts val="12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Multi-threading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extends the idea of multitasking into applications where you can subdivide specific operations within a single application into individual threads. Each of the threads can run in parallel. 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Multi-threading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enables you to write in a way where multiple activities can proceed concurrently in the same program </a:t>
            </a:r>
          </a:p>
        </p:txBody>
      </p:sp>
    </p:spTree>
    <p:extLst>
      <p:ext uri="{BB962C8B-B14F-4D97-AF65-F5344CB8AC3E}">
        <p14:creationId xmlns:p14="http://schemas.microsoft.com/office/powerpoint/2010/main" val="28718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- Methods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73827"/>
              </p:ext>
            </p:extLst>
          </p:nvPr>
        </p:nvGraphicFramePr>
        <p:xfrm>
          <a:off x="1168950" y="814586"/>
          <a:ext cx="10812378" cy="5486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71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public void </a:t>
                      </a: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start</a:t>
                      </a: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()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onstantia" panose="02030602050306030303" pitchFamily="18" charset="0"/>
                        </a:rPr>
                        <a:t>Starts the thread in a separate path of execution, then invokes the run() method on this Thread object.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public void </a:t>
                      </a: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run</a:t>
                      </a: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()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onstantia" panose="02030602050306030303" pitchFamily="18" charset="0"/>
                        </a:rPr>
                        <a:t>If this Thread object was instantiated using a separate Runnable target, the run() method is invoked on that Runnable object.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public final void </a:t>
                      </a:r>
                      <a:r>
                        <a:rPr lang="en-IN" sz="24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setName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 name)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Constantia" panose="02030602050306030303" pitchFamily="18" charset="0"/>
                        </a:rPr>
                        <a:t>Changes the name of the Thread object. There is also a getName() method for retrieving the name. </a:t>
                      </a:r>
                      <a:endParaRPr lang="en-IN" sz="240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public final void </a:t>
                      </a:r>
                      <a:r>
                        <a:rPr lang="en-IN" sz="24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setPriority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IN" sz="2400" b="1" kern="1200" dirty="0" err="1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 priority)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Sets the priority of this Thread object. The possible values are between 1 and 10.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public Thread </a:t>
                      </a:r>
                      <a:r>
                        <a:rPr lang="en-US" sz="24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currentThread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()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returns the reference of currently executing thread.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9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- Methods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151770"/>
              </p:ext>
            </p:extLst>
          </p:nvPr>
        </p:nvGraphicFramePr>
        <p:xfrm>
          <a:off x="1070810" y="586125"/>
          <a:ext cx="10681917" cy="57912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50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notify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It is used to give the notification for only one thread which is waiting for a particular object.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IN" sz="24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notifyAll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It is used to give the notification to all waiting threads of a particular object</a:t>
                      </a: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public final void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join(long</a:t>
                      </a:r>
                      <a:r>
                        <a:rPr lang="en-IN" sz="2400" dirty="0" smtClean="0"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400" dirty="0" err="1">
                          <a:effectLst/>
                          <a:latin typeface="Constantia" panose="02030602050306030303" pitchFamily="18" charset="0"/>
                        </a:rPr>
                        <a:t>millisec</a:t>
                      </a: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 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The current thread invokes this method on a second thread, causing the current thread to block until the second thread terminates or the specified number of milliseconds passes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public</a:t>
                      </a:r>
                      <a:r>
                        <a:rPr lang="en-IN" sz="2400" baseline="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 final void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join</a:t>
                      </a:r>
                      <a:r>
                        <a:rPr lang="en-IN" sz="2400" baseline="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()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Current thread waits for another thread to finish.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final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400" dirty="0" err="1">
                          <a:effectLst/>
                          <a:latin typeface="Constantia" panose="02030602050306030303" pitchFamily="18" charset="0"/>
                        </a:rPr>
                        <a:t>boolean</a:t>
                      </a: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4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isAlive</a:t>
                      </a:r>
                      <a:r>
                        <a:rPr lang="en-IN" sz="2400" dirty="0" smtClean="0">
                          <a:effectLst/>
                          <a:latin typeface="Constantia" panose="02030602050306030303" pitchFamily="18" charset="0"/>
                        </a:rPr>
                        <a:t>() </a:t>
                      </a:r>
                      <a:endParaRPr lang="en-IN" sz="2400" dirty="0"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Returns true if the thread is alive, which is any time after the thread has been started but before it runs to completion.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public final void </a:t>
                      </a:r>
                      <a:r>
                        <a:rPr lang="en-IN" sz="24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setDaemon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(Boolean on</a:t>
                      </a:r>
                      <a:r>
                        <a:rPr lang="en-IN" sz="2400" dirty="0" smtClean="0">
                          <a:effectLst/>
                          <a:latin typeface="Constantia" panose="02030602050306030303" pitchFamily="18" charset="0"/>
                        </a:rPr>
                        <a:t>) </a:t>
                      </a:r>
                      <a:endParaRPr lang="en-IN" sz="2400" dirty="0"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A parameter of true denotes this Thread as a daemon thread. 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10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- Methods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01222"/>
              </p:ext>
            </p:extLst>
          </p:nvPr>
        </p:nvGraphicFramePr>
        <p:xfrm>
          <a:off x="1070810" y="586125"/>
          <a:ext cx="10681917" cy="4907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50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2400" b="1" kern="1200" dirty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public final void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suspend</a:t>
                      </a:r>
                      <a:r>
                        <a:rPr lang="en-IN" sz="24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  <a:endParaRPr lang="en-IN" sz="2400" kern="1200" dirty="0">
                        <a:solidFill>
                          <a:schemeClr val="dk1"/>
                        </a:solidFill>
                        <a:effectLst/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This method is used to stop the thread execution and start it again when a certain event occurs. This method allows a thread to temporarily cease execution.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marL="76200" marR="76200" marT="76200" marB="762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public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 final void </a:t>
                      </a:r>
                      <a:r>
                        <a:rPr lang="en-US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resume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()	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  <a:ea typeface="Calibri"/>
                          <a:cs typeface="Verdana"/>
                        </a:rPr>
                        <a:t>It is used to resume the suspended thread.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final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400" dirty="0" smtClean="0">
                          <a:effectLst/>
                          <a:latin typeface="Constantia" panose="02030602050306030303" pitchFamily="18" charset="0"/>
                        </a:rPr>
                        <a:t>void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stop </a:t>
                      </a:r>
                      <a:r>
                        <a:rPr lang="en-IN" sz="2400" dirty="0" smtClean="0">
                          <a:effectLst/>
                          <a:latin typeface="Constantia" panose="02030602050306030303" pitchFamily="18" charset="0"/>
                        </a:rPr>
                        <a:t>() </a:t>
                      </a:r>
                      <a:endParaRPr lang="en-IN" sz="2400" dirty="0"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onstantia" panose="02030602050306030303" pitchFamily="18" charset="0"/>
                        </a:rPr>
                        <a:t>It is used to stop the thread.</a:t>
                      </a:r>
                      <a:endParaRPr lang="en-IN" sz="2400" dirty="0">
                        <a:solidFill>
                          <a:srgbClr val="000000"/>
                        </a:solidFill>
                        <a:effectLst/>
                        <a:latin typeface="Constantia" panose="02030602050306030303" pitchFamily="18" charset="0"/>
                        <a:ea typeface="Calibri"/>
                        <a:cs typeface="Verdana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0" i="0" u="none" strike="noStrike" kern="1200" baseline="0" dirty="0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public static void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sleep(long</a:t>
                      </a:r>
                      <a:r>
                        <a:rPr kumimoji="0" lang="en-IN" sz="2400" b="0" i="0" u="none" strike="noStrike" kern="1200" baseline="0" dirty="0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sz="24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millisec</a:t>
                      </a:r>
                      <a:r>
                        <a:rPr kumimoji="0" lang="en-IN" sz="2400" b="0" i="0" u="none" strike="noStrike" kern="1200" baseline="0" dirty="0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IN" sz="2400" b="0" i="0" u="none" strike="noStrike" kern="1200" baseline="0" dirty="0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Causes the currently running thread to block for at least the specified number of milliseconds. </a:t>
                      </a:r>
                      <a:r>
                        <a:rPr kumimoji="0" lang="en-IN" sz="2400" b="1" i="0" u="none" strike="noStrike" kern="1200" baseline="0" dirty="0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This is static method </a:t>
                      </a:r>
                      <a:endParaRPr kumimoji="0" lang="en-IN" sz="2400" b="0" i="0" u="none" strike="noStrike" kern="1200" baseline="0" dirty="0" smtClean="0">
                        <a:solidFill>
                          <a:schemeClr val="dk1"/>
                        </a:solidFill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yield</a:t>
                      </a:r>
                      <a:r>
                        <a:rPr kumimoji="0"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()</a:t>
                      </a:r>
                      <a:endParaRPr kumimoji="0" lang="en-IN" sz="2400" b="0" i="0" u="none" strike="noStrike" kern="1200" baseline="0" dirty="0" smtClean="0">
                        <a:solidFill>
                          <a:schemeClr val="dk1"/>
                        </a:solidFill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baseline="0" dirty="0" smtClean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causes the currently executing thread object to temporarily pause and allow other threads to execute.</a:t>
                      </a:r>
                      <a:endParaRPr kumimoji="0" lang="en-IN" sz="2400" b="0" i="0" u="none" strike="noStrike" kern="1200" baseline="0" dirty="0" smtClean="0">
                        <a:solidFill>
                          <a:schemeClr val="dk1"/>
                        </a:solidFill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6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– Concurrency Problems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77471" y="429984"/>
            <a:ext cx="10703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Threads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run at the same time as other parts of the program, there is no way to know in which order the code will run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.</a:t>
            </a:r>
            <a:endParaRPr lang="en-US" sz="24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7848" y="1417122"/>
            <a:ext cx="5459506" cy="392148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amount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ob1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7471" y="5732363"/>
            <a:ext cx="1011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Output:</a:t>
            </a:r>
          </a:p>
          <a:p>
            <a:r>
              <a:rPr lang="en-IN" dirty="0" smtClean="0"/>
              <a:t>0</a:t>
            </a:r>
          </a:p>
          <a:p>
            <a:r>
              <a:rPr lang="en-IN" dirty="0"/>
              <a:t>1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29399" y="958137"/>
            <a:ext cx="5459506" cy="447548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amount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ob1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   // Wait for the thread to finish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ob1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smtClean="0">
                <a:solidFill>
                  <a:srgbClr val="DD4A68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isAlive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"Waiting..."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Update amount and print its 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"Main: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"Main: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9399" y="5509956"/>
            <a:ext cx="1011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Constantia" panose="02030602050306030303" pitchFamily="18" charset="0"/>
              </a:rPr>
              <a:t>Output:</a:t>
            </a:r>
          </a:p>
          <a:p>
            <a:r>
              <a:rPr lang="en-IN" dirty="0" err="1" smtClean="0">
                <a:latin typeface="Constantia" panose="02030602050306030303" pitchFamily="18" charset="0"/>
              </a:rPr>
              <a:t>WaitingMain</a:t>
            </a:r>
            <a:r>
              <a:rPr lang="en-IN" dirty="0" smtClean="0">
                <a:latin typeface="Constantia" panose="02030602050306030303" pitchFamily="18" charset="0"/>
              </a:rPr>
              <a:t>: </a:t>
            </a:r>
            <a:r>
              <a:rPr lang="en-IN" dirty="0" smtClean="0"/>
              <a:t>1</a:t>
            </a:r>
          </a:p>
          <a:p>
            <a:r>
              <a:rPr lang="en-IN" dirty="0" smtClean="0">
                <a:latin typeface="Constantia" panose="02030602050306030303" pitchFamily="18" charset="0"/>
              </a:rPr>
              <a:t>Main: </a:t>
            </a:r>
            <a:r>
              <a:rPr lang="en-IN" dirty="0" smtClean="0"/>
              <a:t>2 </a:t>
            </a:r>
            <a:endParaRPr lang="en-IN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– Methods Classification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77471" y="970344"/>
            <a:ext cx="1070385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Make other threads to wait – </a:t>
            </a:r>
            <a:r>
              <a:rPr lang="en-US" sz="2400" dirty="0" err="1" smtClean="0">
                <a:solidFill>
                  <a:prstClr val="black"/>
                </a:solidFill>
                <a:latin typeface="Constantia"/>
              </a:rPr>
              <a:t>isAlive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(), join(), join(waiting time)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Inter Thread Communication – wait(), notify(), </a:t>
            </a:r>
            <a:r>
              <a:rPr lang="en-US" sz="2400" dirty="0" err="1" smtClean="0">
                <a:solidFill>
                  <a:prstClr val="black"/>
                </a:solidFill>
                <a:latin typeface="Constantia"/>
              </a:rPr>
              <a:t>notifyAll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() – throws </a:t>
            </a:r>
            <a:r>
              <a:rPr lang="en-US" sz="2400" dirty="0" err="1" smtClean="0">
                <a:solidFill>
                  <a:prstClr val="black"/>
                </a:solidFill>
                <a:latin typeface="Constantia"/>
              </a:rPr>
              <a:t>InterruptedException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 and handle in synchronized methods</a:t>
            </a:r>
          </a:p>
          <a:p>
            <a:pPr marL="342900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Deadlock Mechanism – suspend(), resume(), stop()</a:t>
            </a:r>
          </a:p>
        </p:txBody>
      </p:sp>
    </p:spTree>
    <p:extLst>
      <p:ext uri="{BB962C8B-B14F-4D97-AF65-F5344CB8AC3E}">
        <p14:creationId xmlns:p14="http://schemas.microsoft.com/office/powerpoint/2010/main" val="20098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00799" y="4929596"/>
            <a:ext cx="332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00FF"/>
                </a:solidFill>
                <a:latin typeface="Constantia"/>
              </a:rPr>
              <a:t>Execution-2</a:t>
            </a:r>
            <a:endParaRPr lang="en-IN" b="1" dirty="0">
              <a:solidFill>
                <a:srgbClr val="0000FF"/>
              </a:solidFill>
              <a:latin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15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66915" y="589066"/>
            <a:ext cx="8259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Lucida Console" panose="020B0609040504020204" pitchFamily="49" charset="0"/>
              </a:rPr>
              <a:t>// NON SYNCHRONIZED THREAD PROCESS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class </a:t>
            </a:r>
            <a:r>
              <a:rPr lang="en-IN" sz="1600" dirty="0">
                <a:latin typeface="Lucida Console" panose="020B0609040504020204" pitchFamily="49" charset="0"/>
              </a:rPr>
              <a:t>ThreadModel1 extends Thread{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String </a:t>
            </a:r>
            <a:r>
              <a:rPr lang="en-IN" sz="1600" dirty="0">
                <a:latin typeface="Lucida Console" panose="020B0609040504020204" pitchFamily="49" charset="0"/>
              </a:rPr>
              <a:t>name;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</a:t>
            </a:r>
            <a:r>
              <a:rPr lang="en-IN" sz="1600" dirty="0" err="1" smtClean="0">
                <a:latin typeface="Lucida Console" panose="020B0609040504020204" pitchFamily="49" charset="0"/>
              </a:rPr>
              <a:t>int</a:t>
            </a:r>
            <a:r>
              <a:rPr lang="en-IN" sz="1600" dirty="0" smtClean="0">
                <a:latin typeface="Lucida Console" panose="020B0609040504020204" pitchFamily="49" charset="0"/>
              </a:rPr>
              <a:t> </a:t>
            </a:r>
            <a:r>
              <a:rPr lang="en-IN" sz="1600" dirty="0">
                <a:latin typeface="Lucida Console" panose="020B0609040504020204" pitchFamily="49" charset="0"/>
              </a:rPr>
              <a:t>min, max;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ThreadModel1(String </a:t>
            </a:r>
            <a:r>
              <a:rPr lang="en-IN" sz="1600" dirty="0">
                <a:latin typeface="Lucida Console" panose="020B0609040504020204" pitchFamily="49" charset="0"/>
              </a:rPr>
              <a:t>name, </a:t>
            </a:r>
            <a:r>
              <a:rPr lang="en-IN" sz="1600" dirty="0" err="1">
                <a:latin typeface="Lucida Console" panose="020B0609040504020204" pitchFamily="49" charset="0"/>
              </a:rPr>
              <a:t>int</a:t>
            </a:r>
            <a:r>
              <a:rPr lang="en-IN" sz="1600" dirty="0">
                <a:latin typeface="Lucida Console" panose="020B0609040504020204" pitchFamily="49" charset="0"/>
              </a:rPr>
              <a:t> min, </a:t>
            </a:r>
            <a:r>
              <a:rPr lang="en-IN" sz="1600" dirty="0" err="1">
                <a:latin typeface="Lucida Console" panose="020B0609040504020204" pitchFamily="49" charset="0"/>
              </a:rPr>
              <a:t>int</a:t>
            </a:r>
            <a:r>
              <a:rPr lang="en-IN" sz="1600" dirty="0">
                <a:latin typeface="Lucida Console" panose="020B0609040504020204" pitchFamily="49" charset="0"/>
              </a:rPr>
              <a:t> max){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this.name </a:t>
            </a:r>
            <a:r>
              <a:rPr lang="en-IN" sz="1600" dirty="0">
                <a:latin typeface="Lucida Console" panose="020B0609040504020204" pitchFamily="49" charset="0"/>
              </a:rPr>
              <a:t>= name; </a:t>
            </a:r>
            <a:r>
              <a:rPr lang="en-IN" sz="1600" dirty="0" err="1">
                <a:latin typeface="Lucida Console" panose="020B0609040504020204" pitchFamily="49" charset="0"/>
              </a:rPr>
              <a:t>this.min</a:t>
            </a:r>
            <a:r>
              <a:rPr lang="en-IN" sz="1600" dirty="0">
                <a:latin typeface="Lucida Console" panose="020B0609040504020204" pitchFamily="49" charset="0"/>
              </a:rPr>
              <a:t> = </a:t>
            </a:r>
            <a:r>
              <a:rPr lang="en-IN" sz="1600" dirty="0" err="1">
                <a:latin typeface="Lucida Console" panose="020B0609040504020204" pitchFamily="49" charset="0"/>
              </a:rPr>
              <a:t>min;this.max</a:t>
            </a:r>
            <a:r>
              <a:rPr lang="en-IN" sz="1600" dirty="0">
                <a:latin typeface="Lucida Console" panose="020B0609040504020204" pitchFamily="49" charset="0"/>
              </a:rPr>
              <a:t> = max</a:t>
            </a:r>
            <a:r>
              <a:rPr lang="en-IN" sz="1600" dirty="0" smtClean="0">
                <a:latin typeface="Lucida Console" panose="020B0609040504020204" pitchFamily="49" charset="0"/>
              </a:rPr>
              <a:t>;   </a:t>
            </a:r>
            <a:r>
              <a:rPr lang="en-IN" sz="1600" dirty="0" smtClean="0">
                <a:latin typeface="Lucida Console" panose="020B0609040504020204" pitchFamily="49" charset="0"/>
              </a:rPr>
              <a:t>}</a:t>
            </a:r>
            <a:endParaRPr lang="en-IN" sz="1600" dirty="0">
              <a:latin typeface="Lucida Console" panose="020B0609040504020204" pitchFamily="49" charset="0"/>
            </a:endParaRPr>
          </a:p>
          <a:p>
            <a:r>
              <a:rPr lang="en-IN" sz="1600" dirty="0" smtClean="0">
                <a:latin typeface="Lucida Console" panose="020B0609040504020204" pitchFamily="49" charset="0"/>
              </a:rPr>
              <a:t>  public </a:t>
            </a:r>
            <a:r>
              <a:rPr lang="en-IN" sz="1600" dirty="0">
                <a:latin typeface="Lucida Console" panose="020B0609040504020204" pitchFamily="49" charset="0"/>
              </a:rPr>
              <a:t>void run(){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for(</a:t>
            </a:r>
            <a:r>
              <a:rPr lang="en-IN" sz="1600" dirty="0" err="1" smtClean="0">
                <a:latin typeface="Lucida Console" panose="020B0609040504020204" pitchFamily="49" charset="0"/>
              </a:rPr>
              <a:t>int</a:t>
            </a:r>
            <a:r>
              <a:rPr lang="en-IN" sz="1600" dirty="0" smtClean="0">
                <a:latin typeface="Lucida Console" panose="020B0609040504020204" pitchFamily="49" charset="0"/>
              </a:rPr>
              <a:t> </a:t>
            </a:r>
            <a:r>
              <a:rPr lang="en-IN" sz="1600" dirty="0" err="1">
                <a:latin typeface="Lucida Console" panose="020B0609040504020204" pitchFamily="49" charset="0"/>
              </a:rPr>
              <a:t>i</a:t>
            </a:r>
            <a:r>
              <a:rPr lang="en-IN" sz="1600" dirty="0">
                <a:latin typeface="Lucida Console" panose="020B0609040504020204" pitchFamily="49" charset="0"/>
              </a:rPr>
              <a:t>=</a:t>
            </a:r>
            <a:r>
              <a:rPr lang="en-IN" sz="1600" dirty="0" err="1">
                <a:latin typeface="Lucida Console" panose="020B0609040504020204" pitchFamily="49" charset="0"/>
              </a:rPr>
              <a:t>min;i</a:t>
            </a:r>
            <a:r>
              <a:rPr lang="en-IN" sz="1600" dirty="0">
                <a:latin typeface="Lucida Console" panose="020B0609040504020204" pitchFamily="49" charset="0"/>
              </a:rPr>
              <a:t>&lt;=</a:t>
            </a:r>
            <a:r>
              <a:rPr lang="en-IN" sz="1600" dirty="0" err="1">
                <a:latin typeface="Lucida Console" panose="020B0609040504020204" pitchFamily="49" charset="0"/>
              </a:rPr>
              <a:t>max;i</a:t>
            </a:r>
            <a:r>
              <a:rPr lang="en-IN" sz="1600" dirty="0">
                <a:latin typeface="Lucida Console" panose="020B0609040504020204" pitchFamily="49" charset="0"/>
              </a:rPr>
              <a:t>++)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 </a:t>
            </a:r>
            <a:r>
              <a:rPr lang="en-IN" sz="1600" dirty="0" err="1" smtClean="0">
                <a:latin typeface="Lucida Console" panose="020B0609040504020204" pitchFamily="49" charset="0"/>
              </a:rPr>
              <a:t>System.out.print</a:t>
            </a:r>
            <a:r>
              <a:rPr lang="en-IN" sz="1600" dirty="0">
                <a:latin typeface="Lucida Console" panose="020B0609040504020204" pitchFamily="49" charset="0"/>
              </a:rPr>
              <a:t>(" "+name+"-"+</a:t>
            </a:r>
            <a:r>
              <a:rPr lang="en-IN" sz="1600" dirty="0" err="1">
                <a:latin typeface="Lucida Console" panose="020B0609040504020204" pitchFamily="49" charset="0"/>
              </a:rPr>
              <a:t>i</a:t>
            </a:r>
            <a:r>
              <a:rPr lang="en-IN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</a:t>
            </a:r>
            <a:r>
              <a:rPr lang="en-IN" sz="16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IN" sz="1600" dirty="0" smtClean="0">
                <a:latin typeface="Lucida Console" panose="020B0609040504020204" pitchFamily="49" charset="0"/>
              </a:rPr>
              <a:t>();  </a:t>
            </a:r>
            <a:r>
              <a:rPr lang="en-IN" sz="1600" dirty="0" smtClean="0">
                <a:latin typeface="Lucida Console" panose="020B0609040504020204" pitchFamily="49" charset="0"/>
              </a:rPr>
              <a:t>}</a:t>
            </a:r>
            <a:endParaRPr lang="en-IN" sz="1600" dirty="0">
              <a:latin typeface="Lucida Console" panose="020B0609040504020204" pitchFamily="49" charset="0"/>
            </a:endParaRPr>
          </a:p>
          <a:p>
            <a:r>
              <a:rPr lang="en-IN" sz="1600" dirty="0">
                <a:latin typeface="Lucida Console" panose="020B0609040504020204" pitchFamily="49" charset="0"/>
              </a:rPr>
              <a:t>}</a:t>
            </a:r>
          </a:p>
          <a:p>
            <a:r>
              <a:rPr lang="en-IN" sz="1600" dirty="0">
                <a:latin typeface="Lucida Console" panose="020B0609040504020204" pitchFamily="49" charset="0"/>
              </a:rPr>
              <a:t>public class ThreadDemo1{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public </a:t>
            </a:r>
            <a:r>
              <a:rPr lang="en-IN" sz="1600" dirty="0">
                <a:latin typeface="Lucida Console" panose="020B0609040504020204" pitchFamily="49" charset="0"/>
              </a:rPr>
              <a:t>static void main(String []a){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ThreadModel1 </a:t>
            </a:r>
            <a:r>
              <a:rPr lang="en-IN" sz="1600" dirty="0">
                <a:latin typeface="Lucida Console" panose="020B0609040504020204" pitchFamily="49" charset="0"/>
              </a:rPr>
              <a:t>o1 = new ThreadModel1("T1",1,10);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ThreadModel1 </a:t>
            </a:r>
            <a:r>
              <a:rPr lang="en-IN" sz="1600" dirty="0">
                <a:latin typeface="Lucida Console" panose="020B0609040504020204" pitchFamily="49" charset="0"/>
              </a:rPr>
              <a:t>o2 = new ThreadModel1("T2",11,20);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ThreadModel1 </a:t>
            </a:r>
            <a:r>
              <a:rPr lang="en-IN" sz="1600" dirty="0">
                <a:latin typeface="Lucida Console" panose="020B0609040504020204" pitchFamily="49" charset="0"/>
              </a:rPr>
              <a:t>o3 = new ThreadModel1("T3",21,30);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o1.start</a:t>
            </a:r>
            <a:r>
              <a:rPr lang="en-IN" sz="1600" dirty="0">
                <a:latin typeface="Lucida Console" panose="020B0609040504020204" pitchFamily="49" charset="0"/>
              </a:rPr>
              <a:t>(); o2.start(); o3.start();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</a:t>
            </a:r>
            <a:r>
              <a:rPr lang="en-IN" sz="16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IN" sz="1600" dirty="0">
                <a:latin typeface="Lucida Console" panose="020B0609040504020204" pitchFamily="49" charset="0"/>
              </a:rPr>
              <a:t>("Ended</a:t>
            </a:r>
            <a:r>
              <a:rPr lang="en-IN" sz="1600" dirty="0" smtClean="0">
                <a:latin typeface="Lucida Console" panose="020B0609040504020204" pitchFamily="49" charset="0"/>
              </a:rPr>
              <a:t>");  } }</a:t>
            </a:r>
            <a:endParaRPr lang="en-IN" sz="1600" dirty="0"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5339975"/>
            <a:ext cx="5502117" cy="107451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ThreadDemo1.java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903" y="5320309"/>
            <a:ext cx="5578323" cy="10745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915" y="4999479"/>
            <a:ext cx="329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Constantia"/>
              </a:rPr>
              <a:t>Execution-1</a:t>
            </a:r>
          </a:p>
        </p:txBody>
      </p:sp>
    </p:spTree>
    <p:extLst>
      <p:ext uri="{BB962C8B-B14F-4D97-AF65-F5344CB8AC3E}">
        <p14:creationId xmlns:p14="http://schemas.microsoft.com/office/powerpoint/2010/main" val="36755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16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ThreadDemo2.java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00915" y="2976688"/>
            <a:ext cx="329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FF"/>
                </a:solidFill>
                <a:latin typeface="Constantia"/>
              </a:rPr>
              <a:t>Execution-1</a:t>
            </a:r>
          </a:p>
        </p:txBody>
      </p:sp>
      <p:sp>
        <p:nvSpPr>
          <p:cNvPr id="2" name="Rectangle 1"/>
          <p:cNvSpPr/>
          <p:nvPr/>
        </p:nvSpPr>
        <p:spPr>
          <a:xfrm>
            <a:off x="973393" y="715067"/>
            <a:ext cx="677442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Lucida Console" panose="020B0609040504020204" pitchFamily="49" charset="0"/>
              </a:rPr>
              <a:t>// CONSTRUCTOR IS </a:t>
            </a:r>
            <a:r>
              <a:rPr lang="en-IN" sz="1600" dirty="0" smtClean="0">
                <a:latin typeface="Lucida Console" panose="020B0609040504020204" pitchFamily="49" charset="0"/>
              </a:rPr>
              <a:t>REMOVED - OVERRIDEN </a:t>
            </a:r>
            <a:r>
              <a:rPr lang="en-IN" sz="1600" dirty="0">
                <a:latin typeface="Lucida Console" panose="020B0609040504020204" pitchFamily="49" charset="0"/>
              </a:rPr>
              <a:t>THE START </a:t>
            </a:r>
            <a:r>
              <a:rPr lang="en-IN" sz="1600" dirty="0" smtClean="0">
                <a:latin typeface="Lucida Console" panose="020B0609040504020204" pitchFamily="49" charset="0"/>
              </a:rPr>
              <a:t>METHOD TO SYNCHRONIZE</a:t>
            </a:r>
            <a:endParaRPr lang="en-IN" sz="1600" dirty="0">
              <a:latin typeface="Lucida Console" panose="020B0609040504020204" pitchFamily="49" charset="0"/>
            </a:endParaRPr>
          </a:p>
          <a:p>
            <a:r>
              <a:rPr lang="en-IN" sz="1600" dirty="0">
                <a:latin typeface="Lucida Console" panose="020B0609040504020204" pitchFamily="49" charset="0"/>
              </a:rPr>
              <a:t>class ThreadModel2 extends Thread{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String </a:t>
            </a:r>
            <a:r>
              <a:rPr lang="en-IN" sz="1600" dirty="0">
                <a:latin typeface="Lucida Console" panose="020B0609040504020204" pitchFamily="49" charset="0"/>
              </a:rPr>
              <a:t>name;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</a:t>
            </a:r>
            <a:r>
              <a:rPr lang="en-IN" sz="1600" dirty="0" err="1" smtClean="0">
                <a:latin typeface="Lucida Console" panose="020B0609040504020204" pitchFamily="49" charset="0"/>
              </a:rPr>
              <a:t>int</a:t>
            </a:r>
            <a:r>
              <a:rPr lang="en-IN" sz="1600" dirty="0" smtClean="0">
                <a:latin typeface="Lucida Console" panose="020B0609040504020204" pitchFamily="49" charset="0"/>
              </a:rPr>
              <a:t> </a:t>
            </a:r>
            <a:r>
              <a:rPr lang="en-IN" sz="1600" dirty="0">
                <a:latin typeface="Lucida Console" panose="020B0609040504020204" pitchFamily="49" charset="0"/>
              </a:rPr>
              <a:t>min, max;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public </a:t>
            </a:r>
            <a:r>
              <a:rPr lang="en-IN" sz="1600" dirty="0">
                <a:latin typeface="Lucida Console" panose="020B0609040504020204" pitchFamily="49" charset="0"/>
              </a:rPr>
              <a:t>void start(String name, </a:t>
            </a:r>
            <a:r>
              <a:rPr lang="en-IN" sz="1600" dirty="0" err="1">
                <a:latin typeface="Lucida Console" panose="020B0609040504020204" pitchFamily="49" charset="0"/>
              </a:rPr>
              <a:t>int</a:t>
            </a:r>
            <a:r>
              <a:rPr lang="en-IN" sz="1600" dirty="0">
                <a:latin typeface="Lucida Console" panose="020B0609040504020204" pitchFamily="49" charset="0"/>
              </a:rPr>
              <a:t> min, </a:t>
            </a:r>
            <a:r>
              <a:rPr lang="en-IN" sz="1600" dirty="0" err="1">
                <a:latin typeface="Lucida Console" panose="020B0609040504020204" pitchFamily="49" charset="0"/>
              </a:rPr>
              <a:t>int</a:t>
            </a:r>
            <a:r>
              <a:rPr lang="en-IN" sz="1600" dirty="0">
                <a:latin typeface="Lucida Console" panose="020B0609040504020204" pitchFamily="49" charset="0"/>
              </a:rPr>
              <a:t> max){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this.name </a:t>
            </a:r>
            <a:r>
              <a:rPr lang="en-IN" sz="1600" dirty="0">
                <a:latin typeface="Lucida Console" panose="020B0609040504020204" pitchFamily="49" charset="0"/>
              </a:rPr>
              <a:t>= name; </a:t>
            </a:r>
            <a:r>
              <a:rPr lang="en-IN" sz="1600" dirty="0" err="1">
                <a:latin typeface="Lucida Console" panose="020B0609040504020204" pitchFamily="49" charset="0"/>
              </a:rPr>
              <a:t>this.min</a:t>
            </a:r>
            <a:r>
              <a:rPr lang="en-IN" sz="1600" dirty="0">
                <a:latin typeface="Lucida Console" panose="020B0609040504020204" pitchFamily="49" charset="0"/>
              </a:rPr>
              <a:t> = </a:t>
            </a:r>
            <a:r>
              <a:rPr lang="en-IN" sz="1600" dirty="0" err="1">
                <a:latin typeface="Lucida Console" panose="020B0609040504020204" pitchFamily="49" charset="0"/>
              </a:rPr>
              <a:t>min;this.max</a:t>
            </a:r>
            <a:r>
              <a:rPr lang="en-IN" sz="1600" dirty="0">
                <a:latin typeface="Lucida Console" panose="020B0609040504020204" pitchFamily="49" charset="0"/>
              </a:rPr>
              <a:t> = max;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</a:t>
            </a:r>
            <a:r>
              <a:rPr lang="en-IN" sz="1600" dirty="0" err="1" smtClean="0">
                <a:latin typeface="Lucida Console" panose="020B0609040504020204" pitchFamily="49" charset="0"/>
              </a:rPr>
              <a:t>this.run</a:t>
            </a:r>
            <a:r>
              <a:rPr lang="en-IN" sz="1600" dirty="0">
                <a:latin typeface="Lucida Console" panose="020B0609040504020204" pitchFamily="49" charset="0"/>
              </a:rPr>
              <a:t>();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}</a:t>
            </a:r>
            <a:endParaRPr lang="en-IN" sz="1600" dirty="0">
              <a:latin typeface="Lucida Console" panose="020B0609040504020204" pitchFamily="49" charset="0"/>
            </a:endParaRPr>
          </a:p>
          <a:p>
            <a:r>
              <a:rPr lang="en-IN" sz="1600" dirty="0" smtClean="0">
                <a:latin typeface="Lucida Console" panose="020B0609040504020204" pitchFamily="49" charset="0"/>
              </a:rPr>
              <a:t>  public </a:t>
            </a:r>
            <a:r>
              <a:rPr lang="en-IN" sz="1600" dirty="0">
                <a:latin typeface="Lucida Console" panose="020B0609040504020204" pitchFamily="49" charset="0"/>
              </a:rPr>
              <a:t>void run(){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for(</a:t>
            </a:r>
            <a:r>
              <a:rPr lang="en-IN" sz="1600" dirty="0" err="1" smtClean="0">
                <a:latin typeface="Lucida Console" panose="020B0609040504020204" pitchFamily="49" charset="0"/>
              </a:rPr>
              <a:t>int</a:t>
            </a:r>
            <a:r>
              <a:rPr lang="en-IN" sz="1600" dirty="0" smtClean="0">
                <a:latin typeface="Lucida Console" panose="020B0609040504020204" pitchFamily="49" charset="0"/>
              </a:rPr>
              <a:t> </a:t>
            </a:r>
            <a:r>
              <a:rPr lang="en-IN" sz="1600" dirty="0" err="1">
                <a:latin typeface="Lucida Console" panose="020B0609040504020204" pitchFamily="49" charset="0"/>
              </a:rPr>
              <a:t>i</a:t>
            </a:r>
            <a:r>
              <a:rPr lang="en-IN" sz="1600" dirty="0">
                <a:latin typeface="Lucida Console" panose="020B0609040504020204" pitchFamily="49" charset="0"/>
              </a:rPr>
              <a:t>=</a:t>
            </a:r>
            <a:r>
              <a:rPr lang="en-IN" sz="1600" dirty="0" err="1">
                <a:latin typeface="Lucida Console" panose="020B0609040504020204" pitchFamily="49" charset="0"/>
              </a:rPr>
              <a:t>min;i</a:t>
            </a:r>
            <a:r>
              <a:rPr lang="en-IN" sz="1600" dirty="0">
                <a:latin typeface="Lucida Console" panose="020B0609040504020204" pitchFamily="49" charset="0"/>
              </a:rPr>
              <a:t>&lt;=</a:t>
            </a:r>
            <a:r>
              <a:rPr lang="en-IN" sz="1600" dirty="0" err="1">
                <a:latin typeface="Lucida Console" panose="020B0609040504020204" pitchFamily="49" charset="0"/>
              </a:rPr>
              <a:t>max;i</a:t>
            </a:r>
            <a:r>
              <a:rPr lang="en-IN" sz="1600" dirty="0">
                <a:latin typeface="Lucida Console" panose="020B0609040504020204" pitchFamily="49" charset="0"/>
              </a:rPr>
              <a:t>++)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  </a:t>
            </a:r>
            <a:r>
              <a:rPr lang="en-IN" sz="1600" dirty="0" err="1" smtClean="0">
                <a:latin typeface="Lucida Console" panose="020B0609040504020204" pitchFamily="49" charset="0"/>
              </a:rPr>
              <a:t>System.out.print</a:t>
            </a:r>
            <a:r>
              <a:rPr lang="en-IN" sz="1600" dirty="0">
                <a:latin typeface="Lucida Console" panose="020B0609040504020204" pitchFamily="49" charset="0"/>
              </a:rPr>
              <a:t>(" "+name+"-"+</a:t>
            </a:r>
            <a:r>
              <a:rPr lang="en-IN" sz="1600" dirty="0" err="1">
                <a:latin typeface="Lucida Console" panose="020B0609040504020204" pitchFamily="49" charset="0"/>
              </a:rPr>
              <a:t>i</a:t>
            </a:r>
            <a:r>
              <a:rPr lang="en-IN" sz="1600" dirty="0">
                <a:latin typeface="Lucida Console" panose="020B0609040504020204" pitchFamily="49" charset="0"/>
              </a:rPr>
              <a:t>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</a:t>
            </a:r>
            <a:r>
              <a:rPr lang="en-IN" sz="16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IN" sz="1600" dirty="0">
                <a:latin typeface="Lucida Console" panose="020B0609040504020204" pitchFamily="49" charset="0"/>
              </a:rPr>
              <a:t>();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}</a:t>
            </a:r>
            <a:endParaRPr lang="en-IN" sz="1600" dirty="0">
              <a:latin typeface="Lucida Console" panose="020B0609040504020204" pitchFamily="49" charset="0"/>
            </a:endParaRPr>
          </a:p>
          <a:p>
            <a:r>
              <a:rPr lang="en-IN" sz="1600" dirty="0" smtClean="0">
                <a:latin typeface="Lucida Console" panose="020B0609040504020204" pitchFamily="49" charset="0"/>
              </a:rPr>
              <a:t> }</a:t>
            </a:r>
            <a:endParaRPr lang="en-IN" sz="1600" dirty="0">
              <a:latin typeface="Lucida Console" panose="020B0609040504020204" pitchFamily="49" charset="0"/>
            </a:endParaRPr>
          </a:p>
          <a:p>
            <a:r>
              <a:rPr lang="en-IN" sz="1600" dirty="0">
                <a:latin typeface="Lucida Console" panose="020B0609040504020204" pitchFamily="49" charset="0"/>
              </a:rPr>
              <a:t>public class ThreadDemo2{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public </a:t>
            </a:r>
            <a:r>
              <a:rPr lang="en-IN" sz="1600" dirty="0">
                <a:latin typeface="Lucida Console" panose="020B0609040504020204" pitchFamily="49" charset="0"/>
              </a:rPr>
              <a:t>static void main(String []a){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ThreadModel2 </a:t>
            </a:r>
            <a:r>
              <a:rPr lang="en-IN" sz="1600" dirty="0">
                <a:latin typeface="Lucida Console" panose="020B0609040504020204" pitchFamily="49" charset="0"/>
              </a:rPr>
              <a:t>o1 = new ThreadModel2();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ThreadModel2 </a:t>
            </a:r>
            <a:r>
              <a:rPr lang="en-IN" sz="1600" dirty="0">
                <a:latin typeface="Lucida Console" panose="020B0609040504020204" pitchFamily="49" charset="0"/>
              </a:rPr>
              <a:t>o2 = new ThreadModel2();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ThreadModel2 </a:t>
            </a:r>
            <a:r>
              <a:rPr lang="en-IN" sz="1600" dirty="0">
                <a:latin typeface="Lucida Console" panose="020B0609040504020204" pitchFamily="49" charset="0"/>
              </a:rPr>
              <a:t>o3 = new ThreadModel2();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o1.start</a:t>
            </a:r>
            <a:r>
              <a:rPr lang="en-IN" sz="1600" dirty="0">
                <a:latin typeface="Lucida Console" panose="020B0609040504020204" pitchFamily="49" charset="0"/>
              </a:rPr>
              <a:t>("T1",1,10); o2.start("T2",11,20); </a:t>
            </a:r>
            <a:r>
              <a:rPr lang="en-IN" sz="1600" dirty="0" smtClean="0">
                <a:latin typeface="Lucida Console" panose="020B0609040504020204" pitchFamily="49" charset="0"/>
              </a:rPr>
              <a:t>     </a:t>
            </a:r>
          </a:p>
          <a:p>
            <a:r>
              <a:rPr lang="en-IN" sz="1600" dirty="0">
                <a:latin typeface="Lucida Console" panose="020B0609040504020204" pitchFamily="49" charset="0"/>
              </a:rPr>
              <a:t> </a:t>
            </a:r>
            <a:r>
              <a:rPr lang="en-IN" sz="1600" dirty="0" smtClean="0">
                <a:latin typeface="Lucida Console" panose="020B0609040504020204" pitchFamily="49" charset="0"/>
              </a:rPr>
              <a:t>   o3.start</a:t>
            </a:r>
            <a:r>
              <a:rPr lang="en-IN" sz="1600" dirty="0">
                <a:latin typeface="Lucida Console" panose="020B0609040504020204" pitchFamily="49" charset="0"/>
              </a:rPr>
              <a:t>("T3",21,30);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  </a:t>
            </a:r>
            <a:r>
              <a:rPr lang="en-IN" sz="1600" dirty="0" err="1" smtClean="0">
                <a:latin typeface="Lucida Console" panose="020B0609040504020204" pitchFamily="49" charset="0"/>
              </a:rPr>
              <a:t>System.out.println</a:t>
            </a:r>
            <a:r>
              <a:rPr lang="en-IN" sz="1600" dirty="0">
                <a:latin typeface="Lucida Console" panose="020B0609040504020204" pitchFamily="49" charset="0"/>
              </a:rPr>
              <a:t>("Ended");</a:t>
            </a:r>
          </a:p>
          <a:p>
            <a:r>
              <a:rPr lang="en-IN" sz="1600" dirty="0" smtClean="0">
                <a:latin typeface="Lucida Console" panose="020B0609040504020204" pitchFamily="49" charset="0"/>
              </a:rPr>
              <a:t>  }</a:t>
            </a:r>
            <a:endParaRPr lang="en-IN" sz="1600" dirty="0">
              <a:latin typeface="Lucida Console" panose="020B0609040504020204" pitchFamily="49" charset="0"/>
            </a:endParaRPr>
          </a:p>
          <a:p>
            <a:r>
              <a:rPr lang="en-IN" sz="1600" dirty="0">
                <a:latin typeface="Lucida Console" panose="020B06090405040202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005" y="3410491"/>
            <a:ext cx="5799323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5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2" y="5573559"/>
            <a:ext cx="5944115" cy="108213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ThreadDemo3.java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1" y="586124"/>
            <a:ext cx="8119363" cy="48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18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8" y="697746"/>
            <a:ext cx="7753081" cy="55654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ThreadDemo5.java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136" y="1304726"/>
            <a:ext cx="1820379" cy="415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5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– Non Synchronized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22"/>
          <a:stretch/>
        </p:blipFill>
        <p:spPr>
          <a:xfrm>
            <a:off x="6115664" y="2112809"/>
            <a:ext cx="5946656" cy="2796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72" y="586125"/>
            <a:ext cx="4007368" cy="2347163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 rot="1462844">
            <a:off x="3681724" y="1777505"/>
            <a:ext cx="2751231" cy="925791"/>
          </a:xfrm>
          <a:prstGeom prst="rightArrow">
            <a:avLst>
              <a:gd name="adj1" fmla="val 50000"/>
              <a:gd name="adj2" fmla="val 605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CALLS TO PRINT 5</a:t>
            </a:r>
            <a:r>
              <a:rPr lang="en-IN" sz="1400" baseline="30000" dirty="0" smtClean="0">
                <a:solidFill>
                  <a:schemeClr val="tx1"/>
                </a:solidFill>
              </a:rPr>
              <a:t>TH</a:t>
            </a:r>
            <a:r>
              <a:rPr lang="en-IN" sz="1400" dirty="0" smtClean="0">
                <a:solidFill>
                  <a:schemeClr val="tx1"/>
                </a:solidFill>
              </a:rPr>
              <a:t> TABLE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71" y="3894676"/>
            <a:ext cx="4007369" cy="2225233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8853762">
            <a:off x="3703516" y="3698965"/>
            <a:ext cx="3617491" cy="925791"/>
          </a:xfrm>
          <a:prstGeom prst="rightArrow">
            <a:avLst>
              <a:gd name="adj1" fmla="val 50000"/>
              <a:gd name="adj2" fmla="val 605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CALLS TO PRINT 100</a:t>
            </a:r>
            <a:r>
              <a:rPr lang="en-IN" sz="1400" baseline="30000" dirty="0" smtClean="0">
                <a:solidFill>
                  <a:schemeClr val="tx1"/>
                </a:solidFill>
              </a:rPr>
              <a:t>TH</a:t>
            </a:r>
            <a:r>
              <a:rPr lang="en-IN" sz="1400" dirty="0" smtClean="0">
                <a:solidFill>
                  <a:schemeClr val="tx1"/>
                </a:solidFill>
              </a:rPr>
              <a:t> TABLE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2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– Life Cycle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77471" y="970344"/>
            <a:ext cx="107038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A thread goes through various stages in its life cycle. For example, a thread is born, started, runs, and then dies. The following diagram shows the complete life cycle of a thread.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27" y="2351899"/>
            <a:ext cx="7933486" cy="41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20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– </a:t>
            </a:r>
            <a:r>
              <a:rPr lang="en-IN" sz="3200" b="1" dirty="0">
                <a:solidFill>
                  <a:srgbClr val="0000FF"/>
                </a:solidFill>
                <a:latin typeface="Constantia"/>
              </a:rPr>
              <a:t>Non Synchronized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 (</a:t>
            </a:r>
            <a:r>
              <a:rPr lang="en-IN" sz="3200" b="1" dirty="0" err="1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cntd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)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29" y="960865"/>
            <a:ext cx="7864522" cy="26748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383" y="2502372"/>
            <a:ext cx="4686706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94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– Synchronized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289" y="586125"/>
            <a:ext cx="7719729" cy="2156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70" y="4142656"/>
            <a:ext cx="4176097" cy="23107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541" y="4142656"/>
            <a:ext cx="4225871" cy="231698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7523707">
            <a:off x="556621" y="2205096"/>
            <a:ext cx="2931709" cy="925791"/>
          </a:xfrm>
          <a:prstGeom prst="rightArrow">
            <a:avLst>
              <a:gd name="adj1" fmla="val 50000"/>
              <a:gd name="adj2" fmla="val 605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CALLS TO PRINT 5</a:t>
            </a:r>
            <a:r>
              <a:rPr lang="en-IN" sz="1400" baseline="30000" dirty="0" smtClean="0">
                <a:solidFill>
                  <a:schemeClr val="tx1"/>
                </a:solidFill>
              </a:rPr>
              <a:t>TH</a:t>
            </a:r>
            <a:r>
              <a:rPr lang="en-IN" sz="1400" dirty="0" smtClean="0">
                <a:solidFill>
                  <a:schemeClr val="tx1"/>
                </a:solidFill>
              </a:rPr>
              <a:t> TABLE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13528945">
            <a:off x="7094862" y="2283263"/>
            <a:ext cx="3617491" cy="925791"/>
          </a:xfrm>
          <a:prstGeom prst="rightArrow">
            <a:avLst>
              <a:gd name="adj1" fmla="val 50000"/>
              <a:gd name="adj2" fmla="val 605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N" sz="1400" dirty="0" smtClean="0">
                <a:solidFill>
                  <a:schemeClr val="tx1"/>
                </a:solidFill>
              </a:rPr>
              <a:t>CALLS TO PRINT 100</a:t>
            </a:r>
            <a:r>
              <a:rPr lang="en-IN" sz="1400" baseline="30000" dirty="0" smtClean="0">
                <a:solidFill>
                  <a:schemeClr val="tx1"/>
                </a:solidFill>
              </a:rPr>
              <a:t>TH</a:t>
            </a:r>
            <a:r>
              <a:rPr lang="en-IN" sz="1400" dirty="0" smtClean="0">
                <a:solidFill>
                  <a:schemeClr val="tx1"/>
                </a:solidFill>
              </a:rPr>
              <a:t> TABLE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715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22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99" y="765312"/>
            <a:ext cx="6904318" cy="29872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– Synchronized (</a:t>
            </a:r>
            <a:r>
              <a:rPr lang="en-IN" sz="3200" b="1" dirty="0" err="1" smtClean="0">
                <a:solidFill>
                  <a:srgbClr val="0000FF"/>
                </a:solidFill>
                <a:latin typeface="Constantia"/>
              </a:rPr>
              <a:t>cntd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)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25" y="4111024"/>
            <a:ext cx="4557155" cy="2057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020" y="4111024"/>
            <a:ext cx="4511431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15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Communications </a:t>
            </a:r>
            <a:r>
              <a:rPr lang="en-IN" sz="3200" b="1" dirty="0">
                <a:solidFill>
                  <a:srgbClr val="0000FF"/>
                </a:solidFill>
                <a:latin typeface="Constantia"/>
              </a:rPr>
              <a:t>–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Non Synchronized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" b="42785"/>
          <a:stretch/>
        </p:blipFill>
        <p:spPr>
          <a:xfrm>
            <a:off x="1695343" y="1107235"/>
            <a:ext cx="7399661" cy="367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Communications </a:t>
            </a:r>
            <a:r>
              <a:rPr lang="en-IN" sz="3200" b="1" dirty="0">
                <a:solidFill>
                  <a:srgbClr val="0000FF"/>
                </a:solidFill>
                <a:latin typeface="Constantia"/>
              </a:rPr>
              <a:t>–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Non Synchronized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45" y="1119220"/>
            <a:ext cx="4854361" cy="4206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79" y="1100196"/>
            <a:ext cx="5014395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Communications </a:t>
            </a:r>
            <a:r>
              <a:rPr lang="en-IN" sz="3200" b="1" dirty="0">
                <a:solidFill>
                  <a:srgbClr val="0000FF"/>
                </a:solidFill>
                <a:latin typeface="Constantia"/>
              </a:rPr>
              <a:t>–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Non Synchronized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252" y="907347"/>
            <a:ext cx="8657070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32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26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Communications </a:t>
            </a:r>
            <a:r>
              <a:rPr lang="en-IN" sz="3200" b="1" dirty="0">
                <a:solidFill>
                  <a:srgbClr val="0000FF"/>
                </a:solidFill>
                <a:latin typeface="Constantia"/>
              </a:rPr>
              <a:t>–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Non Synchronized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85" y="1438221"/>
            <a:ext cx="4556894" cy="33500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146" y="1438221"/>
            <a:ext cx="4204083" cy="39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0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27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Communications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– Synchronized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15" y="586125"/>
            <a:ext cx="6374604" cy="61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5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28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0271" y="40341"/>
            <a:ext cx="11161057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Inter Thread Communications 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</a:rPr>
              <a:t>– Synchronized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76463" y="602710"/>
            <a:ext cx="3543608" cy="6052983"/>
            <a:chOff x="1205960" y="400403"/>
            <a:chExt cx="3543608" cy="64575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5960" y="400403"/>
              <a:ext cx="3543607" cy="3010161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961" y="3405841"/>
              <a:ext cx="3543607" cy="3452159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587" y="586125"/>
            <a:ext cx="6187976" cy="2758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898" y="3482477"/>
            <a:ext cx="3406435" cy="20347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575" y="3482477"/>
            <a:ext cx="340643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0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>
                <a:solidFill>
                  <a:srgbClr val="0A1A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sz="3200" dirty="0">
              <a:solidFill>
                <a:srgbClr val="0A1A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29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53990" y="6545943"/>
            <a:ext cx="10327338" cy="31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accent2">
                    <a:lumMod val="75000"/>
                  </a:schemeClr>
                </a:solidFill>
              </a:rPr>
              <a:t>Vijayarani A., AP SITE, VIT, Vellore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9600" y="970344"/>
            <a:ext cx="1010172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AutoNum type="arabicPeriod"/>
            </a:pPr>
            <a:r>
              <a:rPr lang="en-US" sz="2400" dirty="0" smtClean="0">
                <a:solidFill>
                  <a:prstClr val="black"/>
                </a:solidFill>
                <a:latin typeface="Constantia"/>
                <a:hlinkClick r:id="rId3"/>
              </a:rPr>
              <a:t>www.javatpoint.com</a:t>
            </a:r>
            <a:endParaRPr lang="en-US" sz="2400" dirty="0" smtClean="0">
              <a:solidFill>
                <a:prstClr val="black"/>
              </a:solidFill>
              <a:latin typeface="Constantia"/>
            </a:endParaRPr>
          </a:p>
          <a:p>
            <a:pPr marL="457200" indent="-457200" algn="just">
              <a:spcAft>
                <a:spcPts val="1200"/>
              </a:spcAft>
              <a:buFontTx/>
              <a:buAutoNum type="arabicPeriod"/>
            </a:pPr>
            <a:r>
              <a:rPr lang="en-US" sz="2400" dirty="0" smtClean="0">
                <a:hlinkClick r:id="rId4"/>
              </a:rPr>
              <a:t>www.tutorialspoint.com</a:t>
            </a:r>
            <a:r>
              <a:rPr lang="en-US" sz="2400" dirty="0" smtClean="0"/>
              <a:t> </a:t>
            </a:r>
          </a:p>
          <a:p>
            <a:pPr marL="457200" indent="-457200" algn="just">
              <a:spcAft>
                <a:spcPts val="1200"/>
              </a:spcAft>
              <a:buFontTx/>
              <a:buAutoNum type="arabicPeriod"/>
            </a:pPr>
            <a:r>
              <a:rPr lang="en-US" sz="2400" dirty="0" smtClean="0"/>
              <a:t>Herbert </a:t>
            </a:r>
            <a:r>
              <a:rPr lang="en-US" sz="2400" dirty="0" err="1"/>
              <a:t>Schildt</a:t>
            </a:r>
            <a:r>
              <a:rPr lang="en-US" sz="2400" dirty="0"/>
              <a:t>, The Complete Reference -Java, Tata McGraw-Hill Education, Tenth Edition, 2017. 	</a:t>
            </a:r>
          </a:p>
        </p:txBody>
      </p:sp>
    </p:spTree>
    <p:extLst>
      <p:ext uri="{BB962C8B-B14F-4D97-AF65-F5344CB8AC3E}">
        <p14:creationId xmlns:p14="http://schemas.microsoft.com/office/powerpoint/2010/main" val="20751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– Stages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183342" y="580490"/>
            <a:ext cx="1070385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New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Thread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: A new thread begins its life cycle in the new state. The process remains in this condition until the program starts the thread.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Runnable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: As soon as the new thread starts, the thread status becomes Runnable. At this stage, a thread is considered to execute its function or working.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Not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Runnable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: A Runnable thread when entered the time of waiting for the state for a specific interval of time. That time, the thread is not in Runnable condition.</a:t>
            </a:r>
          </a:p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Waiting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: Sometimes, a thread transitions to the waiting state while the thread waits for another thread to perform a task. A thread transitions back to the runnable state only when another thread signals the waiting thread to continue executing. </a:t>
            </a:r>
            <a:endParaRPr lang="en-US" sz="2400" dirty="0" smtClean="0">
              <a:solidFill>
                <a:prstClr val="black"/>
              </a:solidFill>
              <a:latin typeface="Constantia"/>
            </a:endParaRP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Dead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/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Terminated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: The Runnable thread enters the end stage when it completes its tasks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.</a:t>
            </a:r>
            <a:endParaRPr lang="en-US" sz="2400" dirty="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16794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- Priorities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77471" y="970344"/>
            <a:ext cx="10703857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prstClr val="black"/>
                </a:solidFill>
                <a:latin typeface="Constantia"/>
              </a:rPr>
              <a:t>Every Java thread has a priority that helps the operating system determine the order in which threads are scheduled. </a:t>
            </a:r>
          </a:p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prstClr val="black"/>
                </a:solidFill>
                <a:latin typeface="Constantia"/>
              </a:rPr>
              <a:t>Java thread priorities are in the range between 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MIN_PRIORITY</a:t>
            </a:r>
            <a:r>
              <a:rPr lang="en-US" sz="2200" dirty="0">
                <a:solidFill>
                  <a:prstClr val="black"/>
                </a:solidFill>
                <a:latin typeface="Constantia"/>
              </a:rPr>
              <a:t> (a constant of </a:t>
            </a:r>
            <a:r>
              <a:rPr lang="en-US" sz="2200" b="1" dirty="0" smtClean="0">
                <a:solidFill>
                  <a:srgbClr val="0000FF"/>
                </a:solidFill>
              </a:rPr>
              <a:t>1 </a:t>
            </a:r>
            <a:r>
              <a:rPr lang="en-US" sz="2200" dirty="0" smtClean="0">
                <a:solidFill>
                  <a:prstClr val="black"/>
                </a:solidFill>
                <a:latin typeface="Constantia"/>
              </a:rPr>
              <a:t>) </a:t>
            </a:r>
            <a:r>
              <a:rPr lang="en-US" sz="2200" dirty="0">
                <a:solidFill>
                  <a:prstClr val="black"/>
                </a:solidFill>
                <a:latin typeface="Constantia"/>
              </a:rPr>
              <a:t>and 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MAX_PRIORITY</a:t>
            </a:r>
            <a:r>
              <a:rPr lang="en-US" sz="2200" dirty="0">
                <a:solidFill>
                  <a:prstClr val="black"/>
                </a:solidFill>
                <a:latin typeface="Constantia"/>
              </a:rPr>
              <a:t> (a constant of </a:t>
            </a:r>
            <a:r>
              <a:rPr lang="en-US" sz="2200" b="1" dirty="0">
                <a:solidFill>
                  <a:srgbClr val="0000FF"/>
                </a:solidFill>
              </a:rPr>
              <a:t>10</a:t>
            </a:r>
            <a:r>
              <a:rPr lang="en-US" sz="2200" dirty="0">
                <a:solidFill>
                  <a:prstClr val="black"/>
                </a:solidFill>
                <a:latin typeface="Constantia"/>
              </a:rPr>
              <a:t>). By default, every thread is given priority 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NORM_PRIORITY</a:t>
            </a:r>
            <a:r>
              <a:rPr lang="en-US" sz="2200" dirty="0">
                <a:solidFill>
                  <a:prstClr val="black"/>
                </a:solidFill>
                <a:latin typeface="Constantia"/>
              </a:rPr>
              <a:t> (a constant of </a:t>
            </a:r>
            <a:r>
              <a:rPr lang="en-US" sz="2200" b="1" dirty="0">
                <a:solidFill>
                  <a:srgbClr val="0000FF"/>
                </a:solidFill>
              </a:rPr>
              <a:t>5).</a:t>
            </a:r>
            <a:r>
              <a:rPr lang="en-US" sz="2200" dirty="0">
                <a:solidFill>
                  <a:prstClr val="black"/>
                </a:solidFill>
                <a:latin typeface="Constantia"/>
              </a:rPr>
              <a:t> </a:t>
            </a:r>
          </a:p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prstClr val="black"/>
                </a:solidFill>
                <a:latin typeface="Constantia"/>
              </a:rPr>
              <a:t>Threads with higher priority are more important to a program and should be allocated processor time before lower-priority </a:t>
            </a:r>
            <a:r>
              <a:rPr lang="en-US" sz="2200" dirty="0" smtClean="0">
                <a:solidFill>
                  <a:prstClr val="black"/>
                </a:solidFill>
                <a:latin typeface="Constantia"/>
              </a:rPr>
              <a:t>threads</a:t>
            </a:r>
            <a:endParaRPr lang="en-US" sz="2200" dirty="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52399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– Creation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9087" y="970344"/>
            <a:ext cx="1113224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One of the way to create a thread is to create a new class that extends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Thread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class using the following two simple steps. This approach provides more flexibility in handling multiple threads created using available methods in Thread class. </a:t>
            </a:r>
          </a:p>
          <a:p>
            <a:pPr algn="just">
              <a:spcAft>
                <a:spcPts val="1200"/>
              </a:spcAft>
            </a:pPr>
            <a:r>
              <a:rPr lang="en-US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Step </a:t>
            </a:r>
            <a:r>
              <a:rPr lang="en-US" sz="2400" b="1" dirty="0">
                <a:solidFill>
                  <a:srgbClr val="0000FF"/>
                </a:solidFill>
              </a:rPr>
              <a:t>1</a:t>
            </a:r>
            <a:r>
              <a:rPr lang="en-US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Once Thread object is created, you can start it by calling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start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( ) method, which executes a call to run( ) method. Syntax of start() method: 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void start( </a:t>
            </a:r>
            <a:r>
              <a:rPr lang="en-US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)</a:t>
            </a:r>
          </a:p>
          <a:p>
            <a:pPr algn="just"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Step </a:t>
            </a:r>
            <a:r>
              <a:rPr lang="en-US" sz="2400" b="1" dirty="0" smtClean="0">
                <a:solidFill>
                  <a:srgbClr val="0000FF"/>
                </a:solidFill>
              </a:rPr>
              <a:t>2</a:t>
            </a:r>
            <a:r>
              <a:rPr lang="en-US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: </a:t>
            </a:r>
            <a:endParaRPr lang="en-US" sz="2400" b="1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You will need to override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run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( ) method available in Thread class. This method provides an entry point for the thread and you will put your complete business logic inside this method. syntax of run() method: </a:t>
            </a:r>
          </a:p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public void run( ) </a:t>
            </a:r>
          </a:p>
        </p:txBody>
      </p:sp>
    </p:spTree>
    <p:extLst>
      <p:ext uri="{BB962C8B-B14F-4D97-AF65-F5344CB8AC3E}">
        <p14:creationId xmlns:p14="http://schemas.microsoft.com/office/powerpoint/2010/main" val="193116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 Class Constructors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9087" y="970344"/>
            <a:ext cx="111322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Commonly used Constructors of Thread class: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Thread()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Thread(String name)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Thread(Runnable r)</a:t>
            </a:r>
          </a:p>
          <a:p>
            <a:pPr marL="8001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Thread(Runnable </a:t>
            </a:r>
            <a:r>
              <a:rPr lang="en-US" sz="2400" dirty="0" err="1">
                <a:solidFill>
                  <a:prstClr val="black"/>
                </a:solidFill>
                <a:latin typeface="Constantia"/>
              </a:rPr>
              <a:t>r,String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name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424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Runnable and  Thread classes</a:t>
            </a:r>
            <a:endParaRPr lang="en-IN" sz="3200" b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154642" y="3618010"/>
            <a:ext cx="10703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Another way to create a thread is to implement the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Runnable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interface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: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4642" y="4079675"/>
            <a:ext cx="9280476" cy="18593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"This code is running in a thread"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54642" y="1457636"/>
            <a:ext cx="9067532" cy="185938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"This code is running in a thread"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999999"/>
                </a:solidFill>
                <a:latin typeface="Consolas" panose="020B0609020204030204" pitchFamily="49" charset="0"/>
              </a:rPr>
              <a:t> } </a:t>
            </a:r>
          </a:p>
        </p:txBody>
      </p:sp>
      <p:sp>
        <p:nvSpPr>
          <p:cNvPr id="8" name="Rectangle 7"/>
          <p:cNvSpPr/>
          <p:nvPr/>
        </p:nvSpPr>
        <p:spPr>
          <a:xfrm>
            <a:off x="979496" y="626639"/>
            <a:ext cx="10703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Thread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can be created by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extending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the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Thread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and overriding its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run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() method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186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– Runnable Interface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9087" y="970344"/>
            <a:ext cx="11132242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The </a:t>
            </a:r>
            <a:r>
              <a:rPr lang="en-US" sz="2400" dirty="0" err="1" smtClean="0">
                <a:solidFill>
                  <a:prstClr val="black"/>
                </a:solidFill>
                <a:latin typeface="Constantia"/>
              </a:rPr>
              <a:t>otherway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 to create thread is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runnable interface </a:t>
            </a: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. If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we extend the Thread class,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our class cannot extend any other class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because Java doesn’t support multiple inheritance. But, if we implement the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Runnable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 interface, our class can still extend other base classes.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We can achieve basic functionality of a thread by extending Thread class because it provides some inbuilt methods like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yield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(),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interrupt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() etc. that are not available in Runnable interface.</a:t>
            </a:r>
          </a:p>
          <a:p>
            <a:pPr algn="just">
              <a:spcAft>
                <a:spcPts val="1200"/>
              </a:spcAft>
            </a:pPr>
            <a:r>
              <a:rPr lang="en-US" sz="2400" dirty="0">
                <a:solidFill>
                  <a:prstClr val="black"/>
                </a:solidFill>
                <a:latin typeface="Constantia"/>
              </a:rPr>
              <a:t>Using runnable will give you an object that can be shared amongst multiple threads. </a:t>
            </a:r>
            <a:endParaRPr lang="en-US" sz="2400" dirty="0" smtClean="0">
              <a:solidFill>
                <a:prstClr val="black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6012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Thread – Creations</a:t>
            </a:r>
            <a:endParaRPr lang="en-IN" sz="3200" b="1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900250" y="1282013"/>
            <a:ext cx="4291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Thread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can be created by </a:t>
            </a:r>
            <a:r>
              <a:rPr lang="en-US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extending</a:t>
            </a:r>
            <a:endParaRPr lang="en-US" sz="2400" dirty="0" smtClean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79497" y="553094"/>
            <a:ext cx="6618092" cy="281349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ob1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“Outside of the thread"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“Running in a thread"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  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9497" y="3501397"/>
            <a:ext cx="6618092" cy="309048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ob1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“Outside of the thread"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   public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“Running in a thread"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00250" y="4506125"/>
            <a:ext cx="4291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400" dirty="0" smtClean="0">
                <a:solidFill>
                  <a:prstClr val="black"/>
                </a:solidFill>
                <a:latin typeface="Constantia"/>
              </a:rPr>
              <a:t>Thread </a:t>
            </a:r>
            <a:r>
              <a:rPr lang="en-US" sz="2400" dirty="0">
                <a:solidFill>
                  <a:prstClr val="black"/>
                </a:solidFill>
                <a:latin typeface="Constantia"/>
              </a:rPr>
              <a:t>can be created by </a:t>
            </a:r>
            <a:r>
              <a:rPr lang="en-US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implements</a:t>
            </a:r>
            <a:endParaRPr lang="en-US" sz="2400" dirty="0" smtClean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34671" y="4469778"/>
            <a:ext cx="4397189" cy="33082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597589" y="1697512"/>
            <a:ext cx="6185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590968" y="4756212"/>
            <a:ext cx="6185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8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9315</TotalTime>
  <Words>1794</Words>
  <Application>Microsoft Office PowerPoint</Application>
  <PresentationFormat>Widescreen</PresentationFormat>
  <Paragraphs>268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Constantia</vt:lpstr>
      <vt:lpstr>Franklin Gothic Book</vt:lpstr>
      <vt:lpstr>Lucida Console</vt:lpstr>
      <vt:lpstr>Verdana</vt:lpstr>
      <vt:lpstr>Wingdings</vt:lpstr>
      <vt:lpstr>Crop</vt:lpstr>
      <vt:lpstr>Thread</vt:lpstr>
      <vt:lpstr>Thread – Life Cycle</vt:lpstr>
      <vt:lpstr>Thread – Stages </vt:lpstr>
      <vt:lpstr>Thread - Priorities</vt:lpstr>
      <vt:lpstr>Thread – Creation</vt:lpstr>
      <vt:lpstr>Thread  Class Constructors</vt:lpstr>
      <vt:lpstr>Runnable and  Thread classes</vt:lpstr>
      <vt:lpstr>Thread – Runnable Interface</vt:lpstr>
      <vt:lpstr>Thread – Creations</vt:lpstr>
      <vt:lpstr>Thread - Methods</vt:lpstr>
      <vt:lpstr>Thread - Methods</vt:lpstr>
      <vt:lpstr>Thread - Methods</vt:lpstr>
      <vt:lpstr>Thread – Concurrency Problems</vt:lpstr>
      <vt:lpstr>Thread – Methods Classification</vt:lpstr>
      <vt:lpstr>ThreadDemo1.java</vt:lpstr>
      <vt:lpstr>ThreadDemo2.java</vt:lpstr>
      <vt:lpstr>ThreadDemo3.java</vt:lpstr>
      <vt:lpstr>ThreadDemo5.java</vt:lpstr>
      <vt:lpstr>Inter Thread – Non Synchronized </vt:lpstr>
      <vt:lpstr>Inter Thread – Non Synchronized  (cntd)</vt:lpstr>
      <vt:lpstr>Inter Thread – Synchronized </vt:lpstr>
      <vt:lpstr>Inter Thread – Synchronized (cntd) </vt:lpstr>
      <vt:lpstr>Inter Thread Communications – Non Synchronized </vt:lpstr>
      <vt:lpstr>Inter Thread Communications – Non Synchronized </vt:lpstr>
      <vt:lpstr>Inter Thread Communications – Non Synchronized </vt:lpstr>
      <vt:lpstr>Inter Thread Communications – Non Synchronized </vt:lpstr>
      <vt:lpstr>Inter Thread Communications – Synchronized </vt:lpstr>
      <vt:lpstr>Inter Thread Communications – Synchronized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Vijayarani Barani</cp:lastModifiedBy>
  <cp:revision>534</cp:revision>
  <dcterms:created xsi:type="dcterms:W3CDTF">2021-08-03T04:43:06Z</dcterms:created>
  <dcterms:modified xsi:type="dcterms:W3CDTF">2024-10-21T10:53:16Z</dcterms:modified>
</cp:coreProperties>
</file>